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99" r:id="rId3"/>
    <p:sldId id="300" r:id="rId4"/>
    <p:sldId id="301" r:id="rId5"/>
    <p:sldId id="302" r:id="rId6"/>
    <p:sldId id="303" r:id="rId7"/>
    <p:sldId id="304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305" r:id="rId16"/>
    <p:sldId id="293" r:id="rId17"/>
    <p:sldId id="294" r:id="rId18"/>
    <p:sldId id="29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CC00CC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6" autoAdjust="0"/>
    <p:restoredTop sz="63749" autoAdjust="0"/>
  </p:normalViewPr>
  <p:slideViewPr>
    <p:cSldViewPr>
      <p:cViewPr varScale="1">
        <p:scale>
          <a:sx n="103" d="100"/>
          <a:sy n="103" d="100"/>
        </p:scale>
        <p:origin x="3480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A6FCC-A2D9-49BA-8B34-8B4B1F26D475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11D48-85F6-42D5-9AA1-D6D7C3FC03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05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Right subtree could have</a:t>
            </a:r>
            <a:r>
              <a:rPr lang="en-US" altLang="zh-CN" baseline="0" dirty="0"/>
              <a:t> keys that are equal to the key of the root for the current dimension.</a:t>
            </a:r>
          </a:p>
          <a:p>
            <a:endParaRPr lang="en-US" altLang="zh-CN" baseline="0" dirty="0"/>
          </a:p>
          <a:p>
            <a:r>
              <a:rPr lang="en-US" altLang="zh-CN" baseline="0" dirty="0"/>
              <a:t>Dimension starts from 0.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120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insert(B,</a:t>
            </a:r>
            <a:r>
              <a:rPr lang="en-US" altLang="zh-CN" baseline="0" dirty="0"/>
              <a:t> H, 1</a:t>
            </a:r>
            <a:r>
              <a:rPr lang="en-US" altLang="zh-CN" dirty="0"/>
              <a:t>); insert(D, H, 0)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664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Wrong! Because we</a:t>
            </a:r>
            <a:r>
              <a:rPr lang="en-US" altLang="zh-CN" baseline="0" dirty="0"/>
              <a:t> change the dimension to </a:t>
            </a:r>
            <a:r>
              <a:rPr lang="en-US" altLang="zh-CN" baseline="0"/>
              <a:t>compare with.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35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4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Find the node with minimum y in the following tree</a:t>
            </a:r>
          </a:p>
          <a:p>
            <a:r>
              <a:rPr lang="en-US" altLang="zh-CN" dirty="0"/>
              <a:t>Function call: </a:t>
            </a:r>
            <a:r>
              <a:rPr lang="en-US" altLang="zh-CN" dirty="0" err="1"/>
              <a:t>findMin</a:t>
            </a:r>
            <a:r>
              <a:rPr lang="en-US" altLang="zh-CN" dirty="0"/>
              <a:t>(root, 1,</a:t>
            </a:r>
            <a:r>
              <a:rPr lang="en-US" altLang="zh-CN" baseline="0" dirty="0"/>
              <a:t> 0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        35,60                </a:t>
            </a:r>
            <a:r>
              <a:rPr lang="en-US" altLang="zh-CN" baseline="0" dirty="0"/>
              <a:t> x</a:t>
            </a:r>
            <a:endParaRPr lang="en-US" altLang="zh-CN" dirty="0"/>
          </a:p>
          <a:p>
            <a:r>
              <a:rPr lang="en-US" altLang="zh-CN" dirty="0"/>
              <a:t>       /         \</a:t>
            </a:r>
          </a:p>
          <a:p>
            <a:r>
              <a:rPr lang="en-US" altLang="zh-CN" dirty="0"/>
              <a:t>   20,45     80,30        y</a:t>
            </a:r>
          </a:p>
          <a:p>
            <a:r>
              <a:rPr lang="en-US" altLang="zh-CN" dirty="0"/>
              <a:t>   /</a:t>
            </a:r>
            <a:r>
              <a:rPr lang="en-US" altLang="zh-CN" baseline="0" dirty="0"/>
              <a:t>             /    \</a:t>
            </a:r>
          </a:p>
          <a:p>
            <a:r>
              <a:rPr lang="en-US" altLang="zh-CN" dirty="0"/>
              <a:t>10,40    50,20  90,60  x</a:t>
            </a:r>
          </a:p>
          <a:p>
            <a:endParaRPr lang="en-US" altLang="zh-CN" dirty="0"/>
          </a:p>
          <a:p>
            <a:r>
              <a:rPr lang="en-US" altLang="zh-CN" dirty="0"/>
              <a:t>If </a:t>
            </a:r>
            <a:r>
              <a:rPr lang="en-US" altLang="zh-CN" dirty="0" err="1"/>
              <a:t>dimCmp</a:t>
            </a:r>
            <a:r>
              <a:rPr lang="en-US" altLang="zh-CN" baseline="0" dirty="0"/>
              <a:t> = min, there is no need to get </a:t>
            </a:r>
            <a:r>
              <a:rPr lang="en-US" altLang="zh-CN" baseline="0" dirty="0" err="1"/>
              <a:t>rightMin</a:t>
            </a:r>
            <a:r>
              <a:rPr lang="en-US" altLang="zh-CN" baseline="0" dirty="0"/>
              <a:t>, since it will definitely be larger than min.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48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A17-0C61-46C9-8392-FE4461C55CE0}" type="datetime1">
              <a:rPr lang="en-US" smtClean="0"/>
              <a:t>11/6/2020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3771-30C0-4C61-9AAD-0AD62C496BE4}" type="datetime1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0007-571D-4A65-88CA-60FB16C0B749}" type="datetime1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6602-0650-4D91-B1BB-0C330A7911DC}" type="datetime1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AEEE-3A5E-4A69-87D0-A9F0D567425D}" type="datetime1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7C07-78C3-4584-A3BA-DE1AFADAEB2C}" type="datetime1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A789-F980-44E3-9B14-081EEBDD54CE}" type="datetime1">
              <a:rPr lang="en-US" smtClean="0"/>
              <a:t>11/6/2020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EC7A-AC56-4FBB-9CD5-30BB91BA7397}" type="datetime1">
              <a:rPr lang="en-US" smtClean="0"/>
              <a:t>11/6/2020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0A76-DEE1-4BD2-8FBF-656D76FC7F10}" type="datetime1">
              <a:rPr lang="en-US" smtClean="0"/>
              <a:t>11/6/2020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A7E6-1D43-4292-BC34-789D3EDF7549}" type="datetime1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AA776-B4AF-490E-965F-45D48C153797}" type="datetime1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6A619D5-8270-4768-B601-4C4B125E1740}" type="datetime1">
              <a:rPr lang="en-US" smtClean="0"/>
              <a:t>11/6/2020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9718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k-d Trees</a:t>
            </a:r>
          </a:p>
          <a:p>
            <a:pPr algn="l"/>
            <a:r>
              <a:rPr lang="en-US" b="1" dirty="0"/>
              <a:t>Learning Objectives: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what a k-d tree is and its difference over basic binary search tree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how to implement search, insertion, and removal for a </a:t>
            </a:r>
            <a:r>
              <a:rPr lang="en-US"/>
              <a:t>k-d tree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/>
              <a:t>VE281</a:t>
            </a:r>
            <a:br>
              <a:rPr dirty="0"/>
            </a:br>
            <a:r>
              <a:rPr sz="2200" dirty="0"/>
              <a:t>Data Structures and Algorithms</a:t>
            </a: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/>
              <a:t>k</a:t>
            </a:r>
            <a:r>
              <a:rPr lang="en-US" altLang="zh-CN" dirty="0"/>
              <a:t>-d Tree Removal Example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013156" y="1752600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35, 60</a:t>
            </a:r>
            <a:endParaRPr lang="zh-CN" alt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1043449" y="2514600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20, 45</a:t>
            </a:r>
            <a:endParaRPr lang="zh-CN" alt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2937388" y="2514600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60, 80</a:t>
            </a:r>
            <a:endParaRPr lang="zh-CN" alt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2372032" y="3352800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80, 40</a:t>
            </a:r>
            <a:endParaRPr lang="zh-CN" altLang="en-US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533400" y="3352800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10, 35</a:t>
            </a:r>
            <a:endParaRPr lang="zh-CN" altLang="en-US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1828800" y="4114800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50, 30</a:t>
            </a:r>
            <a:endParaRPr lang="zh-CN" altLang="en-US" sz="2400" dirty="0"/>
          </a:p>
        </p:txBody>
      </p:sp>
      <p:sp>
        <p:nvSpPr>
          <p:cNvPr id="11" name="Rounded Rectangle 10"/>
          <p:cNvSpPr/>
          <p:nvPr/>
        </p:nvSpPr>
        <p:spPr>
          <a:xfrm>
            <a:off x="3124200" y="4114800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90, 60</a:t>
            </a:r>
            <a:endParaRPr lang="zh-CN" altLang="en-US" sz="2400" dirty="0"/>
          </a:p>
        </p:txBody>
      </p:sp>
      <p:cxnSp>
        <p:nvCxnSpPr>
          <p:cNvPr id="12" name="Straight Connector 11"/>
          <p:cNvCxnSpPr>
            <a:stCxn id="5" idx="2"/>
            <a:endCxn id="6" idx="0"/>
          </p:cNvCxnSpPr>
          <p:nvPr/>
        </p:nvCxnSpPr>
        <p:spPr>
          <a:xfrm flipH="1">
            <a:off x="1576849" y="2209800"/>
            <a:ext cx="969707" cy="3048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2"/>
            <a:endCxn id="7" idx="0"/>
          </p:cNvCxnSpPr>
          <p:nvPr/>
        </p:nvCxnSpPr>
        <p:spPr>
          <a:xfrm>
            <a:off x="2546556" y="2209800"/>
            <a:ext cx="924232" cy="3048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2"/>
            <a:endCxn id="9" idx="0"/>
          </p:cNvCxnSpPr>
          <p:nvPr/>
        </p:nvCxnSpPr>
        <p:spPr>
          <a:xfrm flipH="1">
            <a:off x="1066800" y="2971800"/>
            <a:ext cx="510049" cy="3810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2"/>
            <a:endCxn id="8" idx="0"/>
          </p:cNvCxnSpPr>
          <p:nvPr/>
        </p:nvCxnSpPr>
        <p:spPr>
          <a:xfrm flipH="1">
            <a:off x="2905432" y="2971800"/>
            <a:ext cx="565356" cy="3810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2"/>
            <a:endCxn id="10" idx="0"/>
          </p:cNvCxnSpPr>
          <p:nvPr/>
        </p:nvCxnSpPr>
        <p:spPr>
          <a:xfrm flipH="1">
            <a:off x="2362200" y="3810000"/>
            <a:ext cx="543232" cy="3048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2"/>
            <a:endCxn id="11" idx="0"/>
          </p:cNvCxnSpPr>
          <p:nvPr/>
        </p:nvCxnSpPr>
        <p:spPr>
          <a:xfrm>
            <a:off x="2905432" y="3810000"/>
            <a:ext cx="752168" cy="3048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828800" y="5638800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70, 10</a:t>
            </a:r>
            <a:endParaRPr lang="zh-CN" altLang="en-US" sz="2400" dirty="0"/>
          </a:p>
        </p:txBody>
      </p:sp>
      <p:sp>
        <p:nvSpPr>
          <p:cNvPr id="21" name="Rounded Rectangle 20"/>
          <p:cNvSpPr/>
          <p:nvPr/>
        </p:nvSpPr>
        <p:spPr>
          <a:xfrm>
            <a:off x="1338367" y="4876800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60, 20</a:t>
            </a:r>
            <a:endParaRPr lang="zh-CN" altLang="en-US" sz="2400" dirty="0"/>
          </a:p>
        </p:txBody>
      </p:sp>
      <p:cxnSp>
        <p:nvCxnSpPr>
          <p:cNvPr id="22" name="Straight Connector 21"/>
          <p:cNvCxnSpPr>
            <a:stCxn id="10" idx="2"/>
            <a:endCxn id="21" idx="0"/>
          </p:cNvCxnSpPr>
          <p:nvPr/>
        </p:nvCxnSpPr>
        <p:spPr>
          <a:xfrm flipH="1">
            <a:off x="1871767" y="4572000"/>
            <a:ext cx="490433" cy="3048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1" idx="2"/>
            <a:endCxn id="20" idx="0"/>
          </p:cNvCxnSpPr>
          <p:nvPr/>
        </p:nvCxnSpPr>
        <p:spPr>
          <a:xfrm>
            <a:off x="1871767" y="5334000"/>
            <a:ext cx="490433" cy="3048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349812" y="167092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x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49812" y="2436060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y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365094" y="334833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x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65094" y="4113470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y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343400" y="4857361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x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371506" y="5572313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y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1752600" y="1676400"/>
            <a:ext cx="1610032" cy="64557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838200" y="1670925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delete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1528916" y="4017875"/>
            <a:ext cx="1610032" cy="645575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614516" y="4012400"/>
            <a:ext cx="82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</a:rPr>
              <a:t>min x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821494" y="1752600"/>
            <a:ext cx="3657600" cy="4343400"/>
            <a:chOff x="4821494" y="1752600"/>
            <a:chExt cx="3657600" cy="4343400"/>
          </a:xfrm>
        </p:grpSpPr>
        <p:sp>
          <p:nvSpPr>
            <p:cNvPr id="40" name="Rounded Rectangle 39"/>
            <p:cNvSpPr/>
            <p:nvPr/>
          </p:nvSpPr>
          <p:spPr>
            <a:xfrm>
              <a:off x="6301250" y="1752600"/>
              <a:ext cx="1066800" cy="4572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50, 30</a:t>
              </a:r>
              <a:endParaRPr lang="zh-CN" altLang="en-US" sz="2400" dirty="0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5331543" y="25146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20, 45</a:t>
              </a:r>
              <a:endParaRPr lang="zh-CN" altLang="en-US" sz="2400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7225482" y="25146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60, 80</a:t>
              </a:r>
              <a:endParaRPr lang="zh-CN" altLang="en-US" sz="2400" dirty="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6660126" y="3352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80, 40</a:t>
              </a:r>
              <a:endParaRPr lang="zh-CN" altLang="en-US" sz="2400" dirty="0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4821494" y="3352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10, 35</a:t>
              </a:r>
              <a:endParaRPr lang="zh-CN" altLang="en-US" sz="2400" dirty="0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6116894" y="4114800"/>
              <a:ext cx="1066800" cy="457200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50, 30</a:t>
              </a:r>
              <a:endParaRPr lang="zh-CN" altLang="en-US" sz="2400" dirty="0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7412294" y="4114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90, 60</a:t>
              </a:r>
              <a:endParaRPr lang="zh-CN" altLang="en-US" sz="2400" dirty="0"/>
            </a:p>
          </p:txBody>
        </p:sp>
        <p:cxnSp>
          <p:nvCxnSpPr>
            <p:cNvPr id="47" name="Straight Connector 46"/>
            <p:cNvCxnSpPr>
              <a:stCxn id="40" idx="2"/>
              <a:endCxn id="41" idx="0"/>
            </p:cNvCxnSpPr>
            <p:nvPr/>
          </p:nvCxnSpPr>
          <p:spPr>
            <a:xfrm flipH="1">
              <a:off x="5864943" y="2209800"/>
              <a:ext cx="969707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0" idx="2"/>
              <a:endCxn id="42" idx="0"/>
            </p:cNvCxnSpPr>
            <p:nvPr/>
          </p:nvCxnSpPr>
          <p:spPr>
            <a:xfrm>
              <a:off x="6834650" y="2209800"/>
              <a:ext cx="924232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1" idx="2"/>
              <a:endCxn id="44" idx="0"/>
            </p:cNvCxnSpPr>
            <p:nvPr/>
          </p:nvCxnSpPr>
          <p:spPr>
            <a:xfrm flipH="1">
              <a:off x="5354894" y="2971800"/>
              <a:ext cx="510049" cy="381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2" idx="2"/>
              <a:endCxn id="43" idx="0"/>
            </p:cNvCxnSpPr>
            <p:nvPr/>
          </p:nvCxnSpPr>
          <p:spPr>
            <a:xfrm flipH="1">
              <a:off x="7193526" y="2971800"/>
              <a:ext cx="565356" cy="381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3" idx="2"/>
              <a:endCxn id="45" idx="0"/>
            </p:cNvCxnSpPr>
            <p:nvPr/>
          </p:nvCxnSpPr>
          <p:spPr>
            <a:xfrm flipH="1">
              <a:off x="6650294" y="3810000"/>
              <a:ext cx="543232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43" idx="2"/>
              <a:endCxn id="46" idx="0"/>
            </p:cNvCxnSpPr>
            <p:nvPr/>
          </p:nvCxnSpPr>
          <p:spPr>
            <a:xfrm>
              <a:off x="7193526" y="3810000"/>
              <a:ext cx="752168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ounded Rectangle 52"/>
            <p:cNvSpPr/>
            <p:nvPr/>
          </p:nvSpPr>
          <p:spPr>
            <a:xfrm>
              <a:off x="6116894" y="5638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70, 10</a:t>
              </a:r>
              <a:endParaRPr lang="zh-CN" altLang="en-US" sz="2400" dirty="0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5626461" y="4876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60, 20</a:t>
              </a:r>
              <a:endParaRPr lang="zh-CN" altLang="en-US" sz="2400" dirty="0"/>
            </a:p>
          </p:txBody>
        </p:sp>
        <p:cxnSp>
          <p:nvCxnSpPr>
            <p:cNvPr id="55" name="Straight Connector 54"/>
            <p:cNvCxnSpPr>
              <a:stCxn id="45" idx="2"/>
              <a:endCxn id="54" idx="0"/>
            </p:cNvCxnSpPr>
            <p:nvPr/>
          </p:nvCxnSpPr>
          <p:spPr>
            <a:xfrm flipH="1">
              <a:off x="6159861" y="4572000"/>
              <a:ext cx="490433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4" idx="2"/>
              <a:endCxn id="53" idx="0"/>
            </p:cNvCxnSpPr>
            <p:nvPr/>
          </p:nvCxnSpPr>
          <p:spPr>
            <a:xfrm>
              <a:off x="6159861" y="5334000"/>
              <a:ext cx="490433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Oval 60"/>
          <p:cNvSpPr/>
          <p:nvPr/>
        </p:nvSpPr>
        <p:spPr>
          <a:xfrm>
            <a:off x="5832989" y="4038600"/>
            <a:ext cx="1610032" cy="64557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4918589" y="4033125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delete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383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/>
      <p:bldP spid="38" grpId="0" animBg="1"/>
      <p:bldP spid="39" grpId="0"/>
      <p:bldP spid="61" grpId="0" animBg="1"/>
      <p:bldP spid="6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/>
              <a:t>k</a:t>
            </a:r>
            <a:r>
              <a:rPr lang="en-US" altLang="zh-CN" dirty="0"/>
              <a:t>-d Tree Removal Example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74904" y="1676400"/>
            <a:ext cx="3657600" cy="4343400"/>
            <a:chOff x="4821494" y="1752600"/>
            <a:chExt cx="3657600" cy="4343400"/>
          </a:xfrm>
        </p:grpSpPr>
        <p:sp>
          <p:nvSpPr>
            <p:cNvPr id="6" name="Rounded Rectangle 5"/>
            <p:cNvSpPr/>
            <p:nvPr/>
          </p:nvSpPr>
          <p:spPr>
            <a:xfrm>
              <a:off x="6301250" y="1752600"/>
              <a:ext cx="1066800" cy="4572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50, 30</a:t>
              </a:r>
              <a:endParaRPr lang="zh-CN" altLang="en-US" sz="2400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31543" y="25146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20, 45</a:t>
              </a:r>
              <a:endParaRPr lang="zh-CN" altLang="en-US" sz="2400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225482" y="25146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60, 80</a:t>
              </a:r>
              <a:endParaRPr lang="zh-CN" altLang="en-US" sz="2400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660126" y="3352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80, 40</a:t>
              </a:r>
              <a:endParaRPr lang="zh-CN" altLang="en-US" sz="24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821494" y="3352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10, 35</a:t>
              </a:r>
              <a:endParaRPr lang="zh-CN" altLang="en-US" sz="24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116894" y="4114800"/>
              <a:ext cx="1066800" cy="457200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50, 30</a:t>
              </a:r>
              <a:endParaRPr lang="zh-CN" altLang="en-US" sz="24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7412294" y="4114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90, 60</a:t>
              </a:r>
              <a:endParaRPr lang="zh-CN" altLang="en-US" sz="2400" dirty="0"/>
            </a:p>
          </p:txBody>
        </p:sp>
        <p:cxnSp>
          <p:nvCxnSpPr>
            <p:cNvPr id="13" name="Straight Connector 12"/>
            <p:cNvCxnSpPr>
              <a:stCxn id="6" idx="2"/>
              <a:endCxn id="7" idx="0"/>
            </p:cNvCxnSpPr>
            <p:nvPr/>
          </p:nvCxnSpPr>
          <p:spPr>
            <a:xfrm flipH="1">
              <a:off x="5864943" y="2209800"/>
              <a:ext cx="969707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2"/>
              <a:endCxn id="8" idx="0"/>
            </p:cNvCxnSpPr>
            <p:nvPr/>
          </p:nvCxnSpPr>
          <p:spPr>
            <a:xfrm>
              <a:off x="6834650" y="2209800"/>
              <a:ext cx="924232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7" idx="2"/>
              <a:endCxn id="10" idx="0"/>
            </p:cNvCxnSpPr>
            <p:nvPr/>
          </p:nvCxnSpPr>
          <p:spPr>
            <a:xfrm flipH="1">
              <a:off x="5354894" y="2971800"/>
              <a:ext cx="510049" cy="381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8" idx="2"/>
              <a:endCxn id="9" idx="0"/>
            </p:cNvCxnSpPr>
            <p:nvPr/>
          </p:nvCxnSpPr>
          <p:spPr>
            <a:xfrm flipH="1">
              <a:off x="7193526" y="2971800"/>
              <a:ext cx="565356" cy="381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2"/>
              <a:endCxn id="11" idx="0"/>
            </p:cNvCxnSpPr>
            <p:nvPr/>
          </p:nvCxnSpPr>
          <p:spPr>
            <a:xfrm flipH="1">
              <a:off x="6650294" y="3810000"/>
              <a:ext cx="543232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9" idx="2"/>
              <a:endCxn id="12" idx="0"/>
            </p:cNvCxnSpPr>
            <p:nvPr/>
          </p:nvCxnSpPr>
          <p:spPr>
            <a:xfrm>
              <a:off x="7193526" y="3810000"/>
              <a:ext cx="752168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6116894" y="5638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70, 10</a:t>
              </a:r>
              <a:endParaRPr lang="zh-CN" altLang="en-US" sz="24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626461" y="4876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60, 20</a:t>
              </a:r>
              <a:endParaRPr lang="zh-CN" altLang="en-US" sz="2400" dirty="0"/>
            </a:p>
          </p:txBody>
        </p:sp>
        <p:cxnSp>
          <p:nvCxnSpPr>
            <p:cNvPr id="21" name="Straight Connector 20"/>
            <p:cNvCxnSpPr>
              <a:stCxn id="11" idx="2"/>
              <a:endCxn id="20" idx="0"/>
            </p:cNvCxnSpPr>
            <p:nvPr/>
          </p:nvCxnSpPr>
          <p:spPr>
            <a:xfrm flipH="1">
              <a:off x="6159861" y="4572000"/>
              <a:ext cx="490433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20" idx="2"/>
              <a:endCxn id="19" idx="0"/>
            </p:cNvCxnSpPr>
            <p:nvPr/>
          </p:nvCxnSpPr>
          <p:spPr>
            <a:xfrm>
              <a:off x="6159861" y="5334000"/>
              <a:ext cx="490433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Oval 22"/>
          <p:cNvSpPr/>
          <p:nvPr/>
        </p:nvSpPr>
        <p:spPr>
          <a:xfrm>
            <a:off x="1371600" y="3962400"/>
            <a:ext cx="1610032" cy="64557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94120" y="3959050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delete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907074" y="4724400"/>
            <a:ext cx="1610032" cy="645575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636770" y="4783286"/>
            <a:ext cx="856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</a:rPr>
              <a:t>max y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73612" y="160020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x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273612" y="2365335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y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88894" y="327761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x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288894" y="4042745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y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267200" y="4786636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x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295306" y="5501588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y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4803479" y="1676400"/>
            <a:ext cx="3657600" cy="4343400"/>
            <a:chOff x="4821494" y="1752600"/>
            <a:chExt cx="3657600" cy="4343400"/>
          </a:xfrm>
        </p:grpSpPr>
        <p:sp>
          <p:nvSpPr>
            <p:cNvPr id="34" name="Rounded Rectangle 33"/>
            <p:cNvSpPr/>
            <p:nvPr/>
          </p:nvSpPr>
          <p:spPr>
            <a:xfrm>
              <a:off x="6301250" y="1752600"/>
              <a:ext cx="1066800" cy="4572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50, 30</a:t>
              </a:r>
              <a:endParaRPr lang="zh-CN" altLang="en-US" sz="2400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5331543" y="25146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20, 45</a:t>
              </a:r>
              <a:endParaRPr lang="zh-CN" altLang="en-US" sz="2400" dirty="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7225482" y="25146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60, 80</a:t>
              </a:r>
              <a:endParaRPr lang="zh-CN" altLang="en-US" sz="2400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660126" y="3352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80, 40</a:t>
              </a:r>
              <a:endParaRPr lang="zh-CN" altLang="en-US" sz="2400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4821494" y="3352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10, 35</a:t>
              </a:r>
              <a:endParaRPr lang="zh-CN" altLang="en-US" sz="2400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6116894" y="4114800"/>
              <a:ext cx="1066800" cy="4572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60, 20</a:t>
              </a:r>
              <a:endParaRPr lang="zh-CN" altLang="en-US" sz="2400" dirty="0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7412294" y="4114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90, 60</a:t>
              </a:r>
              <a:endParaRPr lang="zh-CN" altLang="en-US" sz="2400" dirty="0"/>
            </a:p>
          </p:txBody>
        </p:sp>
        <p:cxnSp>
          <p:nvCxnSpPr>
            <p:cNvPr id="41" name="Straight Connector 40"/>
            <p:cNvCxnSpPr>
              <a:stCxn id="34" idx="2"/>
              <a:endCxn id="35" idx="0"/>
            </p:cNvCxnSpPr>
            <p:nvPr/>
          </p:nvCxnSpPr>
          <p:spPr>
            <a:xfrm flipH="1">
              <a:off x="5864943" y="2209800"/>
              <a:ext cx="969707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4" idx="2"/>
              <a:endCxn id="36" idx="0"/>
            </p:cNvCxnSpPr>
            <p:nvPr/>
          </p:nvCxnSpPr>
          <p:spPr>
            <a:xfrm>
              <a:off x="6834650" y="2209800"/>
              <a:ext cx="924232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35" idx="2"/>
              <a:endCxn id="38" idx="0"/>
            </p:cNvCxnSpPr>
            <p:nvPr/>
          </p:nvCxnSpPr>
          <p:spPr>
            <a:xfrm flipH="1">
              <a:off x="5354894" y="2971800"/>
              <a:ext cx="510049" cy="381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6" idx="2"/>
              <a:endCxn id="37" idx="0"/>
            </p:cNvCxnSpPr>
            <p:nvPr/>
          </p:nvCxnSpPr>
          <p:spPr>
            <a:xfrm flipH="1">
              <a:off x="7193526" y="2971800"/>
              <a:ext cx="565356" cy="381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37" idx="2"/>
              <a:endCxn id="39" idx="0"/>
            </p:cNvCxnSpPr>
            <p:nvPr/>
          </p:nvCxnSpPr>
          <p:spPr>
            <a:xfrm flipH="1">
              <a:off x="6650294" y="3810000"/>
              <a:ext cx="543232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37" idx="2"/>
              <a:endCxn id="40" idx="0"/>
            </p:cNvCxnSpPr>
            <p:nvPr/>
          </p:nvCxnSpPr>
          <p:spPr>
            <a:xfrm>
              <a:off x="7193526" y="3810000"/>
              <a:ext cx="752168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ounded Rectangle 46"/>
            <p:cNvSpPr/>
            <p:nvPr/>
          </p:nvSpPr>
          <p:spPr>
            <a:xfrm>
              <a:off x="6116894" y="5638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70, 10</a:t>
              </a:r>
              <a:endParaRPr lang="zh-CN" altLang="en-US" sz="2400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5626461" y="4876800"/>
              <a:ext cx="1066800" cy="457200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60, 20</a:t>
              </a:r>
              <a:endParaRPr lang="zh-CN" altLang="en-US" sz="2400" dirty="0"/>
            </a:p>
          </p:txBody>
        </p:sp>
        <p:cxnSp>
          <p:nvCxnSpPr>
            <p:cNvPr id="49" name="Straight Connector 48"/>
            <p:cNvCxnSpPr>
              <a:stCxn id="39" idx="2"/>
              <a:endCxn id="48" idx="0"/>
            </p:cNvCxnSpPr>
            <p:nvPr/>
          </p:nvCxnSpPr>
          <p:spPr>
            <a:xfrm flipH="1">
              <a:off x="6159861" y="4572000"/>
              <a:ext cx="490433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8" idx="2"/>
              <a:endCxn id="47" idx="0"/>
            </p:cNvCxnSpPr>
            <p:nvPr/>
          </p:nvCxnSpPr>
          <p:spPr>
            <a:xfrm>
              <a:off x="6159861" y="5334000"/>
              <a:ext cx="490433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Oval 50"/>
          <p:cNvSpPr/>
          <p:nvPr/>
        </p:nvSpPr>
        <p:spPr>
          <a:xfrm>
            <a:off x="5336830" y="4730978"/>
            <a:ext cx="1610032" cy="64557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6962109" y="4777079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delete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91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51" grpId="0" animBg="1"/>
      <p:bldP spid="5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/>
              <a:t>k</a:t>
            </a:r>
            <a:r>
              <a:rPr lang="en-US" altLang="zh-CN" dirty="0"/>
              <a:t>-d Tree Removal Example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33400" y="1600200"/>
            <a:ext cx="3657600" cy="4343400"/>
            <a:chOff x="4821494" y="1752600"/>
            <a:chExt cx="3657600" cy="4343400"/>
          </a:xfrm>
        </p:grpSpPr>
        <p:sp>
          <p:nvSpPr>
            <p:cNvPr id="7" name="Rounded Rectangle 6"/>
            <p:cNvSpPr/>
            <p:nvPr/>
          </p:nvSpPr>
          <p:spPr>
            <a:xfrm>
              <a:off x="6301250" y="1752600"/>
              <a:ext cx="1066800" cy="4572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50, 30</a:t>
              </a:r>
              <a:endParaRPr lang="zh-CN" altLang="en-US" sz="2400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331543" y="25146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20, 45</a:t>
              </a:r>
              <a:endParaRPr lang="zh-CN" altLang="en-US" sz="2400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225482" y="25146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60, 80</a:t>
              </a:r>
              <a:endParaRPr lang="zh-CN" altLang="en-US" sz="24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660126" y="3352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80, 40</a:t>
              </a:r>
              <a:endParaRPr lang="zh-CN" altLang="en-US" sz="24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821494" y="3352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10, 35</a:t>
              </a:r>
              <a:endParaRPr lang="zh-CN" altLang="en-US" sz="24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116894" y="4114800"/>
              <a:ext cx="1066800" cy="4572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60, 20</a:t>
              </a:r>
              <a:endParaRPr lang="zh-CN" altLang="en-US" sz="2400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7412294" y="4114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90, 60</a:t>
              </a:r>
              <a:endParaRPr lang="zh-CN" altLang="en-US" sz="2400" dirty="0"/>
            </a:p>
          </p:txBody>
        </p:sp>
        <p:cxnSp>
          <p:nvCxnSpPr>
            <p:cNvPr id="14" name="Straight Connector 13"/>
            <p:cNvCxnSpPr>
              <a:stCxn id="7" idx="2"/>
              <a:endCxn id="8" idx="0"/>
            </p:cNvCxnSpPr>
            <p:nvPr/>
          </p:nvCxnSpPr>
          <p:spPr>
            <a:xfrm flipH="1">
              <a:off x="5864943" y="2209800"/>
              <a:ext cx="969707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7" idx="2"/>
              <a:endCxn id="9" idx="0"/>
            </p:cNvCxnSpPr>
            <p:nvPr/>
          </p:nvCxnSpPr>
          <p:spPr>
            <a:xfrm>
              <a:off x="6834650" y="2209800"/>
              <a:ext cx="924232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8" idx="2"/>
              <a:endCxn id="11" idx="0"/>
            </p:cNvCxnSpPr>
            <p:nvPr/>
          </p:nvCxnSpPr>
          <p:spPr>
            <a:xfrm flipH="1">
              <a:off x="5354894" y="2971800"/>
              <a:ext cx="510049" cy="381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2"/>
              <a:endCxn id="10" idx="0"/>
            </p:cNvCxnSpPr>
            <p:nvPr/>
          </p:nvCxnSpPr>
          <p:spPr>
            <a:xfrm flipH="1">
              <a:off x="7193526" y="2971800"/>
              <a:ext cx="565356" cy="381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0" idx="2"/>
              <a:endCxn id="12" idx="0"/>
            </p:cNvCxnSpPr>
            <p:nvPr/>
          </p:nvCxnSpPr>
          <p:spPr>
            <a:xfrm flipH="1">
              <a:off x="6650294" y="3810000"/>
              <a:ext cx="543232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0" idx="2"/>
              <a:endCxn id="13" idx="0"/>
            </p:cNvCxnSpPr>
            <p:nvPr/>
          </p:nvCxnSpPr>
          <p:spPr>
            <a:xfrm>
              <a:off x="7193526" y="3810000"/>
              <a:ext cx="752168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ounded Rectangle 19"/>
            <p:cNvSpPr/>
            <p:nvPr/>
          </p:nvSpPr>
          <p:spPr>
            <a:xfrm>
              <a:off x="6116894" y="5638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70, 10</a:t>
              </a:r>
              <a:endParaRPr lang="zh-CN" altLang="en-US" sz="24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626461" y="4876800"/>
              <a:ext cx="1066800" cy="457200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60, 20</a:t>
              </a:r>
              <a:endParaRPr lang="zh-CN" altLang="en-US" sz="2400" dirty="0"/>
            </a:p>
          </p:txBody>
        </p:sp>
        <p:cxnSp>
          <p:nvCxnSpPr>
            <p:cNvPr id="22" name="Straight Connector 21"/>
            <p:cNvCxnSpPr>
              <a:stCxn id="12" idx="2"/>
              <a:endCxn id="21" idx="0"/>
            </p:cNvCxnSpPr>
            <p:nvPr/>
          </p:nvCxnSpPr>
          <p:spPr>
            <a:xfrm flipH="1">
              <a:off x="6159861" y="4572000"/>
              <a:ext cx="490433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21" idx="2"/>
              <a:endCxn id="20" idx="0"/>
            </p:cNvCxnSpPr>
            <p:nvPr/>
          </p:nvCxnSpPr>
          <p:spPr>
            <a:xfrm>
              <a:off x="6159861" y="5334000"/>
              <a:ext cx="490433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953000" y="1600200"/>
            <a:ext cx="3657600" cy="4343400"/>
            <a:chOff x="4821494" y="1752600"/>
            <a:chExt cx="3657600" cy="4343400"/>
          </a:xfrm>
        </p:grpSpPr>
        <p:sp>
          <p:nvSpPr>
            <p:cNvPr id="25" name="Rounded Rectangle 24"/>
            <p:cNvSpPr/>
            <p:nvPr/>
          </p:nvSpPr>
          <p:spPr>
            <a:xfrm>
              <a:off x="6301250" y="1752600"/>
              <a:ext cx="1066800" cy="4572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50, 30</a:t>
              </a:r>
              <a:endParaRPr lang="zh-CN" altLang="en-US" sz="24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331543" y="25146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20, 45</a:t>
              </a:r>
              <a:endParaRPr lang="zh-CN" altLang="en-US" sz="2400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7225482" y="25146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60, 80</a:t>
              </a:r>
              <a:endParaRPr lang="zh-CN" altLang="en-US" sz="2400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660126" y="3352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80, 40</a:t>
              </a:r>
              <a:endParaRPr lang="zh-CN" altLang="en-US" sz="2400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4821494" y="3352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10, 35</a:t>
              </a:r>
              <a:endParaRPr lang="zh-CN" altLang="en-US" sz="2400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116894" y="4114800"/>
              <a:ext cx="1066800" cy="4572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60, 20</a:t>
              </a:r>
              <a:endParaRPr lang="zh-CN" altLang="en-US" sz="24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7412294" y="4114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90, 60</a:t>
              </a:r>
              <a:endParaRPr lang="zh-CN" altLang="en-US" sz="2400" dirty="0"/>
            </a:p>
          </p:txBody>
        </p:sp>
        <p:cxnSp>
          <p:nvCxnSpPr>
            <p:cNvPr id="32" name="Straight Connector 31"/>
            <p:cNvCxnSpPr>
              <a:stCxn id="25" idx="2"/>
              <a:endCxn id="26" idx="0"/>
            </p:cNvCxnSpPr>
            <p:nvPr/>
          </p:nvCxnSpPr>
          <p:spPr>
            <a:xfrm flipH="1">
              <a:off x="5864943" y="2209800"/>
              <a:ext cx="969707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25" idx="2"/>
              <a:endCxn id="27" idx="0"/>
            </p:cNvCxnSpPr>
            <p:nvPr/>
          </p:nvCxnSpPr>
          <p:spPr>
            <a:xfrm>
              <a:off x="6834650" y="2209800"/>
              <a:ext cx="924232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6" idx="2"/>
              <a:endCxn id="29" idx="0"/>
            </p:cNvCxnSpPr>
            <p:nvPr/>
          </p:nvCxnSpPr>
          <p:spPr>
            <a:xfrm flipH="1">
              <a:off x="5354894" y="2971800"/>
              <a:ext cx="510049" cy="381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7" idx="2"/>
              <a:endCxn id="28" idx="0"/>
            </p:cNvCxnSpPr>
            <p:nvPr/>
          </p:nvCxnSpPr>
          <p:spPr>
            <a:xfrm flipH="1">
              <a:off x="7193526" y="2971800"/>
              <a:ext cx="565356" cy="381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28" idx="2"/>
              <a:endCxn id="30" idx="0"/>
            </p:cNvCxnSpPr>
            <p:nvPr/>
          </p:nvCxnSpPr>
          <p:spPr>
            <a:xfrm flipH="1">
              <a:off x="6650294" y="3810000"/>
              <a:ext cx="543232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28" idx="2"/>
              <a:endCxn id="31" idx="0"/>
            </p:cNvCxnSpPr>
            <p:nvPr/>
          </p:nvCxnSpPr>
          <p:spPr>
            <a:xfrm>
              <a:off x="7193526" y="3810000"/>
              <a:ext cx="752168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ounded Rectangle 37"/>
            <p:cNvSpPr/>
            <p:nvPr/>
          </p:nvSpPr>
          <p:spPr>
            <a:xfrm>
              <a:off x="6116894" y="5638800"/>
              <a:ext cx="1066800" cy="457200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70, 10</a:t>
              </a:r>
              <a:endParaRPr lang="zh-CN" altLang="en-US" sz="2400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5626461" y="4876800"/>
              <a:ext cx="1066800" cy="4572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70, 10</a:t>
              </a:r>
              <a:endParaRPr lang="zh-CN" altLang="en-US" sz="2400" dirty="0"/>
            </a:p>
          </p:txBody>
        </p:sp>
        <p:cxnSp>
          <p:nvCxnSpPr>
            <p:cNvPr id="40" name="Straight Connector 39"/>
            <p:cNvCxnSpPr>
              <a:stCxn id="30" idx="2"/>
              <a:endCxn id="39" idx="0"/>
            </p:cNvCxnSpPr>
            <p:nvPr/>
          </p:nvCxnSpPr>
          <p:spPr>
            <a:xfrm flipH="1">
              <a:off x="6159861" y="4572000"/>
              <a:ext cx="490433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9" idx="2"/>
              <a:endCxn id="38" idx="0"/>
            </p:cNvCxnSpPr>
            <p:nvPr/>
          </p:nvCxnSpPr>
          <p:spPr>
            <a:xfrm>
              <a:off x="6159861" y="5334000"/>
              <a:ext cx="490433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4349812" y="152400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x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349812" y="2289135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y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365094" y="320141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x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365094" y="3966545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y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343400" y="4710436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x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71506" y="5425388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y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1115279" y="4630212"/>
            <a:ext cx="1610032" cy="64557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2740558" y="4676313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delete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1576849" y="5422374"/>
            <a:ext cx="1610032" cy="645575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662449" y="5481935"/>
            <a:ext cx="82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</a:rPr>
              <a:t>min x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5986616" y="5389475"/>
            <a:ext cx="1610032" cy="64557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155461" y="5405735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delete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825248" y="5425388"/>
            <a:ext cx="745717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/>
              <a:t>Leaf!</a:t>
            </a:r>
            <a:endParaRPr lang="zh-CN" altLang="en-US" sz="2400" dirty="0"/>
          </a:p>
        </p:txBody>
      </p:sp>
      <p:sp>
        <p:nvSpPr>
          <p:cNvPr id="55" name="TextBox 54"/>
          <p:cNvSpPr txBox="1"/>
          <p:nvPr/>
        </p:nvSpPr>
        <p:spPr>
          <a:xfrm>
            <a:off x="6791632" y="5594665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zh-CN" altLang="en-US" sz="4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64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/>
      <p:bldP spid="52" grpId="0" animBg="1"/>
      <p:bldP spid="53" grpId="0"/>
      <p:bldP spid="54" grpId="0" animBg="1"/>
      <p:bldP spid="5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i="1" dirty="0"/>
              <a:t>k</a:t>
            </a:r>
            <a:r>
              <a:rPr lang="en-US" altLang="zh-CN" dirty="0"/>
              <a:t>-d Tree Removal Example: Summary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013156" y="1752600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35, 60</a:t>
            </a:r>
            <a:endParaRPr lang="zh-CN" alt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1043449" y="2514600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20, 45</a:t>
            </a:r>
            <a:endParaRPr lang="zh-CN" alt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2937388" y="2514600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60, 80</a:t>
            </a:r>
            <a:endParaRPr lang="zh-CN" alt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2372032" y="3352800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80, 40</a:t>
            </a:r>
            <a:endParaRPr lang="zh-CN" altLang="en-US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533400" y="3352800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10, 35</a:t>
            </a:r>
            <a:endParaRPr lang="zh-CN" altLang="en-US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1828800" y="4114800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50, 30</a:t>
            </a:r>
            <a:endParaRPr lang="zh-CN" altLang="en-US" sz="2400" dirty="0"/>
          </a:p>
        </p:txBody>
      </p:sp>
      <p:sp>
        <p:nvSpPr>
          <p:cNvPr id="11" name="Rounded Rectangle 10"/>
          <p:cNvSpPr/>
          <p:nvPr/>
        </p:nvSpPr>
        <p:spPr>
          <a:xfrm>
            <a:off x="3124200" y="4114800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90, 60</a:t>
            </a:r>
            <a:endParaRPr lang="zh-CN" altLang="en-US" sz="2400" dirty="0"/>
          </a:p>
        </p:txBody>
      </p:sp>
      <p:cxnSp>
        <p:nvCxnSpPr>
          <p:cNvPr id="12" name="Straight Connector 11"/>
          <p:cNvCxnSpPr>
            <a:stCxn id="5" idx="2"/>
            <a:endCxn id="6" idx="0"/>
          </p:cNvCxnSpPr>
          <p:nvPr/>
        </p:nvCxnSpPr>
        <p:spPr>
          <a:xfrm flipH="1">
            <a:off x="1576849" y="2209800"/>
            <a:ext cx="969707" cy="3048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2"/>
            <a:endCxn id="7" idx="0"/>
          </p:cNvCxnSpPr>
          <p:nvPr/>
        </p:nvCxnSpPr>
        <p:spPr>
          <a:xfrm>
            <a:off x="2546556" y="2209800"/>
            <a:ext cx="924232" cy="3048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2"/>
            <a:endCxn id="9" idx="0"/>
          </p:cNvCxnSpPr>
          <p:nvPr/>
        </p:nvCxnSpPr>
        <p:spPr>
          <a:xfrm flipH="1">
            <a:off x="1066800" y="2971800"/>
            <a:ext cx="510049" cy="3810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2"/>
            <a:endCxn id="8" idx="0"/>
          </p:cNvCxnSpPr>
          <p:nvPr/>
        </p:nvCxnSpPr>
        <p:spPr>
          <a:xfrm flipH="1">
            <a:off x="2905432" y="2971800"/>
            <a:ext cx="565356" cy="3810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2"/>
            <a:endCxn id="10" idx="0"/>
          </p:cNvCxnSpPr>
          <p:nvPr/>
        </p:nvCxnSpPr>
        <p:spPr>
          <a:xfrm flipH="1">
            <a:off x="2362200" y="3810000"/>
            <a:ext cx="543232" cy="3048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2"/>
            <a:endCxn id="11" idx="0"/>
          </p:cNvCxnSpPr>
          <p:nvPr/>
        </p:nvCxnSpPr>
        <p:spPr>
          <a:xfrm>
            <a:off x="2905432" y="3810000"/>
            <a:ext cx="752168" cy="3048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1828800" y="5638800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70, 10</a:t>
            </a:r>
            <a:endParaRPr lang="zh-CN" altLang="en-US" sz="2400" dirty="0"/>
          </a:p>
        </p:txBody>
      </p:sp>
      <p:sp>
        <p:nvSpPr>
          <p:cNvPr id="19" name="Rounded Rectangle 18"/>
          <p:cNvSpPr/>
          <p:nvPr/>
        </p:nvSpPr>
        <p:spPr>
          <a:xfrm>
            <a:off x="1338367" y="4876800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60, 20</a:t>
            </a:r>
            <a:endParaRPr lang="zh-CN" altLang="en-US" sz="2400" dirty="0"/>
          </a:p>
        </p:txBody>
      </p:sp>
      <p:cxnSp>
        <p:nvCxnSpPr>
          <p:cNvPr id="20" name="Straight Connector 19"/>
          <p:cNvCxnSpPr>
            <a:stCxn id="10" idx="2"/>
            <a:endCxn id="19" idx="0"/>
          </p:cNvCxnSpPr>
          <p:nvPr/>
        </p:nvCxnSpPr>
        <p:spPr>
          <a:xfrm flipH="1">
            <a:off x="1871767" y="4572000"/>
            <a:ext cx="490433" cy="3048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9" idx="2"/>
            <a:endCxn id="18" idx="0"/>
          </p:cNvCxnSpPr>
          <p:nvPr/>
        </p:nvCxnSpPr>
        <p:spPr>
          <a:xfrm>
            <a:off x="1871767" y="5334000"/>
            <a:ext cx="490433" cy="3048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349812" y="167092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x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49812" y="2436060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y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65094" y="334833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x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365094" y="4113470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y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43400" y="4857361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x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371506" y="5572313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y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752600" y="1676400"/>
            <a:ext cx="1610032" cy="64557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38200" y="1670925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delete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4876800" y="1752600"/>
            <a:ext cx="3657600" cy="3581400"/>
            <a:chOff x="4821494" y="1752600"/>
            <a:chExt cx="3657600" cy="3581400"/>
          </a:xfrm>
        </p:grpSpPr>
        <p:sp>
          <p:nvSpPr>
            <p:cNvPr id="33" name="Rounded Rectangle 32"/>
            <p:cNvSpPr/>
            <p:nvPr/>
          </p:nvSpPr>
          <p:spPr>
            <a:xfrm>
              <a:off x="6301250" y="1752600"/>
              <a:ext cx="1066800" cy="457200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50, 30</a:t>
              </a:r>
              <a:endParaRPr lang="zh-CN" altLang="en-US" sz="2400" dirty="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5331543" y="25146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20, 45</a:t>
              </a:r>
              <a:endParaRPr lang="zh-CN" altLang="en-US" sz="2400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7225482" y="25146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60, 80</a:t>
              </a:r>
              <a:endParaRPr lang="zh-CN" altLang="en-US" sz="2400" dirty="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6660126" y="3352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80, 40</a:t>
              </a:r>
              <a:endParaRPr lang="zh-CN" altLang="en-US" sz="2400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821494" y="3352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10, 35</a:t>
              </a:r>
              <a:endParaRPr lang="zh-CN" altLang="en-US" sz="2400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6116894" y="4114800"/>
              <a:ext cx="1066800" cy="457200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60, 20</a:t>
              </a:r>
              <a:endParaRPr lang="zh-CN" altLang="en-US" sz="2400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7412294" y="4114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90, 60</a:t>
              </a:r>
              <a:endParaRPr lang="zh-CN" altLang="en-US" sz="2400" dirty="0"/>
            </a:p>
          </p:txBody>
        </p:sp>
        <p:cxnSp>
          <p:nvCxnSpPr>
            <p:cNvPr id="40" name="Straight Connector 39"/>
            <p:cNvCxnSpPr>
              <a:stCxn id="33" idx="2"/>
              <a:endCxn id="34" idx="0"/>
            </p:cNvCxnSpPr>
            <p:nvPr/>
          </p:nvCxnSpPr>
          <p:spPr>
            <a:xfrm flipH="1">
              <a:off x="5864943" y="2209800"/>
              <a:ext cx="969707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3" idx="2"/>
              <a:endCxn id="35" idx="0"/>
            </p:cNvCxnSpPr>
            <p:nvPr/>
          </p:nvCxnSpPr>
          <p:spPr>
            <a:xfrm>
              <a:off x="6834650" y="2209800"/>
              <a:ext cx="924232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4" idx="2"/>
              <a:endCxn id="37" idx="0"/>
            </p:cNvCxnSpPr>
            <p:nvPr/>
          </p:nvCxnSpPr>
          <p:spPr>
            <a:xfrm flipH="1">
              <a:off x="5354894" y="2971800"/>
              <a:ext cx="510049" cy="381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35" idx="2"/>
              <a:endCxn id="36" idx="0"/>
            </p:cNvCxnSpPr>
            <p:nvPr/>
          </p:nvCxnSpPr>
          <p:spPr>
            <a:xfrm flipH="1">
              <a:off x="7193526" y="2971800"/>
              <a:ext cx="565356" cy="381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6" idx="2"/>
              <a:endCxn id="38" idx="0"/>
            </p:cNvCxnSpPr>
            <p:nvPr/>
          </p:nvCxnSpPr>
          <p:spPr>
            <a:xfrm flipH="1">
              <a:off x="6650294" y="3810000"/>
              <a:ext cx="543232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36" idx="2"/>
              <a:endCxn id="39" idx="0"/>
            </p:cNvCxnSpPr>
            <p:nvPr/>
          </p:nvCxnSpPr>
          <p:spPr>
            <a:xfrm>
              <a:off x="7193526" y="3810000"/>
              <a:ext cx="752168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ounded Rectangle 46"/>
            <p:cNvSpPr/>
            <p:nvPr/>
          </p:nvSpPr>
          <p:spPr>
            <a:xfrm>
              <a:off x="5626461" y="4876800"/>
              <a:ext cx="1066800" cy="457200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70, 10</a:t>
              </a:r>
              <a:endParaRPr lang="zh-CN" altLang="en-US" sz="2400" dirty="0"/>
            </a:p>
          </p:txBody>
        </p:sp>
        <p:cxnSp>
          <p:nvCxnSpPr>
            <p:cNvPr id="48" name="Straight Connector 47"/>
            <p:cNvCxnSpPr>
              <a:stCxn id="38" idx="2"/>
              <a:endCxn id="47" idx="0"/>
            </p:cNvCxnSpPr>
            <p:nvPr/>
          </p:nvCxnSpPr>
          <p:spPr>
            <a:xfrm flipH="1">
              <a:off x="6159861" y="4572000"/>
              <a:ext cx="490433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1776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Find Minimum Value in a Dimension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Different from the basic BST, because it may not be the left-most descendent.</a:t>
            </a:r>
          </a:p>
          <a:p>
            <a:endParaRPr lang="zh-CN" alt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609600" y="2455635"/>
            <a:ext cx="4346752" cy="2121247"/>
            <a:chOff x="1066800" y="2645718"/>
            <a:chExt cx="4346752" cy="2121247"/>
          </a:xfrm>
        </p:grpSpPr>
        <p:grpSp>
          <p:nvGrpSpPr>
            <p:cNvPr id="5" name="Group 4"/>
            <p:cNvGrpSpPr/>
            <p:nvPr/>
          </p:nvGrpSpPr>
          <p:grpSpPr>
            <a:xfrm>
              <a:off x="1066800" y="2705100"/>
              <a:ext cx="3886200" cy="2057400"/>
              <a:chOff x="5029200" y="3657600"/>
              <a:chExt cx="3886200" cy="2057400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6492834" y="3657600"/>
                <a:ext cx="1066800" cy="4572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/>
                  <a:t>35, 60</a:t>
                </a:r>
                <a:endParaRPr lang="zh-CN" altLang="en-US" sz="2400" dirty="0"/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5523127" y="4419600"/>
                <a:ext cx="1066800" cy="4572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/>
                  <a:t>20, 45</a:t>
                </a:r>
                <a:endParaRPr lang="zh-CN" altLang="en-US" sz="2400" dirty="0"/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7096432" y="4419600"/>
                <a:ext cx="1066800" cy="4572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/>
                  <a:t>80, 30</a:t>
                </a:r>
                <a:endParaRPr lang="zh-CN" altLang="en-US" sz="2400" dirty="0"/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5029200" y="5257800"/>
                <a:ext cx="1066800" cy="4572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/>
                  <a:t>10, 40</a:t>
                </a:r>
                <a:endParaRPr lang="zh-CN" altLang="en-US" sz="2400" dirty="0"/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6553200" y="5257800"/>
                <a:ext cx="1066800" cy="4572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/>
                  <a:t>50, 20</a:t>
                </a:r>
                <a:endParaRPr lang="zh-CN" altLang="en-US" sz="2400" dirty="0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7848600" y="5257800"/>
                <a:ext cx="1066800" cy="4572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/>
                  <a:t>90, 60</a:t>
                </a:r>
                <a:endParaRPr lang="zh-CN" altLang="en-US" sz="2400" dirty="0"/>
              </a:p>
            </p:txBody>
          </p:sp>
          <p:cxnSp>
            <p:nvCxnSpPr>
              <p:cNvPr id="12" name="Straight Connector 11"/>
              <p:cNvCxnSpPr>
                <a:stCxn id="6" idx="2"/>
                <a:endCxn id="7" idx="0"/>
              </p:cNvCxnSpPr>
              <p:nvPr/>
            </p:nvCxnSpPr>
            <p:spPr>
              <a:xfrm flipH="1">
                <a:off x="6056527" y="4114800"/>
                <a:ext cx="969707" cy="3048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stCxn id="6" idx="2"/>
                <a:endCxn id="8" idx="0"/>
              </p:cNvCxnSpPr>
              <p:nvPr/>
            </p:nvCxnSpPr>
            <p:spPr>
              <a:xfrm>
                <a:off x="7026234" y="4114800"/>
                <a:ext cx="603598" cy="3048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7" idx="2"/>
                <a:endCxn id="9" idx="0"/>
              </p:cNvCxnSpPr>
              <p:nvPr/>
            </p:nvCxnSpPr>
            <p:spPr>
              <a:xfrm flipH="1">
                <a:off x="5562600" y="4876800"/>
                <a:ext cx="493927" cy="3810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stCxn id="8" idx="2"/>
                <a:endCxn id="10" idx="0"/>
              </p:cNvCxnSpPr>
              <p:nvPr/>
            </p:nvCxnSpPr>
            <p:spPr>
              <a:xfrm flipH="1">
                <a:off x="7086600" y="4876800"/>
                <a:ext cx="543232" cy="3810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8" idx="2"/>
                <a:endCxn id="11" idx="0"/>
              </p:cNvCxnSpPr>
              <p:nvPr/>
            </p:nvCxnSpPr>
            <p:spPr>
              <a:xfrm>
                <a:off x="7629832" y="4876800"/>
                <a:ext cx="752168" cy="3810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5072540" y="3386435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</a:rPr>
                <a:t>y</a:t>
              </a:r>
              <a:endParaRPr lang="zh-CN" alt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87822" y="430530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</a:rPr>
                <a:t>x</a:t>
              </a:r>
              <a:endParaRPr lang="zh-CN" alt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29200" y="2645718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</a:rPr>
                <a:t>x</a:t>
              </a:r>
              <a:endParaRPr lang="zh-CN" altLang="en-US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286150" y="2438400"/>
            <a:ext cx="3435749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/>
              <a:t>Find the node with minimum</a:t>
            </a:r>
          </a:p>
          <a:p>
            <a:r>
              <a:rPr lang="en-US" altLang="zh-CN" sz="2400" dirty="0"/>
              <a:t>value in dimension y</a:t>
            </a:r>
            <a:endParaRPr lang="zh-CN" altLang="en-US" sz="2400" dirty="0"/>
          </a:p>
        </p:txBody>
      </p:sp>
      <p:sp>
        <p:nvSpPr>
          <p:cNvPr id="22" name="Oval 21"/>
          <p:cNvSpPr/>
          <p:nvPr/>
        </p:nvSpPr>
        <p:spPr>
          <a:xfrm>
            <a:off x="1941727" y="4039017"/>
            <a:ext cx="1412988" cy="6477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606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86C01-A84E-477F-B15C-E1F991366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Min</a:t>
            </a:r>
            <a:r>
              <a:rPr lang="en-US" altLang="zh-CN" dirty="0"/>
              <a:t>-</a:t>
            </a:r>
            <a:r>
              <a:rPr lang="en-US" dirty="0"/>
              <a:t>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6760EE-8D59-49D2-A09D-BD53D6091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64285-5153-4AF2-B1DA-0C522B5ADFA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EF2CACC-4A55-450D-8113-1D86436640C7}"/>
              </a:ext>
            </a:extLst>
          </p:cNvPr>
          <p:cNvSpPr/>
          <p:nvPr/>
        </p:nvSpPr>
        <p:spPr>
          <a:xfrm>
            <a:off x="3841956" y="1752600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35, 60</a:t>
            </a:r>
            <a:endParaRPr lang="zh-CN" altLang="en-US" sz="24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C7A3914-BAF3-45ED-A800-8E7445512301}"/>
              </a:ext>
            </a:extLst>
          </p:cNvPr>
          <p:cNvSpPr/>
          <p:nvPr/>
        </p:nvSpPr>
        <p:spPr>
          <a:xfrm>
            <a:off x="2872249" y="2514600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20, 45</a:t>
            </a:r>
            <a:endParaRPr lang="zh-CN" altLang="en-US" sz="24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C3E40-C2BD-4B5F-8E06-EEF114EB9A46}"/>
              </a:ext>
            </a:extLst>
          </p:cNvPr>
          <p:cNvSpPr/>
          <p:nvPr/>
        </p:nvSpPr>
        <p:spPr>
          <a:xfrm>
            <a:off x="4766188" y="2514600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60, 80</a:t>
            </a:r>
            <a:endParaRPr lang="zh-CN" altLang="en-US" sz="2400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961C654-D7C9-46B5-9BED-1064B715B78F}"/>
              </a:ext>
            </a:extLst>
          </p:cNvPr>
          <p:cNvSpPr/>
          <p:nvPr/>
        </p:nvSpPr>
        <p:spPr>
          <a:xfrm>
            <a:off x="4200832" y="3352800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80, 40</a:t>
            </a:r>
            <a:endParaRPr lang="zh-CN" altLang="en-US" sz="24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B452208-5DD3-40FE-9C5D-6BA24DD8A2D8}"/>
              </a:ext>
            </a:extLst>
          </p:cNvPr>
          <p:cNvSpPr/>
          <p:nvPr/>
        </p:nvSpPr>
        <p:spPr>
          <a:xfrm>
            <a:off x="2362200" y="3352800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10, 35</a:t>
            </a:r>
            <a:endParaRPr lang="zh-CN" altLang="en-US" sz="240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4B9CBEA-CB02-4F75-B7A0-5C7F36294F38}"/>
              </a:ext>
            </a:extLst>
          </p:cNvPr>
          <p:cNvSpPr/>
          <p:nvPr/>
        </p:nvSpPr>
        <p:spPr>
          <a:xfrm>
            <a:off x="3657600" y="4114800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50, 30</a:t>
            </a:r>
            <a:endParaRPr lang="zh-CN" altLang="en-US" sz="2400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D9352EB-696C-4936-8E3C-8FCED7648349}"/>
              </a:ext>
            </a:extLst>
          </p:cNvPr>
          <p:cNvSpPr/>
          <p:nvPr/>
        </p:nvSpPr>
        <p:spPr>
          <a:xfrm>
            <a:off x="4953000" y="4114800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90, 60</a:t>
            </a:r>
            <a:endParaRPr lang="zh-CN" altLang="en-US" sz="24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4099CF7-A2E0-47E9-8B3E-7E44D5B4B59C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3405649" y="2209800"/>
            <a:ext cx="969707" cy="3048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AF0C7B9-0890-4188-9CFC-3F421EA5D245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4375356" y="2209800"/>
            <a:ext cx="924232" cy="3048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2E1E779-50A5-44DC-BA9A-3A81CC5981DD}"/>
              </a:ext>
            </a:extLst>
          </p:cNvPr>
          <p:cNvCxnSpPr>
            <a:stCxn id="6" idx="2"/>
            <a:endCxn id="9" idx="0"/>
          </p:cNvCxnSpPr>
          <p:nvPr/>
        </p:nvCxnSpPr>
        <p:spPr>
          <a:xfrm flipH="1">
            <a:off x="2895600" y="2971800"/>
            <a:ext cx="510049" cy="3810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13896C2-0C5F-42B1-8A9F-5A3108FF0D59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4734232" y="2971800"/>
            <a:ext cx="565356" cy="3810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70125FF-8D5F-46E5-BDD8-780D654755C6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flipH="1">
            <a:off x="4191000" y="3810000"/>
            <a:ext cx="543232" cy="3048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8730E52-1EAD-4899-AD0A-1975DA8175F8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4734232" y="3810000"/>
            <a:ext cx="752168" cy="3048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9">
            <a:extLst>
              <a:ext uri="{FF2B5EF4-FFF2-40B4-BE49-F238E27FC236}">
                <a16:creationId xmlns:a16="http://schemas.microsoft.com/office/drawing/2014/main" id="{D3986060-A672-44DD-B5CC-A05B01B7F7B4}"/>
              </a:ext>
            </a:extLst>
          </p:cNvPr>
          <p:cNvSpPr/>
          <p:nvPr/>
        </p:nvSpPr>
        <p:spPr>
          <a:xfrm>
            <a:off x="3657600" y="5638800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70, 10</a:t>
            </a:r>
            <a:endParaRPr lang="zh-CN" altLang="en-US" sz="2400" dirty="0"/>
          </a:p>
        </p:txBody>
      </p:sp>
      <p:sp>
        <p:nvSpPr>
          <p:cNvPr id="19" name="Rounded Rectangle 20">
            <a:extLst>
              <a:ext uri="{FF2B5EF4-FFF2-40B4-BE49-F238E27FC236}">
                <a16:creationId xmlns:a16="http://schemas.microsoft.com/office/drawing/2014/main" id="{B55E5E2F-8BEA-48E9-9462-93A0C66BADA0}"/>
              </a:ext>
            </a:extLst>
          </p:cNvPr>
          <p:cNvSpPr/>
          <p:nvPr/>
        </p:nvSpPr>
        <p:spPr>
          <a:xfrm>
            <a:off x="3167167" y="4876800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60, 20</a:t>
            </a:r>
            <a:endParaRPr lang="zh-CN" altLang="en-US" sz="24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3769A2C-D93C-4A50-BC90-76A3F532756E}"/>
              </a:ext>
            </a:extLst>
          </p:cNvPr>
          <p:cNvCxnSpPr>
            <a:stCxn id="10" idx="2"/>
            <a:endCxn id="19" idx="0"/>
          </p:cNvCxnSpPr>
          <p:nvPr/>
        </p:nvCxnSpPr>
        <p:spPr>
          <a:xfrm flipH="1">
            <a:off x="3700567" y="4572000"/>
            <a:ext cx="490433" cy="3048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F8D8B83-C36A-4638-B965-A2F73169D2F7}"/>
              </a:ext>
            </a:extLst>
          </p:cNvPr>
          <p:cNvCxnSpPr>
            <a:stCxn id="19" idx="2"/>
            <a:endCxn id="18" idx="0"/>
          </p:cNvCxnSpPr>
          <p:nvPr/>
        </p:nvCxnSpPr>
        <p:spPr>
          <a:xfrm>
            <a:off x="3700567" y="5334000"/>
            <a:ext cx="490433" cy="3048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6A6AF3BD-28C9-4A27-AA61-7C075E2E5FDB}"/>
              </a:ext>
            </a:extLst>
          </p:cNvPr>
          <p:cNvSpPr/>
          <p:nvPr/>
        </p:nvSpPr>
        <p:spPr>
          <a:xfrm>
            <a:off x="2037720" y="2206464"/>
            <a:ext cx="2121323" cy="175593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D3FBFE1-E148-46F4-A7DC-6DE363744F7A}"/>
              </a:ext>
            </a:extLst>
          </p:cNvPr>
          <p:cNvSpPr/>
          <p:nvPr/>
        </p:nvSpPr>
        <p:spPr>
          <a:xfrm rot="2187940">
            <a:off x="3323538" y="2058867"/>
            <a:ext cx="3027867" cy="456906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E2D4215-5926-4075-B7AB-388534576221}"/>
              </a:ext>
            </a:extLst>
          </p:cNvPr>
          <p:cNvSpPr/>
          <p:nvPr/>
        </p:nvSpPr>
        <p:spPr>
          <a:xfrm rot="2187940">
            <a:off x="3005502" y="3024312"/>
            <a:ext cx="3027867" cy="349885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Rounded Rectangle 10">
            <a:extLst>
              <a:ext uri="{FF2B5EF4-FFF2-40B4-BE49-F238E27FC236}">
                <a16:creationId xmlns:a16="http://schemas.microsoft.com/office/drawing/2014/main" id="{58E391FB-C13C-4741-8E3B-6ECA2B839144}"/>
              </a:ext>
            </a:extLst>
          </p:cNvPr>
          <p:cNvSpPr/>
          <p:nvPr/>
        </p:nvSpPr>
        <p:spPr>
          <a:xfrm>
            <a:off x="5842820" y="3336471"/>
            <a:ext cx="1263459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90, 120</a:t>
            </a:r>
            <a:endParaRPr lang="zh-CN" altLang="en-US" sz="2400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E934E18-649F-4E29-BC53-BEA3FB51CFB4}"/>
              </a:ext>
            </a:extLst>
          </p:cNvPr>
          <p:cNvCxnSpPr>
            <a:cxnSpLocks/>
            <a:stCxn id="7" idx="2"/>
            <a:endCxn id="30" idx="0"/>
          </p:cNvCxnSpPr>
          <p:nvPr/>
        </p:nvCxnSpPr>
        <p:spPr>
          <a:xfrm>
            <a:off x="5299588" y="2971800"/>
            <a:ext cx="1174962" cy="364671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239BF4B1-7ECA-4B2C-89ED-55D98DFE3263}"/>
              </a:ext>
            </a:extLst>
          </p:cNvPr>
          <p:cNvSpPr/>
          <p:nvPr/>
        </p:nvSpPr>
        <p:spPr>
          <a:xfrm>
            <a:off x="5563095" y="2713653"/>
            <a:ext cx="1949740" cy="161390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7B7814D-A83A-4F2E-BBF3-3A3B000F8869}"/>
              </a:ext>
            </a:extLst>
          </p:cNvPr>
          <p:cNvSpPr/>
          <p:nvPr/>
        </p:nvSpPr>
        <p:spPr>
          <a:xfrm rot="1498945">
            <a:off x="3115910" y="3941213"/>
            <a:ext cx="2086265" cy="240381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98169BA-A2EA-4A33-89BB-EBD0D8085BEA}"/>
              </a:ext>
            </a:extLst>
          </p:cNvPr>
          <p:cNvSpPr/>
          <p:nvPr/>
        </p:nvSpPr>
        <p:spPr>
          <a:xfrm>
            <a:off x="4620317" y="3741400"/>
            <a:ext cx="1843410" cy="120897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287307F-FACA-49C0-B209-FC35DB3250E7}"/>
              </a:ext>
            </a:extLst>
          </p:cNvPr>
          <p:cNvSpPr/>
          <p:nvPr/>
        </p:nvSpPr>
        <p:spPr>
          <a:xfrm>
            <a:off x="2846530" y="4622526"/>
            <a:ext cx="2335069" cy="177067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F508039-F676-4B0F-86D0-C7D0ED610FD8}"/>
              </a:ext>
            </a:extLst>
          </p:cNvPr>
          <p:cNvSpPr/>
          <p:nvPr/>
        </p:nvSpPr>
        <p:spPr>
          <a:xfrm>
            <a:off x="3023464" y="5470972"/>
            <a:ext cx="2182669" cy="100867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27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8" grpId="0" animBg="1"/>
      <p:bldP spid="28" grpId="1" animBg="1"/>
      <p:bldP spid="29" grpId="0" animBg="1"/>
      <p:bldP spid="29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Find Minimum Value in a Dimension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62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node *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findMin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(node *root,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dimCmp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dim) {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dimCmp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dimension for comparison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if(!root) return NULL;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node *min = 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findMin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(root-&gt;left,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dimCmp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(dim+1)%numDim);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if(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dimCmp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dim) {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rightMin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findMin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(root-&gt;right,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dimCmp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(dim+1)%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numDim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min =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minNode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(min,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rightMin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dimCmp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minNode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(min, root,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dimCmp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zh-CN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minNode</a:t>
            </a:r>
            <a:r>
              <a:rPr lang="en-US" altLang="zh-CN" sz="2400" dirty="0">
                <a:cs typeface="Courier New" panose="02070309020205020404" pitchFamily="49" charset="0"/>
              </a:rPr>
              <a:t> takes two nodes and a dimension as input, and returns the node with the smaller value in that dimension</a:t>
            </a:r>
            <a:endParaRPr lang="zh-CN" altLang="en-US" sz="24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303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Multidimensional Range Search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</a:p>
          <a:p>
            <a:pPr lvl="1"/>
            <a:r>
              <a:rPr lang="en-US" altLang="zh-CN" dirty="0"/>
              <a:t>Buy ticket for travel between certain dates and certain times</a:t>
            </a:r>
          </a:p>
          <a:p>
            <a:pPr lvl="1"/>
            <a:r>
              <a:rPr lang="en-US" altLang="zh-CN" dirty="0"/>
              <a:t>Look for apartments within certain price range, certain districts, and number of bedrooms</a:t>
            </a:r>
          </a:p>
          <a:p>
            <a:pPr lvl="1"/>
            <a:r>
              <a:rPr lang="en-US" altLang="zh-CN" dirty="0"/>
              <a:t>Find all restaurants near you</a:t>
            </a:r>
          </a:p>
          <a:p>
            <a:endParaRPr lang="en-US" altLang="zh-CN" dirty="0"/>
          </a:p>
          <a:p>
            <a:r>
              <a:rPr lang="en-US" altLang="zh-CN" dirty="0"/>
              <a:t>k-d tree supports efficient range search, which is similar to that of basic BST but more complex!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2685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/>
              <a:t>k</a:t>
            </a:r>
            <a:r>
              <a:rPr lang="en-US" altLang="zh-CN" dirty="0"/>
              <a:t>-d Tree Range Search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  void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rangeSearch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(node *root, 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 dim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altLang="zh-CN" sz="20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    Key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searchRange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[][2], Key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treeRange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[][2],</a:t>
            </a:r>
            <a:br>
              <a:rPr lang="en-US" altLang="zh-CN" sz="20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    List results)</a:t>
            </a:r>
          </a:p>
          <a:p>
            <a:r>
              <a:rPr lang="en-US" altLang="zh-CN" dirty="0"/>
              <a:t>Cycle through the dimensions as we go down the level</a:t>
            </a:r>
          </a:p>
          <a:p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searchRange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[][2]</a:t>
            </a:r>
            <a:r>
              <a:rPr lang="en-US" altLang="zh-CN" dirty="0"/>
              <a:t> holds two values (min, max) per dimension</a:t>
            </a:r>
          </a:p>
          <a:p>
            <a:pPr lvl="1"/>
            <a:r>
              <a:rPr lang="en-US" altLang="zh-CN" dirty="0"/>
              <a:t>Define a hyper-cube</a:t>
            </a:r>
          </a:p>
          <a:p>
            <a:pPr lvl="1"/>
            <a:r>
              <a:rPr lang="en-US" altLang="zh-CN" dirty="0"/>
              <a:t>min of dimension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altLang="zh-CN" dirty="0"/>
              <a:t> at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searchRange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[j][0]</a:t>
            </a:r>
            <a:r>
              <a:rPr lang="en-US" altLang="zh-CN" dirty="0"/>
              <a:t>, max at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searchRange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[j][1]</a:t>
            </a:r>
          </a:p>
          <a:p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treeRange</a:t>
            </a: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[][2]</a:t>
            </a:r>
            <a:r>
              <a:rPr lang="en-US" altLang="zh-CN"/>
              <a:t> </a:t>
            </a:r>
            <a:r>
              <a:rPr lang="en-US" altLang="zh-CN" dirty="0"/>
              <a:t>holds lower bound and upper bound per dimension for the tree rooted at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Need to be updated as we go down the levels</a:t>
            </a:r>
          </a:p>
          <a:p>
            <a:pPr lvl="1"/>
            <a:r>
              <a:rPr lang="en-US" altLang="zh-CN" dirty="0"/>
              <a:t>Need to check if a search range overlaps a subtree range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0494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Multidimensional Search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Example applications:</a:t>
                </a:r>
              </a:p>
              <a:p>
                <a:pPr lvl="1"/>
                <a:r>
                  <a:rPr lang="en-US" altLang="zh-CN" dirty="0"/>
                  <a:t>find person by 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last name</a:t>
                </a:r>
                <a:r>
                  <a:rPr lang="en-US" altLang="zh-CN" dirty="0"/>
                  <a:t> and 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first name</a:t>
                </a:r>
                <a:r>
                  <a:rPr lang="en-US" altLang="zh-CN" dirty="0"/>
                  <a:t> (2D)</a:t>
                </a:r>
              </a:p>
              <a:p>
                <a:pPr lvl="1"/>
                <a:r>
                  <a:rPr lang="en-US" altLang="zh-CN" dirty="0"/>
                  <a:t>find location by 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latitude</a:t>
                </a:r>
                <a:r>
                  <a:rPr lang="en-US" altLang="zh-CN" dirty="0"/>
                  <a:t> and 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longitude</a:t>
                </a:r>
                <a:r>
                  <a:rPr lang="en-US" altLang="zh-CN" dirty="0"/>
                  <a:t> (2D)</a:t>
                </a:r>
              </a:p>
              <a:p>
                <a:pPr lvl="1"/>
                <a:r>
                  <a:rPr lang="en-US" altLang="zh-CN" dirty="0"/>
                  <a:t>find book by 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author</a:t>
                </a:r>
                <a:r>
                  <a:rPr lang="en-US" altLang="zh-CN" dirty="0"/>
                  <a:t>, 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title</a:t>
                </a:r>
                <a:r>
                  <a:rPr lang="en-US" altLang="zh-CN" dirty="0"/>
                  <a:t>, 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year published</a:t>
                </a:r>
                <a:r>
                  <a:rPr lang="en-US" altLang="zh-CN" dirty="0"/>
                  <a:t> (3D)</a:t>
                </a:r>
              </a:p>
              <a:p>
                <a:pPr lvl="1"/>
                <a:r>
                  <a:rPr lang="en-US" altLang="zh-CN" dirty="0"/>
                  <a:t>find restaurant by 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city</a:t>
                </a:r>
                <a:r>
                  <a:rPr lang="en-US" altLang="zh-CN" dirty="0"/>
                  <a:t>, 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cuisine</a:t>
                </a:r>
                <a:r>
                  <a:rPr lang="en-US" altLang="zh-CN" dirty="0"/>
                  <a:t>, 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popularity</a:t>
                </a:r>
                <a:r>
                  <a:rPr lang="en-US" altLang="zh-CN" dirty="0"/>
                  <a:t>, 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sanitation</a:t>
                </a:r>
                <a:r>
                  <a:rPr lang="en-US" altLang="zh-CN" dirty="0"/>
                  <a:t>, 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price</a:t>
                </a:r>
                <a:r>
                  <a:rPr lang="en-US" altLang="zh-CN" dirty="0"/>
                  <a:t> (5D)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Solution: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-d tree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insert and search times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84" t="-1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9093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-d Tree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b="-186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19700"/>
          </a:xfrm>
        </p:spPr>
        <p:txBody>
          <a:bodyPr>
            <a:normAutofit/>
          </a:bodyPr>
          <a:lstStyle/>
          <a:p>
            <a:r>
              <a:rPr lang="en-US" altLang="zh-CN" dirty="0"/>
              <a:t>A k-d tree is a </a:t>
            </a:r>
            <a:r>
              <a:rPr lang="en-US" altLang="zh-CN" b="1" dirty="0">
                <a:solidFill>
                  <a:srgbClr val="C00000"/>
                </a:solidFill>
              </a:rPr>
              <a:t>binary search tree</a:t>
            </a:r>
          </a:p>
          <a:p>
            <a:r>
              <a:rPr lang="en-US" altLang="zh-CN" dirty="0"/>
              <a:t>At each level, keys from a different search dimension is used as the </a:t>
            </a:r>
            <a:r>
              <a:rPr lang="en-US" altLang="zh-CN" b="1" dirty="0">
                <a:solidFill>
                  <a:srgbClr val="0000FF"/>
                </a:solidFill>
              </a:rPr>
              <a:t>discriminator</a:t>
            </a:r>
          </a:p>
          <a:p>
            <a:pPr lvl="1"/>
            <a:r>
              <a:rPr lang="en-US" altLang="zh-CN" dirty="0"/>
              <a:t>Nodes on the left subtree of a node have keys with value &lt; the node’s key value </a:t>
            </a:r>
            <a:r>
              <a:rPr lang="en-US" altLang="zh-CN" b="1" dirty="0">
                <a:solidFill>
                  <a:srgbClr val="C00000"/>
                </a:solidFill>
              </a:rPr>
              <a:t>along this dimension</a:t>
            </a:r>
          </a:p>
          <a:p>
            <a:pPr lvl="1"/>
            <a:r>
              <a:rPr lang="en-US" altLang="zh-CN" dirty="0"/>
              <a:t>Nodes on the right subtree have keys with value </a:t>
            </a:r>
            <a:r>
              <a:rPr lang="en-US" altLang="zh-CN" dirty="0">
                <a:solidFill>
                  <a:srgbClr val="0000FF"/>
                </a:solidFill>
              </a:rPr>
              <a:t>≥</a:t>
            </a:r>
            <a:r>
              <a:rPr lang="en-US" altLang="zh-CN" dirty="0"/>
              <a:t> the node’s key value </a:t>
            </a:r>
            <a:r>
              <a:rPr lang="en-US" altLang="zh-CN" b="1" dirty="0">
                <a:solidFill>
                  <a:srgbClr val="C00000"/>
                </a:solidFill>
              </a:rPr>
              <a:t>along this dimension</a:t>
            </a:r>
          </a:p>
          <a:p>
            <a:r>
              <a:rPr lang="en-US" altLang="zh-CN" dirty="0"/>
              <a:t>We </a:t>
            </a:r>
            <a:r>
              <a:rPr lang="en-US" altLang="zh-CN" b="1" dirty="0">
                <a:solidFill>
                  <a:srgbClr val="0000FF"/>
                </a:solidFill>
              </a:rPr>
              <a:t>cycle</a:t>
            </a:r>
            <a:r>
              <a:rPr lang="en-US" altLang="zh-CN" dirty="0"/>
              <a:t> through the dimensions as we go down the tree</a:t>
            </a:r>
          </a:p>
          <a:p>
            <a:pPr lvl="1"/>
            <a:r>
              <a:rPr lang="en-US" altLang="zh-CN" dirty="0"/>
              <a:t>For example, given keys consisting of x- and y-coordinates, level 0 discriminates by the x-coordinate, level 1 by the y-coordinate, level 2 again by the x-coordinate, etc.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4374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k-d tree for points in a 2-D plane</a:t>
            </a:r>
            <a:endParaRPr lang="zh-CN" alt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513834" y="2268794"/>
            <a:ext cx="3765656" cy="3603071"/>
            <a:chOff x="513834" y="2268794"/>
            <a:chExt cx="3765656" cy="3603071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914400" y="5410200"/>
              <a:ext cx="33528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914400" y="2286000"/>
              <a:ext cx="0" cy="31242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58568" y="5410200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3834" y="2268794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2590800" y="2385540"/>
              <a:ext cx="0" cy="30246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2490092" y="3502629"/>
              <a:ext cx="190500" cy="190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Straight Connector 30"/>
            <p:cNvCxnSpPr/>
            <p:nvPr/>
          </p:nvCxnSpPr>
          <p:spPr>
            <a:xfrm flipH="1">
              <a:off x="929581" y="2847205"/>
              <a:ext cx="16763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1272905" y="2730459"/>
              <a:ext cx="190500" cy="190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Straight Connector 31"/>
            <p:cNvCxnSpPr/>
            <p:nvPr/>
          </p:nvCxnSpPr>
          <p:spPr>
            <a:xfrm flipH="1">
              <a:off x="2590800" y="4410636"/>
              <a:ext cx="16763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352800" y="4341936"/>
              <a:ext cx="190500" cy="190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680592" y="3500735"/>
              <a:ext cx="3674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A</a:t>
              </a:r>
              <a:endParaRPr lang="zh-CN" altLang="en-US" sz="2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334640" y="2362200"/>
              <a:ext cx="3417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B</a:t>
              </a:r>
              <a:endParaRPr lang="zh-CN" altLang="en-US" sz="2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571623" y="4267200"/>
              <a:ext cx="3738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C</a:t>
              </a:r>
              <a:endParaRPr lang="zh-CN" altLang="en-US" sz="2400" dirty="0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1634750" y="2870233"/>
              <a:ext cx="0" cy="25399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1562100" y="4436344"/>
              <a:ext cx="190500" cy="190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743750" y="443445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D</a:t>
              </a:r>
              <a:endParaRPr lang="zh-CN" altLang="en-US" sz="2400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2058540" y="2387434"/>
              <a:ext cx="190500" cy="190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249040" y="2385540"/>
              <a:ext cx="3417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E</a:t>
              </a:r>
              <a:endParaRPr lang="zh-CN" altLang="en-US" sz="240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2829747" y="4777358"/>
              <a:ext cx="190500" cy="190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48570" y="4702622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F</a:t>
              </a:r>
              <a:endParaRPr lang="zh-CN" altLang="en-US" sz="2400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3661733" y="2870233"/>
              <a:ext cx="190500" cy="190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880556" y="2795497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G</a:t>
              </a:r>
              <a:endParaRPr lang="zh-CN" altLang="en-US" sz="2400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1943100" y="3157620"/>
              <a:ext cx="190500" cy="190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124750" y="3155726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H</a:t>
              </a:r>
              <a:endParaRPr lang="zh-CN" altLang="en-US" sz="2400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876800" y="2438618"/>
            <a:ext cx="2895600" cy="2590582"/>
            <a:chOff x="5791200" y="2177467"/>
            <a:chExt cx="2895600" cy="2590582"/>
          </a:xfrm>
        </p:grpSpPr>
        <p:sp>
          <p:nvSpPr>
            <p:cNvPr id="35" name="Oval 34"/>
            <p:cNvSpPr/>
            <p:nvPr/>
          </p:nvSpPr>
          <p:spPr>
            <a:xfrm>
              <a:off x="7085301" y="2177467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6229400" y="2972666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5791200" y="36901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38" name="Straight Connector 37"/>
            <p:cNvCxnSpPr>
              <a:stCxn id="35" idx="3"/>
              <a:endCxn id="36" idx="7"/>
            </p:cNvCxnSpPr>
            <p:nvPr/>
          </p:nvCxnSpPr>
          <p:spPr>
            <a:xfrm flipH="1">
              <a:off x="6559640" y="2492598"/>
              <a:ext cx="579729" cy="53672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6" idx="3"/>
              <a:endCxn id="37" idx="7"/>
            </p:cNvCxnSpPr>
            <p:nvPr/>
          </p:nvCxnSpPr>
          <p:spPr>
            <a:xfrm flipH="1">
              <a:off x="6088620" y="3302906"/>
              <a:ext cx="197440" cy="438274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7850151" y="2895600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1" name="Straight Connector 40"/>
            <p:cNvCxnSpPr>
              <a:stCxn id="35" idx="5"/>
              <a:endCxn id="40" idx="1"/>
            </p:cNvCxnSpPr>
            <p:nvPr/>
          </p:nvCxnSpPr>
          <p:spPr>
            <a:xfrm>
              <a:off x="7400432" y="2492598"/>
              <a:ext cx="506379" cy="459662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6696425" y="36576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43" name="Straight Connector 42"/>
            <p:cNvCxnSpPr>
              <a:stCxn id="36" idx="5"/>
              <a:endCxn id="42" idx="1"/>
            </p:cNvCxnSpPr>
            <p:nvPr/>
          </p:nvCxnSpPr>
          <p:spPr>
            <a:xfrm>
              <a:off x="6559640" y="3302906"/>
              <a:ext cx="187814" cy="405723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7423951" y="36576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45" name="Straight Connector 44"/>
            <p:cNvCxnSpPr>
              <a:stCxn id="40" idx="3"/>
              <a:endCxn id="44" idx="7"/>
            </p:cNvCxnSpPr>
            <p:nvPr/>
          </p:nvCxnSpPr>
          <p:spPr>
            <a:xfrm flipH="1">
              <a:off x="7721371" y="3225840"/>
              <a:ext cx="185440" cy="4827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8338351" y="36139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</a:t>
              </a:r>
            </a:p>
          </p:txBody>
        </p:sp>
        <p:cxnSp>
          <p:nvCxnSpPr>
            <p:cNvPr id="47" name="Straight Connector 46"/>
            <p:cNvCxnSpPr>
              <a:stCxn id="40" idx="5"/>
              <a:endCxn id="46" idx="1"/>
            </p:cNvCxnSpPr>
            <p:nvPr/>
          </p:nvCxnSpPr>
          <p:spPr>
            <a:xfrm>
              <a:off x="8180391" y="3225840"/>
              <a:ext cx="208989" cy="43914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6204751" y="44196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49" name="Straight Connector 48"/>
            <p:cNvCxnSpPr>
              <a:stCxn id="37" idx="5"/>
              <a:endCxn id="48" idx="1"/>
            </p:cNvCxnSpPr>
            <p:nvPr/>
          </p:nvCxnSpPr>
          <p:spPr>
            <a:xfrm>
              <a:off x="6088620" y="3987571"/>
              <a:ext cx="167160" cy="48305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7543800" y="1905000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dimension</a:t>
            </a:r>
            <a:endParaRPr lang="zh-CN" altLang="en-US" sz="2400" dirty="0"/>
          </a:p>
        </p:txBody>
      </p:sp>
      <p:sp>
        <p:nvSpPr>
          <p:cNvPr id="58" name="TextBox 57"/>
          <p:cNvSpPr txBox="1"/>
          <p:nvPr/>
        </p:nvSpPr>
        <p:spPr>
          <a:xfrm>
            <a:off x="7980070" y="227840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x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980070" y="3043535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y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995352" y="380553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x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995352" y="4410943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y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358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/>
              <a:t>k</a:t>
            </a:r>
            <a:r>
              <a:rPr lang="en-US" altLang="zh-CN" dirty="0"/>
              <a:t>-d Tree Insert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371600"/>
            <a:ext cx="7772400" cy="5295900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sz="3800" dirty="0"/>
              <a:t>If new item’s key is equal to the root’s key, return;</a:t>
            </a:r>
          </a:p>
          <a:p>
            <a:r>
              <a:rPr lang="en-US" altLang="zh-CN" sz="3800" dirty="0"/>
              <a:t>If new item has a key smaller than that of root’s along the dimension of the current level, recursive call on left subtree</a:t>
            </a:r>
          </a:p>
          <a:p>
            <a:r>
              <a:rPr lang="en-US" altLang="zh-CN" sz="3800" dirty="0"/>
              <a:t>Else, recursive call on the right subtree</a:t>
            </a:r>
          </a:p>
          <a:p>
            <a:r>
              <a:rPr lang="en-US" altLang="zh-CN" sz="3800" dirty="0"/>
              <a:t>In recursive call, cyclically increment the dimension</a:t>
            </a:r>
          </a:p>
          <a:p>
            <a:endParaRPr lang="en-US" altLang="zh-CN" sz="3400" dirty="0"/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void insert(node </a:t>
            </a:r>
            <a:r>
              <a:rPr lang="en-US" altLang="zh-CN" sz="3200" b="1" dirty="0">
                <a:latin typeface="Courier New" pitchFamily="49" charset="0"/>
                <a:cs typeface="Courier New" pitchFamily="49" charset="0"/>
              </a:rPr>
              <a:t>*&amp;</a:t>
            </a:r>
            <a: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root, Item </a:t>
            </a:r>
            <a:r>
              <a:rPr lang="en-US" altLang="zh-CN" sz="32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</a:t>
            </a:r>
            <a: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sz="32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3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dim</a:t>
            </a:r>
            <a: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{</a:t>
            </a:r>
            <a:b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if(root == NULL) {</a:t>
            </a:r>
            <a:b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root = new node(item);</a:t>
            </a:r>
            <a:b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return;</a:t>
            </a:r>
            <a:b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if(</a:t>
            </a:r>
            <a:r>
              <a:rPr lang="en-US" altLang="zh-CN" sz="32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item.key</a:t>
            </a:r>
            <a: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== root-&gt;</a:t>
            </a:r>
            <a:r>
              <a:rPr lang="en-US" altLang="zh-CN" sz="32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item.key</a:t>
            </a:r>
            <a: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// equal in all</a:t>
            </a:r>
            <a:b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return;                      // dimensions</a:t>
            </a:r>
            <a:b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if(</a:t>
            </a:r>
            <a:r>
              <a:rPr lang="en-US" altLang="zh-CN" sz="32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item.key</a:t>
            </a:r>
            <a: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sz="3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dim</a:t>
            </a:r>
            <a: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&lt; root-&gt;</a:t>
            </a:r>
            <a:r>
              <a:rPr lang="en-US" altLang="zh-CN" sz="32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item.key</a:t>
            </a:r>
            <a: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sz="3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dim</a:t>
            </a:r>
            <a: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insert(root-&gt;left, item, </a:t>
            </a:r>
            <a:r>
              <a:rPr lang="en-US" altLang="zh-CN" sz="3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(dim+1)%</a:t>
            </a:r>
            <a:r>
              <a:rPr lang="en-US" altLang="zh-CN" sz="32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numDim</a:t>
            </a:r>
            <a: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else</a:t>
            </a:r>
            <a:b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insert(root-&gt;right, item, </a:t>
            </a:r>
            <a:r>
              <a:rPr lang="en-US" altLang="zh-CN" sz="3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(dim+1)%</a:t>
            </a:r>
            <a:r>
              <a:rPr lang="en-US" altLang="zh-CN" sz="32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numDim</a:t>
            </a:r>
            <a: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altLang="zh-CN" sz="320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0" y="3733800"/>
            <a:ext cx="3672737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dim</a:t>
            </a:r>
            <a:r>
              <a:rPr lang="en-US" altLang="zh-CN" sz="2400" dirty="0"/>
              <a:t> refers to the dimension of</a:t>
            </a:r>
            <a:br>
              <a:rPr lang="en-US" altLang="zh-CN" sz="2400" dirty="0"/>
            </a:br>
            <a:r>
              <a:rPr lang="en-US" altLang="zh-CN" sz="2400" dirty="0"/>
              <a:t>the root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32375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Insert Example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4572000"/>
          </a:xfrm>
        </p:spPr>
        <p:txBody>
          <a:bodyPr/>
          <a:lstStyle/>
          <a:p>
            <a:r>
              <a:rPr lang="en-US" altLang="zh-CN" dirty="0"/>
              <a:t>Insert H</a:t>
            </a:r>
          </a:p>
          <a:p>
            <a:r>
              <a:rPr lang="en-US" altLang="zh-CN" dirty="0"/>
              <a:t>Initial function call: insert(A, H, 0) // 0 indicates dimension x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513834" y="2589909"/>
            <a:ext cx="3765656" cy="3586756"/>
            <a:chOff x="513834" y="2589909"/>
            <a:chExt cx="3765656" cy="3586756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914400" y="5731315"/>
              <a:ext cx="33528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914400" y="2607115"/>
              <a:ext cx="0" cy="31242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58568" y="5715000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3834" y="2589909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2590800" y="2706655"/>
              <a:ext cx="0" cy="30246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2490092" y="3823744"/>
              <a:ext cx="190500" cy="190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H="1">
              <a:off x="929581" y="3168320"/>
              <a:ext cx="16763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1272905" y="3051574"/>
              <a:ext cx="190500" cy="190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2590800" y="4731751"/>
              <a:ext cx="16763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3352800" y="4663051"/>
              <a:ext cx="190500" cy="190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80592" y="3821850"/>
              <a:ext cx="3674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A</a:t>
              </a:r>
              <a:endParaRPr lang="zh-CN" altLang="en-US" sz="2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34640" y="2683315"/>
              <a:ext cx="3417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B</a:t>
              </a:r>
              <a:endParaRPr lang="zh-CN" altLang="en-US" sz="2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71623" y="4588315"/>
              <a:ext cx="3738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C</a:t>
              </a:r>
              <a:endParaRPr lang="zh-CN" altLang="en-US" sz="2400" dirty="0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1634750" y="3191348"/>
              <a:ext cx="0" cy="25399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1562100" y="4757459"/>
              <a:ext cx="190500" cy="190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743750" y="4755565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D</a:t>
              </a:r>
              <a:endParaRPr lang="zh-CN" altLang="en-US" sz="2400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2058540" y="2708549"/>
              <a:ext cx="190500" cy="190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249040" y="2706655"/>
              <a:ext cx="3417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E</a:t>
              </a:r>
              <a:endParaRPr lang="zh-CN" altLang="en-US" sz="240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2829747" y="5098473"/>
              <a:ext cx="190500" cy="190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48570" y="5023737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F</a:t>
              </a:r>
              <a:endParaRPr lang="zh-CN" altLang="en-US" sz="2400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3661733" y="3191348"/>
              <a:ext cx="190500" cy="190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880556" y="311661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G</a:t>
              </a:r>
              <a:endParaRPr lang="zh-CN" altLang="en-US" sz="2400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1943100" y="3478735"/>
              <a:ext cx="190500" cy="1905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124750" y="3476841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H</a:t>
              </a:r>
              <a:endParaRPr lang="zh-CN" altLang="en-US" sz="2400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876800" y="3124418"/>
            <a:ext cx="2895600" cy="1861133"/>
            <a:chOff x="4876800" y="2895818"/>
            <a:chExt cx="2895600" cy="1861133"/>
          </a:xfrm>
        </p:grpSpPr>
        <p:sp>
          <p:nvSpPr>
            <p:cNvPr id="30" name="Oval 29"/>
            <p:cNvSpPr/>
            <p:nvPr/>
          </p:nvSpPr>
          <p:spPr>
            <a:xfrm>
              <a:off x="6170901" y="2895818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2" name="Oval 31"/>
            <p:cNvSpPr/>
            <p:nvPr/>
          </p:nvSpPr>
          <p:spPr>
            <a:xfrm>
              <a:off x="4876800" y="4408502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5315000" y="3210949"/>
              <a:ext cx="909969" cy="866968"/>
              <a:chOff x="5315000" y="3210949"/>
              <a:chExt cx="909969" cy="866968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5315000" y="3691017"/>
                <a:ext cx="386900" cy="3869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cxnSp>
            <p:nvCxnSpPr>
              <p:cNvPr id="33" name="Straight Connector 32"/>
              <p:cNvCxnSpPr>
                <a:stCxn id="30" idx="3"/>
                <a:endCxn id="31" idx="7"/>
              </p:cNvCxnSpPr>
              <p:nvPr/>
            </p:nvCxnSpPr>
            <p:spPr>
              <a:xfrm flipH="1">
                <a:off x="5645240" y="3210949"/>
                <a:ext cx="579729" cy="536728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Connector 33"/>
            <p:cNvCxnSpPr>
              <a:stCxn id="31" idx="3"/>
              <a:endCxn id="32" idx="7"/>
            </p:cNvCxnSpPr>
            <p:nvPr/>
          </p:nvCxnSpPr>
          <p:spPr>
            <a:xfrm flipH="1">
              <a:off x="5174220" y="4021257"/>
              <a:ext cx="197440" cy="438274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6486032" y="3210949"/>
              <a:ext cx="836619" cy="789902"/>
              <a:chOff x="6486032" y="3210949"/>
              <a:chExt cx="836619" cy="789902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6935751" y="3613951"/>
                <a:ext cx="386900" cy="3869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36" name="Straight Connector 35"/>
              <p:cNvCxnSpPr>
                <a:stCxn id="30" idx="5"/>
                <a:endCxn id="35" idx="1"/>
              </p:cNvCxnSpPr>
              <p:nvPr/>
            </p:nvCxnSpPr>
            <p:spPr>
              <a:xfrm>
                <a:off x="6486032" y="3210949"/>
                <a:ext cx="506379" cy="459662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Oval 36"/>
            <p:cNvSpPr/>
            <p:nvPr/>
          </p:nvSpPr>
          <p:spPr>
            <a:xfrm>
              <a:off x="5782025" y="43759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38" name="Straight Connector 37"/>
            <p:cNvCxnSpPr>
              <a:stCxn id="31" idx="5"/>
              <a:endCxn id="37" idx="1"/>
            </p:cNvCxnSpPr>
            <p:nvPr/>
          </p:nvCxnSpPr>
          <p:spPr>
            <a:xfrm>
              <a:off x="5645240" y="4021257"/>
              <a:ext cx="187814" cy="405723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6509551" y="43759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40" name="Straight Connector 39"/>
            <p:cNvCxnSpPr>
              <a:stCxn id="35" idx="3"/>
              <a:endCxn id="39" idx="7"/>
            </p:cNvCxnSpPr>
            <p:nvPr/>
          </p:nvCxnSpPr>
          <p:spPr>
            <a:xfrm flipH="1">
              <a:off x="6806971" y="3944191"/>
              <a:ext cx="185440" cy="4827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7423951" y="4332302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</a:t>
              </a:r>
            </a:p>
          </p:txBody>
        </p:sp>
        <p:cxnSp>
          <p:nvCxnSpPr>
            <p:cNvPr id="42" name="Straight Connector 41"/>
            <p:cNvCxnSpPr>
              <a:stCxn id="35" idx="5"/>
              <a:endCxn id="41" idx="1"/>
            </p:cNvCxnSpPr>
            <p:nvPr/>
          </p:nvCxnSpPr>
          <p:spPr>
            <a:xfrm>
              <a:off x="7265991" y="3944191"/>
              <a:ext cx="208989" cy="43914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5174220" y="4953000"/>
            <a:ext cx="464580" cy="704278"/>
            <a:chOff x="5174220" y="4782122"/>
            <a:chExt cx="464580" cy="704278"/>
          </a:xfrm>
        </p:grpSpPr>
        <p:sp>
          <p:nvSpPr>
            <p:cNvPr id="43" name="Oval 42"/>
            <p:cNvSpPr/>
            <p:nvPr/>
          </p:nvSpPr>
          <p:spPr>
            <a:xfrm>
              <a:off x="5290351" y="5137951"/>
              <a:ext cx="348449" cy="348449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44" name="Straight Connector 43"/>
            <p:cNvCxnSpPr>
              <a:stCxn id="32" idx="5"/>
              <a:endCxn id="43" idx="1"/>
            </p:cNvCxnSpPr>
            <p:nvPr/>
          </p:nvCxnSpPr>
          <p:spPr>
            <a:xfrm>
              <a:off x="5174220" y="4782122"/>
              <a:ext cx="167160" cy="406858"/>
            </a:xfrm>
            <a:prstGeom prst="line">
              <a:avLst/>
            </a:prstGeom>
            <a:ln w="38100">
              <a:solidFill>
                <a:srgbClr val="FFC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7696200" y="2590800"/>
            <a:ext cx="973343" cy="2362200"/>
            <a:chOff x="7696200" y="2362200"/>
            <a:chExt cx="973343" cy="2362200"/>
          </a:xfrm>
        </p:grpSpPr>
        <p:sp>
          <p:nvSpPr>
            <p:cNvPr id="45" name="TextBox 44"/>
            <p:cNvSpPr txBox="1"/>
            <p:nvPr/>
          </p:nvSpPr>
          <p:spPr>
            <a:xfrm>
              <a:off x="7696200" y="2362200"/>
              <a:ext cx="9733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err="1"/>
                <a:t>dimen</a:t>
              </a:r>
              <a:r>
                <a:rPr lang="en-US" altLang="zh-CN" sz="2400" dirty="0"/>
                <a:t>.</a:t>
              </a:r>
              <a:endParaRPr lang="zh-CN" altLang="en-US" sz="24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980070" y="273560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</a:rPr>
                <a:t>x</a:t>
              </a:r>
              <a:endParaRPr lang="zh-CN" alt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980070" y="3500735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</a:rPr>
                <a:t>y</a:t>
              </a:r>
              <a:endParaRPr lang="zh-CN" alt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995352" y="426273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</a:rPr>
                <a:t>x</a:t>
              </a:r>
              <a:endParaRPr lang="zh-CN" altLang="en-US" sz="24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146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/>
              <a:t>k</a:t>
            </a:r>
            <a:r>
              <a:rPr lang="en-US" altLang="zh-CN" dirty="0"/>
              <a:t>-d Tree Search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Search works similarly to insert</a:t>
            </a:r>
          </a:p>
          <a:p>
            <a:pPr lvl="1"/>
            <a:r>
              <a:rPr lang="en-US" altLang="zh-CN" dirty="0"/>
              <a:t>In recursive call, cyclically increment the dimension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node *search(node *root, Key k, 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dim</a:t>
            </a:r>
            <a:r>
              <a:rPr lang="en-US" altLang="zh-CN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{</a:t>
            </a:r>
            <a:br>
              <a:rPr lang="en-US" altLang="zh-CN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if(root == NULL) return NULL;</a:t>
            </a:r>
            <a:br>
              <a:rPr lang="en-US" altLang="zh-CN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if(k == root-&gt;</a:t>
            </a:r>
            <a:r>
              <a:rPr lang="en-US" altLang="zh-CN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item.key</a:t>
            </a:r>
            <a:r>
              <a:rPr lang="en-US" altLang="zh-CN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altLang="zh-CN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root;</a:t>
            </a:r>
            <a:br>
              <a:rPr lang="en-US" altLang="zh-CN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if(k[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dim</a:t>
            </a:r>
            <a:r>
              <a:rPr lang="en-US" altLang="zh-CN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&lt; root-&gt;</a:t>
            </a:r>
            <a:r>
              <a:rPr lang="en-US" altLang="zh-CN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item.key</a:t>
            </a:r>
            <a:r>
              <a:rPr lang="en-US" altLang="zh-CN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dim</a:t>
            </a:r>
            <a:r>
              <a:rPr lang="en-US" altLang="zh-CN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altLang="zh-CN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search(root-&gt;left, k, 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(dim+1)%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numDim</a:t>
            </a:r>
            <a:r>
              <a:rPr lang="en-US" altLang="zh-CN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altLang="zh-CN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else</a:t>
            </a:r>
            <a:br>
              <a:rPr lang="en-US" altLang="zh-CN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search(root-&gt;right, k, 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(dim+1)%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numDim</a:t>
            </a:r>
            <a:r>
              <a:rPr lang="en-US" altLang="zh-CN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altLang="zh-CN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47800" y="5819129"/>
                <a:ext cx="6397392" cy="4616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Time complexities of insert and search are all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5819129"/>
                <a:ext cx="6397392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9622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/>
              <a:t>k</a:t>
            </a:r>
            <a:r>
              <a:rPr lang="en-US" altLang="zh-CN" dirty="0"/>
              <a:t>-d Tree Remove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If the node is a leaf, simply remove it (e.g., remove (50,50))</a:t>
            </a:r>
          </a:p>
          <a:p>
            <a:r>
              <a:rPr lang="en-US" altLang="zh-CN" dirty="0"/>
              <a:t>If the node has only one child, can we do the same thing as BST (i.e., connect the node’s parent to the node’s child)?</a:t>
            </a:r>
          </a:p>
          <a:p>
            <a:pPr lvl="1"/>
            <a:r>
              <a:rPr lang="en-US" altLang="zh-CN" dirty="0"/>
              <a:t>Consider remove (60, 80)</a:t>
            </a:r>
            <a:endParaRPr lang="zh-CN" alt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241756" y="3662065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35, 60</a:t>
            </a:r>
            <a:endParaRPr lang="zh-CN" alt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1272049" y="4424065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20, 45</a:t>
            </a:r>
            <a:endParaRPr lang="zh-CN" alt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3165988" y="4424065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60, 80</a:t>
            </a:r>
            <a:endParaRPr lang="zh-CN" alt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2600632" y="5262265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80, 40</a:t>
            </a:r>
            <a:endParaRPr lang="zh-CN" altLang="en-US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762000" y="5262265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10, 35</a:t>
            </a:r>
            <a:endParaRPr lang="zh-CN" altLang="en-US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2057400" y="6024265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50, 50</a:t>
            </a:r>
            <a:endParaRPr lang="zh-CN" altLang="en-US" sz="2400" dirty="0"/>
          </a:p>
        </p:txBody>
      </p:sp>
      <p:sp>
        <p:nvSpPr>
          <p:cNvPr id="11" name="Rounded Rectangle 10"/>
          <p:cNvSpPr/>
          <p:nvPr/>
        </p:nvSpPr>
        <p:spPr>
          <a:xfrm>
            <a:off x="3352800" y="6024265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90, 60</a:t>
            </a:r>
            <a:endParaRPr lang="zh-CN" altLang="en-US" sz="2400" dirty="0"/>
          </a:p>
        </p:txBody>
      </p:sp>
      <p:cxnSp>
        <p:nvCxnSpPr>
          <p:cNvPr id="13" name="Straight Connector 12"/>
          <p:cNvCxnSpPr>
            <a:stCxn id="5" idx="2"/>
            <a:endCxn id="6" idx="0"/>
          </p:cNvCxnSpPr>
          <p:nvPr/>
        </p:nvCxnSpPr>
        <p:spPr>
          <a:xfrm flipH="1">
            <a:off x="1805449" y="4119265"/>
            <a:ext cx="969707" cy="3048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2"/>
            <a:endCxn id="7" idx="0"/>
          </p:cNvCxnSpPr>
          <p:nvPr/>
        </p:nvCxnSpPr>
        <p:spPr>
          <a:xfrm>
            <a:off x="2775156" y="4119265"/>
            <a:ext cx="924232" cy="3048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2"/>
            <a:endCxn id="9" idx="0"/>
          </p:cNvCxnSpPr>
          <p:nvPr/>
        </p:nvCxnSpPr>
        <p:spPr>
          <a:xfrm flipH="1">
            <a:off x="1295400" y="4881265"/>
            <a:ext cx="510049" cy="3810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2"/>
            <a:endCxn id="8" idx="0"/>
          </p:cNvCxnSpPr>
          <p:nvPr/>
        </p:nvCxnSpPr>
        <p:spPr>
          <a:xfrm flipH="1">
            <a:off x="3134032" y="4881265"/>
            <a:ext cx="565356" cy="3810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2"/>
            <a:endCxn id="10" idx="0"/>
          </p:cNvCxnSpPr>
          <p:nvPr/>
        </p:nvCxnSpPr>
        <p:spPr>
          <a:xfrm flipH="1">
            <a:off x="2590800" y="5719465"/>
            <a:ext cx="543232" cy="3048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2"/>
            <a:endCxn id="11" idx="0"/>
          </p:cNvCxnSpPr>
          <p:nvPr/>
        </p:nvCxnSpPr>
        <p:spPr>
          <a:xfrm>
            <a:off x="3134032" y="5719465"/>
            <a:ext cx="752168" cy="3048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98678" y="3200400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dimension</a:t>
            </a:r>
            <a:endParaRPr lang="zh-CN" alt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4534948" y="357380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x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34948" y="4338935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y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50230" y="525780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x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50230" y="5943600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y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961674" y="4436355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zh-CN" altLang="en-US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Straight Connector 30"/>
          <p:cNvCxnSpPr>
            <a:stCxn id="5" idx="2"/>
            <a:endCxn id="8" idx="0"/>
          </p:cNvCxnSpPr>
          <p:nvPr/>
        </p:nvCxnSpPr>
        <p:spPr>
          <a:xfrm>
            <a:off x="2775156" y="4119265"/>
            <a:ext cx="358876" cy="1143000"/>
          </a:xfrm>
          <a:prstGeom prst="line">
            <a:avLst/>
          </a:prstGeom>
          <a:ln w="28575">
            <a:solidFill>
              <a:srgbClr val="C00000"/>
            </a:solidFill>
            <a:prstDash val="dash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5029200" y="3657600"/>
            <a:ext cx="3886200" cy="2057400"/>
            <a:chOff x="5029200" y="3657600"/>
            <a:chExt cx="3886200" cy="2057400"/>
          </a:xfrm>
        </p:grpSpPr>
        <p:sp>
          <p:nvSpPr>
            <p:cNvPr id="32" name="Rounded Rectangle 31"/>
            <p:cNvSpPr/>
            <p:nvPr/>
          </p:nvSpPr>
          <p:spPr>
            <a:xfrm>
              <a:off x="6492834" y="36576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35, 60</a:t>
              </a:r>
              <a:endParaRPr lang="zh-CN" altLang="en-US" sz="2400" dirty="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5523127" y="44196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20, 45</a:t>
              </a:r>
              <a:endParaRPr lang="zh-CN" altLang="en-US" sz="2400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7096432" y="44196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80, 40</a:t>
              </a:r>
              <a:endParaRPr lang="zh-CN" altLang="en-US" sz="2400" dirty="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5029200" y="5257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10, 35</a:t>
              </a:r>
              <a:endParaRPr lang="zh-CN" altLang="en-US" sz="2400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553200" y="5257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50, 50</a:t>
              </a:r>
              <a:endParaRPr lang="zh-CN" altLang="en-US" sz="2400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7848600" y="5257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90, 60</a:t>
              </a:r>
              <a:endParaRPr lang="zh-CN" altLang="en-US" sz="2400" dirty="0"/>
            </a:p>
          </p:txBody>
        </p:sp>
        <p:cxnSp>
          <p:nvCxnSpPr>
            <p:cNvPr id="39" name="Straight Connector 38"/>
            <p:cNvCxnSpPr>
              <a:stCxn id="32" idx="2"/>
              <a:endCxn id="33" idx="0"/>
            </p:cNvCxnSpPr>
            <p:nvPr/>
          </p:nvCxnSpPr>
          <p:spPr>
            <a:xfrm flipH="1">
              <a:off x="6056527" y="4114800"/>
              <a:ext cx="969707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2" idx="2"/>
              <a:endCxn id="35" idx="0"/>
            </p:cNvCxnSpPr>
            <p:nvPr/>
          </p:nvCxnSpPr>
          <p:spPr>
            <a:xfrm>
              <a:off x="7026234" y="4114800"/>
              <a:ext cx="603598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3" idx="2"/>
              <a:endCxn id="36" idx="0"/>
            </p:cNvCxnSpPr>
            <p:nvPr/>
          </p:nvCxnSpPr>
          <p:spPr>
            <a:xfrm flipH="1">
              <a:off x="5562600" y="4876800"/>
              <a:ext cx="493927" cy="381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35" idx="2"/>
              <a:endCxn id="37" idx="0"/>
            </p:cNvCxnSpPr>
            <p:nvPr/>
          </p:nvCxnSpPr>
          <p:spPr>
            <a:xfrm flipH="1">
              <a:off x="7086600" y="4876800"/>
              <a:ext cx="543232" cy="381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5" idx="2"/>
              <a:endCxn id="38" idx="0"/>
            </p:cNvCxnSpPr>
            <p:nvPr/>
          </p:nvCxnSpPr>
          <p:spPr>
            <a:xfrm>
              <a:off x="7629832" y="4876800"/>
              <a:ext cx="752168" cy="381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ight Arrow 47"/>
          <p:cNvSpPr/>
          <p:nvPr/>
        </p:nvSpPr>
        <p:spPr>
          <a:xfrm>
            <a:off x="4308988" y="4876800"/>
            <a:ext cx="796412" cy="298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846914" y="2743200"/>
            <a:ext cx="160306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/>
              <a:t>Answer: No!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818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48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/>
              <a:t>k</a:t>
            </a:r>
            <a:r>
              <a:rPr lang="en-US" altLang="zh-CN" dirty="0"/>
              <a:t>-d Tree Removal of Non-leaf Node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If the node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dirty="0"/>
                  <a:t> to be removed has right subtree, find the node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dirty="0"/>
                  <a:t> in right subtree with the 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minimum</a:t>
                </a:r>
                <a:r>
                  <a:rPr lang="en-US" altLang="zh-CN" dirty="0"/>
                  <a:t> value of the current dimension</a:t>
                </a:r>
              </a:p>
              <a:p>
                <a:pPr lvl="1"/>
                <a:r>
                  <a:rPr lang="en-US" altLang="zh-CN" dirty="0"/>
                  <a:t>Replace the value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dirty="0"/>
                  <a:t> with the value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Recurse on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dirty="0"/>
                  <a:t> until a leaf is reached. Then remove the leaf</a:t>
                </a:r>
              </a:p>
              <a:p>
                <a:r>
                  <a:rPr lang="en-US" altLang="zh-CN" dirty="0"/>
                  <a:t>Else, find the node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dirty="0"/>
                  <a:t> in left subtree with the 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maximum</a:t>
                </a:r>
                <a:r>
                  <a:rPr lang="en-US" altLang="zh-CN" dirty="0"/>
                  <a:t> value of the current dimension. Then replace and recurse</a:t>
                </a:r>
              </a:p>
              <a:p>
                <a:pPr lvl="1"/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84" t="-1067" r="-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72166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34734</TotalTime>
  <Words>1588</Words>
  <Application>Microsoft Office PowerPoint</Application>
  <PresentationFormat>On-screen Show (4:3)</PresentationFormat>
  <Paragraphs>306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Cambria Math</vt:lpstr>
      <vt:lpstr>Courier New</vt:lpstr>
      <vt:lpstr>Franklin Gothic Book</vt:lpstr>
      <vt:lpstr>Perpetua</vt:lpstr>
      <vt:lpstr>Times New Roman</vt:lpstr>
      <vt:lpstr>Wingdings 2</vt:lpstr>
      <vt:lpstr>Equity</vt:lpstr>
      <vt:lpstr>VE281 Data Structures and Algorithms</vt:lpstr>
      <vt:lpstr>Multidimensional Search</vt:lpstr>
      <vt:lpstr>k-d Tree</vt:lpstr>
      <vt:lpstr>Example</vt:lpstr>
      <vt:lpstr>k-d Tree Insert</vt:lpstr>
      <vt:lpstr>Insert Example</vt:lpstr>
      <vt:lpstr>k-d Tree Search</vt:lpstr>
      <vt:lpstr>k-d Tree Remove</vt:lpstr>
      <vt:lpstr>k-d Tree Removal of Non-leaf Node</vt:lpstr>
      <vt:lpstr>k-d Tree Removal Example</vt:lpstr>
      <vt:lpstr>k-d Tree Removal Example</vt:lpstr>
      <vt:lpstr>k-d Tree Removal Example</vt:lpstr>
      <vt:lpstr>k-d Tree Removal Example: Summary</vt:lpstr>
      <vt:lpstr>Find Minimum Value in a Dimension</vt:lpstr>
      <vt:lpstr>Find Min-Y</vt:lpstr>
      <vt:lpstr>Find Minimum Value in a Dimension</vt:lpstr>
      <vt:lpstr>Multidimensional Range Search</vt:lpstr>
      <vt:lpstr>k-d Tree Range Search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A9981</cp:lastModifiedBy>
  <cp:revision>2551</cp:revision>
  <dcterms:created xsi:type="dcterms:W3CDTF">2008-09-02T17:19:50Z</dcterms:created>
  <dcterms:modified xsi:type="dcterms:W3CDTF">2020-11-06T07:42:37Z</dcterms:modified>
</cp:coreProperties>
</file>