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4188" r:id="rId1"/>
  </p:sldMasterIdLst>
  <p:notesMasterIdLst>
    <p:notesMasterId r:id="rId40"/>
  </p:notesMasterIdLst>
  <p:handoutMasterIdLst>
    <p:handoutMasterId r:id="rId41"/>
  </p:handoutMasterIdLst>
  <p:sldIdLst>
    <p:sldId id="256" r:id="rId2"/>
    <p:sldId id="630" r:id="rId3"/>
    <p:sldId id="631" r:id="rId4"/>
    <p:sldId id="632" r:id="rId5"/>
    <p:sldId id="633" r:id="rId6"/>
    <p:sldId id="634" r:id="rId7"/>
    <p:sldId id="635" r:id="rId8"/>
    <p:sldId id="636" r:id="rId9"/>
    <p:sldId id="637" r:id="rId10"/>
    <p:sldId id="638" r:id="rId11"/>
    <p:sldId id="639" r:id="rId12"/>
    <p:sldId id="640" r:id="rId13"/>
    <p:sldId id="641" r:id="rId14"/>
    <p:sldId id="663" r:id="rId15"/>
    <p:sldId id="643" r:id="rId16"/>
    <p:sldId id="644" r:id="rId17"/>
    <p:sldId id="645" r:id="rId18"/>
    <p:sldId id="646" r:id="rId19"/>
    <p:sldId id="647" r:id="rId20"/>
    <p:sldId id="648" r:id="rId21"/>
    <p:sldId id="592" r:id="rId22"/>
    <p:sldId id="593" r:id="rId23"/>
    <p:sldId id="594" r:id="rId24"/>
    <p:sldId id="595" r:id="rId25"/>
    <p:sldId id="610" r:id="rId26"/>
    <p:sldId id="596" r:id="rId27"/>
    <p:sldId id="597" r:id="rId28"/>
    <p:sldId id="598" r:id="rId29"/>
    <p:sldId id="655" r:id="rId30"/>
    <p:sldId id="656" r:id="rId31"/>
    <p:sldId id="657" r:id="rId32"/>
    <p:sldId id="658" r:id="rId33"/>
    <p:sldId id="665" r:id="rId34"/>
    <p:sldId id="664" r:id="rId35"/>
    <p:sldId id="659" r:id="rId36"/>
    <p:sldId id="660" r:id="rId37"/>
    <p:sldId id="661" r:id="rId38"/>
    <p:sldId id="662" r:id="rId39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42"/>
      <p:bold r:id="rId43"/>
      <p:italic r:id="rId44"/>
      <p:boldItalic r:id="rId45"/>
    </p:embeddedFont>
    <p:embeddedFont>
      <p:font typeface="Cambria Math" panose="02040503050406030204" pitchFamily="18" charset="0"/>
      <p:regular r:id="rId46"/>
    </p:embeddedFont>
    <p:embeddedFont>
      <p:font typeface="Franklin Gothic Book" panose="020B0503020102020204" pitchFamily="34" charset="0"/>
      <p:regular r:id="rId47"/>
    </p:embeddedFont>
    <p:embeddedFont>
      <p:font typeface="Perpetua" panose="02020502060401020303" pitchFamily="18" charset="0"/>
      <p:regular r:id="rId48"/>
      <p:bold r:id="rId49"/>
      <p:italic r:id="rId50"/>
    </p:embeddedFont>
    <p:embeddedFont>
      <p:font typeface="Wingdings 2" panose="05020102010507070707" pitchFamily="18" charset="2"/>
      <p:regular r:id="rId5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8000"/>
    <a:srgbClr val="CC00CC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26" autoAdjust="0"/>
    <p:restoredTop sz="80645" autoAdjust="0"/>
  </p:normalViewPr>
  <p:slideViewPr>
    <p:cSldViewPr>
      <p:cViewPr varScale="1">
        <p:scale>
          <a:sx n="131" d="100"/>
          <a:sy n="131" d="100"/>
        </p:scale>
        <p:origin x="1986" y="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1.fntdata"/><Relationship Id="rId47" Type="http://schemas.openxmlformats.org/officeDocument/2006/relationships/font" Target="fonts/font6.fntdata"/><Relationship Id="rId50" Type="http://schemas.openxmlformats.org/officeDocument/2006/relationships/font" Target="fonts/font9.fntdata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font" Target="fonts/font4.fntdata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3.fntdata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2.fntdata"/><Relationship Id="rId48" Type="http://schemas.openxmlformats.org/officeDocument/2006/relationships/font" Target="fonts/font7.fntdata"/><Relationship Id="rId8" Type="http://schemas.openxmlformats.org/officeDocument/2006/relationships/slide" Target="slides/slide7.xml"/><Relationship Id="rId51" Type="http://schemas.openxmlformats.org/officeDocument/2006/relationships/font" Target="fonts/font10.fntdata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3A6FCC-A2D9-49BA-8B34-8B4B1F26D475}" type="datetimeFigureOut">
              <a:rPr lang="en-US" smtClean="0"/>
              <a:pPr/>
              <a:t>11/13/2020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11D48-85F6-42D5-9AA1-D6D7C3FC03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5052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EE5A2-1CB4-4CE5-900A-9880C8D26138}" type="datetimeFigureOut">
              <a:rPr lang="en-US" smtClean="0"/>
              <a:pPr/>
              <a:t>11/13/2020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51EB87-DD47-4620-B027-3B8A3E02C6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189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recursive</a:t>
            </a:r>
            <a:r>
              <a:rPr lang="en-US" baseline="0" dirty="0"/>
              <a:t> definition. As a result, a necessary condition is that every </a:t>
            </a:r>
            <a:r>
              <a:rPr lang="en-US" baseline="0" dirty="0" err="1"/>
              <a:t>subtree</a:t>
            </a:r>
            <a:r>
              <a:rPr lang="en-US" baseline="0" dirty="0"/>
              <a:t> is AVL balanced.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6655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</a:t>
            </a:r>
            <a:r>
              <a:rPr lang="en-US" baseline="0" dirty="0"/>
              <a:t> the first rotation only on node A &amp; 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8851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The second rotation on node B &amp; 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5519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BST order: A_L &lt; A &lt; B_L &lt; B &lt; B_R &lt; P &lt; P_R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8258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Do a </a:t>
            </a:r>
            <a:r>
              <a:rPr lang="en-US" sz="1200" b="1" dirty="0">
                <a:solidFill>
                  <a:srgbClr val="C00000"/>
                </a:solidFill>
              </a:rPr>
              <a:t>right</a:t>
            </a:r>
            <a:r>
              <a:rPr lang="en-US" sz="1200" dirty="0"/>
              <a:t> rotation on node A; then a </a:t>
            </a:r>
            <a:r>
              <a:rPr lang="en-US" sz="1200" b="1" dirty="0">
                <a:solidFill>
                  <a:srgbClr val="0000FF"/>
                </a:solidFill>
              </a:rPr>
              <a:t>left</a:t>
            </a:r>
            <a:r>
              <a:rPr lang="en-US" sz="1200" dirty="0"/>
              <a:t> rotation on node P.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BST order: P_L &lt; P &lt; B_L &lt; B &lt; B_R &lt; A &lt; A_R</a:t>
            </a: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2626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Left-left insertion at 35. Right </a:t>
            </a:r>
            <a:r>
              <a:rPr lang="en-US" dirty="0" err="1"/>
              <a:t>subtree</a:t>
            </a:r>
            <a:r>
              <a:rPr lang="en-US" dirty="0"/>
              <a:t> of 21 (which is empty) is</a:t>
            </a:r>
            <a:r>
              <a:rPr lang="en-US" baseline="0" dirty="0"/>
              <a:t> connected as the left </a:t>
            </a:r>
            <a:r>
              <a:rPr lang="en-US" baseline="0" dirty="0" err="1"/>
              <a:t>subtree</a:t>
            </a:r>
            <a:r>
              <a:rPr lang="en-US" baseline="0" dirty="0"/>
              <a:t> of 35. Then 35 is connected as the right </a:t>
            </a:r>
            <a:r>
              <a:rPr lang="en-US" baseline="0" dirty="0" err="1"/>
              <a:t>subtree</a:t>
            </a:r>
            <a:r>
              <a:rPr lang="en-US" baseline="0" dirty="0"/>
              <a:t> of 21.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2769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Right-left insertion at 69.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Right rotation on 83: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71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  \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    83</a:t>
            </a:r>
            <a:endParaRPr lang="en-US" dirty="0"/>
          </a:p>
          <a:p>
            <a:r>
              <a:rPr lang="en-US" dirty="0"/>
              <a:t>   /   \</a:t>
            </a:r>
          </a:p>
          <a:p>
            <a:r>
              <a:rPr lang="en-US" dirty="0"/>
              <a:t>  75  95</a:t>
            </a:r>
          </a:p>
          <a:p>
            <a:endParaRPr lang="en-US" dirty="0"/>
          </a:p>
          <a:p>
            <a:r>
              <a:rPr lang="en-US" dirty="0"/>
              <a:t>    69</a:t>
            </a:r>
          </a:p>
          <a:p>
            <a:r>
              <a:rPr lang="en-US" dirty="0"/>
              <a:t>   /   \</a:t>
            </a:r>
          </a:p>
          <a:p>
            <a:r>
              <a:rPr lang="en-US" dirty="0"/>
              <a:t> 55    71</a:t>
            </a:r>
          </a:p>
          <a:p>
            <a:r>
              <a:rPr lang="en-US" dirty="0"/>
              <a:t>          \</a:t>
            </a:r>
          </a:p>
          <a:p>
            <a:r>
              <a:rPr lang="en-US" dirty="0"/>
              <a:t>           83</a:t>
            </a:r>
          </a:p>
          <a:p>
            <a:r>
              <a:rPr lang="en-US" dirty="0"/>
              <a:t>           /  \</a:t>
            </a:r>
          </a:p>
          <a:p>
            <a:r>
              <a:rPr lang="en-US" dirty="0"/>
              <a:t>         75  95</a:t>
            </a:r>
          </a:p>
          <a:p>
            <a:endParaRPr lang="en-US" dirty="0"/>
          </a:p>
          <a:p>
            <a:r>
              <a:rPr lang="en-US" dirty="0"/>
              <a:t>Left Rotation on 69:</a:t>
            </a:r>
          </a:p>
          <a:p>
            <a:r>
              <a:rPr lang="en-US" dirty="0"/>
              <a:t>     </a:t>
            </a:r>
            <a:r>
              <a:rPr lang="en-US" baseline="0" dirty="0"/>
              <a:t>     71</a:t>
            </a:r>
          </a:p>
          <a:p>
            <a:r>
              <a:rPr lang="en-US" baseline="0" dirty="0"/>
              <a:t>         /   \</a:t>
            </a:r>
          </a:p>
          <a:p>
            <a:r>
              <a:rPr lang="en-US" baseline="0" dirty="0"/>
              <a:t>       69   83</a:t>
            </a:r>
            <a:endParaRPr lang="en-US" dirty="0"/>
          </a:p>
          <a:p>
            <a:r>
              <a:rPr lang="en-US" dirty="0"/>
              <a:t>       /</a:t>
            </a:r>
            <a:r>
              <a:rPr lang="en-US" baseline="0" dirty="0"/>
              <a:t>     /  \</a:t>
            </a:r>
          </a:p>
          <a:p>
            <a:r>
              <a:rPr lang="en-US" baseline="0" dirty="0"/>
              <a:t>     55   75  95</a:t>
            </a:r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1240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7969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Height function is the first function.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8125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argument</a:t>
            </a:r>
            <a:r>
              <a:rPr lang="en-US" baseline="0" dirty="0"/>
              <a:t> is a </a:t>
            </a:r>
            <a:r>
              <a:rPr lang="en-US" dirty="0"/>
              <a:t>reference to a pointer. For</a:t>
            </a:r>
            <a:r>
              <a:rPr lang="en-US" baseline="0" dirty="0"/>
              <a:t> the first “else”, the </a:t>
            </a:r>
            <a:r>
              <a:rPr lang="en-US" baseline="0" dirty="0" err="1"/>
              <a:t>BalFactor</a:t>
            </a:r>
            <a:r>
              <a:rPr lang="en-US" baseline="0" dirty="0"/>
              <a:t> cannot be 0. Therefore, </a:t>
            </a:r>
            <a:r>
              <a:rPr lang="en-US" baseline="0" dirty="0" err="1"/>
              <a:t>BalFactor</a:t>
            </a:r>
            <a:r>
              <a:rPr lang="en-US" baseline="0" dirty="0"/>
              <a:t> must &lt; 0 and it satisfies the LR insertion condition.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760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Overall behavior: Balance and </a:t>
            </a:r>
            <a:r>
              <a:rPr lang="en-US" dirty="0" err="1"/>
              <a:t>Adjust</a:t>
            </a:r>
            <a:r>
              <a:rPr lang="en-US" baseline="0" dirty="0" err="1"/>
              <a:t>Height</a:t>
            </a:r>
            <a:r>
              <a:rPr lang="en-US" baseline="0" dirty="0"/>
              <a:t> start from the leaf node on the access path towards the root node. Once the unbalance condition is fixed at a node, its ancestors do not need to be fixed anymore.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5699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1874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9093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</a:t>
            </a:r>
            <a:r>
              <a:rPr lang="en-US" baseline="0" dirty="0"/>
              <a:t> BST ordering on keys are preserved: A_L &lt; A &lt; A_R &lt; P &lt; P_R for both the original and the modified trees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9425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0220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Similarly,</a:t>
            </a:r>
            <a:r>
              <a:rPr lang="en-US" baseline="0" dirty="0"/>
              <a:t> we have left rotation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5106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5701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Note: P is the first node from the leaf that has balance</a:t>
            </a:r>
            <a:r>
              <a:rPr lang="en-US" baseline="0" dirty="0"/>
              <a:t> factor &gt; 1 or &lt; -1.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(Optional) Assume the height of AL is h. The height of PR must &gt; h-1, because we assume that before insertion the tree is AVL balanced.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The height of AL will be increased by 1. Then the height of AR must &gt; h-1. Otherwise A’s balance factor is 2. </a:t>
            </a: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9340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2698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220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AA17-0C61-46C9-8392-FE4461C55CE0}" type="datetime1">
              <a:rPr lang="en-US" smtClean="0"/>
              <a:t>11/13/2020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13771-30C0-4C61-9AAD-0AD62C496BE4}" type="datetime1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00007-571D-4A65-88CA-60FB16C0B749}" type="datetime1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26602-0650-4D91-B1BB-0C330A7911DC}" type="datetime1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7AEEE-3A5E-4A69-87D0-A9F0D567425D}" type="datetime1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F7C07-78C3-4584-A3BA-DE1AFADAEB2C}" type="datetime1">
              <a:rPr lang="en-US" smtClean="0"/>
              <a:t>11/13/2020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1A789-F980-44E3-9B14-081EEBDD54CE}" type="datetime1">
              <a:rPr lang="en-US" smtClean="0"/>
              <a:t>11/13/2020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AEC7A-AC56-4FBB-9CD5-30BB91BA7397}" type="datetime1">
              <a:rPr lang="en-US" smtClean="0"/>
              <a:t>11/13/2020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30A76-DEE1-4BD2-8FBF-656D76FC7F10}" type="datetime1">
              <a:rPr lang="en-US" smtClean="0"/>
              <a:t>11/13/2020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BA7E6-1D43-4292-BC34-789D3EDF7549}" type="datetime1">
              <a:rPr lang="en-US" smtClean="0"/>
              <a:t>11/13/2020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AA776-B4AF-490E-965F-45D48C153797}" type="datetime1">
              <a:rPr lang="en-US" smtClean="0"/>
              <a:t>11/13/2020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6A619D5-8270-4768-B601-4C4B125E1740}" type="datetime1">
              <a:rPr lang="en-US" smtClean="0"/>
              <a:t>11/13/2020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9" r:id="rId1"/>
    <p:sldLayoutId id="2147484190" r:id="rId2"/>
    <p:sldLayoutId id="2147484191" r:id="rId3"/>
    <p:sldLayoutId id="2147484192" r:id="rId4"/>
    <p:sldLayoutId id="2147484193" r:id="rId5"/>
    <p:sldLayoutId id="2147484194" r:id="rId6"/>
    <p:sldLayoutId id="2147484195" r:id="rId7"/>
    <p:sldLayoutId id="2147484196" r:id="rId8"/>
    <p:sldLayoutId id="2147484197" r:id="rId9"/>
    <p:sldLayoutId id="2147484198" r:id="rId10"/>
    <p:sldLayoutId id="214748419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3900" y="3276600"/>
            <a:ext cx="7696200" cy="3276600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AVL Trees</a:t>
            </a:r>
          </a:p>
          <a:p>
            <a:pPr algn="l"/>
            <a:r>
              <a:rPr lang="en-US" b="1" dirty="0"/>
              <a:t>Learning Objectives: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Know the general balanced condition for a balanced search tree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Know the balance condition of an AVL tree and balance factor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Know the four types of rotation operations for an AVL tree and how to apply them during insertion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dirty="0"/>
              <a:t>VE281</a:t>
            </a:r>
            <a:br>
              <a:rPr dirty="0"/>
            </a:br>
            <a:r>
              <a:rPr sz="2200" dirty="0"/>
              <a:t>Data Structures and Algorithms</a:t>
            </a:r>
            <a:endParaRPr lang="en-US" sz="2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Re-Balance the Tree via Rotation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81600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rotation operation:</a:t>
            </a:r>
          </a:p>
          <a:p>
            <a:pPr lvl="1"/>
            <a:r>
              <a:rPr lang="en-US" dirty="0"/>
              <a:t>Interchange the role of </a:t>
            </a:r>
            <a:r>
              <a:rPr lang="en-US" b="1" dirty="0">
                <a:solidFill>
                  <a:srgbClr val="C00000"/>
                </a:solidFill>
              </a:rPr>
              <a:t>a parent </a:t>
            </a:r>
            <a:r>
              <a:rPr lang="en-US" dirty="0"/>
              <a:t>and</a:t>
            </a:r>
            <a:r>
              <a:rPr lang="en-US" b="1" dirty="0"/>
              <a:t> </a:t>
            </a:r>
            <a:r>
              <a:rPr lang="en-US" b="1" dirty="0">
                <a:solidFill>
                  <a:srgbClr val="C00000"/>
                </a:solidFill>
              </a:rPr>
              <a:t>one of its children</a:t>
            </a:r>
            <a:r>
              <a:rPr lang="en-US" dirty="0"/>
              <a:t>, while still preserving the BST ordering on the keys.</a:t>
            </a:r>
          </a:p>
        </p:txBody>
      </p:sp>
      <p:grpSp>
        <p:nvGrpSpPr>
          <p:cNvPr id="53" name="Group 52"/>
          <p:cNvGrpSpPr/>
          <p:nvPr/>
        </p:nvGrpSpPr>
        <p:grpSpPr>
          <a:xfrm>
            <a:off x="1676400" y="1845218"/>
            <a:ext cx="2743200" cy="2989698"/>
            <a:chOff x="1981200" y="2191902"/>
            <a:chExt cx="2743200" cy="2989698"/>
          </a:xfrm>
        </p:grpSpPr>
        <p:sp>
          <p:nvSpPr>
            <p:cNvPr id="6" name="Oval 5"/>
            <p:cNvSpPr/>
            <p:nvPr/>
          </p:nvSpPr>
          <p:spPr>
            <a:xfrm>
              <a:off x="3276600" y="2191902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P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2590800" y="2895600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A</a:t>
              </a: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1981200" y="3733800"/>
              <a:ext cx="685800" cy="1447800"/>
              <a:chOff x="2057400" y="3810000"/>
              <a:chExt cx="685800" cy="1447800"/>
            </a:xfrm>
          </p:grpSpPr>
          <p:sp>
            <p:nvSpPr>
              <p:cNvPr id="10" name="Isosceles Triangle 9"/>
              <p:cNvSpPr/>
              <p:nvPr/>
            </p:nvSpPr>
            <p:spPr>
              <a:xfrm>
                <a:off x="2057400" y="3810000"/>
                <a:ext cx="685800" cy="1447800"/>
              </a:xfrm>
              <a:prstGeom prst="triangle">
                <a:avLst/>
              </a:prstGeom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2197000" y="4495800"/>
                <a:ext cx="470000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A</a:t>
                </a:r>
                <a:r>
                  <a:rPr lang="en-US" sz="2400" baseline="-25000" dirty="0"/>
                  <a:t>L</a:t>
                </a: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2933700" y="3733800"/>
              <a:ext cx="685800" cy="1219200"/>
              <a:chOff x="2057400" y="3810000"/>
              <a:chExt cx="685800" cy="1219200"/>
            </a:xfrm>
          </p:grpSpPr>
          <p:sp>
            <p:nvSpPr>
              <p:cNvPr id="14" name="Isosceles Triangle 13"/>
              <p:cNvSpPr/>
              <p:nvPr/>
            </p:nvSpPr>
            <p:spPr>
              <a:xfrm>
                <a:off x="2057400" y="3810000"/>
                <a:ext cx="685800" cy="1219200"/>
              </a:xfrm>
              <a:prstGeom prst="triangle">
                <a:avLst/>
              </a:prstGeom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2197000" y="4495800"/>
                <a:ext cx="4892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A</a:t>
                </a:r>
                <a:r>
                  <a:rPr lang="en-US" sz="2400" baseline="-25000" dirty="0"/>
                  <a:t>R</a:t>
                </a: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4038600" y="3048000"/>
              <a:ext cx="685800" cy="1295400"/>
              <a:chOff x="2057400" y="3810000"/>
              <a:chExt cx="685800" cy="1295400"/>
            </a:xfrm>
          </p:grpSpPr>
          <p:sp>
            <p:nvSpPr>
              <p:cNvPr id="17" name="Isosceles Triangle 16"/>
              <p:cNvSpPr/>
              <p:nvPr/>
            </p:nvSpPr>
            <p:spPr>
              <a:xfrm>
                <a:off x="2057400" y="3810000"/>
                <a:ext cx="685800" cy="1295400"/>
              </a:xfrm>
              <a:prstGeom prst="triangle">
                <a:avLst/>
              </a:prstGeom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2197000" y="4495800"/>
                <a:ext cx="4603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P</a:t>
                </a:r>
                <a:r>
                  <a:rPr lang="en-US" sz="2400" baseline="-25000" dirty="0"/>
                  <a:t>R</a:t>
                </a:r>
              </a:p>
            </p:txBody>
          </p:sp>
        </p:grpSp>
        <p:cxnSp>
          <p:nvCxnSpPr>
            <p:cNvPr id="20" name="Straight Connector 19"/>
            <p:cNvCxnSpPr>
              <a:stCxn id="6" idx="3"/>
              <a:endCxn id="7" idx="7"/>
            </p:cNvCxnSpPr>
            <p:nvPr/>
          </p:nvCxnSpPr>
          <p:spPr>
            <a:xfrm flipH="1">
              <a:off x="2905931" y="2507033"/>
              <a:ext cx="424737" cy="442635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7" idx="3"/>
              <a:endCxn id="10" idx="0"/>
            </p:cNvCxnSpPr>
            <p:nvPr/>
          </p:nvCxnSpPr>
          <p:spPr>
            <a:xfrm flipH="1">
              <a:off x="2324100" y="3210731"/>
              <a:ext cx="320768" cy="523069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7" idx="5"/>
              <a:endCxn id="14" idx="0"/>
            </p:cNvCxnSpPr>
            <p:nvPr/>
          </p:nvCxnSpPr>
          <p:spPr>
            <a:xfrm>
              <a:off x="2905931" y="3210731"/>
              <a:ext cx="370669" cy="523069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6" idx="5"/>
              <a:endCxn id="17" idx="0"/>
            </p:cNvCxnSpPr>
            <p:nvPr/>
          </p:nvCxnSpPr>
          <p:spPr>
            <a:xfrm>
              <a:off x="3591731" y="2507033"/>
              <a:ext cx="789769" cy="540967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1014845" y="3505200"/>
            <a:ext cx="813955" cy="1295400"/>
            <a:chOff x="1676400" y="3810000"/>
            <a:chExt cx="813955" cy="1295400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1676400" y="3810000"/>
              <a:ext cx="3048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1688123" y="5105400"/>
              <a:ext cx="3048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1828800" y="3810000"/>
              <a:ext cx="0" cy="12954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1824788" y="4338935"/>
              <a:ext cx="66556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h</a:t>
              </a:r>
              <a:r>
                <a:rPr lang="en-US" sz="2400" dirty="0"/>
                <a:t>+1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3399868" y="3426767"/>
            <a:ext cx="486332" cy="1145233"/>
            <a:chOff x="1688123" y="3960167"/>
            <a:chExt cx="486332" cy="1145233"/>
          </a:xfrm>
        </p:grpSpPr>
        <p:cxnSp>
          <p:nvCxnSpPr>
            <p:cNvPr id="38" name="Straight Connector 37"/>
            <p:cNvCxnSpPr/>
            <p:nvPr/>
          </p:nvCxnSpPr>
          <p:spPr>
            <a:xfrm>
              <a:off x="1688123" y="3960167"/>
              <a:ext cx="3048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1688123" y="5105400"/>
              <a:ext cx="3048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H="1">
              <a:off x="1828800" y="3960167"/>
              <a:ext cx="11723" cy="114523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1861549" y="4495800"/>
              <a:ext cx="3129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h</a:t>
              </a:r>
              <a:endParaRPr lang="en-US" sz="2400" dirty="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4522626" y="2701316"/>
            <a:ext cx="444892" cy="1295400"/>
            <a:chOff x="1676400" y="3810000"/>
            <a:chExt cx="444892" cy="1295400"/>
          </a:xfrm>
        </p:grpSpPr>
        <p:cxnSp>
          <p:nvCxnSpPr>
            <p:cNvPr id="43" name="Straight Connector 42"/>
            <p:cNvCxnSpPr/>
            <p:nvPr/>
          </p:nvCxnSpPr>
          <p:spPr>
            <a:xfrm>
              <a:off x="1676400" y="3810000"/>
              <a:ext cx="3048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1688123" y="5105400"/>
              <a:ext cx="3048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1828800" y="3810000"/>
              <a:ext cx="0" cy="12954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1801974" y="4415135"/>
              <a:ext cx="3193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h</a:t>
              </a:r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609600" y="2620651"/>
            <a:ext cx="879912" cy="2179949"/>
            <a:chOff x="609600" y="2620651"/>
            <a:chExt cx="879912" cy="2179949"/>
          </a:xfrm>
        </p:grpSpPr>
        <p:cxnSp>
          <p:nvCxnSpPr>
            <p:cNvPr id="47" name="Straight Connector 46"/>
            <p:cNvCxnSpPr/>
            <p:nvPr/>
          </p:nvCxnSpPr>
          <p:spPr>
            <a:xfrm>
              <a:off x="609600" y="2620651"/>
              <a:ext cx="3048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621323" y="4800600"/>
              <a:ext cx="3048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>
              <a:off x="762000" y="2620651"/>
              <a:ext cx="0" cy="217994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823945" y="2828960"/>
              <a:ext cx="66556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h</a:t>
              </a:r>
              <a:r>
                <a:rPr lang="en-US" sz="2400" dirty="0"/>
                <a:t>+2</a:t>
              </a: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5791200" y="1863116"/>
            <a:ext cx="2438400" cy="2743200"/>
            <a:chOff x="5943600" y="2362200"/>
            <a:chExt cx="2438400" cy="2743200"/>
          </a:xfrm>
        </p:grpSpPr>
        <p:sp>
          <p:nvSpPr>
            <p:cNvPr id="55" name="Oval 54"/>
            <p:cNvSpPr/>
            <p:nvPr/>
          </p:nvSpPr>
          <p:spPr>
            <a:xfrm>
              <a:off x="7403201" y="2983601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P</a:t>
              </a:r>
            </a:p>
          </p:txBody>
        </p:sp>
        <p:sp>
          <p:nvSpPr>
            <p:cNvPr id="56" name="Oval 55"/>
            <p:cNvSpPr/>
            <p:nvPr/>
          </p:nvSpPr>
          <p:spPr>
            <a:xfrm>
              <a:off x="6858000" y="2362200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A</a:t>
              </a:r>
            </a:p>
          </p:txBody>
        </p:sp>
        <p:grpSp>
          <p:nvGrpSpPr>
            <p:cNvPr id="57" name="Group 56"/>
            <p:cNvGrpSpPr/>
            <p:nvPr/>
          </p:nvGrpSpPr>
          <p:grpSpPr>
            <a:xfrm>
              <a:off x="5943600" y="3595514"/>
              <a:ext cx="685800" cy="1509886"/>
              <a:chOff x="2057400" y="3810000"/>
              <a:chExt cx="685800" cy="1509886"/>
            </a:xfrm>
          </p:grpSpPr>
          <p:sp>
            <p:nvSpPr>
              <p:cNvPr id="68" name="Isosceles Triangle 67"/>
              <p:cNvSpPr/>
              <p:nvPr/>
            </p:nvSpPr>
            <p:spPr>
              <a:xfrm>
                <a:off x="2057400" y="3810000"/>
                <a:ext cx="685800" cy="1509886"/>
              </a:xfrm>
              <a:prstGeom prst="triangle">
                <a:avLst/>
              </a:prstGeom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2197000" y="4495800"/>
                <a:ext cx="470000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A</a:t>
                </a:r>
                <a:r>
                  <a:rPr lang="en-US" sz="2400" baseline="-25000" dirty="0"/>
                  <a:t>L</a:t>
                </a:r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6858000" y="3810000"/>
              <a:ext cx="685800" cy="1295400"/>
              <a:chOff x="2057400" y="3810000"/>
              <a:chExt cx="685800" cy="1295400"/>
            </a:xfrm>
          </p:grpSpPr>
          <p:sp>
            <p:nvSpPr>
              <p:cNvPr id="66" name="Isosceles Triangle 65"/>
              <p:cNvSpPr/>
              <p:nvPr/>
            </p:nvSpPr>
            <p:spPr>
              <a:xfrm>
                <a:off x="2057400" y="3810000"/>
                <a:ext cx="685800" cy="1295400"/>
              </a:xfrm>
              <a:prstGeom prst="triangle">
                <a:avLst/>
              </a:prstGeom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2197000" y="4495800"/>
                <a:ext cx="4892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A</a:t>
                </a:r>
                <a:r>
                  <a:rPr lang="en-US" sz="2400" baseline="-25000" dirty="0"/>
                  <a:t>R</a:t>
                </a:r>
              </a:p>
            </p:txBody>
          </p:sp>
        </p:grpSp>
        <p:grpSp>
          <p:nvGrpSpPr>
            <p:cNvPr id="59" name="Group 58"/>
            <p:cNvGrpSpPr/>
            <p:nvPr/>
          </p:nvGrpSpPr>
          <p:grpSpPr>
            <a:xfrm>
              <a:off x="7696200" y="3810000"/>
              <a:ext cx="685800" cy="1295400"/>
              <a:chOff x="2057400" y="3810000"/>
              <a:chExt cx="685800" cy="1295400"/>
            </a:xfrm>
          </p:grpSpPr>
          <p:sp>
            <p:nvSpPr>
              <p:cNvPr id="64" name="Isosceles Triangle 63"/>
              <p:cNvSpPr/>
              <p:nvPr/>
            </p:nvSpPr>
            <p:spPr>
              <a:xfrm>
                <a:off x="2057400" y="3810000"/>
                <a:ext cx="685800" cy="1295400"/>
              </a:xfrm>
              <a:prstGeom prst="triangle">
                <a:avLst/>
              </a:prstGeom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2197000" y="4481686"/>
                <a:ext cx="4603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P</a:t>
                </a:r>
                <a:r>
                  <a:rPr lang="en-US" sz="2400" baseline="-25000" dirty="0"/>
                  <a:t>R</a:t>
                </a:r>
              </a:p>
            </p:txBody>
          </p:sp>
        </p:grpSp>
        <p:cxnSp>
          <p:nvCxnSpPr>
            <p:cNvPr id="61" name="Straight Connector 60"/>
            <p:cNvCxnSpPr>
              <a:stCxn id="56" idx="3"/>
              <a:endCxn id="68" idx="0"/>
            </p:cNvCxnSpPr>
            <p:nvPr/>
          </p:nvCxnSpPr>
          <p:spPr>
            <a:xfrm flipH="1">
              <a:off x="6286500" y="2677331"/>
              <a:ext cx="625568" cy="918183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55" idx="3"/>
              <a:endCxn id="66" idx="0"/>
            </p:cNvCxnSpPr>
            <p:nvPr/>
          </p:nvCxnSpPr>
          <p:spPr>
            <a:xfrm flipH="1">
              <a:off x="7200900" y="3298732"/>
              <a:ext cx="256369" cy="511268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55" idx="5"/>
              <a:endCxn id="64" idx="0"/>
            </p:cNvCxnSpPr>
            <p:nvPr/>
          </p:nvCxnSpPr>
          <p:spPr>
            <a:xfrm>
              <a:off x="7718332" y="3298732"/>
              <a:ext cx="320768" cy="511268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stCxn id="56" idx="5"/>
              <a:endCxn id="55" idx="1"/>
            </p:cNvCxnSpPr>
            <p:nvPr/>
          </p:nvCxnSpPr>
          <p:spPr>
            <a:xfrm>
              <a:off x="7173131" y="2677331"/>
              <a:ext cx="284138" cy="360338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Circular Arrow 78"/>
          <p:cNvSpPr/>
          <p:nvPr/>
        </p:nvSpPr>
        <p:spPr>
          <a:xfrm>
            <a:off x="2590800" y="1447800"/>
            <a:ext cx="1104900" cy="1024916"/>
          </a:xfrm>
          <a:prstGeom prst="circularArrow">
            <a:avLst>
              <a:gd name="adj1" fmla="val 9078"/>
              <a:gd name="adj2" fmla="val 1142319"/>
              <a:gd name="adj3" fmla="val 20371665"/>
              <a:gd name="adj4" fmla="val 10800000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5" name="Group 84"/>
          <p:cNvGrpSpPr/>
          <p:nvPr/>
        </p:nvGrpSpPr>
        <p:grpSpPr>
          <a:xfrm>
            <a:off x="5105400" y="3228883"/>
            <a:ext cx="850716" cy="1295400"/>
            <a:chOff x="1676400" y="3810000"/>
            <a:chExt cx="850716" cy="1295400"/>
          </a:xfrm>
        </p:grpSpPr>
        <p:cxnSp>
          <p:nvCxnSpPr>
            <p:cNvPr id="86" name="Straight Connector 85"/>
            <p:cNvCxnSpPr/>
            <p:nvPr/>
          </p:nvCxnSpPr>
          <p:spPr>
            <a:xfrm>
              <a:off x="1676400" y="3810000"/>
              <a:ext cx="3048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1688123" y="5105400"/>
              <a:ext cx="3048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/>
            <p:nvPr/>
          </p:nvCxnSpPr>
          <p:spPr>
            <a:xfrm>
              <a:off x="1828800" y="3810000"/>
              <a:ext cx="0" cy="12954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/>
            <p:cNvSpPr txBox="1"/>
            <p:nvPr/>
          </p:nvSpPr>
          <p:spPr>
            <a:xfrm>
              <a:off x="1861549" y="4415135"/>
              <a:ext cx="66556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h</a:t>
              </a:r>
              <a:r>
                <a:rPr lang="en-US" sz="2400" dirty="0"/>
                <a:t>+1</a:t>
              </a: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8229600" y="2514600"/>
            <a:ext cx="879912" cy="2061865"/>
            <a:chOff x="914400" y="3043535"/>
            <a:chExt cx="879912" cy="2061865"/>
          </a:xfrm>
        </p:grpSpPr>
        <p:cxnSp>
          <p:nvCxnSpPr>
            <p:cNvPr id="91" name="Straight Connector 90"/>
            <p:cNvCxnSpPr/>
            <p:nvPr/>
          </p:nvCxnSpPr>
          <p:spPr>
            <a:xfrm>
              <a:off x="914400" y="3043535"/>
              <a:ext cx="3048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926123" y="5105400"/>
              <a:ext cx="3048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/>
            <p:nvPr/>
          </p:nvCxnSpPr>
          <p:spPr>
            <a:xfrm>
              <a:off x="1066800" y="3043535"/>
              <a:ext cx="0" cy="206186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/>
            <p:cNvSpPr txBox="1"/>
            <p:nvPr/>
          </p:nvSpPr>
          <p:spPr>
            <a:xfrm>
              <a:off x="1128745" y="3251844"/>
              <a:ext cx="66556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h</a:t>
              </a:r>
              <a:r>
                <a:rPr lang="en-US" sz="2400" dirty="0"/>
                <a:t>+1</a:t>
              </a:r>
            </a:p>
          </p:txBody>
        </p:sp>
      </p:grpSp>
      <p:sp>
        <p:nvSpPr>
          <p:cNvPr id="101" name="TextBox 100"/>
          <p:cNvSpPr txBox="1"/>
          <p:nvPr/>
        </p:nvSpPr>
        <p:spPr>
          <a:xfrm>
            <a:off x="381000" y="1748135"/>
            <a:ext cx="2205027" cy="461665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 AVL Balanced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7239000" y="1671935"/>
            <a:ext cx="1723229" cy="461665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AVL Balanced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5943600" y="4724400"/>
            <a:ext cx="2599959" cy="83099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The BST ordering on keys are preserved.</a:t>
            </a:r>
          </a:p>
        </p:txBody>
      </p:sp>
    </p:spTree>
    <p:extLst>
      <p:ext uri="{BB962C8B-B14F-4D97-AF65-F5344CB8AC3E}">
        <p14:creationId xmlns:p14="http://schemas.microsoft.com/office/powerpoint/2010/main" val="2731673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  <p:bldP spid="101" grpId="0" animBg="1"/>
      <p:bldP spid="102" grpId="0" animBg="1"/>
      <p:bldP spid="10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 Rotation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The right link of the </a:t>
            </a:r>
            <a:r>
              <a:rPr lang="en-US" b="1" dirty="0">
                <a:solidFill>
                  <a:srgbClr val="0000FF"/>
                </a:solidFill>
              </a:rPr>
              <a:t>left child</a:t>
            </a:r>
            <a:r>
              <a:rPr lang="en-US" dirty="0"/>
              <a:t> becomes the left link of the </a:t>
            </a:r>
            <a:r>
              <a:rPr lang="en-US" b="1" dirty="0">
                <a:solidFill>
                  <a:srgbClr val="C00000"/>
                </a:solidFill>
              </a:rPr>
              <a:t>parent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rgbClr val="C00000"/>
                </a:solidFill>
              </a:rPr>
              <a:t>Parent</a:t>
            </a:r>
            <a:r>
              <a:rPr lang="en-US" dirty="0"/>
              <a:t> becomes right child of the </a:t>
            </a:r>
            <a:r>
              <a:rPr lang="en-US" b="1" dirty="0">
                <a:solidFill>
                  <a:srgbClr val="0000FF"/>
                </a:solidFill>
              </a:rPr>
              <a:t>old</a:t>
            </a:r>
            <a:r>
              <a:rPr lang="en-US" dirty="0"/>
              <a:t> </a:t>
            </a:r>
            <a:r>
              <a:rPr lang="en-US" b="1" dirty="0">
                <a:solidFill>
                  <a:srgbClr val="0000FF"/>
                </a:solidFill>
              </a:rPr>
              <a:t>left child</a:t>
            </a:r>
            <a:r>
              <a:rPr lang="en-US" dirty="0"/>
              <a:t>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508520" y="3125581"/>
            <a:ext cx="2743200" cy="2989698"/>
            <a:chOff x="1981200" y="2191902"/>
            <a:chExt cx="2743200" cy="2989698"/>
          </a:xfrm>
        </p:grpSpPr>
        <p:sp>
          <p:nvSpPr>
            <p:cNvPr id="6" name="Oval 5"/>
            <p:cNvSpPr/>
            <p:nvPr/>
          </p:nvSpPr>
          <p:spPr>
            <a:xfrm>
              <a:off x="3276600" y="2191902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P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2590800" y="2895600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A</a:t>
              </a: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1981200" y="3733800"/>
              <a:ext cx="685800" cy="1447800"/>
              <a:chOff x="2057400" y="3810000"/>
              <a:chExt cx="685800" cy="1447800"/>
            </a:xfrm>
          </p:grpSpPr>
          <p:sp>
            <p:nvSpPr>
              <p:cNvPr id="19" name="Isosceles Triangle 18"/>
              <p:cNvSpPr/>
              <p:nvPr/>
            </p:nvSpPr>
            <p:spPr>
              <a:xfrm>
                <a:off x="2057400" y="3810000"/>
                <a:ext cx="685800" cy="1447800"/>
              </a:xfrm>
              <a:prstGeom prst="triangle">
                <a:avLst/>
              </a:prstGeom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2197000" y="4495800"/>
                <a:ext cx="470000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A</a:t>
                </a:r>
                <a:r>
                  <a:rPr lang="en-US" sz="2400" baseline="-25000" dirty="0"/>
                  <a:t>L</a:t>
                </a: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2933700" y="3733800"/>
              <a:ext cx="685800" cy="1219200"/>
              <a:chOff x="2057400" y="3810000"/>
              <a:chExt cx="685800" cy="1219200"/>
            </a:xfrm>
          </p:grpSpPr>
          <p:sp>
            <p:nvSpPr>
              <p:cNvPr id="17" name="Isosceles Triangle 16"/>
              <p:cNvSpPr/>
              <p:nvPr/>
            </p:nvSpPr>
            <p:spPr>
              <a:xfrm>
                <a:off x="2057400" y="3810000"/>
                <a:ext cx="685800" cy="1219200"/>
              </a:xfrm>
              <a:prstGeom prst="triangle">
                <a:avLst/>
              </a:prstGeom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2197000" y="4495800"/>
                <a:ext cx="4892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A</a:t>
                </a:r>
                <a:r>
                  <a:rPr lang="en-US" sz="2400" baseline="-25000" dirty="0"/>
                  <a:t>R</a:t>
                </a: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4038600" y="3048000"/>
              <a:ext cx="685800" cy="1295400"/>
              <a:chOff x="2057400" y="3810000"/>
              <a:chExt cx="685800" cy="1295400"/>
            </a:xfrm>
          </p:grpSpPr>
          <p:sp>
            <p:nvSpPr>
              <p:cNvPr id="15" name="Isosceles Triangle 14"/>
              <p:cNvSpPr/>
              <p:nvPr/>
            </p:nvSpPr>
            <p:spPr>
              <a:xfrm>
                <a:off x="2057400" y="3810000"/>
                <a:ext cx="685800" cy="1295400"/>
              </a:xfrm>
              <a:prstGeom prst="triangle">
                <a:avLst/>
              </a:prstGeom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2197000" y="4495800"/>
                <a:ext cx="4603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P</a:t>
                </a:r>
                <a:r>
                  <a:rPr lang="en-US" sz="2400" baseline="-25000" dirty="0"/>
                  <a:t>R</a:t>
                </a:r>
              </a:p>
            </p:txBody>
          </p:sp>
        </p:grpSp>
        <p:cxnSp>
          <p:nvCxnSpPr>
            <p:cNvPr id="11" name="Straight Connector 10"/>
            <p:cNvCxnSpPr>
              <a:stCxn id="6" idx="3"/>
              <a:endCxn id="7" idx="7"/>
            </p:cNvCxnSpPr>
            <p:nvPr/>
          </p:nvCxnSpPr>
          <p:spPr>
            <a:xfrm flipH="1">
              <a:off x="2905931" y="2507033"/>
              <a:ext cx="424737" cy="442635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7" idx="3"/>
              <a:endCxn id="19" idx="0"/>
            </p:cNvCxnSpPr>
            <p:nvPr/>
          </p:nvCxnSpPr>
          <p:spPr>
            <a:xfrm flipH="1">
              <a:off x="2324100" y="3210731"/>
              <a:ext cx="320768" cy="523069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7" idx="5"/>
              <a:endCxn id="17" idx="0"/>
            </p:cNvCxnSpPr>
            <p:nvPr/>
          </p:nvCxnSpPr>
          <p:spPr>
            <a:xfrm>
              <a:off x="2905931" y="3210731"/>
              <a:ext cx="370669" cy="523069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6" idx="5"/>
              <a:endCxn id="15" idx="0"/>
            </p:cNvCxnSpPr>
            <p:nvPr/>
          </p:nvCxnSpPr>
          <p:spPr>
            <a:xfrm>
              <a:off x="3591731" y="2507033"/>
              <a:ext cx="789769" cy="540967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670999" y="3104308"/>
            <a:ext cx="2438400" cy="2743200"/>
            <a:chOff x="5943600" y="2362200"/>
            <a:chExt cx="2438400" cy="2743200"/>
          </a:xfrm>
        </p:grpSpPr>
        <p:sp>
          <p:nvSpPr>
            <p:cNvPr id="22" name="Oval 21"/>
            <p:cNvSpPr/>
            <p:nvPr/>
          </p:nvSpPr>
          <p:spPr>
            <a:xfrm>
              <a:off x="7403201" y="2983601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P</a:t>
              </a:r>
            </a:p>
          </p:txBody>
        </p:sp>
        <p:sp>
          <p:nvSpPr>
            <p:cNvPr id="23" name="Oval 22"/>
            <p:cNvSpPr/>
            <p:nvPr/>
          </p:nvSpPr>
          <p:spPr>
            <a:xfrm>
              <a:off x="6858000" y="2362200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A</a:t>
              </a: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5943600" y="3595514"/>
              <a:ext cx="685800" cy="1509886"/>
              <a:chOff x="2057400" y="3810000"/>
              <a:chExt cx="685800" cy="1509886"/>
            </a:xfrm>
          </p:grpSpPr>
          <p:sp>
            <p:nvSpPr>
              <p:cNvPr id="35" name="Isosceles Triangle 34"/>
              <p:cNvSpPr/>
              <p:nvPr/>
            </p:nvSpPr>
            <p:spPr>
              <a:xfrm>
                <a:off x="2057400" y="3810000"/>
                <a:ext cx="685800" cy="1509886"/>
              </a:xfrm>
              <a:prstGeom prst="triangle">
                <a:avLst/>
              </a:prstGeom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2197000" y="4495800"/>
                <a:ext cx="470000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A</a:t>
                </a:r>
                <a:r>
                  <a:rPr lang="en-US" sz="2400" baseline="-25000" dirty="0"/>
                  <a:t>L</a:t>
                </a:r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6858000" y="3810000"/>
              <a:ext cx="685800" cy="1295400"/>
              <a:chOff x="2057400" y="3810000"/>
              <a:chExt cx="685800" cy="1295400"/>
            </a:xfrm>
          </p:grpSpPr>
          <p:sp>
            <p:nvSpPr>
              <p:cNvPr id="33" name="Isosceles Triangle 32"/>
              <p:cNvSpPr/>
              <p:nvPr/>
            </p:nvSpPr>
            <p:spPr>
              <a:xfrm>
                <a:off x="2057400" y="3810000"/>
                <a:ext cx="685800" cy="1295400"/>
              </a:xfrm>
              <a:prstGeom prst="triangle">
                <a:avLst/>
              </a:prstGeom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2197000" y="4495800"/>
                <a:ext cx="4892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A</a:t>
                </a:r>
                <a:r>
                  <a:rPr lang="en-US" sz="2400" baseline="-25000" dirty="0"/>
                  <a:t>R</a:t>
                </a:r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7696200" y="3810000"/>
              <a:ext cx="685800" cy="1295400"/>
              <a:chOff x="2057400" y="3810000"/>
              <a:chExt cx="685800" cy="1295400"/>
            </a:xfrm>
          </p:grpSpPr>
          <p:sp>
            <p:nvSpPr>
              <p:cNvPr id="31" name="Isosceles Triangle 30"/>
              <p:cNvSpPr/>
              <p:nvPr/>
            </p:nvSpPr>
            <p:spPr>
              <a:xfrm>
                <a:off x="2057400" y="3810000"/>
                <a:ext cx="685800" cy="1295400"/>
              </a:xfrm>
              <a:prstGeom prst="triangle">
                <a:avLst/>
              </a:prstGeom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2197000" y="4481686"/>
                <a:ext cx="4603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P</a:t>
                </a:r>
                <a:r>
                  <a:rPr lang="en-US" sz="2400" baseline="-25000" dirty="0"/>
                  <a:t>R</a:t>
                </a:r>
              </a:p>
            </p:txBody>
          </p:sp>
        </p:grpSp>
        <p:cxnSp>
          <p:nvCxnSpPr>
            <p:cNvPr id="27" name="Straight Connector 26"/>
            <p:cNvCxnSpPr>
              <a:stCxn id="23" idx="3"/>
              <a:endCxn id="35" idx="0"/>
            </p:cNvCxnSpPr>
            <p:nvPr/>
          </p:nvCxnSpPr>
          <p:spPr>
            <a:xfrm flipH="1">
              <a:off x="6286500" y="2677331"/>
              <a:ext cx="625568" cy="918183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22" idx="3"/>
              <a:endCxn id="33" idx="0"/>
            </p:cNvCxnSpPr>
            <p:nvPr/>
          </p:nvCxnSpPr>
          <p:spPr>
            <a:xfrm flipH="1">
              <a:off x="7200900" y="3298732"/>
              <a:ext cx="256369" cy="511268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22" idx="5"/>
              <a:endCxn id="31" idx="0"/>
            </p:cNvCxnSpPr>
            <p:nvPr/>
          </p:nvCxnSpPr>
          <p:spPr>
            <a:xfrm>
              <a:off x="7718332" y="3298732"/>
              <a:ext cx="320768" cy="511268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23" idx="5"/>
              <a:endCxn id="22" idx="1"/>
            </p:cNvCxnSpPr>
            <p:nvPr/>
          </p:nvCxnSpPr>
          <p:spPr>
            <a:xfrm>
              <a:off x="7173131" y="2677331"/>
              <a:ext cx="284138" cy="360338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ight Arrow 36"/>
          <p:cNvSpPr/>
          <p:nvPr/>
        </p:nvSpPr>
        <p:spPr>
          <a:xfrm>
            <a:off x="4572000" y="4552108"/>
            <a:ext cx="838200" cy="3462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283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Rotation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left link of the </a:t>
            </a:r>
            <a:r>
              <a:rPr lang="en-US" b="1" dirty="0">
                <a:solidFill>
                  <a:srgbClr val="0000FF"/>
                </a:solidFill>
              </a:rPr>
              <a:t>right child</a:t>
            </a:r>
            <a:r>
              <a:rPr lang="en-US" dirty="0"/>
              <a:t> becomes the right link of the </a:t>
            </a:r>
            <a:r>
              <a:rPr lang="en-US" b="1" dirty="0">
                <a:solidFill>
                  <a:srgbClr val="C00000"/>
                </a:solidFill>
              </a:rPr>
              <a:t>parent</a:t>
            </a:r>
            <a:r>
              <a:rPr lang="en-US" dirty="0"/>
              <a:t>.</a:t>
            </a:r>
          </a:p>
          <a:p>
            <a:r>
              <a:rPr lang="en-US" b="1" dirty="0">
                <a:solidFill>
                  <a:srgbClr val="C00000"/>
                </a:solidFill>
              </a:rPr>
              <a:t>Parent</a:t>
            </a:r>
            <a:r>
              <a:rPr lang="en-US" dirty="0"/>
              <a:t> becomes left child of the </a:t>
            </a:r>
            <a:r>
              <a:rPr lang="en-US" b="1" dirty="0">
                <a:solidFill>
                  <a:srgbClr val="0000FF"/>
                </a:solidFill>
              </a:rPr>
              <a:t>old right child</a:t>
            </a:r>
            <a:r>
              <a:rPr lang="en-US" dirty="0"/>
              <a:t>.</a:t>
            </a:r>
          </a:p>
        </p:txBody>
      </p:sp>
      <p:grpSp>
        <p:nvGrpSpPr>
          <p:cNvPr id="5" name="Group 4"/>
          <p:cNvGrpSpPr/>
          <p:nvPr/>
        </p:nvGrpSpPr>
        <p:grpSpPr>
          <a:xfrm flipH="1">
            <a:off x="1718256" y="3101875"/>
            <a:ext cx="2743200" cy="2989698"/>
            <a:chOff x="1981200" y="2191902"/>
            <a:chExt cx="2743200" cy="2989698"/>
          </a:xfrm>
        </p:grpSpPr>
        <p:sp>
          <p:nvSpPr>
            <p:cNvPr id="6" name="Oval 5"/>
            <p:cNvSpPr/>
            <p:nvPr/>
          </p:nvSpPr>
          <p:spPr>
            <a:xfrm>
              <a:off x="3276600" y="2191902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P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2590800" y="2895600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A</a:t>
              </a: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1981200" y="3733800"/>
              <a:ext cx="685800" cy="1447800"/>
              <a:chOff x="2057400" y="3810000"/>
              <a:chExt cx="685800" cy="1447800"/>
            </a:xfrm>
          </p:grpSpPr>
          <p:sp>
            <p:nvSpPr>
              <p:cNvPr id="19" name="Isosceles Triangle 18"/>
              <p:cNvSpPr/>
              <p:nvPr/>
            </p:nvSpPr>
            <p:spPr>
              <a:xfrm>
                <a:off x="2057400" y="3810000"/>
                <a:ext cx="685800" cy="1447800"/>
              </a:xfrm>
              <a:prstGeom prst="triangle">
                <a:avLst/>
              </a:prstGeom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2143420" y="4495800"/>
                <a:ext cx="489236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A</a:t>
                </a:r>
                <a:r>
                  <a:rPr lang="en-US" sz="2400" baseline="-25000" dirty="0"/>
                  <a:t>R</a:t>
                </a: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2933700" y="3733800"/>
              <a:ext cx="685800" cy="1219200"/>
              <a:chOff x="2057400" y="3810000"/>
              <a:chExt cx="685800" cy="1219200"/>
            </a:xfrm>
          </p:grpSpPr>
          <p:sp>
            <p:nvSpPr>
              <p:cNvPr id="17" name="Isosceles Triangle 16"/>
              <p:cNvSpPr/>
              <p:nvPr/>
            </p:nvSpPr>
            <p:spPr>
              <a:xfrm>
                <a:off x="2057400" y="3810000"/>
                <a:ext cx="685800" cy="1219200"/>
              </a:xfrm>
              <a:prstGeom prst="triangle">
                <a:avLst/>
              </a:prstGeom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2137356" y="4495800"/>
                <a:ext cx="4700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A</a:t>
                </a:r>
                <a:r>
                  <a:rPr lang="en-US" sz="2400" baseline="-25000" dirty="0"/>
                  <a:t>L</a:t>
                </a: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4038600" y="3048000"/>
              <a:ext cx="685800" cy="1295400"/>
              <a:chOff x="2057400" y="3810000"/>
              <a:chExt cx="685800" cy="1295400"/>
            </a:xfrm>
          </p:grpSpPr>
          <p:sp>
            <p:nvSpPr>
              <p:cNvPr id="15" name="Isosceles Triangle 14"/>
              <p:cNvSpPr/>
              <p:nvPr/>
            </p:nvSpPr>
            <p:spPr>
              <a:xfrm>
                <a:off x="2057400" y="3810000"/>
                <a:ext cx="685800" cy="1295400"/>
              </a:xfrm>
              <a:prstGeom prst="triangle">
                <a:avLst/>
              </a:prstGeom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2175456" y="4495800"/>
                <a:ext cx="44114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P</a:t>
                </a:r>
                <a:r>
                  <a:rPr lang="en-US" sz="2400" baseline="-25000" dirty="0"/>
                  <a:t>L</a:t>
                </a:r>
              </a:p>
            </p:txBody>
          </p:sp>
        </p:grpSp>
        <p:cxnSp>
          <p:nvCxnSpPr>
            <p:cNvPr id="11" name="Straight Connector 10"/>
            <p:cNvCxnSpPr>
              <a:stCxn id="6" idx="3"/>
              <a:endCxn id="7" idx="7"/>
            </p:cNvCxnSpPr>
            <p:nvPr/>
          </p:nvCxnSpPr>
          <p:spPr>
            <a:xfrm flipH="1">
              <a:off x="2905931" y="2507033"/>
              <a:ext cx="424737" cy="442635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7" idx="3"/>
              <a:endCxn id="19" idx="0"/>
            </p:cNvCxnSpPr>
            <p:nvPr/>
          </p:nvCxnSpPr>
          <p:spPr>
            <a:xfrm flipH="1">
              <a:off x="2324100" y="3210731"/>
              <a:ext cx="320768" cy="523069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7" idx="5"/>
              <a:endCxn id="17" idx="0"/>
            </p:cNvCxnSpPr>
            <p:nvPr/>
          </p:nvCxnSpPr>
          <p:spPr>
            <a:xfrm>
              <a:off x="2905931" y="3210731"/>
              <a:ext cx="370669" cy="523069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6" idx="5"/>
              <a:endCxn id="15" idx="0"/>
            </p:cNvCxnSpPr>
            <p:nvPr/>
          </p:nvCxnSpPr>
          <p:spPr>
            <a:xfrm>
              <a:off x="3591731" y="2507033"/>
              <a:ext cx="789769" cy="540967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 flipH="1">
            <a:off x="5670999" y="3104308"/>
            <a:ext cx="2438400" cy="2743200"/>
            <a:chOff x="5943600" y="2362200"/>
            <a:chExt cx="2438400" cy="2743200"/>
          </a:xfrm>
        </p:grpSpPr>
        <p:sp>
          <p:nvSpPr>
            <p:cNvPr id="22" name="Oval 21"/>
            <p:cNvSpPr/>
            <p:nvPr/>
          </p:nvSpPr>
          <p:spPr>
            <a:xfrm>
              <a:off x="7403201" y="2983601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P</a:t>
              </a:r>
            </a:p>
          </p:txBody>
        </p:sp>
        <p:sp>
          <p:nvSpPr>
            <p:cNvPr id="23" name="Oval 22"/>
            <p:cNvSpPr/>
            <p:nvPr/>
          </p:nvSpPr>
          <p:spPr>
            <a:xfrm>
              <a:off x="6858000" y="2362200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A</a:t>
              </a: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5943600" y="3595514"/>
              <a:ext cx="685800" cy="1509886"/>
              <a:chOff x="2057400" y="3810000"/>
              <a:chExt cx="685800" cy="1509886"/>
            </a:xfrm>
          </p:grpSpPr>
          <p:sp>
            <p:nvSpPr>
              <p:cNvPr id="35" name="Isosceles Triangle 34"/>
              <p:cNvSpPr/>
              <p:nvPr/>
            </p:nvSpPr>
            <p:spPr>
              <a:xfrm>
                <a:off x="2057400" y="3810000"/>
                <a:ext cx="685800" cy="1509886"/>
              </a:xfrm>
              <a:prstGeom prst="triangle">
                <a:avLst/>
              </a:prstGeom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2133763" y="4495800"/>
                <a:ext cx="489236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A</a:t>
                </a:r>
                <a:r>
                  <a:rPr lang="en-US" sz="2400" baseline="-25000" dirty="0"/>
                  <a:t>R</a:t>
                </a:r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6858000" y="3810000"/>
              <a:ext cx="685800" cy="1295400"/>
              <a:chOff x="2057400" y="3810000"/>
              <a:chExt cx="685800" cy="1295400"/>
            </a:xfrm>
          </p:grpSpPr>
          <p:sp>
            <p:nvSpPr>
              <p:cNvPr id="33" name="Isosceles Triangle 32"/>
              <p:cNvSpPr/>
              <p:nvPr/>
            </p:nvSpPr>
            <p:spPr>
              <a:xfrm>
                <a:off x="2057400" y="3810000"/>
                <a:ext cx="685800" cy="1295400"/>
              </a:xfrm>
              <a:prstGeom prst="triangle">
                <a:avLst/>
              </a:prstGeom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2152999" y="4495800"/>
                <a:ext cx="4700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A</a:t>
                </a:r>
                <a:r>
                  <a:rPr lang="en-US" sz="2400" baseline="-25000" dirty="0"/>
                  <a:t>L</a:t>
                </a:r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7696200" y="3810000"/>
              <a:ext cx="685800" cy="1295400"/>
              <a:chOff x="2057400" y="3810000"/>
              <a:chExt cx="685800" cy="1295400"/>
            </a:xfrm>
          </p:grpSpPr>
          <p:sp>
            <p:nvSpPr>
              <p:cNvPr id="31" name="Isosceles Triangle 30"/>
              <p:cNvSpPr/>
              <p:nvPr/>
            </p:nvSpPr>
            <p:spPr>
              <a:xfrm>
                <a:off x="2057400" y="3810000"/>
                <a:ext cx="685800" cy="1295400"/>
              </a:xfrm>
              <a:prstGeom prst="triangle">
                <a:avLst/>
              </a:prstGeom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2165799" y="4481686"/>
                <a:ext cx="44114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P</a:t>
                </a:r>
                <a:r>
                  <a:rPr lang="en-US" sz="2400" baseline="-25000" dirty="0"/>
                  <a:t>L</a:t>
                </a:r>
              </a:p>
            </p:txBody>
          </p:sp>
        </p:grpSp>
        <p:cxnSp>
          <p:nvCxnSpPr>
            <p:cNvPr id="27" name="Straight Connector 26"/>
            <p:cNvCxnSpPr>
              <a:stCxn id="23" idx="3"/>
              <a:endCxn id="35" idx="0"/>
            </p:cNvCxnSpPr>
            <p:nvPr/>
          </p:nvCxnSpPr>
          <p:spPr>
            <a:xfrm flipH="1">
              <a:off x="6286500" y="2677331"/>
              <a:ext cx="625568" cy="918183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22" idx="3"/>
              <a:endCxn id="33" idx="0"/>
            </p:cNvCxnSpPr>
            <p:nvPr/>
          </p:nvCxnSpPr>
          <p:spPr>
            <a:xfrm flipH="1">
              <a:off x="7200900" y="3298732"/>
              <a:ext cx="256369" cy="511268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22" idx="5"/>
              <a:endCxn id="31" idx="0"/>
            </p:cNvCxnSpPr>
            <p:nvPr/>
          </p:nvCxnSpPr>
          <p:spPr>
            <a:xfrm>
              <a:off x="7718332" y="3298732"/>
              <a:ext cx="320768" cy="511268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23" idx="5"/>
              <a:endCxn id="22" idx="1"/>
            </p:cNvCxnSpPr>
            <p:nvPr/>
          </p:nvCxnSpPr>
          <p:spPr>
            <a:xfrm>
              <a:off x="7173131" y="2677331"/>
              <a:ext cx="284138" cy="360338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ight Arrow 36"/>
          <p:cNvSpPr/>
          <p:nvPr/>
        </p:nvSpPr>
        <p:spPr>
          <a:xfrm>
            <a:off x="4572000" y="4552108"/>
            <a:ext cx="838200" cy="3462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435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Balance Factor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𝑙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/>
                  <a:t> be the left and right </a:t>
                </a:r>
                <a:r>
                  <a:rPr lang="en-US" dirty="0" err="1"/>
                  <a:t>subtrees</a:t>
                </a:r>
                <a:r>
                  <a:rPr lang="en-US" dirty="0"/>
                  <a:t> of a tree rooted at node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𝑇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𝑙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be the height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/>
                  <a:t> be the height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Define the </a:t>
                </a:r>
                <a:r>
                  <a:rPr lang="en-US" b="1" dirty="0">
                    <a:solidFill>
                      <a:srgbClr val="0000FF"/>
                    </a:solidFill>
                  </a:rPr>
                  <a:t>balance factor</a:t>
                </a:r>
                <a:r>
                  <a:rPr lang="en-US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dirty="0"/>
                  <a:t>) of node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𝑇</m:t>
                    </m:r>
                  </m:oMath>
                </a14:m>
                <a:r>
                  <a:rPr lang="en-US" dirty="0"/>
                  <a:t> as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𝑙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AVL tree’s balance condition:</a:t>
                </a:r>
              </a:p>
              <a:p>
                <a:pPr lvl="1"/>
                <a:r>
                  <a:rPr lang="en-US" dirty="0"/>
                  <a:t>For </a:t>
                </a:r>
                <a:r>
                  <a:rPr lang="en-US" b="1" dirty="0">
                    <a:solidFill>
                      <a:srgbClr val="0000FF"/>
                    </a:solidFill>
                  </a:rPr>
                  <a:t>every node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𝑇</m:t>
                    </m:r>
                  </m:oMath>
                </a14:m>
                <a:r>
                  <a:rPr lang="en-US" dirty="0"/>
                  <a:t> in the tree,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|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|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≤1</m:t>
                    </m:r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706" t="-933" r="-2118" b="-21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/>
          <p:cNvGrpSpPr/>
          <p:nvPr/>
        </p:nvGrpSpPr>
        <p:grpSpPr>
          <a:xfrm>
            <a:off x="5436851" y="3370476"/>
            <a:ext cx="3173749" cy="2482049"/>
            <a:chOff x="4217651" y="3886200"/>
            <a:chExt cx="3173749" cy="2482049"/>
          </a:xfrm>
        </p:grpSpPr>
        <p:sp>
          <p:nvSpPr>
            <p:cNvPr id="5" name="Oval 4"/>
            <p:cNvSpPr/>
            <p:nvPr/>
          </p:nvSpPr>
          <p:spPr>
            <a:xfrm>
              <a:off x="5262050" y="3886200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4217651" y="4742997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</a:t>
              </a:r>
            </a:p>
          </p:txBody>
        </p:sp>
        <p:cxnSp>
          <p:nvCxnSpPr>
            <p:cNvPr id="7" name="Straight Connector 6"/>
            <p:cNvCxnSpPr>
              <a:stCxn id="5" idx="3"/>
              <a:endCxn id="6" idx="7"/>
            </p:cNvCxnSpPr>
            <p:nvPr/>
          </p:nvCxnSpPr>
          <p:spPr>
            <a:xfrm flipH="1">
              <a:off x="4547891" y="4201331"/>
              <a:ext cx="768227" cy="598326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/>
            <p:cNvSpPr/>
            <p:nvPr/>
          </p:nvSpPr>
          <p:spPr>
            <a:xfrm>
              <a:off x="6351251" y="4666797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6</a:t>
              </a:r>
            </a:p>
          </p:txBody>
        </p:sp>
        <p:cxnSp>
          <p:nvCxnSpPr>
            <p:cNvPr id="9" name="Straight Connector 8"/>
            <p:cNvCxnSpPr>
              <a:stCxn id="5" idx="5"/>
              <a:endCxn id="8" idx="1"/>
            </p:cNvCxnSpPr>
            <p:nvPr/>
          </p:nvCxnSpPr>
          <p:spPr>
            <a:xfrm>
              <a:off x="5577181" y="4201331"/>
              <a:ext cx="830730" cy="522126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>
            <a:xfrm>
              <a:off x="4833151" y="5434697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3</a:t>
              </a:r>
            </a:p>
          </p:txBody>
        </p:sp>
        <p:cxnSp>
          <p:nvCxnSpPr>
            <p:cNvPr id="11" name="Straight Connector 10"/>
            <p:cNvCxnSpPr>
              <a:stCxn id="6" idx="5"/>
              <a:endCxn id="10" idx="1"/>
            </p:cNvCxnSpPr>
            <p:nvPr/>
          </p:nvCxnSpPr>
          <p:spPr>
            <a:xfrm>
              <a:off x="4547891" y="5073237"/>
              <a:ext cx="336289" cy="41248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5747551" y="5434697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13" name="Straight Connector 12"/>
            <p:cNvCxnSpPr>
              <a:stCxn id="8" idx="3"/>
              <a:endCxn id="12" idx="7"/>
            </p:cNvCxnSpPr>
            <p:nvPr/>
          </p:nvCxnSpPr>
          <p:spPr>
            <a:xfrm flipH="1">
              <a:off x="6044971" y="4997037"/>
              <a:ext cx="362940" cy="48868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8" idx="5"/>
              <a:endCxn id="15" idx="1"/>
            </p:cNvCxnSpPr>
            <p:nvPr/>
          </p:nvCxnSpPr>
          <p:spPr>
            <a:xfrm>
              <a:off x="6681491" y="4997037"/>
              <a:ext cx="412489" cy="44504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7042951" y="539104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6542102" y="6019800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7</a:t>
              </a:r>
            </a:p>
          </p:txBody>
        </p:sp>
        <p:cxnSp>
          <p:nvCxnSpPr>
            <p:cNvPr id="17" name="Straight Connector 16"/>
            <p:cNvCxnSpPr>
              <a:stCxn id="15" idx="3"/>
              <a:endCxn id="16" idx="7"/>
            </p:cNvCxnSpPr>
            <p:nvPr/>
          </p:nvCxnSpPr>
          <p:spPr>
            <a:xfrm flipH="1">
              <a:off x="6839522" y="5688468"/>
              <a:ext cx="254458" cy="382361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1600200" y="4000729"/>
            <a:ext cx="3300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8000"/>
                </a:solidFill>
              </a:rPr>
              <a:t>Balance Factor Example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630301" y="4902259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876800" y="4189890"/>
            <a:ext cx="530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−1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109751" y="4152508"/>
            <a:ext cx="530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−1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407586" y="4902258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150315" y="5483443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640666" y="4805757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934200" y="3276600"/>
            <a:ext cx="530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−1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112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1" grpId="0"/>
      <p:bldP spid="22" grpId="0"/>
      <p:bldP spid="23" grpId="0"/>
      <p:bldP spid="24" grpId="0"/>
      <p:bldP spid="25" grpId="0"/>
      <p:bldP spid="2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Balanced Search Trees</a:t>
            </a:r>
          </a:p>
          <a:p>
            <a:pPr lvl="1"/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AVL Trees</a:t>
            </a:r>
          </a:p>
          <a:p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zh-CN" dirty="0"/>
              <a:t>AVL Tree Insertion</a:t>
            </a:r>
          </a:p>
          <a:p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Supporting Data Members and Functions of AVL Tree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23787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029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Inserting an item in a tree affects potentially the heights of all of the nodes along the </a:t>
            </a:r>
            <a:r>
              <a:rPr lang="en-US" b="1" dirty="0">
                <a:solidFill>
                  <a:srgbClr val="C00000"/>
                </a:solidFill>
              </a:rPr>
              <a:t>access path</a:t>
            </a:r>
            <a:r>
              <a:rPr lang="en-US" dirty="0"/>
              <a:t>, i.e., the path from the root to that leaf.</a:t>
            </a:r>
          </a:p>
          <a:p>
            <a:r>
              <a:rPr lang="en-US" dirty="0"/>
              <a:t>When an item is inserted in a tree, the height of any node on the access path may increase by one.</a:t>
            </a:r>
          </a:p>
          <a:p>
            <a:r>
              <a:rPr lang="en-US" dirty="0"/>
              <a:t>To ensure the resulting tree is still AVL balanced, the heights of all the nodes along the access path must be </a:t>
            </a:r>
            <a:r>
              <a:rPr lang="en-US" b="1" dirty="0">
                <a:solidFill>
                  <a:srgbClr val="C00000"/>
                </a:solidFill>
              </a:rPr>
              <a:t>recomputed</a:t>
            </a:r>
            <a:r>
              <a:rPr lang="en-US" dirty="0"/>
              <a:t> and the AVL balance condition must be </a:t>
            </a:r>
            <a:r>
              <a:rPr lang="en-US" b="1" dirty="0">
                <a:solidFill>
                  <a:srgbClr val="0000FF"/>
                </a:solidFill>
              </a:rPr>
              <a:t>checked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Sometimes, increasing the height by one does not violate the AVL balance condition.</a:t>
            </a:r>
          </a:p>
          <a:p>
            <a:pPr lvl="1"/>
            <a:r>
              <a:rPr lang="en-US" dirty="0"/>
              <a:t>In other cases, the AVL balance condition is violated.</a:t>
            </a:r>
          </a:p>
          <a:p>
            <a:pPr lvl="1"/>
            <a:r>
              <a:rPr lang="en-US" altLang="zh-CN" dirty="0"/>
              <a:t>We will fix </a:t>
            </a:r>
            <a:r>
              <a:rPr lang="en-US" altLang="zh-CN" b="1" dirty="0">
                <a:solidFill>
                  <a:srgbClr val="C00000"/>
                </a:solidFill>
              </a:rPr>
              <a:t>the first unbalanced node</a:t>
            </a:r>
            <a:r>
              <a:rPr lang="en-US" altLang="zh-CN" dirty="0"/>
              <a:t> in the access path </a:t>
            </a:r>
            <a:r>
              <a:rPr lang="en-US" altLang="zh-CN" b="1" dirty="0">
                <a:solidFill>
                  <a:srgbClr val="0000FF"/>
                </a:solidFill>
              </a:rPr>
              <a:t>from the leaf</a:t>
            </a:r>
            <a:r>
              <a:rPr lang="en-US" altLang="zh-CN" dirty="0"/>
              <a:t>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26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Breaking AVL Balance Condition</a:t>
            </a:r>
            <a:br>
              <a:rPr lang="en-US" dirty="0"/>
            </a:br>
            <a:r>
              <a:rPr lang="en-US" sz="2700" dirty="0"/>
              <a:t>Left-Left Insertion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16</a:t>
            </a:fld>
            <a:endParaRPr lang="en-US"/>
          </a:p>
        </p:txBody>
      </p:sp>
      <p:grpSp>
        <p:nvGrpSpPr>
          <p:cNvPr id="31" name="Group 30"/>
          <p:cNvGrpSpPr/>
          <p:nvPr/>
        </p:nvGrpSpPr>
        <p:grpSpPr>
          <a:xfrm>
            <a:off x="1873256" y="2281668"/>
            <a:ext cx="1984382" cy="2209800"/>
            <a:chOff x="1587400" y="1828800"/>
            <a:chExt cx="1984382" cy="2209800"/>
          </a:xfrm>
        </p:grpSpPr>
        <p:sp>
          <p:nvSpPr>
            <p:cNvPr id="6" name="Oval 5"/>
            <p:cNvSpPr/>
            <p:nvPr/>
          </p:nvSpPr>
          <p:spPr>
            <a:xfrm>
              <a:off x="2590800" y="1828800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P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2006500" y="2456298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A</a:t>
              </a: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1587400" y="3124200"/>
              <a:ext cx="546200" cy="896502"/>
              <a:chOff x="2197000" y="3810000"/>
              <a:chExt cx="546200" cy="896502"/>
            </a:xfrm>
          </p:grpSpPr>
          <p:sp>
            <p:nvSpPr>
              <p:cNvPr id="19" name="Isosceles Triangle 18"/>
              <p:cNvSpPr/>
              <p:nvPr/>
            </p:nvSpPr>
            <p:spPr>
              <a:xfrm>
                <a:off x="2197000" y="3810000"/>
                <a:ext cx="546200" cy="896502"/>
              </a:xfrm>
              <a:prstGeom prst="triangle">
                <a:avLst/>
              </a:prstGeom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2273200" y="4244837"/>
                <a:ext cx="470000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A</a:t>
                </a:r>
                <a:r>
                  <a:rPr lang="en-US" sz="2400" baseline="-25000" dirty="0"/>
                  <a:t>L</a:t>
                </a: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2286000" y="3124200"/>
              <a:ext cx="533400" cy="914400"/>
              <a:chOff x="2146400" y="3810000"/>
              <a:chExt cx="533400" cy="914400"/>
            </a:xfrm>
          </p:grpSpPr>
          <p:sp>
            <p:nvSpPr>
              <p:cNvPr id="17" name="Isosceles Triangle 16"/>
              <p:cNvSpPr/>
              <p:nvPr/>
            </p:nvSpPr>
            <p:spPr>
              <a:xfrm>
                <a:off x="2146400" y="3810000"/>
                <a:ext cx="533399" cy="896502"/>
              </a:xfrm>
              <a:prstGeom prst="triangle">
                <a:avLst/>
              </a:prstGeom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2190564" y="4262735"/>
                <a:ext cx="4892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A</a:t>
                </a:r>
                <a:r>
                  <a:rPr lang="en-US" sz="2400" baseline="-25000" dirty="0"/>
                  <a:t>R</a:t>
                </a: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2971800" y="2438400"/>
              <a:ext cx="599982" cy="1147465"/>
              <a:chOff x="2057400" y="3810000"/>
              <a:chExt cx="599982" cy="1147465"/>
            </a:xfrm>
          </p:grpSpPr>
          <p:sp>
            <p:nvSpPr>
              <p:cNvPr id="15" name="Isosceles Triangle 14"/>
              <p:cNvSpPr/>
              <p:nvPr/>
            </p:nvSpPr>
            <p:spPr>
              <a:xfrm>
                <a:off x="2057400" y="3810000"/>
                <a:ext cx="599982" cy="1147465"/>
              </a:xfrm>
              <a:prstGeom prst="triangle">
                <a:avLst/>
              </a:prstGeom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2133600" y="4495800"/>
                <a:ext cx="4603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P</a:t>
                </a:r>
                <a:r>
                  <a:rPr lang="en-US" sz="2400" baseline="-25000" dirty="0"/>
                  <a:t>R</a:t>
                </a:r>
              </a:p>
            </p:txBody>
          </p:sp>
        </p:grpSp>
        <p:cxnSp>
          <p:nvCxnSpPr>
            <p:cNvPr id="11" name="Straight Connector 10"/>
            <p:cNvCxnSpPr>
              <a:stCxn id="6" idx="3"/>
              <a:endCxn id="7" idx="7"/>
            </p:cNvCxnSpPr>
            <p:nvPr/>
          </p:nvCxnSpPr>
          <p:spPr>
            <a:xfrm flipH="1">
              <a:off x="2321631" y="2143931"/>
              <a:ext cx="323237" cy="366435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7" idx="3"/>
              <a:endCxn id="19" idx="0"/>
            </p:cNvCxnSpPr>
            <p:nvPr/>
          </p:nvCxnSpPr>
          <p:spPr>
            <a:xfrm flipH="1">
              <a:off x="1860500" y="2771429"/>
              <a:ext cx="200068" cy="352771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7" idx="5"/>
              <a:endCxn id="17" idx="0"/>
            </p:cNvCxnSpPr>
            <p:nvPr/>
          </p:nvCxnSpPr>
          <p:spPr>
            <a:xfrm>
              <a:off x="2321631" y="2771429"/>
              <a:ext cx="231069" cy="352771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6" idx="5"/>
              <a:endCxn id="15" idx="0"/>
            </p:cNvCxnSpPr>
            <p:nvPr/>
          </p:nvCxnSpPr>
          <p:spPr>
            <a:xfrm>
              <a:off x="2905931" y="2143931"/>
              <a:ext cx="365860" cy="294469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925097" y="2281668"/>
            <a:ext cx="1111208" cy="2191902"/>
            <a:chOff x="759041" y="2103829"/>
            <a:chExt cx="1111208" cy="2191902"/>
          </a:xfrm>
        </p:grpSpPr>
        <p:cxnSp>
          <p:nvCxnSpPr>
            <p:cNvPr id="33" name="Straight Connector 32"/>
            <p:cNvCxnSpPr/>
            <p:nvPr/>
          </p:nvCxnSpPr>
          <p:spPr>
            <a:xfrm>
              <a:off x="762000" y="4276914"/>
              <a:ext cx="762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1371600" y="3399229"/>
              <a:ext cx="0" cy="87768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>
              <a:off x="1143000" y="2785395"/>
              <a:ext cx="0" cy="149151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914400" y="2103829"/>
              <a:ext cx="0" cy="219190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1394294" y="3611400"/>
              <a:ext cx="3129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h</a:t>
              </a:r>
              <a:endParaRPr lang="en-US" i="1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211094" y="2869693"/>
              <a:ext cx="6591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h</a:t>
              </a:r>
              <a:r>
                <a:rPr lang="en-US" sz="2400" dirty="0"/>
                <a:t>+1</a:t>
              </a:r>
              <a:endParaRPr 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917569" y="2242195"/>
              <a:ext cx="6591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h</a:t>
              </a:r>
              <a:r>
                <a:rPr lang="en-US" sz="2400" dirty="0"/>
                <a:t>+2</a:t>
              </a:r>
              <a:endParaRPr lang="en-US" dirty="0"/>
            </a:p>
          </p:txBody>
        </p:sp>
        <p:cxnSp>
          <p:nvCxnSpPr>
            <p:cNvPr id="45" name="Straight Connector 44"/>
            <p:cNvCxnSpPr/>
            <p:nvPr/>
          </p:nvCxnSpPr>
          <p:spPr>
            <a:xfrm>
              <a:off x="759041" y="2103829"/>
              <a:ext cx="30775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990600" y="2804451"/>
              <a:ext cx="30775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1240414" y="3399229"/>
              <a:ext cx="30775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/>
          <p:cNvGrpSpPr/>
          <p:nvPr/>
        </p:nvGrpSpPr>
        <p:grpSpPr>
          <a:xfrm>
            <a:off x="3896897" y="2881594"/>
            <a:ext cx="468265" cy="1148209"/>
            <a:chOff x="3730841" y="2703755"/>
            <a:chExt cx="468265" cy="1148209"/>
          </a:xfrm>
        </p:grpSpPr>
        <p:cxnSp>
          <p:nvCxnSpPr>
            <p:cNvPr id="51" name="Straight Arrow Connector 50"/>
            <p:cNvCxnSpPr/>
            <p:nvPr/>
          </p:nvCxnSpPr>
          <p:spPr>
            <a:xfrm>
              <a:off x="3886200" y="2703755"/>
              <a:ext cx="0" cy="113031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3886200" y="3048000"/>
              <a:ext cx="3129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h</a:t>
              </a:r>
              <a:endParaRPr lang="en-US" i="1" dirty="0"/>
            </a:p>
          </p:txBody>
        </p:sp>
        <p:cxnSp>
          <p:nvCxnSpPr>
            <p:cNvPr id="53" name="Straight Connector 52"/>
            <p:cNvCxnSpPr/>
            <p:nvPr/>
          </p:nvCxnSpPr>
          <p:spPr>
            <a:xfrm>
              <a:off x="3730841" y="2703755"/>
              <a:ext cx="30775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3734894" y="3851964"/>
              <a:ext cx="30775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TextBox 56"/>
          <p:cNvSpPr txBox="1"/>
          <p:nvPr/>
        </p:nvSpPr>
        <p:spPr>
          <a:xfrm>
            <a:off x="2659726" y="2901931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333856" y="2190987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59" name="Group 58"/>
          <p:cNvGrpSpPr/>
          <p:nvPr/>
        </p:nvGrpSpPr>
        <p:grpSpPr>
          <a:xfrm>
            <a:off x="5781170" y="2032319"/>
            <a:ext cx="1984382" cy="2209800"/>
            <a:chOff x="1587400" y="1828800"/>
            <a:chExt cx="1984382" cy="2209800"/>
          </a:xfrm>
        </p:grpSpPr>
        <p:sp>
          <p:nvSpPr>
            <p:cNvPr id="60" name="Oval 59"/>
            <p:cNvSpPr/>
            <p:nvPr/>
          </p:nvSpPr>
          <p:spPr>
            <a:xfrm>
              <a:off x="2590800" y="1828800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P</a:t>
              </a:r>
            </a:p>
          </p:txBody>
        </p:sp>
        <p:sp>
          <p:nvSpPr>
            <p:cNvPr id="61" name="Oval 60"/>
            <p:cNvSpPr/>
            <p:nvPr/>
          </p:nvSpPr>
          <p:spPr>
            <a:xfrm>
              <a:off x="2006500" y="2456298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A</a:t>
              </a:r>
            </a:p>
          </p:txBody>
        </p:sp>
        <p:grpSp>
          <p:nvGrpSpPr>
            <p:cNvPr id="62" name="Group 61"/>
            <p:cNvGrpSpPr/>
            <p:nvPr/>
          </p:nvGrpSpPr>
          <p:grpSpPr>
            <a:xfrm>
              <a:off x="1587400" y="3124200"/>
              <a:ext cx="546200" cy="896502"/>
              <a:chOff x="2197000" y="3810000"/>
              <a:chExt cx="546200" cy="896502"/>
            </a:xfrm>
          </p:grpSpPr>
          <p:sp>
            <p:nvSpPr>
              <p:cNvPr id="73" name="Isosceles Triangle 72"/>
              <p:cNvSpPr/>
              <p:nvPr/>
            </p:nvSpPr>
            <p:spPr>
              <a:xfrm>
                <a:off x="2197000" y="3810000"/>
                <a:ext cx="546200" cy="896502"/>
              </a:xfrm>
              <a:prstGeom prst="triangle">
                <a:avLst/>
              </a:prstGeom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2273200" y="4244837"/>
                <a:ext cx="470000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A</a:t>
                </a:r>
                <a:r>
                  <a:rPr lang="en-US" sz="2400" baseline="-25000" dirty="0"/>
                  <a:t>L</a:t>
                </a:r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2286000" y="3124200"/>
              <a:ext cx="533400" cy="914400"/>
              <a:chOff x="2146400" y="3810000"/>
              <a:chExt cx="533400" cy="914400"/>
            </a:xfrm>
          </p:grpSpPr>
          <p:sp>
            <p:nvSpPr>
              <p:cNvPr id="71" name="Isosceles Triangle 70"/>
              <p:cNvSpPr/>
              <p:nvPr/>
            </p:nvSpPr>
            <p:spPr>
              <a:xfrm>
                <a:off x="2146400" y="3810000"/>
                <a:ext cx="533399" cy="896502"/>
              </a:xfrm>
              <a:prstGeom prst="triangle">
                <a:avLst/>
              </a:prstGeom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2190564" y="4262735"/>
                <a:ext cx="4892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A</a:t>
                </a:r>
                <a:r>
                  <a:rPr lang="en-US" sz="2400" baseline="-25000" dirty="0"/>
                  <a:t>R</a:t>
                </a:r>
              </a:p>
            </p:txBody>
          </p:sp>
        </p:grpSp>
        <p:grpSp>
          <p:nvGrpSpPr>
            <p:cNvPr id="64" name="Group 63"/>
            <p:cNvGrpSpPr/>
            <p:nvPr/>
          </p:nvGrpSpPr>
          <p:grpSpPr>
            <a:xfrm>
              <a:off x="2971800" y="2438400"/>
              <a:ext cx="599982" cy="1147465"/>
              <a:chOff x="2057400" y="3810000"/>
              <a:chExt cx="599982" cy="1147465"/>
            </a:xfrm>
          </p:grpSpPr>
          <p:sp>
            <p:nvSpPr>
              <p:cNvPr id="69" name="Isosceles Triangle 68"/>
              <p:cNvSpPr/>
              <p:nvPr/>
            </p:nvSpPr>
            <p:spPr>
              <a:xfrm>
                <a:off x="2057400" y="3810000"/>
                <a:ext cx="599982" cy="1147465"/>
              </a:xfrm>
              <a:prstGeom prst="triangle">
                <a:avLst/>
              </a:prstGeom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2133600" y="4495800"/>
                <a:ext cx="4603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P</a:t>
                </a:r>
                <a:r>
                  <a:rPr lang="en-US" sz="2400" baseline="-25000" dirty="0"/>
                  <a:t>R</a:t>
                </a:r>
              </a:p>
            </p:txBody>
          </p:sp>
        </p:grpSp>
        <p:cxnSp>
          <p:nvCxnSpPr>
            <p:cNvPr id="65" name="Straight Connector 64"/>
            <p:cNvCxnSpPr>
              <a:stCxn id="60" idx="3"/>
              <a:endCxn id="61" idx="7"/>
            </p:cNvCxnSpPr>
            <p:nvPr/>
          </p:nvCxnSpPr>
          <p:spPr>
            <a:xfrm flipH="1">
              <a:off x="2321631" y="2143931"/>
              <a:ext cx="323237" cy="366435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stCxn id="61" idx="3"/>
              <a:endCxn id="73" idx="0"/>
            </p:cNvCxnSpPr>
            <p:nvPr/>
          </p:nvCxnSpPr>
          <p:spPr>
            <a:xfrm flipH="1">
              <a:off x="1860500" y="2771429"/>
              <a:ext cx="200068" cy="352771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61" idx="5"/>
              <a:endCxn id="71" idx="0"/>
            </p:cNvCxnSpPr>
            <p:nvPr/>
          </p:nvCxnSpPr>
          <p:spPr>
            <a:xfrm>
              <a:off x="2321631" y="2771429"/>
              <a:ext cx="231069" cy="352771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>
              <a:stCxn id="60" idx="5"/>
              <a:endCxn id="69" idx="0"/>
            </p:cNvCxnSpPr>
            <p:nvPr/>
          </p:nvCxnSpPr>
          <p:spPr>
            <a:xfrm>
              <a:off x="2905931" y="2143931"/>
              <a:ext cx="365860" cy="294469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6" name="Group 165"/>
          <p:cNvGrpSpPr/>
          <p:nvPr/>
        </p:nvGrpSpPr>
        <p:grpSpPr>
          <a:xfrm>
            <a:off x="5847631" y="4242119"/>
            <a:ext cx="369199" cy="618548"/>
            <a:chOff x="5574401" y="3724852"/>
            <a:chExt cx="369199" cy="618548"/>
          </a:xfrm>
        </p:grpSpPr>
        <p:sp>
          <p:nvSpPr>
            <p:cNvPr id="75" name="Oval 74"/>
            <p:cNvSpPr/>
            <p:nvPr/>
          </p:nvSpPr>
          <p:spPr>
            <a:xfrm>
              <a:off x="5574401" y="3974201"/>
              <a:ext cx="369199" cy="369199"/>
            </a:xfrm>
            <a:prstGeom prst="ellipse">
              <a:avLst/>
            </a:prstGeom>
            <a:solidFill>
              <a:srgbClr val="FFFF00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L</a:t>
              </a:r>
            </a:p>
          </p:txBody>
        </p:sp>
        <p:cxnSp>
          <p:nvCxnSpPr>
            <p:cNvPr id="77" name="Straight Connector 76"/>
            <p:cNvCxnSpPr>
              <a:stCxn id="75" idx="0"/>
            </p:cNvCxnSpPr>
            <p:nvPr/>
          </p:nvCxnSpPr>
          <p:spPr>
            <a:xfrm flipV="1">
              <a:off x="5759001" y="3724852"/>
              <a:ext cx="0" cy="24934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TextBox 86"/>
          <p:cNvSpPr txBox="1"/>
          <p:nvPr/>
        </p:nvSpPr>
        <p:spPr>
          <a:xfrm>
            <a:off x="6597830" y="2586468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7207430" y="1976868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89" name="Group 88"/>
          <p:cNvGrpSpPr/>
          <p:nvPr/>
        </p:nvGrpSpPr>
        <p:grpSpPr>
          <a:xfrm>
            <a:off x="7893230" y="2627761"/>
            <a:ext cx="468265" cy="1148209"/>
            <a:chOff x="3730841" y="2703755"/>
            <a:chExt cx="468265" cy="1148209"/>
          </a:xfrm>
        </p:grpSpPr>
        <p:cxnSp>
          <p:nvCxnSpPr>
            <p:cNvPr id="90" name="Straight Arrow Connector 89"/>
            <p:cNvCxnSpPr/>
            <p:nvPr/>
          </p:nvCxnSpPr>
          <p:spPr>
            <a:xfrm>
              <a:off x="3886200" y="2703755"/>
              <a:ext cx="0" cy="113031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/>
            <p:cNvSpPr txBox="1"/>
            <p:nvPr/>
          </p:nvSpPr>
          <p:spPr>
            <a:xfrm>
              <a:off x="3886200" y="3048000"/>
              <a:ext cx="3129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h</a:t>
              </a:r>
              <a:endParaRPr lang="en-US" i="1" dirty="0"/>
            </a:p>
          </p:txBody>
        </p:sp>
        <p:cxnSp>
          <p:nvCxnSpPr>
            <p:cNvPr id="92" name="Straight Connector 91"/>
            <p:cNvCxnSpPr/>
            <p:nvPr/>
          </p:nvCxnSpPr>
          <p:spPr>
            <a:xfrm>
              <a:off x="3730841" y="2703755"/>
              <a:ext cx="30775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3734894" y="3851964"/>
              <a:ext cx="30775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8" name="Group 167"/>
          <p:cNvGrpSpPr/>
          <p:nvPr/>
        </p:nvGrpSpPr>
        <p:grpSpPr>
          <a:xfrm>
            <a:off x="4746162" y="2032694"/>
            <a:ext cx="1215423" cy="2839774"/>
            <a:chOff x="4472932" y="1515427"/>
            <a:chExt cx="1215423" cy="2839774"/>
          </a:xfrm>
        </p:grpSpPr>
        <p:sp>
          <p:nvSpPr>
            <p:cNvPr id="99" name="TextBox 98"/>
            <p:cNvSpPr txBox="1"/>
            <p:nvPr/>
          </p:nvSpPr>
          <p:spPr>
            <a:xfrm>
              <a:off x="5029200" y="3022998"/>
              <a:ext cx="6591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h</a:t>
              </a:r>
              <a:r>
                <a:rPr lang="en-US" sz="2400" dirty="0"/>
                <a:t>+1</a:t>
              </a:r>
              <a:endParaRPr lang="en-US" dirty="0"/>
            </a:p>
          </p:txBody>
        </p:sp>
        <p:grpSp>
          <p:nvGrpSpPr>
            <p:cNvPr id="167" name="Group 166"/>
            <p:cNvGrpSpPr/>
            <p:nvPr/>
          </p:nvGrpSpPr>
          <p:grpSpPr>
            <a:xfrm>
              <a:off x="4472932" y="1515427"/>
              <a:ext cx="1111208" cy="2839774"/>
              <a:chOff x="4472932" y="1515427"/>
              <a:chExt cx="1111208" cy="2839774"/>
            </a:xfrm>
          </p:grpSpPr>
          <p:cxnSp>
            <p:nvCxnSpPr>
              <p:cNvPr id="95" name="Straight Connector 94"/>
              <p:cNvCxnSpPr/>
              <p:nvPr/>
            </p:nvCxnSpPr>
            <p:spPr>
              <a:xfrm>
                <a:off x="4475891" y="4355201"/>
                <a:ext cx="762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/>
              <p:cNvCxnSpPr/>
              <p:nvPr/>
            </p:nvCxnSpPr>
            <p:spPr>
              <a:xfrm>
                <a:off x="5085491" y="2810827"/>
                <a:ext cx="0" cy="153257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/>
              <p:cNvCxnSpPr/>
              <p:nvPr/>
            </p:nvCxnSpPr>
            <p:spPr>
              <a:xfrm>
                <a:off x="4856891" y="2196993"/>
                <a:ext cx="0" cy="214640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/>
              <p:cNvCxnSpPr/>
              <p:nvPr/>
            </p:nvCxnSpPr>
            <p:spPr>
              <a:xfrm>
                <a:off x="4628291" y="1515427"/>
                <a:ext cx="0" cy="282797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" name="TextBox 99"/>
              <p:cNvSpPr txBox="1"/>
              <p:nvPr/>
            </p:nvSpPr>
            <p:spPr>
              <a:xfrm>
                <a:off x="4924985" y="2281291"/>
                <a:ext cx="6591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/>
                  <a:t>h</a:t>
                </a:r>
                <a:r>
                  <a:rPr lang="en-US" sz="2400" dirty="0"/>
                  <a:t>+2</a:t>
                </a:r>
                <a:endParaRPr lang="en-US" dirty="0"/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4631460" y="1653793"/>
                <a:ext cx="6591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/>
                  <a:t>h</a:t>
                </a:r>
                <a:r>
                  <a:rPr lang="en-US" sz="2400" dirty="0"/>
                  <a:t>+3</a:t>
                </a:r>
                <a:endParaRPr lang="en-US" dirty="0"/>
              </a:p>
            </p:txBody>
          </p:sp>
          <p:cxnSp>
            <p:nvCxnSpPr>
              <p:cNvPr id="102" name="Straight Connector 101"/>
              <p:cNvCxnSpPr/>
              <p:nvPr/>
            </p:nvCxnSpPr>
            <p:spPr>
              <a:xfrm>
                <a:off x="4472932" y="1515427"/>
                <a:ext cx="30775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>
                <a:off x="4704491" y="2216049"/>
                <a:ext cx="30775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>
                <a:off x="4954305" y="2810827"/>
                <a:ext cx="30775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9" name="TextBox 168"/>
          <p:cNvSpPr txBox="1"/>
          <p:nvPr/>
        </p:nvSpPr>
        <p:spPr>
          <a:xfrm>
            <a:off x="6418372" y="4491335"/>
            <a:ext cx="2116028" cy="461665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insert a new item</a:t>
            </a:r>
          </a:p>
        </p:txBody>
      </p:sp>
      <p:sp>
        <p:nvSpPr>
          <p:cNvPr id="173" name="TextBox 172"/>
          <p:cNvSpPr txBox="1"/>
          <p:nvPr/>
        </p:nvSpPr>
        <p:spPr>
          <a:xfrm>
            <a:off x="3191787" y="5333999"/>
            <a:ext cx="5394181" cy="83099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Left-left insertion</a:t>
            </a:r>
            <a:r>
              <a:rPr lang="en-US" sz="2400" dirty="0"/>
              <a:t>: the first two edges in the insertion path from node P both go to the left.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884673" y="1045110"/>
            <a:ext cx="4077774" cy="83099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P is the </a:t>
            </a:r>
            <a:r>
              <a:rPr lang="en-US" altLang="zh-CN" sz="2400" b="1" dirty="0">
                <a:solidFill>
                  <a:srgbClr val="C00000"/>
                </a:solidFill>
              </a:rPr>
              <a:t>first unbalanced node</a:t>
            </a:r>
            <a:r>
              <a:rPr lang="en-US" altLang="zh-CN" sz="2400" dirty="0"/>
              <a:t> in the access path from the leaf.</a:t>
            </a:r>
          </a:p>
        </p:txBody>
      </p:sp>
    </p:spTree>
    <p:extLst>
      <p:ext uri="{BB962C8B-B14F-4D97-AF65-F5344CB8AC3E}">
        <p14:creationId xmlns:p14="http://schemas.microsoft.com/office/powerpoint/2010/main" val="466801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58" grpId="0"/>
      <p:bldP spid="87" grpId="0"/>
      <p:bldP spid="88" grpId="0"/>
      <p:bldP spid="169" grpId="0" animBg="1"/>
      <p:bldP spid="173" grpId="0" animBg="1"/>
      <p:bldP spid="7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Restoring AVL Balance Condition</a:t>
            </a:r>
            <a:br>
              <a:rPr lang="en-US" dirty="0"/>
            </a:br>
            <a:r>
              <a:rPr lang="en-US" sz="2700" dirty="0"/>
              <a:t>Left-Left Rotation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17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974903" y="1547108"/>
            <a:ext cx="1984382" cy="2209800"/>
            <a:chOff x="1587400" y="1828800"/>
            <a:chExt cx="1984382" cy="2209800"/>
          </a:xfrm>
        </p:grpSpPr>
        <p:sp>
          <p:nvSpPr>
            <p:cNvPr id="6" name="Oval 5"/>
            <p:cNvSpPr/>
            <p:nvPr/>
          </p:nvSpPr>
          <p:spPr>
            <a:xfrm>
              <a:off x="2590800" y="1828800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P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2006500" y="2456298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A</a:t>
              </a: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1587400" y="3124200"/>
              <a:ext cx="546200" cy="896502"/>
              <a:chOff x="2197000" y="3810000"/>
              <a:chExt cx="546200" cy="896502"/>
            </a:xfrm>
          </p:grpSpPr>
          <p:sp>
            <p:nvSpPr>
              <p:cNvPr id="19" name="Isosceles Triangle 18"/>
              <p:cNvSpPr/>
              <p:nvPr/>
            </p:nvSpPr>
            <p:spPr>
              <a:xfrm>
                <a:off x="2197000" y="3810000"/>
                <a:ext cx="546200" cy="896502"/>
              </a:xfrm>
              <a:prstGeom prst="triangle">
                <a:avLst/>
              </a:prstGeom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2273200" y="4244837"/>
                <a:ext cx="470000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A</a:t>
                </a:r>
                <a:r>
                  <a:rPr lang="en-US" sz="2400" baseline="-25000" dirty="0"/>
                  <a:t>L</a:t>
                </a: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2286000" y="3124200"/>
              <a:ext cx="533400" cy="914400"/>
              <a:chOff x="2146400" y="3810000"/>
              <a:chExt cx="533400" cy="914400"/>
            </a:xfrm>
          </p:grpSpPr>
          <p:sp>
            <p:nvSpPr>
              <p:cNvPr id="17" name="Isosceles Triangle 16"/>
              <p:cNvSpPr/>
              <p:nvPr/>
            </p:nvSpPr>
            <p:spPr>
              <a:xfrm>
                <a:off x="2146400" y="3810000"/>
                <a:ext cx="533399" cy="896502"/>
              </a:xfrm>
              <a:prstGeom prst="triangle">
                <a:avLst/>
              </a:prstGeom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2190564" y="4262735"/>
                <a:ext cx="4892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A</a:t>
                </a:r>
                <a:r>
                  <a:rPr lang="en-US" sz="2400" baseline="-25000" dirty="0"/>
                  <a:t>R</a:t>
                </a: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2971800" y="2438400"/>
              <a:ext cx="599982" cy="1147465"/>
              <a:chOff x="2057400" y="3810000"/>
              <a:chExt cx="599982" cy="1147465"/>
            </a:xfrm>
          </p:grpSpPr>
          <p:sp>
            <p:nvSpPr>
              <p:cNvPr id="15" name="Isosceles Triangle 14"/>
              <p:cNvSpPr/>
              <p:nvPr/>
            </p:nvSpPr>
            <p:spPr>
              <a:xfrm>
                <a:off x="2057400" y="3810000"/>
                <a:ext cx="599982" cy="1147465"/>
              </a:xfrm>
              <a:prstGeom prst="triangle">
                <a:avLst/>
              </a:prstGeom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2133600" y="4495800"/>
                <a:ext cx="4603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P</a:t>
                </a:r>
                <a:r>
                  <a:rPr lang="en-US" sz="2400" baseline="-25000" dirty="0"/>
                  <a:t>R</a:t>
                </a:r>
              </a:p>
            </p:txBody>
          </p:sp>
        </p:grpSp>
        <p:cxnSp>
          <p:nvCxnSpPr>
            <p:cNvPr id="11" name="Straight Connector 10"/>
            <p:cNvCxnSpPr>
              <a:stCxn id="6" idx="3"/>
              <a:endCxn id="7" idx="7"/>
            </p:cNvCxnSpPr>
            <p:nvPr/>
          </p:nvCxnSpPr>
          <p:spPr>
            <a:xfrm flipH="1">
              <a:off x="2321631" y="2143931"/>
              <a:ext cx="323237" cy="366435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7" idx="3"/>
              <a:endCxn id="19" idx="0"/>
            </p:cNvCxnSpPr>
            <p:nvPr/>
          </p:nvCxnSpPr>
          <p:spPr>
            <a:xfrm flipH="1">
              <a:off x="1860500" y="2771429"/>
              <a:ext cx="200068" cy="352771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7" idx="5"/>
              <a:endCxn id="17" idx="0"/>
            </p:cNvCxnSpPr>
            <p:nvPr/>
          </p:nvCxnSpPr>
          <p:spPr>
            <a:xfrm>
              <a:off x="2321631" y="2771429"/>
              <a:ext cx="231069" cy="352771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6" idx="5"/>
              <a:endCxn id="15" idx="0"/>
            </p:cNvCxnSpPr>
            <p:nvPr/>
          </p:nvCxnSpPr>
          <p:spPr>
            <a:xfrm>
              <a:off x="2905931" y="2143931"/>
              <a:ext cx="365860" cy="294469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2041364" y="3756908"/>
            <a:ext cx="369199" cy="618548"/>
            <a:chOff x="5574401" y="3724852"/>
            <a:chExt cx="369199" cy="618548"/>
          </a:xfrm>
        </p:grpSpPr>
        <p:sp>
          <p:nvSpPr>
            <p:cNvPr id="22" name="Oval 21"/>
            <p:cNvSpPr/>
            <p:nvPr/>
          </p:nvSpPr>
          <p:spPr>
            <a:xfrm>
              <a:off x="5574401" y="3974201"/>
              <a:ext cx="369199" cy="369199"/>
            </a:xfrm>
            <a:prstGeom prst="ellipse">
              <a:avLst/>
            </a:prstGeom>
            <a:solidFill>
              <a:srgbClr val="FFFF00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L</a:t>
              </a:r>
            </a:p>
          </p:txBody>
        </p:sp>
        <p:cxnSp>
          <p:nvCxnSpPr>
            <p:cNvPr id="23" name="Straight Connector 22"/>
            <p:cNvCxnSpPr>
              <a:stCxn id="22" idx="0"/>
            </p:cNvCxnSpPr>
            <p:nvPr/>
          </p:nvCxnSpPr>
          <p:spPr>
            <a:xfrm flipV="1">
              <a:off x="5759001" y="3724852"/>
              <a:ext cx="0" cy="24934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2791563" y="2101257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276600" y="1524000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4086963" y="2142550"/>
            <a:ext cx="468265" cy="1148209"/>
            <a:chOff x="3730841" y="2703755"/>
            <a:chExt cx="468265" cy="1148209"/>
          </a:xfrm>
        </p:grpSpPr>
        <p:cxnSp>
          <p:nvCxnSpPr>
            <p:cNvPr id="27" name="Straight Arrow Connector 26"/>
            <p:cNvCxnSpPr/>
            <p:nvPr/>
          </p:nvCxnSpPr>
          <p:spPr>
            <a:xfrm>
              <a:off x="3886200" y="2703755"/>
              <a:ext cx="0" cy="113031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3886200" y="3048000"/>
              <a:ext cx="3129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h</a:t>
              </a:r>
              <a:endParaRPr lang="en-US" i="1" dirty="0"/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3730841" y="2703755"/>
              <a:ext cx="30775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3734894" y="3851964"/>
              <a:ext cx="30775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939895" y="1547483"/>
            <a:ext cx="1215423" cy="2839774"/>
            <a:chOff x="4472932" y="1515427"/>
            <a:chExt cx="1215423" cy="2839774"/>
          </a:xfrm>
        </p:grpSpPr>
        <p:sp>
          <p:nvSpPr>
            <p:cNvPr id="32" name="TextBox 31"/>
            <p:cNvSpPr txBox="1"/>
            <p:nvPr/>
          </p:nvSpPr>
          <p:spPr>
            <a:xfrm>
              <a:off x="5029200" y="3022998"/>
              <a:ext cx="6591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h</a:t>
              </a:r>
              <a:r>
                <a:rPr lang="en-US" sz="2400" dirty="0"/>
                <a:t>+1</a:t>
              </a:r>
              <a:endParaRPr lang="en-US" dirty="0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4472932" y="1515427"/>
              <a:ext cx="1111208" cy="2839774"/>
              <a:chOff x="4472932" y="1515427"/>
              <a:chExt cx="1111208" cy="2839774"/>
            </a:xfrm>
          </p:grpSpPr>
          <p:cxnSp>
            <p:nvCxnSpPr>
              <p:cNvPr id="34" name="Straight Connector 33"/>
              <p:cNvCxnSpPr/>
              <p:nvPr/>
            </p:nvCxnSpPr>
            <p:spPr>
              <a:xfrm>
                <a:off x="4475891" y="4355201"/>
                <a:ext cx="762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>
                <a:off x="5085491" y="2810827"/>
                <a:ext cx="0" cy="153257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/>
              <p:nvPr/>
            </p:nvCxnSpPr>
            <p:spPr>
              <a:xfrm>
                <a:off x="4856891" y="2196993"/>
                <a:ext cx="0" cy="214640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/>
              <p:nvPr/>
            </p:nvCxnSpPr>
            <p:spPr>
              <a:xfrm>
                <a:off x="4628291" y="1515427"/>
                <a:ext cx="0" cy="282797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TextBox 37"/>
              <p:cNvSpPr txBox="1"/>
              <p:nvPr/>
            </p:nvSpPr>
            <p:spPr>
              <a:xfrm>
                <a:off x="4924985" y="2281291"/>
                <a:ext cx="6591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/>
                  <a:t>h</a:t>
                </a:r>
                <a:r>
                  <a:rPr lang="en-US" sz="2400" dirty="0"/>
                  <a:t>+2</a:t>
                </a:r>
                <a:endParaRPr lang="en-US" dirty="0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4631460" y="1653793"/>
                <a:ext cx="6591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/>
                  <a:t>h</a:t>
                </a:r>
                <a:r>
                  <a:rPr lang="en-US" sz="2400" dirty="0"/>
                  <a:t>+3</a:t>
                </a:r>
                <a:endParaRPr lang="en-US" dirty="0"/>
              </a:p>
            </p:txBody>
          </p:sp>
          <p:cxnSp>
            <p:nvCxnSpPr>
              <p:cNvPr id="40" name="Straight Connector 39"/>
              <p:cNvCxnSpPr/>
              <p:nvPr/>
            </p:nvCxnSpPr>
            <p:spPr>
              <a:xfrm>
                <a:off x="4472932" y="1515427"/>
                <a:ext cx="30775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4704491" y="2216049"/>
                <a:ext cx="30775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4954305" y="2810827"/>
                <a:ext cx="30775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4" name="Group 43"/>
          <p:cNvGrpSpPr/>
          <p:nvPr/>
        </p:nvGrpSpPr>
        <p:grpSpPr>
          <a:xfrm>
            <a:off x="5608000" y="4191000"/>
            <a:ext cx="1895382" cy="2121799"/>
            <a:chOff x="2819400" y="4431401"/>
            <a:chExt cx="1895382" cy="2121799"/>
          </a:xfrm>
        </p:grpSpPr>
        <p:sp>
          <p:nvSpPr>
            <p:cNvPr id="45" name="Oval 44"/>
            <p:cNvSpPr/>
            <p:nvPr/>
          </p:nvSpPr>
          <p:spPr>
            <a:xfrm>
              <a:off x="3962400" y="4964801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P</a:t>
              </a:r>
            </a:p>
          </p:txBody>
        </p:sp>
        <p:sp>
          <p:nvSpPr>
            <p:cNvPr id="46" name="Oval 45"/>
            <p:cNvSpPr/>
            <p:nvPr/>
          </p:nvSpPr>
          <p:spPr>
            <a:xfrm>
              <a:off x="3517001" y="4431401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A</a:t>
              </a:r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2819400" y="5041001"/>
              <a:ext cx="546200" cy="896502"/>
              <a:chOff x="2197000" y="3810000"/>
              <a:chExt cx="546200" cy="896502"/>
            </a:xfrm>
          </p:grpSpPr>
          <p:sp>
            <p:nvSpPr>
              <p:cNvPr id="60" name="Isosceles Triangle 59"/>
              <p:cNvSpPr/>
              <p:nvPr/>
            </p:nvSpPr>
            <p:spPr>
              <a:xfrm>
                <a:off x="2197000" y="3810000"/>
                <a:ext cx="546200" cy="896502"/>
              </a:xfrm>
              <a:prstGeom prst="triangle">
                <a:avLst/>
              </a:prstGeom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2273200" y="4213234"/>
                <a:ext cx="470000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A</a:t>
                </a:r>
                <a:r>
                  <a:rPr lang="en-US" sz="2400" baseline="-25000" dirty="0"/>
                  <a:t>L</a:t>
                </a:r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3581400" y="5516099"/>
              <a:ext cx="533400" cy="896502"/>
              <a:chOff x="2146400" y="3810000"/>
              <a:chExt cx="533400" cy="896502"/>
            </a:xfrm>
          </p:grpSpPr>
          <p:sp>
            <p:nvSpPr>
              <p:cNvPr id="58" name="Isosceles Triangle 57"/>
              <p:cNvSpPr/>
              <p:nvPr/>
            </p:nvSpPr>
            <p:spPr>
              <a:xfrm>
                <a:off x="2146400" y="3810000"/>
                <a:ext cx="533399" cy="896502"/>
              </a:xfrm>
              <a:prstGeom prst="triangle">
                <a:avLst/>
              </a:prstGeom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2190564" y="4213234"/>
                <a:ext cx="4892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A</a:t>
                </a:r>
                <a:r>
                  <a:rPr lang="en-US" sz="2400" baseline="-25000" dirty="0"/>
                  <a:t>R</a:t>
                </a:r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4191000" y="5493736"/>
              <a:ext cx="523782" cy="918865"/>
              <a:chOff x="2133600" y="4441834"/>
              <a:chExt cx="523782" cy="918865"/>
            </a:xfrm>
          </p:grpSpPr>
          <p:sp>
            <p:nvSpPr>
              <p:cNvPr id="56" name="Isosceles Triangle 55"/>
              <p:cNvSpPr/>
              <p:nvPr/>
            </p:nvSpPr>
            <p:spPr>
              <a:xfrm>
                <a:off x="2133600" y="4441834"/>
                <a:ext cx="523782" cy="914400"/>
              </a:xfrm>
              <a:prstGeom prst="triangle">
                <a:avLst/>
              </a:prstGeom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2197000" y="4899034"/>
                <a:ext cx="4603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P</a:t>
                </a:r>
                <a:r>
                  <a:rPr lang="en-US" sz="2400" baseline="-25000" dirty="0"/>
                  <a:t>R</a:t>
                </a:r>
              </a:p>
            </p:txBody>
          </p:sp>
        </p:grpSp>
        <p:cxnSp>
          <p:nvCxnSpPr>
            <p:cNvPr id="50" name="Straight Connector 49"/>
            <p:cNvCxnSpPr>
              <a:stCxn id="45" idx="0"/>
              <a:endCxn id="46" idx="5"/>
            </p:cNvCxnSpPr>
            <p:nvPr/>
          </p:nvCxnSpPr>
          <p:spPr>
            <a:xfrm flipH="1" flipV="1">
              <a:off x="3832132" y="4746532"/>
              <a:ext cx="314868" cy="218269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46" idx="3"/>
              <a:endCxn id="60" idx="0"/>
            </p:cNvCxnSpPr>
            <p:nvPr/>
          </p:nvCxnSpPr>
          <p:spPr>
            <a:xfrm flipH="1">
              <a:off x="3092500" y="4746532"/>
              <a:ext cx="478569" cy="294469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45" idx="3"/>
              <a:endCxn id="58" idx="0"/>
            </p:cNvCxnSpPr>
            <p:nvPr/>
          </p:nvCxnSpPr>
          <p:spPr>
            <a:xfrm flipH="1">
              <a:off x="3848100" y="5279932"/>
              <a:ext cx="168368" cy="236167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45" idx="5"/>
              <a:endCxn id="56" idx="0"/>
            </p:cNvCxnSpPr>
            <p:nvPr/>
          </p:nvCxnSpPr>
          <p:spPr>
            <a:xfrm>
              <a:off x="4277531" y="5279932"/>
              <a:ext cx="175360" cy="213804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Oval 53"/>
            <p:cNvSpPr/>
            <p:nvPr/>
          </p:nvSpPr>
          <p:spPr>
            <a:xfrm>
              <a:off x="2882679" y="6184001"/>
              <a:ext cx="369199" cy="369199"/>
            </a:xfrm>
            <a:prstGeom prst="ellipse">
              <a:avLst/>
            </a:prstGeom>
            <a:solidFill>
              <a:srgbClr val="FFFF00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L</a:t>
              </a:r>
            </a:p>
          </p:txBody>
        </p:sp>
        <p:cxnSp>
          <p:nvCxnSpPr>
            <p:cNvPr id="55" name="Straight Connector 54"/>
            <p:cNvCxnSpPr>
              <a:stCxn id="54" idx="0"/>
            </p:cNvCxnSpPr>
            <p:nvPr/>
          </p:nvCxnSpPr>
          <p:spPr>
            <a:xfrm flipV="1">
              <a:off x="3067279" y="5934652"/>
              <a:ext cx="0" cy="24934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TextBox 61"/>
          <p:cNvSpPr txBox="1"/>
          <p:nvPr/>
        </p:nvSpPr>
        <p:spPr>
          <a:xfrm>
            <a:off x="7225570" y="4678166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717270" y="4114800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0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7589200" y="4724400"/>
            <a:ext cx="1183593" cy="1447800"/>
            <a:chOff x="4912407" y="4964801"/>
            <a:chExt cx="1183593" cy="1447800"/>
          </a:xfrm>
        </p:grpSpPr>
        <p:cxnSp>
          <p:nvCxnSpPr>
            <p:cNvPr id="65" name="Straight Arrow Connector 64"/>
            <p:cNvCxnSpPr/>
            <p:nvPr/>
          </p:nvCxnSpPr>
          <p:spPr>
            <a:xfrm>
              <a:off x="5067767" y="5444235"/>
              <a:ext cx="0" cy="950468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5067767" y="5608637"/>
              <a:ext cx="3129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h</a:t>
              </a:r>
              <a:endParaRPr lang="en-US" i="1" dirty="0"/>
            </a:p>
          </p:txBody>
        </p:sp>
        <p:cxnSp>
          <p:nvCxnSpPr>
            <p:cNvPr id="67" name="Straight Connector 66"/>
            <p:cNvCxnSpPr/>
            <p:nvPr/>
          </p:nvCxnSpPr>
          <p:spPr>
            <a:xfrm>
              <a:off x="4912407" y="5444169"/>
              <a:ext cx="30775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4916461" y="6412601"/>
              <a:ext cx="65022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>
              <a:off x="5412808" y="4964801"/>
              <a:ext cx="0" cy="142990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5436845" y="5516099"/>
              <a:ext cx="6591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h</a:t>
              </a:r>
              <a:r>
                <a:rPr lang="en-US" sz="2400" dirty="0"/>
                <a:t>+1</a:t>
              </a:r>
              <a:endParaRPr lang="en-US" dirty="0"/>
            </a:p>
          </p:txBody>
        </p:sp>
        <p:cxnSp>
          <p:nvCxnSpPr>
            <p:cNvPr id="71" name="Straight Connector 70"/>
            <p:cNvCxnSpPr/>
            <p:nvPr/>
          </p:nvCxnSpPr>
          <p:spPr>
            <a:xfrm>
              <a:off x="5266642" y="4964801"/>
              <a:ext cx="30775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4572000" y="4813289"/>
            <a:ext cx="1123636" cy="1455066"/>
            <a:chOff x="4572000" y="4813289"/>
            <a:chExt cx="1123636" cy="1455066"/>
          </a:xfrm>
        </p:grpSpPr>
        <p:cxnSp>
          <p:nvCxnSpPr>
            <p:cNvPr id="73" name="Straight Arrow Connector 72"/>
            <p:cNvCxnSpPr/>
            <p:nvPr/>
          </p:nvCxnSpPr>
          <p:spPr>
            <a:xfrm>
              <a:off x="5045417" y="4813289"/>
              <a:ext cx="0" cy="145506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5036481" y="5248851"/>
              <a:ext cx="6591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h</a:t>
              </a:r>
              <a:r>
                <a:rPr lang="en-US" sz="2400" dirty="0"/>
                <a:t>+1</a:t>
              </a:r>
              <a:endParaRPr lang="en-US" dirty="0"/>
            </a:p>
          </p:txBody>
        </p:sp>
        <p:cxnSp>
          <p:nvCxnSpPr>
            <p:cNvPr id="75" name="Straight Connector 74"/>
            <p:cNvCxnSpPr/>
            <p:nvPr/>
          </p:nvCxnSpPr>
          <p:spPr>
            <a:xfrm>
              <a:off x="4882601" y="4813289"/>
              <a:ext cx="30775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4572000" y="6268355"/>
              <a:ext cx="62987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Group 82"/>
          <p:cNvGrpSpPr/>
          <p:nvPr/>
        </p:nvGrpSpPr>
        <p:grpSpPr>
          <a:xfrm>
            <a:off x="4582299" y="4191000"/>
            <a:ext cx="883856" cy="2077355"/>
            <a:chOff x="4582299" y="4191000"/>
            <a:chExt cx="883856" cy="2077355"/>
          </a:xfrm>
        </p:grpSpPr>
        <p:cxnSp>
          <p:nvCxnSpPr>
            <p:cNvPr id="77" name="Straight Arrow Connector 76"/>
            <p:cNvCxnSpPr/>
            <p:nvPr/>
          </p:nvCxnSpPr>
          <p:spPr>
            <a:xfrm>
              <a:off x="4754513" y="4191000"/>
              <a:ext cx="0" cy="207735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4582299" y="4191000"/>
              <a:ext cx="30775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>
              <a:off x="4807000" y="4262735"/>
              <a:ext cx="6591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h</a:t>
              </a:r>
              <a:r>
                <a:rPr lang="en-US" sz="2400" dirty="0"/>
                <a:t>+2</a:t>
              </a:r>
              <a:endParaRPr lang="en-US" dirty="0"/>
            </a:p>
          </p:txBody>
        </p:sp>
      </p:grpSp>
      <p:sp>
        <p:nvSpPr>
          <p:cNvPr id="80" name="TextBox 79"/>
          <p:cNvSpPr txBox="1"/>
          <p:nvPr/>
        </p:nvSpPr>
        <p:spPr>
          <a:xfrm>
            <a:off x="5521847" y="1490143"/>
            <a:ext cx="2393992" cy="830997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How to restore AVL balance?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5519878" y="2545970"/>
            <a:ext cx="2381248" cy="83099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Do a right rotation</a:t>
            </a:r>
            <a:br>
              <a:rPr lang="en-US" sz="2400" dirty="0"/>
            </a:br>
            <a:r>
              <a:rPr lang="en-US" sz="2400" dirty="0"/>
              <a:t>at node P.</a:t>
            </a:r>
          </a:p>
        </p:txBody>
      </p:sp>
      <p:sp>
        <p:nvSpPr>
          <p:cNvPr id="82" name="Circular Arrow 81"/>
          <p:cNvSpPr/>
          <p:nvPr/>
        </p:nvSpPr>
        <p:spPr>
          <a:xfrm>
            <a:off x="2667000" y="1219200"/>
            <a:ext cx="1033808" cy="1024916"/>
          </a:xfrm>
          <a:prstGeom prst="circularArrow">
            <a:avLst>
              <a:gd name="adj1" fmla="val 9078"/>
              <a:gd name="adj2" fmla="val 1142319"/>
              <a:gd name="adj3" fmla="val 20371665"/>
              <a:gd name="adj4" fmla="val 10800000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806089" y="4876800"/>
            <a:ext cx="3430028" cy="83099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The rotation is also called </a:t>
            </a:r>
            <a:r>
              <a:rPr lang="en-US" sz="2400" b="1" dirty="0">
                <a:solidFill>
                  <a:srgbClr val="C00000"/>
                </a:solidFill>
              </a:rPr>
              <a:t>left-left (LL) rotation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04980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3" grpId="0"/>
      <p:bldP spid="81" grpId="0" animBg="1"/>
      <p:bldP spid="82" grpId="0" animBg="1"/>
      <p:bldP spid="8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Restoring AVL Balance Condition</a:t>
            </a:r>
            <a:br>
              <a:rPr lang="en-US" dirty="0"/>
            </a:br>
            <a:r>
              <a:rPr lang="en-US" sz="2700" dirty="0"/>
              <a:t>Left-Left Rotation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974903" y="1547108"/>
            <a:ext cx="1984382" cy="2209800"/>
            <a:chOff x="1587400" y="1828800"/>
            <a:chExt cx="1984382" cy="2209800"/>
          </a:xfrm>
        </p:grpSpPr>
        <p:sp>
          <p:nvSpPr>
            <p:cNvPr id="6" name="Oval 5"/>
            <p:cNvSpPr/>
            <p:nvPr/>
          </p:nvSpPr>
          <p:spPr>
            <a:xfrm>
              <a:off x="2590800" y="1828800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P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2006500" y="2456298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A</a:t>
              </a: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1587400" y="3124200"/>
              <a:ext cx="546200" cy="896502"/>
              <a:chOff x="2197000" y="3810000"/>
              <a:chExt cx="546200" cy="896502"/>
            </a:xfrm>
          </p:grpSpPr>
          <p:sp>
            <p:nvSpPr>
              <p:cNvPr id="19" name="Isosceles Triangle 18"/>
              <p:cNvSpPr/>
              <p:nvPr/>
            </p:nvSpPr>
            <p:spPr>
              <a:xfrm>
                <a:off x="2197000" y="3810000"/>
                <a:ext cx="546200" cy="896502"/>
              </a:xfrm>
              <a:prstGeom prst="triangle">
                <a:avLst/>
              </a:prstGeom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2273200" y="4244837"/>
                <a:ext cx="470000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A</a:t>
                </a:r>
                <a:r>
                  <a:rPr lang="en-US" sz="2400" baseline="-25000" dirty="0"/>
                  <a:t>L</a:t>
                </a: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2286000" y="3124200"/>
              <a:ext cx="533400" cy="914400"/>
              <a:chOff x="2146400" y="3810000"/>
              <a:chExt cx="533400" cy="914400"/>
            </a:xfrm>
          </p:grpSpPr>
          <p:sp>
            <p:nvSpPr>
              <p:cNvPr id="17" name="Isosceles Triangle 16"/>
              <p:cNvSpPr/>
              <p:nvPr/>
            </p:nvSpPr>
            <p:spPr>
              <a:xfrm>
                <a:off x="2146400" y="3810000"/>
                <a:ext cx="533399" cy="896502"/>
              </a:xfrm>
              <a:prstGeom prst="triangle">
                <a:avLst/>
              </a:prstGeom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2190564" y="4262735"/>
                <a:ext cx="4892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A</a:t>
                </a:r>
                <a:r>
                  <a:rPr lang="en-US" sz="2400" baseline="-25000" dirty="0"/>
                  <a:t>R</a:t>
                </a: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2971800" y="2438400"/>
              <a:ext cx="599982" cy="1147465"/>
              <a:chOff x="2057400" y="3810000"/>
              <a:chExt cx="599982" cy="1147465"/>
            </a:xfrm>
          </p:grpSpPr>
          <p:sp>
            <p:nvSpPr>
              <p:cNvPr id="15" name="Isosceles Triangle 14"/>
              <p:cNvSpPr/>
              <p:nvPr/>
            </p:nvSpPr>
            <p:spPr>
              <a:xfrm>
                <a:off x="2057400" y="3810000"/>
                <a:ext cx="599982" cy="1147465"/>
              </a:xfrm>
              <a:prstGeom prst="triangle">
                <a:avLst/>
              </a:prstGeom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2133600" y="4495800"/>
                <a:ext cx="4603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P</a:t>
                </a:r>
                <a:r>
                  <a:rPr lang="en-US" sz="2400" baseline="-25000" dirty="0"/>
                  <a:t>R</a:t>
                </a:r>
              </a:p>
            </p:txBody>
          </p:sp>
        </p:grpSp>
        <p:cxnSp>
          <p:nvCxnSpPr>
            <p:cNvPr id="11" name="Straight Connector 10"/>
            <p:cNvCxnSpPr>
              <a:stCxn id="6" idx="3"/>
              <a:endCxn id="7" idx="7"/>
            </p:cNvCxnSpPr>
            <p:nvPr/>
          </p:nvCxnSpPr>
          <p:spPr>
            <a:xfrm flipH="1">
              <a:off x="2321631" y="2143931"/>
              <a:ext cx="323237" cy="366435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7" idx="3"/>
              <a:endCxn id="19" idx="0"/>
            </p:cNvCxnSpPr>
            <p:nvPr/>
          </p:nvCxnSpPr>
          <p:spPr>
            <a:xfrm flipH="1">
              <a:off x="1860500" y="2771429"/>
              <a:ext cx="200068" cy="352771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7" idx="5"/>
              <a:endCxn id="17" idx="0"/>
            </p:cNvCxnSpPr>
            <p:nvPr/>
          </p:nvCxnSpPr>
          <p:spPr>
            <a:xfrm>
              <a:off x="2321631" y="2771429"/>
              <a:ext cx="231069" cy="352771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6" idx="5"/>
              <a:endCxn id="15" idx="0"/>
            </p:cNvCxnSpPr>
            <p:nvPr/>
          </p:nvCxnSpPr>
          <p:spPr>
            <a:xfrm>
              <a:off x="2905931" y="2143931"/>
              <a:ext cx="365860" cy="294469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2041364" y="3756908"/>
            <a:ext cx="369199" cy="618548"/>
            <a:chOff x="5574401" y="3724852"/>
            <a:chExt cx="369199" cy="618548"/>
          </a:xfrm>
        </p:grpSpPr>
        <p:sp>
          <p:nvSpPr>
            <p:cNvPr id="22" name="Oval 21"/>
            <p:cNvSpPr/>
            <p:nvPr/>
          </p:nvSpPr>
          <p:spPr>
            <a:xfrm>
              <a:off x="5574401" y="3974201"/>
              <a:ext cx="369199" cy="369199"/>
            </a:xfrm>
            <a:prstGeom prst="ellipse">
              <a:avLst/>
            </a:prstGeom>
            <a:solidFill>
              <a:srgbClr val="FFFF00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L</a:t>
              </a:r>
            </a:p>
          </p:txBody>
        </p:sp>
        <p:cxnSp>
          <p:nvCxnSpPr>
            <p:cNvPr id="23" name="Straight Connector 22"/>
            <p:cNvCxnSpPr>
              <a:stCxn id="22" idx="0"/>
            </p:cNvCxnSpPr>
            <p:nvPr/>
          </p:nvCxnSpPr>
          <p:spPr>
            <a:xfrm flipV="1">
              <a:off x="5759001" y="3724852"/>
              <a:ext cx="0" cy="24934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2791563" y="2101257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276600" y="1524000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4086963" y="2142550"/>
            <a:ext cx="468265" cy="1148209"/>
            <a:chOff x="3730841" y="2703755"/>
            <a:chExt cx="468265" cy="1148209"/>
          </a:xfrm>
        </p:grpSpPr>
        <p:cxnSp>
          <p:nvCxnSpPr>
            <p:cNvPr id="27" name="Straight Arrow Connector 26"/>
            <p:cNvCxnSpPr/>
            <p:nvPr/>
          </p:nvCxnSpPr>
          <p:spPr>
            <a:xfrm>
              <a:off x="3886200" y="2703755"/>
              <a:ext cx="0" cy="113031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3886200" y="3048000"/>
              <a:ext cx="3129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h</a:t>
              </a:r>
              <a:endParaRPr lang="en-US" i="1" dirty="0"/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3730841" y="2703755"/>
              <a:ext cx="30775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3734894" y="3851964"/>
              <a:ext cx="30775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939895" y="1547483"/>
            <a:ext cx="1215423" cy="2839774"/>
            <a:chOff x="4472932" y="1515427"/>
            <a:chExt cx="1215423" cy="2839774"/>
          </a:xfrm>
        </p:grpSpPr>
        <p:sp>
          <p:nvSpPr>
            <p:cNvPr id="32" name="TextBox 31"/>
            <p:cNvSpPr txBox="1"/>
            <p:nvPr/>
          </p:nvSpPr>
          <p:spPr>
            <a:xfrm>
              <a:off x="5029200" y="3022998"/>
              <a:ext cx="6591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h</a:t>
              </a:r>
              <a:r>
                <a:rPr lang="en-US" sz="2400" dirty="0"/>
                <a:t>+1</a:t>
              </a:r>
              <a:endParaRPr lang="en-US" dirty="0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4472932" y="1515427"/>
              <a:ext cx="1111208" cy="2839774"/>
              <a:chOff x="4472932" y="1515427"/>
              <a:chExt cx="1111208" cy="2839774"/>
            </a:xfrm>
          </p:grpSpPr>
          <p:cxnSp>
            <p:nvCxnSpPr>
              <p:cNvPr id="34" name="Straight Connector 33"/>
              <p:cNvCxnSpPr/>
              <p:nvPr/>
            </p:nvCxnSpPr>
            <p:spPr>
              <a:xfrm>
                <a:off x="4475891" y="4355201"/>
                <a:ext cx="762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>
                <a:off x="5085491" y="2810827"/>
                <a:ext cx="0" cy="153257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/>
              <p:nvPr/>
            </p:nvCxnSpPr>
            <p:spPr>
              <a:xfrm>
                <a:off x="4856891" y="2196993"/>
                <a:ext cx="0" cy="214640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/>
              <p:nvPr/>
            </p:nvCxnSpPr>
            <p:spPr>
              <a:xfrm>
                <a:off x="4628291" y="1515427"/>
                <a:ext cx="0" cy="282797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TextBox 37"/>
              <p:cNvSpPr txBox="1"/>
              <p:nvPr/>
            </p:nvSpPr>
            <p:spPr>
              <a:xfrm>
                <a:off x="4924985" y="2281291"/>
                <a:ext cx="6591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/>
                  <a:t>h</a:t>
                </a:r>
                <a:r>
                  <a:rPr lang="en-US" sz="2400" dirty="0"/>
                  <a:t>+2</a:t>
                </a:r>
                <a:endParaRPr lang="en-US" dirty="0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4631460" y="1653793"/>
                <a:ext cx="6591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/>
                  <a:t>h</a:t>
                </a:r>
                <a:r>
                  <a:rPr lang="en-US" sz="2400" dirty="0"/>
                  <a:t>+3</a:t>
                </a:r>
                <a:endParaRPr lang="en-US" dirty="0"/>
              </a:p>
            </p:txBody>
          </p:sp>
          <p:cxnSp>
            <p:nvCxnSpPr>
              <p:cNvPr id="40" name="Straight Connector 39"/>
              <p:cNvCxnSpPr/>
              <p:nvPr/>
            </p:nvCxnSpPr>
            <p:spPr>
              <a:xfrm>
                <a:off x="4472932" y="1515427"/>
                <a:ext cx="30775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4704491" y="2216049"/>
                <a:ext cx="30775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4954305" y="2810827"/>
                <a:ext cx="30775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2" name="Circular Arrow 81"/>
          <p:cNvSpPr/>
          <p:nvPr/>
        </p:nvSpPr>
        <p:spPr>
          <a:xfrm>
            <a:off x="2667000" y="1219200"/>
            <a:ext cx="1033808" cy="1024916"/>
          </a:xfrm>
          <a:prstGeom prst="circularArrow">
            <a:avLst>
              <a:gd name="adj1" fmla="val 9078"/>
              <a:gd name="adj2" fmla="val 1142319"/>
              <a:gd name="adj3" fmla="val 20371665"/>
              <a:gd name="adj4" fmla="val 10800000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4724400" y="1430686"/>
            <a:ext cx="4184600" cy="193899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An </a:t>
            </a:r>
            <a:r>
              <a:rPr lang="en-US" sz="2400" b="1" dirty="0">
                <a:solidFill>
                  <a:srgbClr val="C00000"/>
                </a:solidFill>
              </a:rPr>
              <a:t>LL rotation</a:t>
            </a:r>
            <a:r>
              <a:rPr lang="en-US" sz="2400" dirty="0"/>
              <a:t> is called for when the node becomes unbalanced with a </a:t>
            </a:r>
            <a:r>
              <a:rPr lang="en-US" sz="2400" b="1" dirty="0">
                <a:solidFill>
                  <a:srgbClr val="C00000"/>
                </a:solidFill>
              </a:rPr>
              <a:t>positive </a:t>
            </a:r>
            <a:r>
              <a:rPr lang="en-US" sz="2400" dirty="0"/>
              <a:t>balance factor and the left </a:t>
            </a:r>
            <a:r>
              <a:rPr lang="en-US" sz="2400" dirty="0" err="1"/>
              <a:t>subtree</a:t>
            </a:r>
            <a:r>
              <a:rPr lang="en-US" sz="2400" dirty="0"/>
              <a:t> of the node also has a </a:t>
            </a:r>
            <a:r>
              <a:rPr lang="en-US" sz="2400" b="1" dirty="0">
                <a:solidFill>
                  <a:srgbClr val="C00000"/>
                </a:solidFill>
              </a:rPr>
              <a:t>positive</a:t>
            </a:r>
            <a:r>
              <a:rPr lang="en-US" sz="2400" dirty="0"/>
              <a:t> balance factor.</a:t>
            </a:r>
          </a:p>
        </p:txBody>
      </p:sp>
      <p:grpSp>
        <p:nvGrpSpPr>
          <p:cNvPr id="85" name="Group 84"/>
          <p:cNvGrpSpPr/>
          <p:nvPr/>
        </p:nvGrpSpPr>
        <p:grpSpPr>
          <a:xfrm>
            <a:off x="5608000" y="4191000"/>
            <a:ext cx="1895382" cy="2121799"/>
            <a:chOff x="2819400" y="4431401"/>
            <a:chExt cx="1895382" cy="2121799"/>
          </a:xfrm>
        </p:grpSpPr>
        <p:sp>
          <p:nvSpPr>
            <p:cNvPr id="86" name="Oval 85"/>
            <p:cNvSpPr/>
            <p:nvPr/>
          </p:nvSpPr>
          <p:spPr>
            <a:xfrm>
              <a:off x="3962400" y="4964801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P</a:t>
              </a:r>
            </a:p>
          </p:txBody>
        </p:sp>
        <p:sp>
          <p:nvSpPr>
            <p:cNvPr id="87" name="Oval 86"/>
            <p:cNvSpPr/>
            <p:nvPr/>
          </p:nvSpPr>
          <p:spPr>
            <a:xfrm>
              <a:off x="3517001" y="4431401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A</a:t>
              </a:r>
            </a:p>
          </p:txBody>
        </p:sp>
        <p:grpSp>
          <p:nvGrpSpPr>
            <p:cNvPr id="88" name="Group 87"/>
            <p:cNvGrpSpPr/>
            <p:nvPr/>
          </p:nvGrpSpPr>
          <p:grpSpPr>
            <a:xfrm>
              <a:off x="2819400" y="5041001"/>
              <a:ext cx="546200" cy="896502"/>
              <a:chOff x="2197000" y="3810000"/>
              <a:chExt cx="546200" cy="896502"/>
            </a:xfrm>
          </p:grpSpPr>
          <p:sp>
            <p:nvSpPr>
              <p:cNvPr id="101" name="Isosceles Triangle 100"/>
              <p:cNvSpPr/>
              <p:nvPr/>
            </p:nvSpPr>
            <p:spPr>
              <a:xfrm>
                <a:off x="2197000" y="3810000"/>
                <a:ext cx="546200" cy="896502"/>
              </a:xfrm>
              <a:prstGeom prst="triangle">
                <a:avLst/>
              </a:prstGeom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2273200" y="4213234"/>
                <a:ext cx="470000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A</a:t>
                </a:r>
                <a:r>
                  <a:rPr lang="en-US" sz="2400" baseline="-25000" dirty="0"/>
                  <a:t>L</a:t>
                </a:r>
              </a:p>
            </p:txBody>
          </p:sp>
        </p:grpSp>
        <p:grpSp>
          <p:nvGrpSpPr>
            <p:cNvPr id="89" name="Group 88"/>
            <p:cNvGrpSpPr/>
            <p:nvPr/>
          </p:nvGrpSpPr>
          <p:grpSpPr>
            <a:xfrm>
              <a:off x="3581400" y="5516099"/>
              <a:ext cx="533400" cy="896502"/>
              <a:chOff x="2146400" y="3810000"/>
              <a:chExt cx="533400" cy="896502"/>
            </a:xfrm>
          </p:grpSpPr>
          <p:sp>
            <p:nvSpPr>
              <p:cNvPr id="99" name="Isosceles Triangle 98"/>
              <p:cNvSpPr/>
              <p:nvPr/>
            </p:nvSpPr>
            <p:spPr>
              <a:xfrm>
                <a:off x="2146400" y="3810000"/>
                <a:ext cx="533399" cy="896502"/>
              </a:xfrm>
              <a:prstGeom prst="triangle">
                <a:avLst/>
              </a:prstGeom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2190564" y="4213234"/>
                <a:ext cx="4892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A</a:t>
                </a:r>
                <a:r>
                  <a:rPr lang="en-US" sz="2400" baseline="-25000" dirty="0"/>
                  <a:t>R</a:t>
                </a:r>
              </a:p>
            </p:txBody>
          </p:sp>
        </p:grpSp>
        <p:grpSp>
          <p:nvGrpSpPr>
            <p:cNvPr id="90" name="Group 89"/>
            <p:cNvGrpSpPr/>
            <p:nvPr/>
          </p:nvGrpSpPr>
          <p:grpSpPr>
            <a:xfrm>
              <a:off x="4191000" y="5493736"/>
              <a:ext cx="523782" cy="918865"/>
              <a:chOff x="2133600" y="4441834"/>
              <a:chExt cx="523782" cy="918865"/>
            </a:xfrm>
          </p:grpSpPr>
          <p:sp>
            <p:nvSpPr>
              <p:cNvPr id="97" name="Isosceles Triangle 96"/>
              <p:cNvSpPr/>
              <p:nvPr/>
            </p:nvSpPr>
            <p:spPr>
              <a:xfrm>
                <a:off x="2133600" y="4441834"/>
                <a:ext cx="523782" cy="914400"/>
              </a:xfrm>
              <a:prstGeom prst="triangle">
                <a:avLst/>
              </a:prstGeom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2197000" y="4899034"/>
                <a:ext cx="4603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P</a:t>
                </a:r>
                <a:r>
                  <a:rPr lang="en-US" sz="2400" baseline="-25000" dirty="0"/>
                  <a:t>R</a:t>
                </a:r>
              </a:p>
            </p:txBody>
          </p:sp>
        </p:grpSp>
        <p:cxnSp>
          <p:nvCxnSpPr>
            <p:cNvPr id="91" name="Straight Connector 90"/>
            <p:cNvCxnSpPr>
              <a:stCxn id="86" idx="0"/>
              <a:endCxn id="87" idx="5"/>
            </p:cNvCxnSpPr>
            <p:nvPr/>
          </p:nvCxnSpPr>
          <p:spPr>
            <a:xfrm flipH="1" flipV="1">
              <a:off x="3832132" y="4746532"/>
              <a:ext cx="314868" cy="218269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>
              <a:stCxn id="87" idx="3"/>
              <a:endCxn id="101" idx="0"/>
            </p:cNvCxnSpPr>
            <p:nvPr/>
          </p:nvCxnSpPr>
          <p:spPr>
            <a:xfrm flipH="1">
              <a:off x="3092500" y="4746532"/>
              <a:ext cx="478569" cy="294469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>
              <a:stCxn id="86" idx="3"/>
              <a:endCxn id="99" idx="0"/>
            </p:cNvCxnSpPr>
            <p:nvPr/>
          </p:nvCxnSpPr>
          <p:spPr>
            <a:xfrm flipH="1">
              <a:off x="3848100" y="5279932"/>
              <a:ext cx="168368" cy="236167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>
              <a:stCxn id="86" idx="5"/>
              <a:endCxn id="97" idx="0"/>
            </p:cNvCxnSpPr>
            <p:nvPr/>
          </p:nvCxnSpPr>
          <p:spPr>
            <a:xfrm>
              <a:off x="4277531" y="5279932"/>
              <a:ext cx="175360" cy="213804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Oval 94"/>
            <p:cNvSpPr/>
            <p:nvPr/>
          </p:nvSpPr>
          <p:spPr>
            <a:xfrm>
              <a:off x="2882679" y="6184001"/>
              <a:ext cx="369199" cy="369199"/>
            </a:xfrm>
            <a:prstGeom prst="ellipse">
              <a:avLst/>
            </a:prstGeom>
            <a:solidFill>
              <a:srgbClr val="FFFF00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L</a:t>
              </a:r>
            </a:p>
          </p:txBody>
        </p:sp>
        <p:cxnSp>
          <p:nvCxnSpPr>
            <p:cNvPr id="96" name="Straight Connector 95"/>
            <p:cNvCxnSpPr>
              <a:stCxn id="95" idx="0"/>
            </p:cNvCxnSpPr>
            <p:nvPr/>
          </p:nvCxnSpPr>
          <p:spPr>
            <a:xfrm flipV="1">
              <a:off x="3067279" y="5934652"/>
              <a:ext cx="0" cy="24934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3" name="TextBox 102"/>
          <p:cNvSpPr txBox="1"/>
          <p:nvPr/>
        </p:nvSpPr>
        <p:spPr>
          <a:xfrm>
            <a:off x="7225570" y="4678166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6717270" y="4114800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0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105" name="Group 104"/>
          <p:cNvGrpSpPr/>
          <p:nvPr/>
        </p:nvGrpSpPr>
        <p:grpSpPr>
          <a:xfrm>
            <a:off x="7589200" y="4724400"/>
            <a:ext cx="1183593" cy="1447800"/>
            <a:chOff x="4912407" y="4964801"/>
            <a:chExt cx="1183593" cy="1447800"/>
          </a:xfrm>
        </p:grpSpPr>
        <p:cxnSp>
          <p:nvCxnSpPr>
            <p:cNvPr id="106" name="Straight Arrow Connector 105"/>
            <p:cNvCxnSpPr/>
            <p:nvPr/>
          </p:nvCxnSpPr>
          <p:spPr>
            <a:xfrm>
              <a:off x="5067767" y="5444235"/>
              <a:ext cx="0" cy="950468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extBox 106"/>
            <p:cNvSpPr txBox="1"/>
            <p:nvPr/>
          </p:nvSpPr>
          <p:spPr>
            <a:xfrm>
              <a:off x="5067767" y="5608637"/>
              <a:ext cx="3129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h</a:t>
              </a:r>
              <a:endParaRPr lang="en-US" i="1" dirty="0"/>
            </a:p>
          </p:txBody>
        </p:sp>
        <p:cxnSp>
          <p:nvCxnSpPr>
            <p:cNvPr id="108" name="Straight Connector 107"/>
            <p:cNvCxnSpPr/>
            <p:nvPr/>
          </p:nvCxnSpPr>
          <p:spPr>
            <a:xfrm>
              <a:off x="4912407" y="5444169"/>
              <a:ext cx="30775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>
              <a:off x="4916461" y="6412601"/>
              <a:ext cx="65022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/>
            <p:cNvCxnSpPr/>
            <p:nvPr/>
          </p:nvCxnSpPr>
          <p:spPr>
            <a:xfrm>
              <a:off x="5412808" y="4964801"/>
              <a:ext cx="0" cy="142990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TextBox 110"/>
            <p:cNvSpPr txBox="1"/>
            <p:nvPr/>
          </p:nvSpPr>
          <p:spPr>
            <a:xfrm>
              <a:off x="5436845" y="5516099"/>
              <a:ext cx="6591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h</a:t>
              </a:r>
              <a:r>
                <a:rPr lang="en-US" sz="2400" dirty="0"/>
                <a:t>+1</a:t>
              </a:r>
              <a:endParaRPr lang="en-US" dirty="0"/>
            </a:p>
          </p:txBody>
        </p:sp>
        <p:cxnSp>
          <p:nvCxnSpPr>
            <p:cNvPr id="112" name="Straight Connector 111"/>
            <p:cNvCxnSpPr/>
            <p:nvPr/>
          </p:nvCxnSpPr>
          <p:spPr>
            <a:xfrm>
              <a:off x="5266642" y="4964801"/>
              <a:ext cx="30775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Group 112"/>
          <p:cNvGrpSpPr/>
          <p:nvPr/>
        </p:nvGrpSpPr>
        <p:grpSpPr>
          <a:xfrm>
            <a:off x="4572000" y="4191000"/>
            <a:ext cx="1123636" cy="2077355"/>
            <a:chOff x="1783400" y="4431401"/>
            <a:chExt cx="1123636" cy="2077355"/>
          </a:xfrm>
        </p:grpSpPr>
        <p:cxnSp>
          <p:nvCxnSpPr>
            <p:cNvPr id="114" name="Straight Arrow Connector 113"/>
            <p:cNvCxnSpPr/>
            <p:nvPr/>
          </p:nvCxnSpPr>
          <p:spPr>
            <a:xfrm>
              <a:off x="2256817" y="5053690"/>
              <a:ext cx="0" cy="145506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Box 114"/>
            <p:cNvSpPr txBox="1"/>
            <p:nvPr/>
          </p:nvSpPr>
          <p:spPr>
            <a:xfrm>
              <a:off x="2247881" y="5489252"/>
              <a:ext cx="6591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h</a:t>
              </a:r>
              <a:r>
                <a:rPr lang="en-US" sz="2400" dirty="0"/>
                <a:t>+1</a:t>
              </a:r>
              <a:endParaRPr lang="en-US" dirty="0"/>
            </a:p>
          </p:txBody>
        </p:sp>
        <p:cxnSp>
          <p:nvCxnSpPr>
            <p:cNvPr id="116" name="Straight Connector 115"/>
            <p:cNvCxnSpPr/>
            <p:nvPr/>
          </p:nvCxnSpPr>
          <p:spPr>
            <a:xfrm>
              <a:off x="2094001" y="5053690"/>
              <a:ext cx="30775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>
              <a:off x="1783400" y="6508756"/>
              <a:ext cx="62987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/>
            <p:nvPr/>
          </p:nvCxnSpPr>
          <p:spPr>
            <a:xfrm>
              <a:off x="1965913" y="4431401"/>
              <a:ext cx="0" cy="207735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>
              <a:off x="1793699" y="4431401"/>
              <a:ext cx="30775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Box 119"/>
            <p:cNvSpPr txBox="1"/>
            <p:nvPr/>
          </p:nvSpPr>
          <p:spPr>
            <a:xfrm>
              <a:off x="2018400" y="4503136"/>
              <a:ext cx="6591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h</a:t>
              </a:r>
              <a:r>
                <a:rPr lang="en-US" sz="2400" dirty="0"/>
                <a:t>+2</a:t>
              </a:r>
              <a:endParaRPr lang="en-US" dirty="0"/>
            </a:p>
          </p:txBody>
        </p:sp>
      </p:grpSp>
      <p:sp>
        <p:nvSpPr>
          <p:cNvPr id="121" name="TextBox 120"/>
          <p:cNvSpPr txBox="1"/>
          <p:nvPr/>
        </p:nvSpPr>
        <p:spPr>
          <a:xfrm>
            <a:off x="806089" y="4876800"/>
            <a:ext cx="3430028" cy="83099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The rotation is also called </a:t>
            </a:r>
            <a:r>
              <a:rPr lang="en-US" sz="2400" b="1" dirty="0">
                <a:solidFill>
                  <a:srgbClr val="C00000"/>
                </a:solidFill>
              </a:rPr>
              <a:t>left-left (LL) rotation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40521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Left-Left Rotation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ordering property of BST is kept.</a:t>
            </a:r>
          </a:p>
          <a:p>
            <a:r>
              <a:rPr lang="en-US" dirty="0"/>
              <a:t>Both nodes A and P have balance factor of 0.</a:t>
            </a:r>
          </a:p>
          <a:p>
            <a:r>
              <a:rPr lang="en-US" dirty="0"/>
              <a:t>The height of the tree </a:t>
            </a:r>
            <a:r>
              <a:rPr lang="en-US" b="1" dirty="0">
                <a:solidFill>
                  <a:srgbClr val="C00000"/>
                </a:solidFill>
              </a:rPr>
              <a:t>after the rotation</a:t>
            </a:r>
            <a:r>
              <a:rPr lang="en-US" dirty="0"/>
              <a:t> is the same as the height of the tree before insertion.</a:t>
            </a:r>
          </a:p>
          <a:p>
            <a:endParaRPr lang="en-US" dirty="0"/>
          </a:p>
        </p:txBody>
      </p:sp>
      <p:grpSp>
        <p:nvGrpSpPr>
          <p:cNvPr id="41" name="Group 40"/>
          <p:cNvGrpSpPr/>
          <p:nvPr/>
        </p:nvGrpSpPr>
        <p:grpSpPr>
          <a:xfrm>
            <a:off x="4257407" y="3810000"/>
            <a:ext cx="4200793" cy="2197999"/>
            <a:chOff x="3789502" y="3541066"/>
            <a:chExt cx="4200793" cy="2197999"/>
          </a:xfrm>
        </p:grpSpPr>
        <p:grpSp>
          <p:nvGrpSpPr>
            <p:cNvPr id="5" name="Group 4"/>
            <p:cNvGrpSpPr/>
            <p:nvPr/>
          </p:nvGrpSpPr>
          <p:grpSpPr>
            <a:xfrm>
              <a:off x="4825502" y="3617266"/>
              <a:ext cx="1895382" cy="2121799"/>
              <a:chOff x="2819400" y="4431401"/>
              <a:chExt cx="1895382" cy="2121799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3962400" y="4964801"/>
                <a:ext cx="369199" cy="36919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P</a:t>
                </a:r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3517001" y="4431401"/>
                <a:ext cx="369199" cy="36919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grpSp>
            <p:nvGrpSpPr>
              <p:cNvPr id="8" name="Group 7"/>
              <p:cNvGrpSpPr/>
              <p:nvPr/>
            </p:nvGrpSpPr>
            <p:grpSpPr>
              <a:xfrm>
                <a:off x="2819400" y="5041001"/>
                <a:ext cx="546200" cy="896502"/>
                <a:chOff x="2197000" y="3810000"/>
                <a:chExt cx="546200" cy="896502"/>
              </a:xfrm>
            </p:grpSpPr>
            <p:sp>
              <p:nvSpPr>
                <p:cNvPr id="21" name="Isosceles Triangle 20"/>
                <p:cNvSpPr/>
                <p:nvPr/>
              </p:nvSpPr>
              <p:spPr>
                <a:xfrm>
                  <a:off x="2197000" y="3810000"/>
                  <a:ext cx="546200" cy="896502"/>
                </a:xfrm>
                <a:prstGeom prst="triangle">
                  <a:avLst/>
                </a:prstGeom>
                <a:noFill/>
                <a:ln w="28575">
                  <a:solidFill>
                    <a:srgbClr val="CC00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" name="TextBox 21"/>
                <p:cNvSpPr txBox="1"/>
                <p:nvPr/>
              </p:nvSpPr>
              <p:spPr>
                <a:xfrm>
                  <a:off x="2273200" y="4213234"/>
                  <a:ext cx="470000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/>
                    <a:t>A</a:t>
                  </a:r>
                  <a:r>
                    <a:rPr lang="en-US" sz="2400" baseline="-25000" dirty="0"/>
                    <a:t>L</a:t>
                  </a:r>
                </a:p>
              </p:txBody>
            </p:sp>
          </p:grpSp>
          <p:grpSp>
            <p:nvGrpSpPr>
              <p:cNvPr id="9" name="Group 8"/>
              <p:cNvGrpSpPr/>
              <p:nvPr/>
            </p:nvGrpSpPr>
            <p:grpSpPr>
              <a:xfrm>
                <a:off x="3581400" y="5516099"/>
                <a:ext cx="533400" cy="896502"/>
                <a:chOff x="2146400" y="3810000"/>
                <a:chExt cx="533400" cy="896502"/>
              </a:xfrm>
            </p:grpSpPr>
            <p:sp>
              <p:nvSpPr>
                <p:cNvPr id="19" name="Isosceles Triangle 18"/>
                <p:cNvSpPr/>
                <p:nvPr/>
              </p:nvSpPr>
              <p:spPr>
                <a:xfrm>
                  <a:off x="2146400" y="3810000"/>
                  <a:ext cx="533399" cy="896502"/>
                </a:xfrm>
                <a:prstGeom prst="triangle">
                  <a:avLst/>
                </a:prstGeom>
                <a:noFill/>
                <a:ln w="28575">
                  <a:solidFill>
                    <a:srgbClr val="CC00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TextBox 19"/>
                <p:cNvSpPr txBox="1"/>
                <p:nvPr/>
              </p:nvSpPr>
              <p:spPr>
                <a:xfrm>
                  <a:off x="2190564" y="4213234"/>
                  <a:ext cx="489236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/>
                    <a:t>A</a:t>
                  </a:r>
                  <a:r>
                    <a:rPr lang="en-US" sz="2400" baseline="-25000" dirty="0"/>
                    <a:t>R</a:t>
                  </a:r>
                </a:p>
              </p:txBody>
            </p:sp>
          </p:grpSp>
          <p:grpSp>
            <p:nvGrpSpPr>
              <p:cNvPr id="10" name="Group 9"/>
              <p:cNvGrpSpPr/>
              <p:nvPr/>
            </p:nvGrpSpPr>
            <p:grpSpPr>
              <a:xfrm>
                <a:off x="4191000" y="5493736"/>
                <a:ext cx="523782" cy="918865"/>
                <a:chOff x="2133600" y="4441834"/>
                <a:chExt cx="523782" cy="918865"/>
              </a:xfrm>
            </p:grpSpPr>
            <p:sp>
              <p:nvSpPr>
                <p:cNvPr id="17" name="Isosceles Triangle 16"/>
                <p:cNvSpPr/>
                <p:nvPr/>
              </p:nvSpPr>
              <p:spPr>
                <a:xfrm>
                  <a:off x="2133600" y="4441834"/>
                  <a:ext cx="523782" cy="914400"/>
                </a:xfrm>
                <a:prstGeom prst="triangle">
                  <a:avLst/>
                </a:prstGeom>
                <a:noFill/>
                <a:ln w="28575">
                  <a:solidFill>
                    <a:srgbClr val="CC00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" name="TextBox 17"/>
                <p:cNvSpPr txBox="1"/>
                <p:nvPr/>
              </p:nvSpPr>
              <p:spPr>
                <a:xfrm>
                  <a:off x="2197000" y="4899034"/>
                  <a:ext cx="46038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/>
                    <a:t>P</a:t>
                  </a:r>
                  <a:r>
                    <a:rPr lang="en-US" sz="2400" baseline="-25000" dirty="0"/>
                    <a:t>R</a:t>
                  </a:r>
                </a:p>
              </p:txBody>
            </p:sp>
          </p:grpSp>
          <p:cxnSp>
            <p:nvCxnSpPr>
              <p:cNvPr id="11" name="Straight Connector 10"/>
              <p:cNvCxnSpPr>
                <a:stCxn id="6" idx="0"/>
                <a:endCxn id="7" idx="5"/>
              </p:cNvCxnSpPr>
              <p:nvPr/>
            </p:nvCxnSpPr>
            <p:spPr>
              <a:xfrm flipH="1" flipV="1">
                <a:off x="3832132" y="4746532"/>
                <a:ext cx="314868" cy="218269"/>
              </a:xfrm>
              <a:prstGeom prst="line">
                <a:avLst/>
              </a:prstGeom>
              <a:ln w="28575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>
                <a:stCxn id="7" idx="3"/>
                <a:endCxn id="21" idx="0"/>
              </p:cNvCxnSpPr>
              <p:nvPr/>
            </p:nvCxnSpPr>
            <p:spPr>
              <a:xfrm flipH="1">
                <a:off x="3092500" y="4746532"/>
                <a:ext cx="478569" cy="294469"/>
              </a:xfrm>
              <a:prstGeom prst="line">
                <a:avLst/>
              </a:prstGeom>
              <a:ln w="28575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>
                <a:stCxn id="6" idx="3"/>
                <a:endCxn id="19" idx="0"/>
              </p:cNvCxnSpPr>
              <p:nvPr/>
            </p:nvCxnSpPr>
            <p:spPr>
              <a:xfrm flipH="1">
                <a:off x="3848100" y="5279932"/>
                <a:ext cx="168368" cy="236167"/>
              </a:xfrm>
              <a:prstGeom prst="line">
                <a:avLst/>
              </a:prstGeom>
              <a:ln w="28575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>
                <a:stCxn id="6" idx="5"/>
                <a:endCxn id="17" idx="0"/>
              </p:cNvCxnSpPr>
              <p:nvPr/>
            </p:nvCxnSpPr>
            <p:spPr>
              <a:xfrm>
                <a:off x="4277531" y="5279932"/>
                <a:ext cx="175360" cy="213804"/>
              </a:xfrm>
              <a:prstGeom prst="line">
                <a:avLst/>
              </a:prstGeom>
              <a:ln w="28575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Oval 14"/>
              <p:cNvSpPr/>
              <p:nvPr/>
            </p:nvSpPr>
            <p:spPr>
              <a:xfrm>
                <a:off x="2882679" y="6184001"/>
                <a:ext cx="369199" cy="369199"/>
              </a:xfrm>
              <a:prstGeom prst="ellipse">
                <a:avLst/>
              </a:prstGeom>
              <a:solidFill>
                <a:srgbClr val="FFFF00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L</a:t>
                </a:r>
              </a:p>
            </p:txBody>
          </p:sp>
          <p:cxnSp>
            <p:nvCxnSpPr>
              <p:cNvPr id="16" name="Straight Connector 15"/>
              <p:cNvCxnSpPr>
                <a:stCxn id="15" idx="0"/>
              </p:cNvCxnSpPr>
              <p:nvPr/>
            </p:nvCxnSpPr>
            <p:spPr>
              <a:xfrm flipV="1">
                <a:off x="3067279" y="5934652"/>
                <a:ext cx="0" cy="24934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/>
            <p:cNvSpPr txBox="1"/>
            <p:nvPr/>
          </p:nvSpPr>
          <p:spPr>
            <a:xfrm>
              <a:off x="6443072" y="4104432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934772" y="3541066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6806702" y="4150666"/>
              <a:ext cx="1183593" cy="1447800"/>
              <a:chOff x="4912407" y="4964801"/>
              <a:chExt cx="1183593" cy="1447800"/>
            </a:xfrm>
          </p:grpSpPr>
          <p:cxnSp>
            <p:nvCxnSpPr>
              <p:cNvPr id="26" name="Straight Arrow Connector 25"/>
              <p:cNvCxnSpPr/>
              <p:nvPr/>
            </p:nvCxnSpPr>
            <p:spPr>
              <a:xfrm>
                <a:off x="5067767" y="5444235"/>
                <a:ext cx="0" cy="95046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/>
              <p:cNvSpPr txBox="1"/>
              <p:nvPr/>
            </p:nvSpPr>
            <p:spPr>
              <a:xfrm>
                <a:off x="5067767" y="5608637"/>
                <a:ext cx="31290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/>
                  <a:t>h</a:t>
                </a:r>
                <a:endParaRPr lang="en-US" i="1" dirty="0"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4912407" y="5444169"/>
                <a:ext cx="30775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4916461" y="6412601"/>
                <a:ext cx="650226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/>
              <p:nvPr/>
            </p:nvCxnSpPr>
            <p:spPr>
              <a:xfrm>
                <a:off x="5412808" y="4964801"/>
                <a:ext cx="0" cy="142990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/>
              <p:cNvSpPr txBox="1"/>
              <p:nvPr/>
            </p:nvSpPr>
            <p:spPr>
              <a:xfrm>
                <a:off x="5436845" y="5516099"/>
                <a:ext cx="6591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/>
                  <a:t>h</a:t>
                </a:r>
                <a:r>
                  <a:rPr lang="en-US" sz="2400" dirty="0"/>
                  <a:t>+1</a:t>
                </a:r>
                <a:endParaRPr lang="en-US" dirty="0"/>
              </a:p>
            </p:txBody>
          </p:sp>
          <p:cxnSp>
            <p:nvCxnSpPr>
              <p:cNvPr id="32" name="Straight Connector 31"/>
              <p:cNvCxnSpPr/>
              <p:nvPr/>
            </p:nvCxnSpPr>
            <p:spPr>
              <a:xfrm>
                <a:off x="5266642" y="4964801"/>
                <a:ext cx="30775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/>
            <p:cNvGrpSpPr/>
            <p:nvPr/>
          </p:nvGrpSpPr>
          <p:grpSpPr>
            <a:xfrm>
              <a:off x="3789502" y="3617266"/>
              <a:ext cx="1123636" cy="2077355"/>
              <a:chOff x="1783400" y="4431401"/>
              <a:chExt cx="1123636" cy="2077355"/>
            </a:xfrm>
          </p:grpSpPr>
          <p:cxnSp>
            <p:nvCxnSpPr>
              <p:cNvPr id="34" name="Straight Arrow Connector 33"/>
              <p:cNvCxnSpPr/>
              <p:nvPr/>
            </p:nvCxnSpPr>
            <p:spPr>
              <a:xfrm>
                <a:off x="2256817" y="5053690"/>
                <a:ext cx="0" cy="145506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Box 34"/>
              <p:cNvSpPr txBox="1"/>
              <p:nvPr/>
            </p:nvSpPr>
            <p:spPr>
              <a:xfrm>
                <a:off x="2247881" y="5489252"/>
                <a:ext cx="6591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/>
                  <a:t>h</a:t>
                </a:r>
                <a:r>
                  <a:rPr lang="en-US" sz="2400" dirty="0"/>
                  <a:t>+1</a:t>
                </a:r>
                <a:endParaRPr lang="en-US" dirty="0"/>
              </a:p>
            </p:txBody>
          </p:sp>
          <p:cxnSp>
            <p:nvCxnSpPr>
              <p:cNvPr id="36" name="Straight Connector 35"/>
              <p:cNvCxnSpPr/>
              <p:nvPr/>
            </p:nvCxnSpPr>
            <p:spPr>
              <a:xfrm>
                <a:off x="2094001" y="5053690"/>
                <a:ext cx="30775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1783400" y="6508756"/>
                <a:ext cx="62987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/>
              <p:nvPr/>
            </p:nvCxnSpPr>
            <p:spPr>
              <a:xfrm>
                <a:off x="1965913" y="4431401"/>
                <a:ext cx="0" cy="207735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1793699" y="4431401"/>
                <a:ext cx="30775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39"/>
              <p:cNvSpPr txBox="1"/>
              <p:nvPr/>
            </p:nvSpPr>
            <p:spPr>
              <a:xfrm>
                <a:off x="2018400" y="4503136"/>
                <a:ext cx="6591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/>
                  <a:t>h</a:t>
                </a:r>
                <a:r>
                  <a:rPr lang="en-US" sz="2400" dirty="0"/>
                  <a:t>+2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86588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Balanced Search Trees</a:t>
            </a:r>
          </a:p>
          <a:p>
            <a:pPr lvl="1"/>
            <a:r>
              <a:rPr lang="en-US" altLang="zh-CN" dirty="0"/>
              <a:t>AVL Trees</a:t>
            </a:r>
          </a:p>
          <a:p>
            <a:endParaRPr lang="en-US" altLang="zh-CN" dirty="0"/>
          </a:p>
          <a:p>
            <a:r>
              <a:rPr lang="en-US" altLang="zh-CN" dirty="0"/>
              <a:t>AVL Tree Insertion</a:t>
            </a:r>
          </a:p>
          <a:p>
            <a:endParaRPr lang="en-US" altLang="zh-CN" dirty="0"/>
          </a:p>
          <a:p>
            <a:r>
              <a:rPr lang="en-US" altLang="zh-CN" dirty="0"/>
              <a:t>Supporting Data Members and Functions of AVL Tree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73374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Right-Right (RR) Rotation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Symmetric to left-left rotation.</a:t>
            </a:r>
          </a:p>
          <a:p>
            <a:r>
              <a:rPr lang="en-US" dirty="0"/>
              <a:t>An RR rotation is called for when the node becomes unbalanced with a </a:t>
            </a:r>
            <a:r>
              <a:rPr lang="en-US" b="1" dirty="0">
                <a:solidFill>
                  <a:srgbClr val="C00000"/>
                </a:solidFill>
              </a:rPr>
              <a:t>negative</a:t>
            </a:r>
            <a:r>
              <a:rPr lang="en-US" dirty="0"/>
              <a:t> balance factor and the right </a:t>
            </a:r>
            <a:r>
              <a:rPr lang="en-US" dirty="0" err="1"/>
              <a:t>subtree</a:t>
            </a:r>
            <a:r>
              <a:rPr lang="en-US" dirty="0"/>
              <a:t> of the node also has a </a:t>
            </a:r>
            <a:r>
              <a:rPr lang="en-US" b="1" dirty="0">
                <a:solidFill>
                  <a:srgbClr val="C00000"/>
                </a:solidFill>
              </a:rPr>
              <a:t>negative</a:t>
            </a:r>
            <a:r>
              <a:rPr lang="en-US" dirty="0"/>
              <a:t> balance factor.</a:t>
            </a:r>
          </a:p>
        </p:txBody>
      </p:sp>
      <p:grpSp>
        <p:nvGrpSpPr>
          <p:cNvPr id="80" name="Group 79"/>
          <p:cNvGrpSpPr/>
          <p:nvPr/>
        </p:nvGrpSpPr>
        <p:grpSpPr>
          <a:xfrm>
            <a:off x="838200" y="3352800"/>
            <a:ext cx="3678677" cy="2909758"/>
            <a:chOff x="838200" y="3657600"/>
            <a:chExt cx="3678677" cy="2909758"/>
          </a:xfrm>
        </p:grpSpPr>
        <p:grpSp>
          <p:nvGrpSpPr>
            <p:cNvPr id="24" name="Group 23"/>
            <p:cNvGrpSpPr/>
            <p:nvPr/>
          </p:nvGrpSpPr>
          <p:grpSpPr>
            <a:xfrm flipH="1">
              <a:off x="1306465" y="3739010"/>
              <a:ext cx="1984382" cy="2828348"/>
              <a:chOff x="1586411" y="3739010"/>
              <a:chExt cx="1984382" cy="2828348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1586411" y="3739010"/>
                <a:ext cx="1984382" cy="2209800"/>
                <a:chOff x="1587400" y="1828800"/>
                <a:chExt cx="1984382" cy="2209800"/>
              </a:xfrm>
            </p:grpSpPr>
            <p:sp>
              <p:nvSpPr>
                <p:cNvPr id="6" name="Oval 5"/>
                <p:cNvSpPr/>
                <p:nvPr/>
              </p:nvSpPr>
              <p:spPr>
                <a:xfrm>
                  <a:off x="2590800" y="1828800"/>
                  <a:ext cx="369199" cy="369199"/>
                </a:xfrm>
                <a:prstGeom prst="ellipse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solidFill>
                        <a:schemeClr val="tx1"/>
                      </a:solidFill>
                    </a:rPr>
                    <a:t>P</a:t>
                  </a:r>
                </a:p>
              </p:txBody>
            </p:sp>
            <p:sp>
              <p:nvSpPr>
                <p:cNvPr id="7" name="Oval 6"/>
                <p:cNvSpPr/>
                <p:nvPr/>
              </p:nvSpPr>
              <p:spPr>
                <a:xfrm>
                  <a:off x="2006500" y="2456298"/>
                  <a:ext cx="369199" cy="369199"/>
                </a:xfrm>
                <a:prstGeom prst="ellipse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solidFill>
                        <a:schemeClr val="tx1"/>
                      </a:solidFill>
                    </a:rPr>
                    <a:t>A</a:t>
                  </a:r>
                </a:p>
              </p:txBody>
            </p:sp>
            <p:grpSp>
              <p:nvGrpSpPr>
                <p:cNvPr id="8" name="Group 7"/>
                <p:cNvGrpSpPr/>
                <p:nvPr/>
              </p:nvGrpSpPr>
              <p:grpSpPr>
                <a:xfrm>
                  <a:off x="1587400" y="3124200"/>
                  <a:ext cx="546200" cy="896502"/>
                  <a:chOff x="2197000" y="3810000"/>
                  <a:chExt cx="546200" cy="896502"/>
                </a:xfrm>
              </p:grpSpPr>
              <p:sp>
                <p:nvSpPr>
                  <p:cNvPr id="19" name="Isosceles Triangle 18"/>
                  <p:cNvSpPr/>
                  <p:nvPr/>
                </p:nvSpPr>
                <p:spPr>
                  <a:xfrm>
                    <a:off x="2197000" y="3810000"/>
                    <a:ext cx="546200" cy="896502"/>
                  </a:xfrm>
                  <a:prstGeom prst="triangle">
                    <a:avLst/>
                  </a:prstGeom>
                  <a:noFill/>
                  <a:ln w="28575">
                    <a:solidFill>
                      <a:srgbClr val="CC00C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2253964" y="4244837"/>
                    <a:ext cx="489236" cy="46166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400" dirty="0"/>
                      <a:t>A</a:t>
                    </a:r>
                    <a:r>
                      <a:rPr lang="en-US" sz="2400" baseline="-25000" dirty="0"/>
                      <a:t>R</a:t>
                    </a:r>
                  </a:p>
                </p:txBody>
              </p:sp>
            </p:grpSp>
            <p:grpSp>
              <p:nvGrpSpPr>
                <p:cNvPr id="9" name="Group 8"/>
                <p:cNvGrpSpPr/>
                <p:nvPr/>
              </p:nvGrpSpPr>
              <p:grpSpPr>
                <a:xfrm>
                  <a:off x="2286000" y="3124200"/>
                  <a:ext cx="533400" cy="914400"/>
                  <a:chOff x="2146400" y="3810000"/>
                  <a:chExt cx="533400" cy="914400"/>
                </a:xfrm>
              </p:grpSpPr>
              <p:sp>
                <p:nvSpPr>
                  <p:cNvPr id="17" name="Isosceles Triangle 16"/>
                  <p:cNvSpPr/>
                  <p:nvPr/>
                </p:nvSpPr>
                <p:spPr>
                  <a:xfrm>
                    <a:off x="2146400" y="3810000"/>
                    <a:ext cx="533399" cy="896502"/>
                  </a:xfrm>
                  <a:prstGeom prst="triangle">
                    <a:avLst/>
                  </a:prstGeom>
                  <a:noFill/>
                  <a:ln w="28575">
                    <a:solidFill>
                      <a:srgbClr val="CC00C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2209800" y="4262735"/>
                    <a:ext cx="470000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400" dirty="0"/>
                      <a:t>A</a:t>
                    </a:r>
                    <a:r>
                      <a:rPr lang="en-US" sz="2400" baseline="-25000" dirty="0"/>
                      <a:t>L</a:t>
                    </a:r>
                  </a:p>
                </p:txBody>
              </p:sp>
            </p:grpSp>
            <p:grpSp>
              <p:nvGrpSpPr>
                <p:cNvPr id="10" name="Group 9"/>
                <p:cNvGrpSpPr/>
                <p:nvPr/>
              </p:nvGrpSpPr>
              <p:grpSpPr>
                <a:xfrm>
                  <a:off x="2971800" y="2438400"/>
                  <a:ext cx="599982" cy="1147465"/>
                  <a:chOff x="2057400" y="3810000"/>
                  <a:chExt cx="599982" cy="1147465"/>
                </a:xfrm>
              </p:grpSpPr>
              <p:sp>
                <p:nvSpPr>
                  <p:cNvPr id="15" name="Isosceles Triangle 14"/>
                  <p:cNvSpPr/>
                  <p:nvPr/>
                </p:nvSpPr>
                <p:spPr>
                  <a:xfrm>
                    <a:off x="2057400" y="3810000"/>
                    <a:ext cx="599982" cy="1147465"/>
                  </a:xfrm>
                  <a:prstGeom prst="triangle">
                    <a:avLst/>
                  </a:prstGeom>
                  <a:noFill/>
                  <a:ln w="28575">
                    <a:solidFill>
                      <a:srgbClr val="CC00C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2152836" y="4495800"/>
                    <a:ext cx="441146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400" dirty="0"/>
                      <a:t>P</a:t>
                    </a:r>
                    <a:r>
                      <a:rPr lang="en-US" sz="2400" baseline="-25000" dirty="0"/>
                      <a:t>L</a:t>
                    </a:r>
                  </a:p>
                </p:txBody>
              </p:sp>
            </p:grpSp>
            <p:cxnSp>
              <p:nvCxnSpPr>
                <p:cNvPr id="11" name="Straight Connector 10"/>
                <p:cNvCxnSpPr>
                  <a:stCxn id="6" idx="3"/>
                  <a:endCxn id="7" idx="7"/>
                </p:cNvCxnSpPr>
                <p:nvPr/>
              </p:nvCxnSpPr>
              <p:spPr>
                <a:xfrm flipH="1">
                  <a:off x="2321631" y="2143931"/>
                  <a:ext cx="323237" cy="366435"/>
                </a:xfrm>
                <a:prstGeom prst="line">
                  <a:avLst/>
                </a:prstGeom>
                <a:ln w="28575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/>
                <p:cNvCxnSpPr>
                  <a:stCxn id="7" idx="3"/>
                  <a:endCxn id="19" idx="0"/>
                </p:cNvCxnSpPr>
                <p:nvPr/>
              </p:nvCxnSpPr>
              <p:spPr>
                <a:xfrm flipH="1">
                  <a:off x="1860500" y="2771429"/>
                  <a:ext cx="200068" cy="352771"/>
                </a:xfrm>
                <a:prstGeom prst="line">
                  <a:avLst/>
                </a:prstGeom>
                <a:ln w="28575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/>
                <p:cNvCxnSpPr>
                  <a:stCxn id="7" idx="5"/>
                  <a:endCxn id="17" idx="0"/>
                </p:cNvCxnSpPr>
                <p:nvPr/>
              </p:nvCxnSpPr>
              <p:spPr>
                <a:xfrm>
                  <a:off x="2321631" y="2771429"/>
                  <a:ext cx="231069" cy="352771"/>
                </a:xfrm>
                <a:prstGeom prst="line">
                  <a:avLst/>
                </a:prstGeom>
                <a:ln w="28575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/>
                <p:cNvCxnSpPr>
                  <a:stCxn id="6" idx="5"/>
                  <a:endCxn id="15" idx="0"/>
                </p:cNvCxnSpPr>
                <p:nvPr/>
              </p:nvCxnSpPr>
              <p:spPr>
                <a:xfrm>
                  <a:off x="2905931" y="2143931"/>
                  <a:ext cx="365860" cy="294469"/>
                </a:xfrm>
                <a:prstGeom prst="line">
                  <a:avLst/>
                </a:prstGeom>
                <a:ln w="28575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" name="Group 20"/>
              <p:cNvGrpSpPr/>
              <p:nvPr/>
            </p:nvGrpSpPr>
            <p:grpSpPr>
              <a:xfrm>
                <a:off x="1652872" y="5948810"/>
                <a:ext cx="369199" cy="618548"/>
                <a:chOff x="5574401" y="3724852"/>
                <a:chExt cx="369199" cy="618548"/>
              </a:xfrm>
            </p:grpSpPr>
            <p:sp>
              <p:nvSpPr>
                <p:cNvPr id="22" name="Oval 21"/>
                <p:cNvSpPr/>
                <p:nvPr/>
              </p:nvSpPr>
              <p:spPr>
                <a:xfrm>
                  <a:off x="5574401" y="3974201"/>
                  <a:ext cx="369199" cy="369199"/>
                </a:xfrm>
                <a:prstGeom prst="ellipse">
                  <a:avLst/>
                </a:prstGeom>
                <a:solidFill>
                  <a:srgbClr val="FFFF00"/>
                </a:solidFill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23" name="Straight Connector 22"/>
                <p:cNvCxnSpPr>
                  <a:stCxn id="22" idx="0"/>
                </p:cNvCxnSpPr>
                <p:nvPr/>
              </p:nvCxnSpPr>
              <p:spPr>
                <a:xfrm flipV="1">
                  <a:off x="5759001" y="3724852"/>
                  <a:ext cx="0" cy="249349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5" name="TextBox 24"/>
            <p:cNvSpPr txBox="1"/>
            <p:nvPr/>
          </p:nvSpPr>
          <p:spPr>
            <a:xfrm>
              <a:off x="2921563" y="4327615"/>
              <a:ext cx="5309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−1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310854" y="3657600"/>
              <a:ext cx="5309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−2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838200" y="4332396"/>
              <a:ext cx="468265" cy="1148209"/>
              <a:chOff x="3730841" y="2703755"/>
              <a:chExt cx="468265" cy="1148209"/>
            </a:xfrm>
          </p:grpSpPr>
          <p:cxnSp>
            <p:nvCxnSpPr>
              <p:cNvPr id="28" name="Straight Arrow Connector 27"/>
              <p:cNvCxnSpPr/>
              <p:nvPr/>
            </p:nvCxnSpPr>
            <p:spPr>
              <a:xfrm>
                <a:off x="3886200" y="2703755"/>
                <a:ext cx="0" cy="113031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/>
              <p:cNvSpPr txBox="1"/>
              <p:nvPr/>
            </p:nvSpPr>
            <p:spPr>
              <a:xfrm>
                <a:off x="3886200" y="3048000"/>
                <a:ext cx="31290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/>
                  <a:t>h</a:t>
                </a:r>
                <a:endParaRPr lang="en-US" i="1" dirty="0"/>
              </a:p>
            </p:txBody>
          </p:sp>
          <p:cxnSp>
            <p:nvCxnSpPr>
              <p:cNvPr id="30" name="Straight Connector 29"/>
              <p:cNvCxnSpPr/>
              <p:nvPr/>
            </p:nvCxnSpPr>
            <p:spPr>
              <a:xfrm>
                <a:off x="3730841" y="2703755"/>
                <a:ext cx="30775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3734894" y="3851964"/>
                <a:ext cx="30775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/>
            <p:cNvGrpSpPr/>
            <p:nvPr/>
          </p:nvGrpSpPr>
          <p:grpSpPr>
            <a:xfrm flipH="1">
              <a:off x="3301454" y="3727584"/>
              <a:ext cx="1215423" cy="2839774"/>
              <a:chOff x="4472932" y="1515427"/>
              <a:chExt cx="1215423" cy="2839774"/>
            </a:xfrm>
          </p:grpSpPr>
          <p:sp>
            <p:nvSpPr>
              <p:cNvPr id="33" name="TextBox 32"/>
              <p:cNvSpPr txBox="1"/>
              <p:nvPr/>
            </p:nvSpPr>
            <p:spPr>
              <a:xfrm>
                <a:off x="5029200" y="3022998"/>
                <a:ext cx="6591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/>
                  <a:t>h</a:t>
                </a:r>
                <a:r>
                  <a:rPr lang="en-US" sz="2400" dirty="0"/>
                  <a:t>+1</a:t>
                </a:r>
                <a:endParaRPr lang="en-US" dirty="0"/>
              </a:p>
            </p:txBody>
          </p:sp>
          <p:grpSp>
            <p:nvGrpSpPr>
              <p:cNvPr id="34" name="Group 33"/>
              <p:cNvGrpSpPr/>
              <p:nvPr/>
            </p:nvGrpSpPr>
            <p:grpSpPr>
              <a:xfrm>
                <a:off x="4472932" y="1515427"/>
                <a:ext cx="1111208" cy="2839774"/>
                <a:chOff x="4472932" y="1515427"/>
                <a:chExt cx="1111208" cy="2839774"/>
              </a:xfrm>
            </p:grpSpPr>
            <p:cxnSp>
              <p:nvCxnSpPr>
                <p:cNvPr id="35" name="Straight Connector 34"/>
                <p:cNvCxnSpPr/>
                <p:nvPr/>
              </p:nvCxnSpPr>
              <p:spPr>
                <a:xfrm>
                  <a:off x="4475891" y="4355201"/>
                  <a:ext cx="76200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Arrow Connector 35"/>
                <p:cNvCxnSpPr/>
                <p:nvPr/>
              </p:nvCxnSpPr>
              <p:spPr>
                <a:xfrm>
                  <a:off x="5085491" y="2810827"/>
                  <a:ext cx="0" cy="1532573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Arrow Connector 36"/>
                <p:cNvCxnSpPr/>
                <p:nvPr/>
              </p:nvCxnSpPr>
              <p:spPr>
                <a:xfrm>
                  <a:off x="4856891" y="2196993"/>
                  <a:ext cx="0" cy="2146407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Arrow Connector 37"/>
                <p:cNvCxnSpPr/>
                <p:nvPr/>
              </p:nvCxnSpPr>
              <p:spPr>
                <a:xfrm>
                  <a:off x="4628291" y="1515427"/>
                  <a:ext cx="0" cy="2827973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9" name="TextBox 38"/>
                <p:cNvSpPr txBox="1"/>
                <p:nvPr/>
              </p:nvSpPr>
              <p:spPr>
                <a:xfrm>
                  <a:off x="4924985" y="2281291"/>
                  <a:ext cx="65915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i="1" dirty="0"/>
                    <a:t>h</a:t>
                  </a:r>
                  <a:r>
                    <a:rPr lang="en-US" sz="2400" dirty="0"/>
                    <a:t>+2</a:t>
                  </a:r>
                  <a:endParaRPr lang="en-US" dirty="0"/>
                </a:p>
              </p:txBody>
            </p:sp>
            <p:sp>
              <p:nvSpPr>
                <p:cNvPr id="40" name="TextBox 39"/>
                <p:cNvSpPr txBox="1"/>
                <p:nvPr/>
              </p:nvSpPr>
              <p:spPr>
                <a:xfrm>
                  <a:off x="4631460" y="1653793"/>
                  <a:ext cx="65915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i="1" dirty="0"/>
                    <a:t>h</a:t>
                  </a:r>
                  <a:r>
                    <a:rPr lang="en-US" sz="2400" dirty="0"/>
                    <a:t>+3</a:t>
                  </a:r>
                  <a:endParaRPr lang="en-US" dirty="0"/>
                </a:p>
              </p:txBody>
            </p:sp>
            <p:cxnSp>
              <p:nvCxnSpPr>
                <p:cNvPr id="41" name="Straight Connector 40"/>
                <p:cNvCxnSpPr/>
                <p:nvPr/>
              </p:nvCxnSpPr>
              <p:spPr>
                <a:xfrm>
                  <a:off x="4472932" y="1515427"/>
                  <a:ext cx="307759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>
                <a:xfrm>
                  <a:off x="4704491" y="2216049"/>
                  <a:ext cx="307759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>
                <a:xfrm>
                  <a:off x="4954305" y="2810827"/>
                  <a:ext cx="307759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81" name="Group 80"/>
          <p:cNvGrpSpPr/>
          <p:nvPr/>
        </p:nvGrpSpPr>
        <p:grpSpPr>
          <a:xfrm>
            <a:off x="4876800" y="3500735"/>
            <a:ext cx="3823839" cy="2170265"/>
            <a:chOff x="5017399" y="3773335"/>
            <a:chExt cx="3823839" cy="2170265"/>
          </a:xfrm>
        </p:grpSpPr>
        <p:grpSp>
          <p:nvGrpSpPr>
            <p:cNvPr id="44" name="Group 43"/>
            <p:cNvGrpSpPr/>
            <p:nvPr/>
          </p:nvGrpSpPr>
          <p:grpSpPr>
            <a:xfrm flipH="1">
              <a:off x="5803309" y="3821801"/>
              <a:ext cx="1895382" cy="2121799"/>
              <a:chOff x="2819400" y="4431401"/>
              <a:chExt cx="1895382" cy="2121799"/>
            </a:xfrm>
          </p:grpSpPr>
          <p:sp>
            <p:nvSpPr>
              <p:cNvPr id="45" name="Oval 44"/>
              <p:cNvSpPr/>
              <p:nvPr/>
            </p:nvSpPr>
            <p:spPr>
              <a:xfrm>
                <a:off x="3962400" y="4964801"/>
                <a:ext cx="369199" cy="36919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P</a:t>
                </a:r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3517001" y="4431401"/>
                <a:ext cx="369199" cy="36919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grpSp>
            <p:nvGrpSpPr>
              <p:cNvPr id="47" name="Group 46"/>
              <p:cNvGrpSpPr/>
              <p:nvPr/>
            </p:nvGrpSpPr>
            <p:grpSpPr>
              <a:xfrm>
                <a:off x="2819400" y="5041001"/>
                <a:ext cx="546200" cy="896502"/>
                <a:chOff x="2197000" y="3810000"/>
                <a:chExt cx="546200" cy="896502"/>
              </a:xfrm>
            </p:grpSpPr>
            <p:sp>
              <p:nvSpPr>
                <p:cNvPr id="60" name="Isosceles Triangle 59"/>
                <p:cNvSpPr/>
                <p:nvPr/>
              </p:nvSpPr>
              <p:spPr>
                <a:xfrm>
                  <a:off x="2197000" y="3810000"/>
                  <a:ext cx="546200" cy="896502"/>
                </a:xfrm>
                <a:prstGeom prst="triangle">
                  <a:avLst/>
                </a:prstGeom>
                <a:noFill/>
                <a:ln w="28575">
                  <a:solidFill>
                    <a:srgbClr val="CC00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1" name="TextBox 60"/>
                <p:cNvSpPr txBox="1"/>
                <p:nvPr/>
              </p:nvSpPr>
              <p:spPr>
                <a:xfrm>
                  <a:off x="2253964" y="4213234"/>
                  <a:ext cx="489236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/>
                    <a:t>A</a:t>
                  </a:r>
                  <a:r>
                    <a:rPr lang="en-US" sz="2400" baseline="-25000" dirty="0"/>
                    <a:t>R</a:t>
                  </a:r>
                </a:p>
              </p:txBody>
            </p:sp>
          </p:grpSp>
          <p:grpSp>
            <p:nvGrpSpPr>
              <p:cNvPr id="48" name="Group 47"/>
              <p:cNvGrpSpPr/>
              <p:nvPr/>
            </p:nvGrpSpPr>
            <p:grpSpPr>
              <a:xfrm>
                <a:off x="3581400" y="5516099"/>
                <a:ext cx="533400" cy="896502"/>
                <a:chOff x="2146400" y="3810000"/>
                <a:chExt cx="533400" cy="896502"/>
              </a:xfrm>
            </p:grpSpPr>
            <p:sp>
              <p:nvSpPr>
                <p:cNvPr id="58" name="Isosceles Triangle 57"/>
                <p:cNvSpPr/>
                <p:nvPr/>
              </p:nvSpPr>
              <p:spPr>
                <a:xfrm>
                  <a:off x="2146400" y="3810000"/>
                  <a:ext cx="533399" cy="896502"/>
                </a:xfrm>
                <a:prstGeom prst="triangle">
                  <a:avLst/>
                </a:prstGeom>
                <a:noFill/>
                <a:ln w="28575">
                  <a:solidFill>
                    <a:srgbClr val="CC00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9" name="TextBox 58"/>
                <p:cNvSpPr txBox="1"/>
                <p:nvPr/>
              </p:nvSpPr>
              <p:spPr>
                <a:xfrm>
                  <a:off x="2209800" y="4213234"/>
                  <a:ext cx="47000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/>
                    <a:t>A</a:t>
                  </a:r>
                  <a:r>
                    <a:rPr lang="en-US" sz="2400" baseline="-25000" dirty="0"/>
                    <a:t>L</a:t>
                  </a:r>
                </a:p>
              </p:txBody>
            </p:sp>
          </p:grpSp>
          <p:grpSp>
            <p:nvGrpSpPr>
              <p:cNvPr id="49" name="Group 48"/>
              <p:cNvGrpSpPr/>
              <p:nvPr/>
            </p:nvGrpSpPr>
            <p:grpSpPr>
              <a:xfrm>
                <a:off x="4191000" y="5493736"/>
                <a:ext cx="523782" cy="918865"/>
                <a:chOff x="2133600" y="4441834"/>
                <a:chExt cx="523782" cy="918865"/>
              </a:xfrm>
            </p:grpSpPr>
            <p:sp>
              <p:nvSpPr>
                <p:cNvPr id="56" name="Isosceles Triangle 55"/>
                <p:cNvSpPr/>
                <p:nvPr/>
              </p:nvSpPr>
              <p:spPr>
                <a:xfrm>
                  <a:off x="2133600" y="4441834"/>
                  <a:ext cx="523782" cy="914400"/>
                </a:xfrm>
                <a:prstGeom prst="triangle">
                  <a:avLst/>
                </a:prstGeom>
                <a:noFill/>
                <a:ln w="28575">
                  <a:solidFill>
                    <a:srgbClr val="CC00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7" name="TextBox 56"/>
                <p:cNvSpPr txBox="1"/>
                <p:nvPr/>
              </p:nvSpPr>
              <p:spPr>
                <a:xfrm>
                  <a:off x="2216236" y="4899034"/>
                  <a:ext cx="441146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/>
                    <a:t>P</a:t>
                  </a:r>
                  <a:r>
                    <a:rPr lang="en-US" sz="2400" baseline="-25000" dirty="0"/>
                    <a:t>L</a:t>
                  </a:r>
                </a:p>
              </p:txBody>
            </p:sp>
          </p:grpSp>
          <p:cxnSp>
            <p:nvCxnSpPr>
              <p:cNvPr id="50" name="Straight Connector 49"/>
              <p:cNvCxnSpPr>
                <a:stCxn id="45" idx="0"/>
                <a:endCxn id="46" idx="5"/>
              </p:cNvCxnSpPr>
              <p:nvPr/>
            </p:nvCxnSpPr>
            <p:spPr>
              <a:xfrm flipH="1" flipV="1">
                <a:off x="3832132" y="4746532"/>
                <a:ext cx="314868" cy="218269"/>
              </a:xfrm>
              <a:prstGeom prst="line">
                <a:avLst/>
              </a:prstGeom>
              <a:ln w="28575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>
                <a:stCxn id="46" idx="3"/>
                <a:endCxn id="60" idx="0"/>
              </p:cNvCxnSpPr>
              <p:nvPr/>
            </p:nvCxnSpPr>
            <p:spPr>
              <a:xfrm flipH="1">
                <a:off x="3092500" y="4746532"/>
                <a:ext cx="478569" cy="294469"/>
              </a:xfrm>
              <a:prstGeom prst="line">
                <a:avLst/>
              </a:prstGeom>
              <a:ln w="28575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>
                <a:stCxn id="45" idx="3"/>
                <a:endCxn id="58" idx="0"/>
              </p:cNvCxnSpPr>
              <p:nvPr/>
            </p:nvCxnSpPr>
            <p:spPr>
              <a:xfrm flipH="1">
                <a:off x="3848100" y="5279932"/>
                <a:ext cx="168368" cy="236167"/>
              </a:xfrm>
              <a:prstGeom prst="line">
                <a:avLst/>
              </a:prstGeom>
              <a:ln w="28575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>
                <a:stCxn id="45" idx="5"/>
                <a:endCxn id="56" idx="0"/>
              </p:cNvCxnSpPr>
              <p:nvPr/>
            </p:nvCxnSpPr>
            <p:spPr>
              <a:xfrm>
                <a:off x="4277531" y="5279932"/>
                <a:ext cx="175360" cy="213804"/>
              </a:xfrm>
              <a:prstGeom prst="line">
                <a:avLst/>
              </a:prstGeom>
              <a:ln w="28575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Oval 53"/>
              <p:cNvSpPr/>
              <p:nvPr/>
            </p:nvSpPr>
            <p:spPr>
              <a:xfrm>
                <a:off x="2882679" y="6184001"/>
                <a:ext cx="369199" cy="369199"/>
              </a:xfrm>
              <a:prstGeom prst="ellipse">
                <a:avLst/>
              </a:prstGeom>
              <a:solidFill>
                <a:srgbClr val="FFFF00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cxnSp>
            <p:nvCxnSpPr>
              <p:cNvPr id="55" name="Straight Connector 54"/>
              <p:cNvCxnSpPr>
                <a:stCxn id="54" idx="0"/>
              </p:cNvCxnSpPr>
              <p:nvPr/>
            </p:nvCxnSpPr>
            <p:spPr>
              <a:xfrm flipV="1">
                <a:off x="3067279" y="5934652"/>
                <a:ext cx="0" cy="24934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2" name="TextBox 61"/>
            <p:cNvSpPr txBox="1"/>
            <p:nvPr/>
          </p:nvSpPr>
          <p:spPr>
            <a:xfrm>
              <a:off x="6541399" y="4308967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6977669" y="3773335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 flipH="1">
              <a:off x="5017399" y="4343400"/>
              <a:ext cx="836211" cy="1447800"/>
              <a:chOff x="4738190" y="4964801"/>
              <a:chExt cx="836211" cy="1447800"/>
            </a:xfrm>
          </p:grpSpPr>
          <p:cxnSp>
            <p:nvCxnSpPr>
              <p:cNvPr id="65" name="Straight Arrow Connector 64"/>
              <p:cNvCxnSpPr/>
              <p:nvPr/>
            </p:nvCxnSpPr>
            <p:spPr>
              <a:xfrm>
                <a:off x="5067767" y="5444235"/>
                <a:ext cx="0" cy="95046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TextBox 65"/>
              <p:cNvSpPr txBox="1"/>
              <p:nvPr/>
            </p:nvSpPr>
            <p:spPr>
              <a:xfrm>
                <a:off x="4738190" y="5722336"/>
                <a:ext cx="31290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/>
                  <a:t>h</a:t>
                </a:r>
                <a:endParaRPr lang="en-US" i="1" dirty="0"/>
              </a:p>
            </p:txBody>
          </p:sp>
          <p:cxnSp>
            <p:nvCxnSpPr>
              <p:cNvPr id="67" name="Straight Connector 66"/>
              <p:cNvCxnSpPr/>
              <p:nvPr/>
            </p:nvCxnSpPr>
            <p:spPr>
              <a:xfrm>
                <a:off x="4912407" y="5444169"/>
                <a:ext cx="30775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4916461" y="6412601"/>
                <a:ext cx="650226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/>
              <p:cNvCxnSpPr/>
              <p:nvPr/>
            </p:nvCxnSpPr>
            <p:spPr>
              <a:xfrm>
                <a:off x="5412808" y="4964801"/>
                <a:ext cx="0" cy="142990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TextBox 69"/>
              <p:cNvSpPr txBox="1"/>
              <p:nvPr/>
            </p:nvSpPr>
            <p:spPr>
              <a:xfrm>
                <a:off x="4738190" y="5030551"/>
                <a:ext cx="6591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/>
                  <a:t>h</a:t>
                </a:r>
                <a:r>
                  <a:rPr lang="en-US" sz="2400" dirty="0"/>
                  <a:t>+1</a:t>
                </a:r>
                <a:endParaRPr lang="en-US" dirty="0"/>
              </a:p>
            </p:txBody>
          </p:sp>
          <p:cxnSp>
            <p:nvCxnSpPr>
              <p:cNvPr id="71" name="Straight Connector 70"/>
              <p:cNvCxnSpPr/>
              <p:nvPr/>
            </p:nvCxnSpPr>
            <p:spPr>
              <a:xfrm>
                <a:off x="5266642" y="4964801"/>
                <a:ext cx="30775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2" name="Group 71"/>
            <p:cNvGrpSpPr/>
            <p:nvPr/>
          </p:nvGrpSpPr>
          <p:grpSpPr>
            <a:xfrm flipH="1">
              <a:off x="7717602" y="3790045"/>
              <a:ext cx="1123636" cy="2077355"/>
              <a:chOff x="1783400" y="4431401"/>
              <a:chExt cx="1123636" cy="2077355"/>
            </a:xfrm>
          </p:grpSpPr>
          <p:cxnSp>
            <p:nvCxnSpPr>
              <p:cNvPr id="73" name="Straight Arrow Connector 72"/>
              <p:cNvCxnSpPr/>
              <p:nvPr/>
            </p:nvCxnSpPr>
            <p:spPr>
              <a:xfrm>
                <a:off x="2256817" y="5053690"/>
                <a:ext cx="0" cy="145506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TextBox 73"/>
              <p:cNvSpPr txBox="1"/>
              <p:nvPr/>
            </p:nvSpPr>
            <p:spPr>
              <a:xfrm>
                <a:off x="2247881" y="5489252"/>
                <a:ext cx="6591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/>
                  <a:t>h</a:t>
                </a:r>
                <a:r>
                  <a:rPr lang="en-US" sz="2400" dirty="0"/>
                  <a:t>+1</a:t>
                </a:r>
                <a:endParaRPr lang="en-US" dirty="0"/>
              </a:p>
            </p:txBody>
          </p:sp>
          <p:cxnSp>
            <p:nvCxnSpPr>
              <p:cNvPr id="75" name="Straight Connector 74"/>
              <p:cNvCxnSpPr/>
              <p:nvPr/>
            </p:nvCxnSpPr>
            <p:spPr>
              <a:xfrm>
                <a:off x="2094001" y="5053690"/>
                <a:ext cx="30775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1783400" y="6508756"/>
                <a:ext cx="62987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/>
              <p:cNvCxnSpPr/>
              <p:nvPr/>
            </p:nvCxnSpPr>
            <p:spPr>
              <a:xfrm>
                <a:off x="1965913" y="4431401"/>
                <a:ext cx="0" cy="207735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1793699" y="4431401"/>
                <a:ext cx="30775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TextBox 78"/>
              <p:cNvSpPr txBox="1"/>
              <p:nvPr/>
            </p:nvSpPr>
            <p:spPr>
              <a:xfrm>
                <a:off x="2018400" y="4503136"/>
                <a:ext cx="6591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/>
                  <a:t>h</a:t>
                </a:r>
                <a:r>
                  <a:rPr lang="en-US" sz="2400" dirty="0"/>
                  <a:t>+2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20905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Breaking AVL Balance Condition</a:t>
            </a:r>
            <a:br>
              <a:rPr lang="en-US" dirty="0"/>
            </a:br>
            <a:r>
              <a:rPr lang="en-US" sz="2700" dirty="0"/>
              <a:t>Left-Right Insertion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21</a:t>
            </a:fld>
            <a:endParaRPr lang="en-US"/>
          </a:p>
        </p:txBody>
      </p:sp>
      <p:grpSp>
        <p:nvGrpSpPr>
          <p:cNvPr id="31" name="Group 30"/>
          <p:cNvGrpSpPr/>
          <p:nvPr/>
        </p:nvGrpSpPr>
        <p:grpSpPr>
          <a:xfrm>
            <a:off x="1873256" y="1905000"/>
            <a:ext cx="1984382" cy="2209800"/>
            <a:chOff x="1587400" y="1828800"/>
            <a:chExt cx="1984382" cy="2209800"/>
          </a:xfrm>
        </p:grpSpPr>
        <p:sp>
          <p:nvSpPr>
            <p:cNvPr id="6" name="Oval 5"/>
            <p:cNvSpPr/>
            <p:nvPr/>
          </p:nvSpPr>
          <p:spPr>
            <a:xfrm>
              <a:off x="2590800" y="1828800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P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2006500" y="2456298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A</a:t>
              </a: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1587400" y="3124200"/>
              <a:ext cx="546200" cy="896502"/>
              <a:chOff x="2197000" y="3810000"/>
              <a:chExt cx="546200" cy="896502"/>
            </a:xfrm>
          </p:grpSpPr>
          <p:sp>
            <p:nvSpPr>
              <p:cNvPr id="19" name="Isosceles Triangle 18"/>
              <p:cNvSpPr/>
              <p:nvPr/>
            </p:nvSpPr>
            <p:spPr>
              <a:xfrm>
                <a:off x="2197000" y="3810000"/>
                <a:ext cx="546200" cy="896502"/>
              </a:xfrm>
              <a:prstGeom prst="triangle">
                <a:avLst/>
              </a:prstGeom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2273200" y="4244837"/>
                <a:ext cx="470000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A</a:t>
                </a:r>
                <a:r>
                  <a:rPr lang="en-US" sz="2400" baseline="-25000" dirty="0"/>
                  <a:t>L</a:t>
                </a: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2286000" y="3124200"/>
              <a:ext cx="533400" cy="914400"/>
              <a:chOff x="2146400" y="3810000"/>
              <a:chExt cx="533400" cy="914400"/>
            </a:xfrm>
          </p:grpSpPr>
          <p:sp>
            <p:nvSpPr>
              <p:cNvPr id="17" name="Isosceles Triangle 16"/>
              <p:cNvSpPr/>
              <p:nvPr/>
            </p:nvSpPr>
            <p:spPr>
              <a:xfrm>
                <a:off x="2146400" y="3810000"/>
                <a:ext cx="533399" cy="896502"/>
              </a:xfrm>
              <a:prstGeom prst="triangle">
                <a:avLst/>
              </a:prstGeom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2190564" y="4262735"/>
                <a:ext cx="4892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A</a:t>
                </a:r>
                <a:r>
                  <a:rPr lang="en-US" sz="2400" baseline="-25000" dirty="0"/>
                  <a:t>R</a:t>
                </a: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2971800" y="2438400"/>
              <a:ext cx="599982" cy="1147465"/>
              <a:chOff x="2057400" y="3810000"/>
              <a:chExt cx="599982" cy="1147465"/>
            </a:xfrm>
          </p:grpSpPr>
          <p:sp>
            <p:nvSpPr>
              <p:cNvPr id="15" name="Isosceles Triangle 14"/>
              <p:cNvSpPr/>
              <p:nvPr/>
            </p:nvSpPr>
            <p:spPr>
              <a:xfrm>
                <a:off x="2057400" y="3810000"/>
                <a:ext cx="599982" cy="1147465"/>
              </a:xfrm>
              <a:prstGeom prst="triangle">
                <a:avLst/>
              </a:prstGeom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2133600" y="4495800"/>
                <a:ext cx="4603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P</a:t>
                </a:r>
                <a:r>
                  <a:rPr lang="en-US" sz="2400" baseline="-25000" dirty="0"/>
                  <a:t>R</a:t>
                </a:r>
              </a:p>
            </p:txBody>
          </p:sp>
        </p:grpSp>
        <p:cxnSp>
          <p:nvCxnSpPr>
            <p:cNvPr id="11" name="Straight Connector 10"/>
            <p:cNvCxnSpPr>
              <a:stCxn id="6" idx="3"/>
              <a:endCxn id="7" idx="7"/>
            </p:cNvCxnSpPr>
            <p:nvPr/>
          </p:nvCxnSpPr>
          <p:spPr>
            <a:xfrm flipH="1">
              <a:off x="2321631" y="2143931"/>
              <a:ext cx="323237" cy="366435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7" idx="3"/>
              <a:endCxn id="19" idx="0"/>
            </p:cNvCxnSpPr>
            <p:nvPr/>
          </p:nvCxnSpPr>
          <p:spPr>
            <a:xfrm flipH="1">
              <a:off x="1860500" y="2771429"/>
              <a:ext cx="200068" cy="352771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7" idx="5"/>
              <a:endCxn id="17" idx="0"/>
            </p:cNvCxnSpPr>
            <p:nvPr/>
          </p:nvCxnSpPr>
          <p:spPr>
            <a:xfrm>
              <a:off x="2321631" y="2771429"/>
              <a:ext cx="231069" cy="352771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6" idx="5"/>
              <a:endCxn id="15" idx="0"/>
            </p:cNvCxnSpPr>
            <p:nvPr/>
          </p:nvCxnSpPr>
          <p:spPr>
            <a:xfrm>
              <a:off x="2905931" y="2143931"/>
              <a:ext cx="365860" cy="294469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925097" y="1905000"/>
            <a:ext cx="1111208" cy="2191902"/>
            <a:chOff x="759041" y="2103829"/>
            <a:chExt cx="1111208" cy="2191902"/>
          </a:xfrm>
        </p:grpSpPr>
        <p:cxnSp>
          <p:nvCxnSpPr>
            <p:cNvPr id="33" name="Straight Connector 32"/>
            <p:cNvCxnSpPr/>
            <p:nvPr/>
          </p:nvCxnSpPr>
          <p:spPr>
            <a:xfrm>
              <a:off x="762000" y="4276914"/>
              <a:ext cx="762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1371600" y="3399229"/>
              <a:ext cx="0" cy="87768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>
              <a:off x="1143000" y="2785395"/>
              <a:ext cx="0" cy="149151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914400" y="2103829"/>
              <a:ext cx="0" cy="219190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1394294" y="3611400"/>
              <a:ext cx="3129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h</a:t>
              </a:r>
              <a:endParaRPr lang="en-US" i="1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211094" y="2869693"/>
              <a:ext cx="6591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h</a:t>
              </a:r>
              <a:r>
                <a:rPr lang="en-US" sz="2400" dirty="0"/>
                <a:t>+1</a:t>
              </a:r>
              <a:endParaRPr 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917569" y="2242195"/>
              <a:ext cx="6591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h</a:t>
              </a:r>
              <a:r>
                <a:rPr lang="en-US" sz="2400" dirty="0"/>
                <a:t>+2</a:t>
              </a:r>
              <a:endParaRPr lang="en-US" dirty="0"/>
            </a:p>
          </p:txBody>
        </p:sp>
        <p:cxnSp>
          <p:nvCxnSpPr>
            <p:cNvPr id="45" name="Straight Connector 44"/>
            <p:cNvCxnSpPr/>
            <p:nvPr/>
          </p:nvCxnSpPr>
          <p:spPr>
            <a:xfrm>
              <a:off x="759041" y="2103829"/>
              <a:ext cx="30775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990600" y="2804451"/>
              <a:ext cx="30775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1240414" y="3399229"/>
              <a:ext cx="30775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/>
          <p:cNvGrpSpPr/>
          <p:nvPr/>
        </p:nvGrpSpPr>
        <p:grpSpPr>
          <a:xfrm>
            <a:off x="3896897" y="2504926"/>
            <a:ext cx="468265" cy="1148209"/>
            <a:chOff x="3730841" y="2703755"/>
            <a:chExt cx="468265" cy="1148209"/>
          </a:xfrm>
        </p:grpSpPr>
        <p:cxnSp>
          <p:nvCxnSpPr>
            <p:cNvPr id="51" name="Straight Arrow Connector 50"/>
            <p:cNvCxnSpPr/>
            <p:nvPr/>
          </p:nvCxnSpPr>
          <p:spPr>
            <a:xfrm>
              <a:off x="3886200" y="2703755"/>
              <a:ext cx="0" cy="113031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3886200" y="3048000"/>
              <a:ext cx="3129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h</a:t>
              </a:r>
              <a:endParaRPr lang="en-US" i="1" dirty="0"/>
            </a:p>
          </p:txBody>
        </p:sp>
        <p:cxnSp>
          <p:nvCxnSpPr>
            <p:cNvPr id="53" name="Straight Connector 52"/>
            <p:cNvCxnSpPr/>
            <p:nvPr/>
          </p:nvCxnSpPr>
          <p:spPr>
            <a:xfrm>
              <a:off x="3730841" y="2703755"/>
              <a:ext cx="30775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3734894" y="3851964"/>
              <a:ext cx="30775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TextBox 56"/>
          <p:cNvSpPr txBox="1"/>
          <p:nvPr/>
        </p:nvSpPr>
        <p:spPr>
          <a:xfrm>
            <a:off x="2659726" y="2525263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333856" y="1814319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59" name="Group 58"/>
          <p:cNvGrpSpPr/>
          <p:nvPr/>
        </p:nvGrpSpPr>
        <p:grpSpPr>
          <a:xfrm>
            <a:off x="5781170" y="1655651"/>
            <a:ext cx="2143630" cy="2209800"/>
            <a:chOff x="1587400" y="1828800"/>
            <a:chExt cx="2143630" cy="2209800"/>
          </a:xfrm>
        </p:grpSpPr>
        <p:sp>
          <p:nvSpPr>
            <p:cNvPr id="60" name="Oval 59"/>
            <p:cNvSpPr/>
            <p:nvPr/>
          </p:nvSpPr>
          <p:spPr>
            <a:xfrm>
              <a:off x="2590800" y="1828800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P</a:t>
              </a:r>
            </a:p>
          </p:txBody>
        </p:sp>
        <p:sp>
          <p:nvSpPr>
            <p:cNvPr id="61" name="Oval 60"/>
            <p:cNvSpPr/>
            <p:nvPr/>
          </p:nvSpPr>
          <p:spPr>
            <a:xfrm>
              <a:off x="2006500" y="2456298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A</a:t>
              </a:r>
            </a:p>
          </p:txBody>
        </p:sp>
        <p:grpSp>
          <p:nvGrpSpPr>
            <p:cNvPr id="62" name="Group 61"/>
            <p:cNvGrpSpPr/>
            <p:nvPr/>
          </p:nvGrpSpPr>
          <p:grpSpPr>
            <a:xfrm>
              <a:off x="1587400" y="3124200"/>
              <a:ext cx="546200" cy="896502"/>
              <a:chOff x="2197000" y="3810000"/>
              <a:chExt cx="546200" cy="896502"/>
            </a:xfrm>
          </p:grpSpPr>
          <p:sp>
            <p:nvSpPr>
              <p:cNvPr id="73" name="Isosceles Triangle 72"/>
              <p:cNvSpPr/>
              <p:nvPr/>
            </p:nvSpPr>
            <p:spPr>
              <a:xfrm>
                <a:off x="2197000" y="3810000"/>
                <a:ext cx="546200" cy="896502"/>
              </a:xfrm>
              <a:prstGeom prst="triangle">
                <a:avLst/>
              </a:prstGeom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2273200" y="4244837"/>
                <a:ext cx="470000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A</a:t>
                </a:r>
                <a:r>
                  <a:rPr lang="en-US" sz="2400" baseline="-25000" dirty="0"/>
                  <a:t>L</a:t>
                </a:r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2286000" y="3124200"/>
              <a:ext cx="533400" cy="914400"/>
              <a:chOff x="2146400" y="3810000"/>
              <a:chExt cx="533400" cy="914400"/>
            </a:xfrm>
          </p:grpSpPr>
          <p:sp>
            <p:nvSpPr>
              <p:cNvPr id="71" name="Isosceles Triangle 70"/>
              <p:cNvSpPr/>
              <p:nvPr/>
            </p:nvSpPr>
            <p:spPr>
              <a:xfrm>
                <a:off x="2146400" y="3810000"/>
                <a:ext cx="533399" cy="896502"/>
              </a:xfrm>
              <a:prstGeom prst="triangle">
                <a:avLst/>
              </a:prstGeom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2190564" y="4262735"/>
                <a:ext cx="4892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A</a:t>
                </a:r>
                <a:r>
                  <a:rPr lang="en-US" sz="2400" baseline="-25000" dirty="0"/>
                  <a:t>R</a:t>
                </a:r>
              </a:p>
            </p:txBody>
          </p:sp>
        </p:grpSp>
        <p:grpSp>
          <p:nvGrpSpPr>
            <p:cNvPr id="64" name="Group 63"/>
            <p:cNvGrpSpPr/>
            <p:nvPr/>
          </p:nvGrpSpPr>
          <p:grpSpPr>
            <a:xfrm>
              <a:off x="3131048" y="2438400"/>
              <a:ext cx="599982" cy="1147465"/>
              <a:chOff x="2216648" y="3810000"/>
              <a:chExt cx="599982" cy="1147465"/>
            </a:xfrm>
          </p:grpSpPr>
          <p:sp>
            <p:nvSpPr>
              <p:cNvPr id="69" name="Isosceles Triangle 68"/>
              <p:cNvSpPr/>
              <p:nvPr/>
            </p:nvSpPr>
            <p:spPr>
              <a:xfrm>
                <a:off x="2216648" y="3810000"/>
                <a:ext cx="599982" cy="1147465"/>
              </a:xfrm>
              <a:prstGeom prst="triangle">
                <a:avLst/>
              </a:prstGeom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2283230" y="4495800"/>
                <a:ext cx="4603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P</a:t>
                </a:r>
                <a:r>
                  <a:rPr lang="en-US" sz="2400" baseline="-25000" dirty="0"/>
                  <a:t>R</a:t>
                </a:r>
              </a:p>
            </p:txBody>
          </p:sp>
        </p:grpSp>
        <p:cxnSp>
          <p:nvCxnSpPr>
            <p:cNvPr id="65" name="Straight Connector 64"/>
            <p:cNvCxnSpPr>
              <a:stCxn id="60" idx="3"/>
              <a:endCxn id="61" idx="7"/>
            </p:cNvCxnSpPr>
            <p:nvPr/>
          </p:nvCxnSpPr>
          <p:spPr>
            <a:xfrm flipH="1">
              <a:off x="2321631" y="2143931"/>
              <a:ext cx="323237" cy="366435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stCxn id="61" idx="3"/>
              <a:endCxn id="73" idx="0"/>
            </p:cNvCxnSpPr>
            <p:nvPr/>
          </p:nvCxnSpPr>
          <p:spPr>
            <a:xfrm flipH="1">
              <a:off x="1860500" y="2771429"/>
              <a:ext cx="200068" cy="352771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61" idx="5"/>
              <a:endCxn id="71" idx="0"/>
            </p:cNvCxnSpPr>
            <p:nvPr/>
          </p:nvCxnSpPr>
          <p:spPr>
            <a:xfrm>
              <a:off x="2321631" y="2771429"/>
              <a:ext cx="231069" cy="352771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>
              <a:stCxn id="60" idx="5"/>
              <a:endCxn id="69" idx="0"/>
            </p:cNvCxnSpPr>
            <p:nvPr/>
          </p:nvCxnSpPr>
          <p:spPr>
            <a:xfrm>
              <a:off x="2905931" y="2143931"/>
              <a:ext cx="525108" cy="294469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6" name="Group 165"/>
          <p:cNvGrpSpPr/>
          <p:nvPr/>
        </p:nvGrpSpPr>
        <p:grpSpPr>
          <a:xfrm>
            <a:off x="6565001" y="3865451"/>
            <a:ext cx="369199" cy="618548"/>
            <a:chOff x="5574401" y="3724852"/>
            <a:chExt cx="369199" cy="618548"/>
          </a:xfrm>
        </p:grpSpPr>
        <p:sp>
          <p:nvSpPr>
            <p:cNvPr id="75" name="Oval 74"/>
            <p:cNvSpPr/>
            <p:nvPr/>
          </p:nvSpPr>
          <p:spPr>
            <a:xfrm>
              <a:off x="5574401" y="3974201"/>
              <a:ext cx="369199" cy="369199"/>
            </a:xfrm>
            <a:prstGeom prst="ellipse">
              <a:avLst/>
            </a:prstGeom>
            <a:solidFill>
              <a:srgbClr val="FFFF00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L</a:t>
              </a:r>
            </a:p>
          </p:txBody>
        </p:sp>
        <p:cxnSp>
          <p:nvCxnSpPr>
            <p:cNvPr id="77" name="Straight Connector 76"/>
            <p:cNvCxnSpPr>
              <a:stCxn id="75" idx="0"/>
            </p:cNvCxnSpPr>
            <p:nvPr/>
          </p:nvCxnSpPr>
          <p:spPr>
            <a:xfrm flipV="1">
              <a:off x="5759001" y="3724852"/>
              <a:ext cx="0" cy="24934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TextBox 86"/>
          <p:cNvSpPr txBox="1"/>
          <p:nvPr/>
        </p:nvSpPr>
        <p:spPr>
          <a:xfrm>
            <a:off x="6597830" y="2209800"/>
            <a:ext cx="530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−1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7207430" y="1600200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89" name="Group 88"/>
          <p:cNvGrpSpPr/>
          <p:nvPr/>
        </p:nvGrpSpPr>
        <p:grpSpPr>
          <a:xfrm>
            <a:off x="7989935" y="2251093"/>
            <a:ext cx="468265" cy="1148209"/>
            <a:chOff x="3730841" y="2703755"/>
            <a:chExt cx="468265" cy="1148209"/>
          </a:xfrm>
        </p:grpSpPr>
        <p:cxnSp>
          <p:nvCxnSpPr>
            <p:cNvPr id="90" name="Straight Arrow Connector 89"/>
            <p:cNvCxnSpPr/>
            <p:nvPr/>
          </p:nvCxnSpPr>
          <p:spPr>
            <a:xfrm>
              <a:off x="3886200" y="2703755"/>
              <a:ext cx="0" cy="113031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/>
            <p:cNvSpPr txBox="1"/>
            <p:nvPr/>
          </p:nvSpPr>
          <p:spPr>
            <a:xfrm>
              <a:off x="3886200" y="3048000"/>
              <a:ext cx="3129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h</a:t>
              </a:r>
              <a:endParaRPr lang="en-US" i="1" dirty="0"/>
            </a:p>
          </p:txBody>
        </p:sp>
        <p:cxnSp>
          <p:nvCxnSpPr>
            <p:cNvPr id="92" name="Straight Connector 91"/>
            <p:cNvCxnSpPr/>
            <p:nvPr/>
          </p:nvCxnSpPr>
          <p:spPr>
            <a:xfrm>
              <a:off x="3730841" y="2703755"/>
              <a:ext cx="30775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3734894" y="3851964"/>
              <a:ext cx="30775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/>
          <p:cNvGrpSpPr/>
          <p:nvPr/>
        </p:nvGrpSpPr>
        <p:grpSpPr>
          <a:xfrm>
            <a:off x="5060992" y="1656026"/>
            <a:ext cx="1008363" cy="2839774"/>
            <a:chOff x="4746162" y="1656026"/>
            <a:chExt cx="1008363" cy="2839774"/>
          </a:xfrm>
        </p:grpSpPr>
        <p:cxnSp>
          <p:nvCxnSpPr>
            <p:cNvPr id="95" name="Straight Connector 94"/>
            <p:cNvCxnSpPr/>
            <p:nvPr/>
          </p:nvCxnSpPr>
          <p:spPr>
            <a:xfrm>
              <a:off x="4749121" y="4495800"/>
              <a:ext cx="60664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/>
            <p:nvPr/>
          </p:nvCxnSpPr>
          <p:spPr>
            <a:xfrm>
              <a:off x="5130121" y="2337592"/>
              <a:ext cx="0" cy="214640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>
              <a:off x="4901521" y="1656026"/>
              <a:ext cx="0" cy="282797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/>
            <p:cNvSpPr txBox="1"/>
            <p:nvPr/>
          </p:nvSpPr>
          <p:spPr>
            <a:xfrm>
              <a:off x="5095370" y="2510135"/>
              <a:ext cx="6591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h</a:t>
              </a:r>
              <a:r>
                <a:rPr lang="en-US" sz="2400" dirty="0"/>
                <a:t>+2</a:t>
              </a:r>
              <a:endParaRPr lang="en-US" dirty="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4904690" y="1794392"/>
              <a:ext cx="6591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h</a:t>
              </a:r>
              <a:r>
                <a:rPr lang="en-US" sz="2400" dirty="0"/>
                <a:t>+3</a:t>
              </a:r>
              <a:endParaRPr lang="en-US" dirty="0"/>
            </a:p>
          </p:txBody>
        </p:sp>
        <p:cxnSp>
          <p:nvCxnSpPr>
            <p:cNvPr id="102" name="Straight Connector 101"/>
            <p:cNvCxnSpPr/>
            <p:nvPr/>
          </p:nvCxnSpPr>
          <p:spPr>
            <a:xfrm>
              <a:off x="4746162" y="1656026"/>
              <a:ext cx="30775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>
              <a:off x="4977721" y="2356648"/>
              <a:ext cx="30775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TextBox 79"/>
          <p:cNvSpPr txBox="1"/>
          <p:nvPr/>
        </p:nvSpPr>
        <p:spPr>
          <a:xfrm>
            <a:off x="6418372" y="4643735"/>
            <a:ext cx="2116028" cy="461665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insert a new item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3191787" y="5333999"/>
            <a:ext cx="5571213" cy="120032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Left-right insertion</a:t>
            </a:r>
            <a:r>
              <a:rPr lang="en-US" sz="2400" dirty="0"/>
              <a:t>: the first edge in the insertion path goes to the left and the second edge goes to the right.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6930415" y="2951426"/>
            <a:ext cx="927929" cy="1532573"/>
            <a:chOff x="6930415" y="2951426"/>
            <a:chExt cx="927929" cy="1532573"/>
          </a:xfrm>
        </p:grpSpPr>
        <p:sp>
          <p:nvSpPr>
            <p:cNvPr id="99" name="TextBox 98"/>
            <p:cNvSpPr txBox="1"/>
            <p:nvPr/>
          </p:nvSpPr>
          <p:spPr>
            <a:xfrm>
              <a:off x="7199189" y="3528460"/>
              <a:ext cx="6591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h</a:t>
              </a:r>
              <a:r>
                <a:rPr lang="en-US" sz="2400" dirty="0"/>
                <a:t>+1</a:t>
              </a:r>
              <a:endParaRPr lang="en-US" dirty="0"/>
            </a:p>
          </p:txBody>
        </p:sp>
        <p:cxnSp>
          <p:nvCxnSpPr>
            <p:cNvPr id="96" name="Straight Arrow Connector 95"/>
            <p:cNvCxnSpPr/>
            <p:nvPr/>
          </p:nvCxnSpPr>
          <p:spPr>
            <a:xfrm>
              <a:off x="7099701" y="2951426"/>
              <a:ext cx="0" cy="153257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>
              <a:off x="6930415" y="2951426"/>
              <a:ext cx="30775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6969169" y="4483999"/>
              <a:ext cx="30775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3531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/>
      <p:bldP spid="88" grpId="0"/>
      <p:bldP spid="80" grpId="0" animBg="1"/>
      <p:bldP spid="8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Restoring AVL Balance Condition</a:t>
            </a:r>
            <a:br>
              <a:rPr lang="en-US" dirty="0"/>
            </a:br>
            <a:r>
              <a:rPr lang="en-US" sz="2700" dirty="0"/>
              <a:t>Left-Right Insertion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739182" y="2364432"/>
            <a:ext cx="2804618" cy="83099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A right rotation at node P does not work!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48200" y="1737789"/>
            <a:ext cx="3907914" cy="46166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How to restore AVL balance?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696100" y="1579451"/>
            <a:ext cx="2143630" cy="2209800"/>
            <a:chOff x="1587400" y="1828800"/>
            <a:chExt cx="2143630" cy="2209800"/>
          </a:xfrm>
        </p:grpSpPr>
        <p:sp>
          <p:nvSpPr>
            <p:cNvPr id="8" name="Oval 7"/>
            <p:cNvSpPr/>
            <p:nvPr/>
          </p:nvSpPr>
          <p:spPr>
            <a:xfrm>
              <a:off x="2590800" y="1828800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P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2006500" y="2456298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A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1587400" y="3124200"/>
              <a:ext cx="546200" cy="896502"/>
              <a:chOff x="2197000" y="3810000"/>
              <a:chExt cx="546200" cy="896502"/>
            </a:xfrm>
          </p:grpSpPr>
          <p:sp>
            <p:nvSpPr>
              <p:cNvPr id="21" name="Isosceles Triangle 20"/>
              <p:cNvSpPr/>
              <p:nvPr/>
            </p:nvSpPr>
            <p:spPr>
              <a:xfrm>
                <a:off x="2197000" y="3810000"/>
                <a:ext cx="546200" cy="896502"/>
              </a:xfrm>
              <a:prstGeom prst="triangle">
                <a:avLst/>
              </a:prstGeom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2273200" y="4244837"/>
                <a:ext cx="470000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A</a:t>
                </a:r>
                <a:r>
                  <a:rPr lang="en-US" sz="2400" baseline="-25000" dirty="0"/>
                  <a:t>L</a:t>
                </a: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2286000" y="3124200"/>
              <a:ext cx="533400" cy="914400"/>
              <a:chOff x="2146400" y="3810000"/>
              <a:chExt cx="533400" cy="914400"/>
            </a:xfrm>
          </p:grpSpPr>
          <p:sp>
            <p:nvSpPr>
              <p:cNvPr id="19" name="Isosceles Triangle 18"/>
              <p:cNvSpPr/>
              <p:nvPr/>
            </p:nvSpPr>
            <p:spPr>
              <a:xfrm>
                <a:off x="2146400" y="3810000"/>
                <a:ext cx="533399" cy="896502"/>
              </a:xfrm>
              <a:prstGeom prst="triangle">
                <a:avLst/>
              </a:prstGeom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2190564" y="4262735"/>
                <a:ext cx="4892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A</a:t>
                </a:r>
                <a:r>
                  <a:rPr lang="en-US" sz="2400" baseline="-25000" dirty="0"/>
                  <a:t>R</a:t>
                </a: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3131048" y="2438400"/>
              <a:ext cx="599982" cy="1147465"/>
              <a:chOff x="2216648" y="3810000"/>
              <a:chExt cx="599982" cy="1147465"/>
            </a:xfrm>
          </p:grpSpPr>
          <p:sp>
            <p:nvSpPr>
              <p:cNvPr id="17" name="Isosceles Triangle 16"/>
              <p:cNvSpPr/>
              <p:nvPr/>
            </p:nvSpPr>
            <p:spPr>
              <a:xfrm>
                <a:off x="2216648" y="3810000"/>
                <a:ext cx="599982" cy="1147465"/>
              </a:xfrm>
              <a:prstGeom prst="triangle">
                <a:avLst/>
              </a:prstGeom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2283230" y="4495800"/>
                <a:ext cx="4603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P</a:t>
                </a:r>
                <a:r>
                  <a:rPr lang="en-US" sz="2400" baseline="-25000" dirty="0"/>
                  <a:t>R</a:t>
                </a:r>
              </a:p>
            </p:txBody>
          </p:sp>
        </p:grpSp>
        <p:cxnSp>
          <p:nvCxnSpPr>
            <p:cNvPr id="13" name="Straight Connector 12"/>
            <p:cNvCxnSpPr>
              <a:stCxn id="8" idx="3"/>
              <a:endCxn id="9" idx="7"/>
            </p:cNvCxnSpPr>
            <p:nvPr/>
          </p:nvCxnSpPr>
          <p:spPr>
            <a:xfrm flipH="1">
              <a:off x="2321631" y="2143931"/>
              <a:ext cx="323237" cy="366435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9" idx="3"/>
              <a:endCxn id="21" idx="0"/>
            </p:cNvCxnSpPr>
            <p:nvPr/>
          </p:nvCxnSpPr>
          <p:spPr>
            <a:xfrm flipH="1">
              <a:off x="1860500" y="2771429"/>
              <a:ext cx="200068" cy="352771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9" idx="5"/>
              <a:endCxn id="19" idx="0"/>
            </p:cNvCxnSpPr>
            <p:nvPr/>
          </p:nvCxnSpPr>
          <p:spPr>
            <a:xfrm>
              <a:off x="2321631" y="2771429"/>
              <a:ext cx="231069" cy="352771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8" idx="5"/>
              <a:endCxn id="17" idx="0"/>
            </p:cNvCxnSpPr>
            <p:nvPr/>
          </p:nvCxnSpPr>
          <p:spPr>
            <a:xfrm>
              <a:off x="2905931" y="2143931"/>
              <a:ext cx="525108" cy="294469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2479931" y="3789251"/>
            <a:ext cx="369199" cy="618548"/>
            <a:chOff x="5574401" y="3724852"/>
            <a:chExt cx="369199" cy="618548"/>
          </a:xfrm>
        </p:grpSpPr>
        <p:sp>
          <p:nvSpPr>
            <p:cNvPr id="24" name="Oval 23"/>
            <p:cNvSpPr/>
            <p:nvPr/>
          </p:nvSpPr>
          <p:spPr>
            <a:xfrm>
              <a:off x="5574401" y="3974201"/>
              <a:ext cx="369199" cy="369199"/>
            </a:xfrm>
            <a:prstGeom prst="ellipse">
              <a:avLst/>
            </a:prstGeom>
            <a:solidFill>
              <a:srgbClr val="FFFF00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L</a:t>
              </a:r>
            </a:p>
          </p:txBody>
        </p:sp>
        <p:cxnSp>
          <p:nvCxnSpPr>
            <p:cNvPr id="25" name="Straight Connector 24"/>
            <p:cNvCxnSpPr>
              <a:stCxn id="24" idx="0"/>
            </p:cNvCxnSpPr>
            <p:nvPr/>
          </p:nvCxnSpPr>
          <p:spPr>
            <a:xfrm flipV="1">
              <a:off x="5759001" y="3724852"/>
              <a:ext cx="0" cy="24934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2512760" y="2133600"/>
            <a:ext cx="530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−1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122360" y="1524000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3904865" y="2174893"/>
            <a:ext cx="468265" cy="1148209"/>
            <a:chOff x="3730841" y="2703755"/>
            <a:chExt cx="468265" cy="1148209"/>
          </a:xfrm>
        </p:grpSpPr>
        <p:cxnSp>
          <p:nvCxnSpPr>
            <p:cNvPr id="29" name="Straight Arrow Connector 28"/>
            <p:cNvCxnSpPr/>
            <p:nvPr/>
          </p:nvCxnSpPr>
          <p:spPr>
            <a:xfrm>
              <a:off x="3886200" y="2703755"/>
              <a:ext cx="0" cy="113031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3886200" y="3048000"/>
              <a:ext cx="3129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h</a:t>
              </a:r>
              <a:endParaRPr lang="en-US" i="1" dirty="0"/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3730841" y="2703755"/>
              <a:ext cx="30775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3734894" y="3851964"/>
              <a:ext cx="30775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975922" y="1579826"/>
            <a:ext cx="1008363" cy="2839774"/>
            <a:chOff x="4746162" y="1656026"/>
            <a:chExt cx="1008363" cy="2839774"/>
          </a:xfrm>
        </p:grpSpPr>
        <p:cxnSp>
          <p:nvCxnSpPr>
            <p:cNvPr id="34" name="Straight Connector 33"/>
            <p:cNvCxnSpPr/>
            <p:nvPr/>
          </p:nvCxnSpPr>
          <p:spPr>
            <a:xfrm>
              <a:off x="4749121" y="4495800"/>
              <a:ext cx="60664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5130121" y="2337592"/>
              <a:ext cx="0" cy="214640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4901521" y="1656026"/>
              <a:ext cx="0" cy="282797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5095370" y="2510135"/>
              <a:ext cx="6591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h</a:t>
              </a:r>
              <a:r>
                <a:rPr lang="en-US" sz="2400" dirty="0"/>
                <a:t>+2</a:t>
              </a:r>
              <a:endParaRPr 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904690" y="1794392"/>
              <a:ext cx="6591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h</a:t>
              </a:r>
              <a:r>
                <a:rPr lang="en-US" sz="2400" dirty="0"/>
                <a:t>+3</a:t>
              </a:r>
              <a:endParaRPr lang="en-US" dirty="0"/>
            </a:p>
          </p:txBody>
        </p:sp>
        <p:cxnSp>
          <p:nvCxnSpPr>
            <p:cNvPr id="39" name="Straight Connector 38"/>
            <p:cNvCxnSpPr/>
            <p:nvPr/>
          </p:nvCxnSpPr>
          <p:spPr>
            <a:xfrm>
              <a:off x="4746162" y="1656026"/>
              <a:ext cx="30775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4977721" y="2356648"/>
              <a:ext cx="30775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2845345" y="2875226"/>
            <a:ext cx="927929" cy="1532573"/>
            <a:chOff x="6930415" y="2951426"/>
            <a:chExt cx="927929" cy="1532573"/>
          </a:xfrm>
        </p:grpSpPr>
        <p:sp>
          <p:nvSpPr>
            <p:cNvPr id="42" name="TextBox 41"/>
            <p:cNvSpPr txBox="1"/>
            <p:nvPr/>
          </p:nvSpPr>
          <p:spPr>
            <a:xfrm>
              <a:off x="7199189" y="3528460"/>
              <a:ext cx="6591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h</a:t>
              </a:r>
              <a:r>
                <a:rPr lang="en-US" sz="2400" dirty="0"/>
                <a:t>+1</a:t>
              </a:r>
              <a:endParaRPr lang="en-US" dirty="0"/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>
              <a:off x="7099701" y="2951426"/>
              <a:ext cx="0" cy="153257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6930415" y="2951426"/>
              <a:ext cx="30775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6969169" y="4483999"/>
              <a:ext cx="30775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Group 98"/>
          <p:cNvGrpSpPr/>
          <p:nvPr/>
        </p:nvGrpSpPr>
        <p:grpSpPr>
          <a:xfrm>
            <a:off x="5493053" y="3505200"/>
            <a:ext cx="1974547" cy="2599748"/>
            <a:chOff x="5493053" y="3886200"/>
            <a:chExt cx="1974547" cy="2599748"/>
          </a:xfrm>
        </p:grpSpPr>
        <p:sp>
          <p:nvSpPr>
            <p:cNvPr id="48" name="Oval 47"/>
            <p:cNvSpPr/>
            <p:nvPr/>
          </p:nvSpPr>
          <p:spPr>
            <a:xfrm>
              <a:off x="6636053" y="4419600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P</a:t>
              </a:r>
            </a:p>
          </p:txBody>
        </p:sp>
        <p:sp>
          <p:nvSpPr>
            <p:cNvPr id="49" name="Oval 48"/>
            <p:cNvSpPr/>
            <p:nvPr/>
          </p:nvSpPr>
          <p:spPr>
            <a:xfrm>
              <a:off x="6190654" y="3886200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A</a:t>
              </a:r>
            </a:p>
          </p:txBody>
        </p:sp>
        <p:grpSp>
          <p:nvGrpSpPr>
            <p:cNvPr id="50" name="Group 49"/>
            <p:cNvGrpSpPr/>
            <p:nvPr/>
          </p:nvGrpSpPr>
          <p:grpSpPr>
            <a:xfrm>
              <a:off x="5493053" y="4495800"/>
              <a:ext cx="546200" cy="896502"/>
              <a:chOff x="2197000" y="3810000"/>
              <a:chExt cx="546200" cy="896502"/>
            </a:xfrm>
          </p:grpSpPr>
          <p:sp>
            <p:nvSpPr>
              <p:cNvPr id="63" name="Isosceles Triangle 62"/>
              <p:cNvSpPr/>
              <p:nvPr/>
            </p:nvSpPr>
            <p:spPr>
              <a:xfrm>
                <a:off x="2197000" y="3810000"/>
                <a:ext cx="546200" cy="896502"/>
              </a:xfrm>
              <a:prstGeom prst="triangle">
                <a:avLst/>
              </a:prstGeom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2273200" y="4213234"/>
                <a:ext cx="470000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A</a:t>
                </a:r>
                <a:r>
                  <a:rPr lang="en-US" sz="2400" baseline="-25000" dirty="0"/>
                  <a:t>L</a:t>
                </a:r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6172200" y="4970898"/>
              <a:ext cx="533400" cy="896502"/>
              <a:chOff x="2146400" y="3810000"/>
              <a:chExt cx="533400" cy="896502"/>
            </a:xfrm>
          </p:grpSpPr>
          <p:sp>
            <p:nvSpPr>
              <p:cNvPr id="61" name="Isosceles Triangle 60"/>
              <p:cNvSpPr/>
              <p:nvPr/>
            </p:nvSpPr>
            <p:spPr>
              <a:xfrm>
                <a:off x="2146400" y="3810000"/>
                <a:ext cx="533399" cy="896502"/>
              </a:xfrm>
              <a:prstGeom prst="triangle">
                <a:avLst/>
              </a:prstGeom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2190564" y="4213234"/>
                <a:ext cx="4892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A</a:t>
                </a:r>
                <a:r>
                  <a:rPr lang="en-US" sz="2400" baseline="-25000" dirty="0"/>
                  <a:t>R</a:t>
                </a:r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>
              <a:off x="6943818" y="4948535"/>
              <a:ext cx="523782" cy="918865"/>
              <a:chOff x="2133600" y="4441834"/>
              <a:chExt cx="523782" cy="918865"/>
            </a:xfrm>
          </p:grpSpPr>
          <p:sp>
            <p:nvSpPr>
              <p:cNvPr id="59" name="Isosceles Triangle 58"/>
              <p:cNvSpPr/>
              <p:nvPr/>
            </p:nvSpPr>
            <p:spPr>
              <a:xfrm>
                <a:off x="2133600" y="4441834"/>
                <a:ext cx="523782" cy="914400"/>
              </a:xfrm>
              <a:prstGeom prst="triangle">
                <a:avLst/>
              </a:prstGeom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2197000" y="4899034"/>
                <a:ext cx="4603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P</a:t>
                </a:r>
                <a:r>
                  <a:rPr lang="en-US" sz="2400" baseline="-25000" dirty="0"/>
                  <a:t>R</a:t>
                </a:r>
              </a:p>
            </p:txBody>
          </p:sp>
        </p:grpSp>
        <p:cxnSp>
          <p:nvCxnSpPr>
            <p:cNvPr id="53" name="Straight Connector 52"/>
            <p:cNvCxnSpPr>
              <a:stCxn id="48" idx="0"/>
              <a:endCxn id="49" idx="5"/>
            </p:cNvCxnSpPr>
            <p:nvPr/>
          </p:nvCxnSpPr>
          <p:spPr>
            <a:xfrm flipH="1" flipV="1">
              <a:off x="6505785" y="4201331"/>
              <a:ext cx="314868" cy="218269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49" idx="3"/>
              <a:endCxn id="63" idx="0"/>
            </p:cNvCxnSpPr>
            <p:nvPr/>
          </p:nvCxnSpPr>
          <p:spPr>
            <a:xfrm flipH="1">
              <a:off x="5766153" y="4201331"/>
              <a:ext cx="478569" cy="294469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48" idx="3"/>
              <a:endCxn id="61" idx="0"/>
            </p:cNvCxnSpPr>
            <p:nvPr/>
          </p:nvCxnSpPr>
          <p:spPr>
            <a:xfrm flipH="1">
              <a:off x="6438900" y="4734731"/>
              <a:ext cx="251221" cy="236167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48" idx="5"/>
              <a:endCxn id="59" idx="0"/>
            </p:cNvCxnSpPr>
            <p:nvPr/>
          </p:nvCxnSpPr>
          <p:spPr>
            <a:xfrm>
              <a:off x="6951184" y="4734731"/>
              <a:ext cx="254525" cy="213804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3" name="Group 82"/>
            <p:cNvGrpSpPr/>
            <p:nvPr/>
          </p:nvGrpSpPr>
          <p:grpSpPr>
            <a:xfrm>
              <a:off x="6260201" y="5867400"/>
              <a:ext cx="369199" cy="618548"/>
              <a:chOff x="5556332" y="5618051"/>
              <a:chExt cx="369199" cy="618548"/>
            </a:xfrm>
          </p:grpSpPr>
          <p:sp>
            <p:nvSpPr>
              <p:cNvPr id="57" name="Oval 56"/>
              <p:cNvSpPr/>
              <p:nvPr/>
            </p:nvSpPr>
            <p:spPr>
              <a:xfrm>
                <a:off x="5556332" y="5867400"/>
                <a:ext cx="369199" cy="369199"/>
              </a:xfrm>
              <a:prstGeom prst="ellipse">
                <a:avLst/>
              </a:prstGeom>
              <a:solidFill>
                <a:srgbClr val="FFFF00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L</a:t>
                </a:r>
              </a:p>
            </p:txBody>
          </p:sp>
          <p:cxnSp>
            <p:nvCxnSpPr>
              <p:cNvPr id="58" name="Straight Connector 57"/>
              <p:cNvCxnSpPr>
                <a:stCxn id="57" idx="0"/>
              </p:cNvCxnSpPr>
              <p:nvPr/>
            </p:nvCxnSpPr>
            <p:spPr>
              <a:xfrm flipV="1">
                <a:off x="5740932" y="5618051"/>
                <a:ext cx="0" cy="24934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5" name="TextBox 64"/>
          <p:cNvSpPr txBox="1"/>
          <p:nvPr/>
        </p:nvSpPr>
        <p:spPr>
          <a:xfrm>
            <a:off x="7012885" y="3957935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553200" y="3429000"/>
            <a:ext cx="530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−2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92" name="Group 91"/>
          <p:cNvGrpSpPr/>
          <p:nvPr/>
        </p:nvGrpSpPr>
        <p:grpSpPr>
          <a:xfrm>
            <a:off x="7595551" y="4038600"/>
            <a:ext cx="862649" cy="2066348"/>
            <a:chOff x="7828488" y="4419600"/>
            <a:chExt cx="862649" cy="2066348"/>
          </a:xfrm>
        </p:grpSpPr>
        <p:cxnSp>
          <p:nvCxnSpPr>
            <p:cNvPr id="71" name="Straight Connector 70"/>
            <p:cNvCxnSpPr/>
            <p:nvPr/>
          </p:nvCxnSpPr>
          <p:spPr>
            <a:xfrm>
              <a:off x="7828488" y="6477000"/>
              <a:ext cx="30004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>
              <a:off x="7974654" y="4419600"/>
              <a:ext cx="0" cy="2066348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8031982" y="5275519"/>
              <a:ext cx="6591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h</a:t>
              </a:r>
              <a:r>
                <a:rPr lang="en-US" sz="2400" dirty="0"/>
                <a:t>+2</a:t>
              </a:r>
              <a:endParaRPr lang="en-US" dirty="0"/>
            </a:p>
          </p:txBody>
        </p:sp>
        <p:cxnSp>
          <p:nvCxnSpPr>
            <p:cNvPr id="74" name="Straight Connector 73"/>
            <p:cNvCxnSpPr/>
            <p:nvPr/>
          </p:nvCxnSpPr>
          <p:spPr>
            <a:xfrm>
              <a:off x="7828488" y="4419600"/>
              <a:ext cx="30775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oup 83"/>
          <p:cNvGrpSpPr/>
          <p:nvPr/>
        </p:nvGrpSpPr>
        <p:grpSpPr>
          <a:xfrm>
            <a:off x="6629400" y="4581288"/>
            <a:ext cx="810528" cy="1532573"/>
            <a:chOff x="6930415" y="2951426"/>
            <a:chExt cx="810528" cy="1532573"/>
          </a:xfrm>
        </p:grpSpPr>
        <p:sp>
          <p:nvSpPr>
            <p:cNvPr id="85" name="TextBox 84"/>
            <p:cNvSpPr txBox="1"/>
            <p:nvPr/>
          </p:nvSpPr>
          <p:spPr>
            <a:xfrm>
              <a:off x="7081788" y="3843463"/>
              <a:ext cx="6591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h</a:t>
              </a:r>
              <a:r>
                <a:rPr lang="en-US" sz="2400" dirty="0"/>
                <a:t>+1</a:t>
              </a:r>
              <a:endParaRPr lang="en-US" dirty="0"/>
            </a:p>
          </p:txBody>
        </p:sp>
        <p:cxnSp>
          <p:nvCxnSpPr>
            <p:cNvPr id="86" name="Straight Arrow Connector 85"/>
            <p:cNvCxnSpPr/>
            <p:nvPr/>
          </p:nvCxnSpPr>
          <p:spPr>
            <a:xfrm>
              <a:off x="7099701" y="2951426"/>
              <a:ext cx="0" cy="153257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6930415" y="2951426"/>
              <a:ext cx="30775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6969169" y="4483999"/>
              <a:ext cx="30775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92"/>
          <p:cNvGrpSpPr/>
          <p:nvPr/>
        </p:nvGrpSpPr>
        <p:grpSpPr>
          <a:xfrm>
            <a:off x="4953000" y="4114800"/>
            <a:ext cx="468265" cy="867927"/>
            <a:chOff x="3730841" y="2984037"/>
            <a:chExt cx="468265" cy="867927"/>
          </a:xfrm>
        </p:grpSpPr>
        <p:cxnSp>
          <p:nvCxnSpPr>
            <p:cNvPr id="94" name="Straight Arrow Connector 93"/>
            <p:cNvCxnSpPr/>
            <p:nvPr/>
          </p:nvCxnSpPr>
          <p:spPr>
            <a:xfrm>
              <a:off x="3886200" y="2984037"/>
              <a:ext cx="0" cy="85002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/>
            <p:cNvSpPr txBox="1"/>
            <p:nvPr/>
          </p:nvSpPr>
          <p:spPr>
            <a:xfrm>
              <a:off x="3886200" y="3208172"/>
              <a:ext cx="3129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h</a:t>
              </a:r>
              <a:endParaRPr lang="en-US" i="1" dirty="0"/>
            </a:p>
          </p:txBody>
        </p:sp>
        <p:cxnSp>
          <p:nvCxnSpPr>
            <p:cNvPr id="96" name="Straight Connector 95"/>
            <p:cNvCxnSpPr/>
            <p:nvPr/>
          </p:nvCxnSpPr>
          <p:spPr>
            <a:xfrm>
              <a:off x="3730841" y="2984037"/>
              <a:ext cx="30775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3734894" y="3851964"/>
              <a:ext cx="30775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0" name="TextBox 99"/>
          <p:cNvSpPr txBox="1"/>
          <p:nvPr/>
        </p:nvSpPr>
        <p:spPr>
          <a:xfrm>
            <a:off x="5791200" y="4114800"/>
            <a:ext cx="100540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Wingdings"/>
              </a:rPr>
              <a:t>X</a:t>
            </a:r>
            <a:endParaRPr lang="en-US" sz="96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9650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65" grpId="0"/>
      <p:bldP spid="66" grpId="0"/>
      <p:bldP spid="10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Left-Right (LR) Rotation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23</a:t>
            </a:fld>
            <a:endParaRPr lang="en-US"/>
          </a:p>
        </p:txBody>
      </p:sp>
      <p:grpSp>
        <p:nvGrpSpPr>
          <p:cNvPr id="65" name="Group 64"/>
          <p:cNvGrpSpPr/>
          <p:nvPr/>
        </p:nvGrpSpPr>
        <p:grpSpPr>
          <a:xfrm>
            <a:off x="1282600" y="1752600"/>
            <a:ext cx="2832200" cy="3502185"/>
            <a:chOff x="1282600" y="1752600"/>
            <a:chExt cx="2832200" cy="3502185"/>
          </a:xfrm>
        </p:grpSpPr>
        <p:sp>
          <p:nvSpPr>
            <p:cNvPr id="6" name="Oval 5"/>
            <p:cNvSpPr/>
            <p:nvPr/>
          </p:nvSpPr>
          <p:spPr>
            <a:xfrm>
              <a:off x="2819400" y="1752600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P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2077470" y="2380098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A</a:t>
              </a: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1282600" y="3134617"/>
              <a:ext cx="546200" cy="1502554"/>
              <a:chOff x="2197000" y="3810000"/>
              <a:chExt cx="546200" cy="896502"/>
            </a:xfrm>
          </p:grpSpPr>
          <p:sp>
            <p:nvSpPr>
              <p:cNvPr id="19" name="Isosceles Triangle 18"/>
              <p:cNvSpPr/>
              <p:nvPr/>
            </p:nvSpPr>
            <p:spPr>
              <a:xfrm>
                <a:off x="2197000" y="3810000"/>
                <a:ext cx="546200" cy="896502"/>
              </a:xfrm>
              <a:prstGeom prst="triangle">
                <a:avLst/>
              </a:prstGeom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2273200" y="4244837"/>
                <a:ext cx="470000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A</a:t>
                </a:r>
                <a:r>
                  <a:rPr lang="en-US" sz="2400" baseline="-25000" dirty="0"/>
                  <a:t>L</a:t>
                </a: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3514818" y="2507426"/>
              <a:ext cx="599982" cy="1523694"/>
              <a:chOff x="2216648" y="3810000"/>
              <a:chExt cx="599982" cy="1147465"/>
            </a:xfrm>
          </p:grpSpPr>
          <p:sp>
            <p:nvSpPr>
              <p:cNvPr id="15" name="Isosceles Triangle 14"/>
              <p:cNvSpPr/>
              <p:nvPr/>
            </p:nvSpPr>
            <p:spPr>
              <a:xfrm>
                <a:off x="2216648" y="3810000"/>
                <a:ext cx="599982" cy="1147465"/>
              </a:xfrm>
              <a:prstGeom prst="triangle">
                <a:avLst/>
              </a:prstGeom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2283230" y="4495800"/>
                <a:ext cx="4603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P</a:t>
                </a:r>
                <a:r>
                  <a:rPr lang="en-US" sz="2400" baseline="-25000" dirty="0"/>
                  <a:t>R</a:t>
                </a:r>
              </a:p>
            </p:txBody>
          </p:sp>
        </p:grpSp>
        <p:cxnSp>
          <p:nvCxnSpPr>
            <p:cNvPr id="11" name="Straight Connector 10"/>
            <p:cNvCxnSpPr>
              <a:stCxn id="6" idx="3"/>
              <a:endCxn id="7" idx="7"/>
            </p:cNvCxnSpPr>
            <p:nvPr/>
          </p:nvCxnSpPr>
          <p:spPr>
            <a:xfrm flipH="1">
              <a:off x="2392601" y="2067731"/>
              <a:ext cx="480867" cy="366435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7" idx="3"/>
              <a:endCxn id="19" idx="0"/>
            </p:cNvCxnSpPr>
            <p:nvPr/>
          </p:nvCxnSpPr>
          <p:spPr>
            <a:xfrm flipH="1">
              <a:off x="1555700" y="2695229"/>
              <a:ext cx="575838" cy="439388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7" idx="5"/>
              <a:endCxn id="24" idx="0"/>
            </p:cNvCxnSpPr>
            <p:nvPr/>
          </p:nvCxnSpPr>
          <p:spPr>
            <a:xfrm>
              <a:off x="2392601" y="2695229"/>
              <a:ext cx="276768" cy="345291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6" idx="5"/>
              <a:endCxn id="15" idx="0"/>
            </p:cNvCxnSpPr>
            <p:nvPr/>
          </p:nvCxnSpPr>
          <p:spPr>
            <a:xfrm>
              <a:off x="3134531" y="2067731"/>
              <a:ext cx="680278" cy="439695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/>
            <p:cNvGrpSpPr/>
            <p:nvPr/>
          </p:nvGrpSpPr>
          <p:grpSpPr>
            <a:xfrm>
              <a:off x="2209577" y="4619273"/>
              <a:ext cx="369199" cy="618548"/>
              <a:chOff x="381000" y="2846161"/>
              <a:chExt cx="369199" cy="618548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381000" y="3095510"/>
                <a:ext cx="369199" cy="369199"/>
              </a:xfrm>
              <a:prstGeom prst="ellipse">
                <a:avLst/>
              </a:prstGeom>
              <a:solidFill>
                <a:srgbClr val="FFFF00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L</a:t>
                </a:r>
              </a:p>
            </p:txBody>
          </p:sp>
          <p:cxnSp>
            <p:nvCxnSpPr>
              <p:cNvPr id="23" name="Straight Connector 22"/>
              <p:cNvCxnSpPr>
                <a:stCxn id="22" idx="0"/>
              </p:cNvCxnSpPr>
              <p:nvPr/>
            </p:nvCxnSpPr>
            <p:spPr>
              <a:xfrm flipV="1">
                <a:off x="565600" y="2846161"/>
                <a:ext cx="0" cy="24934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Oval 23"/>
            <p:cNvSpPr/>
            <p:nvPr/>
          </p:nvSpPr>
          <p:spPr>
            <a:xfrm>
              <a:off x="2484769" y="3040520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B</a:t>
              </a: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2120800" y="3722771"/>
              <a:ext cx="546200" cy="896502"/>
              <a:chOff x="2197000" y="3810000"/>
              <a:chExt cx="546200" cy="896502"/>
            </a:xfrm>
          </p:grpSpPr>
          <p:sp>
            <p:nvSpPr>
              <p:cNvPr id="26" name="Isosceles Triangle 25"/>
              <p:cNvSpPr/>
              <p:nvPr/>
            </p:nvSpPr>
            <p:spPr>
              <a:xfrm>
                <a:off x="2197000" y="3810000"/>
                <a:ext cx="546200" cy="896502"/>
              </a:xfrm>
              <a:prstGeom prst="triangle">
                <a:avLst/>
              </a:prstGeom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2273200" y="4244837"/>
                <a:ext cx="444352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B</a:t>
                </a:r>
                <a:r>
                  <a:rPr lang="en-US" sz="2400" baseline="-25000" dirty="0"/>
                  <a:t>L</a:t>
                </a: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2819401" y="3722771"/>
              <a:ext cx="533399" cy="914400"/>
              <a:chOff x="2146400" y="3810000"/>
              <a:chExt cx="533399" cy="914400"/>
            </a:xfrm>
          </p:grpSpPr>
          <p:sp>
            <p:nvSpPr>
              <p:cNvPr id="29" name="Isosceles Triangle 28"/>
              <p:cNvSpPr/>
              <p:nvPr/>
            </p:nvSpPr>
            <p:spPr>
              <a:xfrm>
                <a:off x="2146400" y="3810000"/>
                <a:ext cx="533399" cy="896502"/>
              </a:xfrm>
              <a:prstGeom prst="triangle">
                <a:avLst/>
              </a:prstGeom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2190564" y="4262735"/>
                <a:ext cx="4635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B</a:t>
                </a:r>
                <a:r>
                  <a:rPr lang="en-US" sz="2400" baseline="-25000" dirty="0"/>
                  <a:t>R</a:t>
                </a:r>
              </a:p>
            </p:txBody>
          </p:sp>
        </p:grpSp>
        <p:cxnSp>
          <p:nvCxnSpPr>
            <p:cNvPr id="31" name="Straight Connector 30"/>
            <p:cNvCxnSpPr>
              <a:stCxn id="24" idx="3"/>
              <a:endCxn id="26" idx="0"/>
            </p:cNvCxnSpPr>
            <p:nvPr/>
          </p:nvCxnSpPr>
          <p:spPr>
            <a:xfrm flipH="1">
              <a:off x="2393900" y="3355651"/>
              <a:ext cx="144937" cy="36712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24" idx="5"/>
              <a:endCxn id="29" idx="0"/>
            </p:cNvCxnSpPr>
            <p:nvPr/>
          </p:nvCxnSpPr>
          <p:spPr>
            <a:xfrm>
              <a:off x="2799900" y="3355651"/>
              <a:ext cx="286201" cy="36712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Group 34"/>
            <p:cNvGrpSpPr/>
            <p:nvPr/>
          </p:nvGrpSpPr>
          <p:grpSpPr>
            <a:xfrm>
              <a:off x="2910759" y="4631772"/>
              <a:ext cx="369199" cy="618548"/>
              <a:chOff x="381000" y="2846161"/>
              <a:chExt cx="369199" cy="618548"/>
            </a:xfrm>
          </p:grpSpPr>
          <p:sp>
            <p:nvSpPr>
              <p:cNvPr id="36" name="Oval 35"/>
              <p:cNvSpPr/>
              <p:nvPr/>
            </p:nvSpPr>
            <p:spPr>
              <a:xfrm>
                <a:off x="381000" y="3095510"/>
                <a:ext cx="369199" cy="369199"/>
              </a:xfrm>
              <a:prstGeom prst="ellipse">
                <a:avLst/>
              </a:prstGeom>
              <a:solidFill>
                <a:srgbClr val="FFFF00"/>
              </a:solidFill>
              <a:ln w="28575"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7" name="Straight Connector 36"/>
              <p:cNvCxnSpPr>
                <a:stCxn id="36" idx="0"/>
              </p:cNvCxnSpPr>
              <p:nvPr/>
            </p:nvCxnSpPr>
            <p:spPr>
              <a:xfrm flipV="1">
                <a:off x="565600" y="2846161"/>
                <a:ext cx="0" cy="249349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TextBox 37"/>
            <p:cNvSpPr txBox="1"/>
            <p:nvPr/>
          </p:nvSpPr>
          <p:spPr>
            <a:xfrm>
              <a:off x="2540272" y="4793120"/>
              <a:ext cx="4315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or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4191000" y="2505773"/>
            <a:ext cx="478702" cy="1525347"/>
            <a:chOff x="4177604" y="3275253"/>
            <a:chExt cx="478702" cy="1525347"/>
          </a:xfrm>
        </p:grpSpPr>
        <p:cxnSp>
          <p:nvCxnSpPr>
            <p:cNvPr id="40" name="Straight Arrow Connector 39"/>
            <p:cNvCxnSpPr/>
            <p:nvPr/>
          </p:nvCxnSpPr>
          <p:spPr>
            <a:xfrm>
              <a:off x="4332963" y="3275253"/>
              <a:ext cx="0" cy="152534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4343400" y="3881735"/>
              <a:ext cx="3129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h</a:t>
              </a:r>
              <a:endParaRPr lang="en-US" i="1" dirty="0"/>
            </a:p>
          </p:txBody>
        </p:sp>
        <p:cxnSp>
          <p:nvCxnSpPr>
            <p:cNvPr id="42" name="Straight Connector 41"/>
            <p:cNvCxnSpPr/>
            <p:nvPr/>
          </p:nvCxnSpPr>
          <p:spPr>
            <a:xfrm>
              <a:off x="4177604" y="3275253"/>
              <a:ext cx="30775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4181657" y="4800600"/>
              <a:ext cx="30775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838200" y="3122853"/>
            <a:ext cx="478702" cy="1525347"/>
            <a:chOff x="4177604" y="3275253"/>
            <a:chExt cx="478702" cy="1525347"/>
          </a:xfrm>
        </p:grpSpPr>
        <p:cxnSp>
          <p:nvCxnSpPr>
            <p:cNvPr id="47" name="Straight Arrow Connector 46"/>
            <p:cNvCxnSpPr/>
            <p:nvPr/>
          </p:nvCxnSpPr>
          <p:spPr>
            <a:xfrm>
              <a:off x="4332963" y="3275253"/>
              <a:ext cx="0" cy="152534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4343400" y="3881735"/>
              <a:ext cx="3129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h</a:t>
              </a:r>
              <a:endParaRPr lang="en-US" i="1" dirty="0"/>
            </a:p>
          </p:txBody>
        </p:sp>
        <p:cxnSp>
          <p:nvCxnSpPr>
            <p:cNvPr id="49" name="Straight Connector 48"/>
            <p:cNvCxnSpPr/>
            <p:nvPr/>
          </p:nvCxnSpPr>
          <p:spPr>
            <a:xfrm>
              <a:off x="4177604" y="3275253"/>
              <a:ext cx="30775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4181657" y="4800600"/>
              <a:ext cx="30775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1752600" y="3712414"/>
            <a:ext cx="480751" cy="1525347"/>
            <a:chOff x="4177604" y="3275253"/>
            <a:chExt cx="480751" cy="1525347"/>
          </a:xfrm>
        </p:grpSpPr>
        <p:cxnSp>
          <p:nvCxnSpPr>
            <p:cNvPr id="52" name="Straight Arrow Connector 51"/>
            <p:cNvCxnSpPr/>
            <p:nvPr/>
          </p:nvCxnSpPr>
          <p:spPr>
            <a:xfrm>
              <a:off x="4332963" y="3275253"/>
              <a:ext cx="0" cy="152534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4345449" y="4105870"/>
              <a:ext cx="3129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h</a:t>
              </a:r>
              <a:endParaRPr lang="en-US" i="1" dirty="0"/>
            </a:p>
          </p:txBody>
        </p:sp>
        <p:cxnSp>
          <p:nvCxnSpPr>
            <p:cNvPr id="54" name="Straight Connector 53"/>
            <p:cNvCxnSpPr/>
            <p:nvPr/>
          </p:nvCxnSpPr>
          <p:spPr>
            <a:xfrm>
              <a:off x="4177604" y="3275253"/>
              <a:ext cx="30775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4181657" y="4800600"/>
              <a:ext cx="30775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/>
          <p:cNvGrpSpPr/>
          <p:nvPr/>
        </p:nvGrpSpPr>
        <p:grpSpPr>
          <a:xfrm>
            <a:off x="487121" y="2462445"/>
            <a:ext cx="808279" cy="2800059"/>
            <a:chOff x="329249" y="3231925"/>
            <a:chExt cx="808279" cy="2800059"/>
          </a:xfrm>
        </p:grpSpPr>
        <p:cxnSp>
          <p:nvCxnSpPr>
            <p:cNvPr id="57" name="Straight Arrow Connector 56"/>
            <p:cNvCxnSpPr/>
            <p:nvPr/>
          </p:nvCxnSpPr>
          <p:spPr>
            <a:xfrm>
              <a:off x="484608" y="3231925"/>
              <a:ext cx="0" cy="277537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478373" y="3334177"/>
              <a:ext cx="6591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h</a:t>
              </a:r>
              <a:r>
                <a:rPr lang="en-US" sz="2400" dirty="0"/>
                <a:t>+2</a:t>
              </a:r>
              <a:endParaRPr lang="en-US" dirty="0"/>
            </a:p>
          </p:txBody>
        </p:sp>
        <p:cxnSp>
          <p:nvCxnSpPr>
            <p:cNvPr id="59" name="Straight Connector 58"/>
            <p:cNvCxnSpPr/>
            <p:nvPr/>
          </p:nvCxnSpPr>
          <p:spPr>
            <a:xfrm>
              <a:off x="329249" y="3231925"/>
              <a:ext cx="30775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358653" y="6031984"/>
              <a:ext cx="30775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TextBox 62"/>
          <p:cNvSpPr txBox="1"/>
          <p:nvPr/>
        </p:nvSpPr>
        <p:spPr>
          <a:xfrm>
            <a:off x="4876800" y="1676400"/>
            <a:ext cx="409490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 </a:t>
            </a:r>
            <a:r>
              <a:rPr lang="en-US" sz="2400" b="1" dirty="0">
                <a:solidFill>
                  <a:srgbClr val="008000"/>
                </a:solidFill>
              </a:rPr>
              <a:t>double rotation </a:t>
            </a:r>
            <a:r>
              <a:rPr lang="en-US" sz="2400" dirty="0"/>
              <a:t>to re-balance:</a:t>
            </a:r>
          </a:p>
          <a:p>
            <a:r>
              <a:rPr lang="en-US" sz="2400" dirty="0"/>
              <a:t>Do a </a:t>
            </a:r>
            <a:r>
              <a:rPr lang="en-US" sz="2400" b="1" dirty="0">
                <a:solidFill>
                  <a:srgbClr val="C00000"/>
                </a:solidFill>
              </a:rPr>
              <a:t>left</a:t>
            </a:r>
            <a:r>
              <a:rPr lang="en-US" sz="2400" dirty="0"/>
              <a:t> rotation on node A;</a:t>
            </a:r>
            <a:br>
              <a:rPr lang="en-US" sz="2400" dirty="0"/>
            </a:br>
            <a:r>
              <a:rPr lang="en-US" sz="2400" dirty="0"/>
              <a:t>then a </a:t>
            </a:r>
            <a:r>
              <a:rPr lang="en-US" sz="2400" b="1" dirty="0">
                <a:solidFill>
                  <a:srgbClr val="0000FF"/>
                </a:solidFill>
              </a:rPr>
              <a:t>right</a:t>
            </a:r>
            <a:r>
              <a:rPr lang="en-US" sz="2400" dirty="0"/>
              <a:t> rotation on node P</a:t>
            </a:r>
            <a:br>
              <a:rPr lang="en-US" sz="2400" dirty="0"/>
            </a:br>
            <a:r>
              <a:rPr lang="en-US" sz="2400" dirty="0"/>
              <a:t>(next slide).</a:t>
            </a:r>
          </a:p>
        </p:txBody>
      </p:sp>
      <p:sp>
        <p:nvSpPr>
          <p:cNvPr id="64" name="Circular Arrow 63"/>
          <p:cNvSpPr/>
          <p:nvPr/>
        </p:nvSpPr>
        <p:spPr>
          <a:xfrm flipH="1">
            <a:off x="1692673" y="1981200"/>
            <a:ext cx="1033808" cy="1024916"/>
          </a:xfrm>
          <a:prstGeom prst="circularArrow">
            <a:avLst>
              <a:gd name="adj1" fmla="val 9078"/>
              <a:gd name="adj2" fmla="val 1142319"/>
              <a:gd name="adj3" fmla="val 20371665"/>
              <a:gd name="adj4" fmla="val 10800000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440885" y="2362200"/>
            <a:ext cx="530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−1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179470" y="1706366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108" name="Group 107"/>
          <p:cNvGrpSpPr/>
          <p:nvPr/>
        </p:nvGrpSpPr>
        <p:grpSpPr>
          <a:xfrm>
            <a:off x="5407019" y="3276600"/>
            <a:ext cx="2517781" cy="3341886"/>
            <a:chOff x="5407019" y="3276600"/>
            <a:chExt cx="2517781" cy="3341886"/>
          </a:xfrm>
        </p:grpSpPr>
        <p:sp>
          <p:nvSpPr>
            <p:cNvPr id="69" name="Oval 68"/>
            <p:cNvSpPr/>
            <p:nvPr/>
          </p:nvSpPr>
          <p:spPr>
            <a:xfrm>
              <a:off x="6867618" y="3276600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P</a:t>
              </a:r>
            </a:p>
          </p:txBody>
        </p:sp>
        <p:sp>
          <p:nvSpPr>
            <p:cNvPr id="70" name="Oval 69"/>
            <p:cNvSpPr/>
            <p:nvPr/>
          </p:nvSpPr>
          <p:spPr>
            <a:xfrm>
              <a:off x="5830117" y="4454360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A</a:t>
              </a:r>
            </a:p>
          </p:txBody>
        </p:sp>
        <p:grpSp>
          <p:nvGrpSpPr>
            <p:cNvPr id="71" name="Group 70"/>
            <p:cNvGrpSpPr/>
            <p:nvPr/>
          </p:nvGrpSpPr>
          <p:grpSpPr>
            <a:xfrm>
              <a:off x="5407019" y="5098145"/>
              <a:ext cx="546200" cy="1502554"/>
              <a:chOff x="2197000" y="3810000"/>
              <a:chExt cx="546200" cy="896502"/>
            </a:xfrm>
          </p:grpSpPr>
          <p:sp>
            <p:nvSpPr>
              <p:cNvPr id="95" name="Isosceles Triangle 94"/>
              <p:cNvSpPr/>
              <p:nvPr/>
            </p:nvSpPr>
            <p:spPr>
              <a:xfrm>
                <a:off x="2197000" y="3810000"/>
                <a:ext cx="546200" cy="896502"/>
              </a:xfrm>
              <a:prstGeom prst="triangle">
                <a:avLst/>
              </a:prstGeom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2273200" y="4244837"/>
                <a:ext cx="470000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A</a:t>
                </a:r>
                <a:r>
                  <a:rPr lang="en-US" sz="2400" baseline="-25000" dirty="0"/>
                  <a:t>L</a:t>
                </a:r>
              </a:p>
            </p:txBody>
          </p:sp>
        </p:grpSp>
        <p:grpSp>
          <p:nvGrpSpPr>
            <p:cNvPr id="72" name="Group 71"/>
            <p:cNvGrpSpPr/>
            <p:nvPr/>
          </p:nvGrpSpPr>
          <p:grpSpPr>
            <a:xfrm>
              <a:off x="7324818" y="4101755"/>
              <a:ext cx="599982" cy="1523694"/>
              <a:chOff x="2216648" y="3810000"/>
              <a:chExt cx="599982" cy="1147465"/>
            </a:xfrm>
          </p:grpSpPr>
          <p:sp>
            <p:nvSpPr>
              <p:cNvPr id="93" name="Isosceles Triangle 92"/>
              <p:cNvSpPr/>
              <p:nvPr/>
            </p:nvSpPr>
            <p:spPr>
              <a:xfrm>
                <a:off x="2216648" y="3810000"/>
                <a:ext cx="599982" cy="1147465"/>
              </a:xfrm>
              <a:prstGeom prst="triangle">
                <a:avLst/>
              </a:prstGeom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2283230" y="4495800"/>
                <a:ext cx="4603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P</a:t>
                </a:r>
                <a:r>
                  <a:rPr lang="en-US" sz="2400" baseline="-25000" dirty="0"/>
                  <a:t>R</a:t>
                </a:r>
              </a:p>
            </p:txBody>
          </p:sp>
        </p:grpSp>
        <p:cxnSp>
          <p:nvCxnSpPr>
            <p:cNvPr id="73" name="Straight Connector 72"/>
            <p:cNvCxnSpPr>
              <a:stCxn id="69" idx="3"/>
              <a:endCxn id="78" idx="7"/>
            </p:cNvCxnSpPr>
            <p:nvPr/>
          </p:nvCxnSpPr>
          <p:spPr>
            <a:xfrm flipH="1">
              <a:off x="6649350" y="3591731"/>
              <a:ext cx="272336" cy="338257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>
              <a:stCxn id="70" idx="3"/>
              <a:endCxn id="95" idx="0"/>
            </p:cNvCxnSpPr>
            <p:nvPr/>
          </p:nvCxnSpPr>
          <p:spPr>
            <a:xfrm flipH="1">
              <a:off x="5680119" y="4769491"/>
              <a:ext cx="204066" cy="328654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>
              <a:stCxn id="78" idx="3"/>
              <a:endCxn id="70" idx="7"/>
            </p:cNvCxnSpPr>
            <p:nvPr/>
          </p:nvCxnSpPr>
          <p:spPr>
            <a:xfrm flipH="1">
              <a:off x="6145248" y="4191051"/>
              <a:ext cx="243039" cy="317377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69" idx="5"/>
              <a:endCxn id="93" idx="0"/>
            </p:cNvCxnSpPr>
            <p:nvPr/>
          </p:nvCxnSpPr>
          <p:spPr>
            <a:xfrm>
              <a:off x="7182749" y="3591731"/>
              <a:ext cx="442060" cy="510024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7" name="Group 76"/>
            <p:cNvGrpSpPr/>
            <p:nvPr/>
          </p:nvGrpSpPr>
          <p:grpSpPr>
            <a:xfrm>
              <a:off x="6181596" y="5999938"/>
              <a:ext cx="369199" cy="618548"/>
              <a:chOff x="381000" y="2846161"/>
              <a:chExt cx="369199" cy="618548"/>
            </a:xfrm>
          </p:grpSpPr>
          <p:sp>
            <p:nvSpPr>
              <p:cNvPr id="91" name="Oval 90"/>
              <p:cNvSpPr/>
              <p:nvPr/>
            </p:nvSpPr>
            <p:spPr>
              <a:xfrm>
                <a:off x="381000" y="3095510"/>
                <a:ext cx="369199" cy="369199"/>
              </a:xfrm>
              <a:prstGeom prst="ellipse">
                <a:avLst/>
              </a:prstGeom>
              <a:solidFill>
                <a:srgbClr val="FFFF00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L</a:t>
                </a:r>
              </a:p>
            </p:txBody>
          </p:sp>
          <p:cxnSp>
            <p:nvCxnSpPr>
              <p:cNvPr id="92" name="Straight Connector 91"/>
              <p:cNvCxnSpPr>
                <a:stCxn id="91" idx="0"/>
              </p:cNvCxnSpPr>
              <p:nvPr/>
            </p:nvCxnSpPr>
            <p:spPr>
              <a:xfrm flipV="1">
                <a:off x="565600" y="2846161"/>
                <a:ext cx="0" cy="24934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8" name="Oval 77"/>
            <p:cNvSpPr/>
            <p:nvPr/>
          </p:nvSpPr>
          <p:spPr>
            <a:xfrm>
              <a:off x="6334219" y="3875920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B</a:t>
              </a:r>
            </a:p>
          </p:txBody>
        </p:sp>
        <p:grpSp>
          <p:nvGrpSpPr>
            <p:cNvPr id="79" name="Group 78"/>
            <p:cNvGrpSpPr/>
            <p:nvPr/>
          </p:nvGrpSpPr>
          <p:grpSpPr>
            <a:xfrm>
              <a:off x="6092819" y="5103436"/>
              <a:ext cx="546200" cy="896502"/>
              <a:chOff x="2197000" y="3810000"/>
              <a:chExt cx="546200" cy="896502"/>
            </a:xfrm>
          </p:grpSpPr>
          <p:sp>
            <p:nvSpPr>
              <p:cNvPr id="89" name="Isosceles Triangle 88"/>
              <p:cNvSpPr/>
              <p:nvPr/>
            </p:nvSpPr>
            <p:spPr>
              <a:xfrm>
                <a:off x="2197000" y="3810000"/>
                <a:ext cx="546200" cy="896502"/>
              </a:xfrm>
              <a:prstGeom prst="triangle">
                <a:avLst/>
              </a:prstGeom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2273200" y="4244837"/>
                <a:ext cx="444352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B</a:t>
                </a:r>
                <a:r>
                  <a:rPr lang="en-US" sz="2400" baseline="-25000" dirty="0"/>
                  <a:t>L</a:t>
                </a:r>
              </a:p>
            </p:txBody>
          </p:sp>
        </p:grpSp>
        <p:grpSp>
          <p:nvGrpSpPr>
            <p:cNvPr id="80" name="Group 79"/>
            <p:cNvGrpSpPr/>
            <p:nvPr/>
          </p:nvGrpSpPr>
          <p:grpSpPr>
            <a:xfrm>
              <a:off x="6639019" y="4549919"/>
              <a:ext cx="533399" cy="914400"/>
              <a:chOff x="2146400" y="3810000"/>
              <a:chExt cx="533399" cy="914400"/>
            </a:xfrm>
          </p:grpSpPr>
          <p:sp>
            <p:nvSpPr>
              <p:cNvPr id="87" name="Isosceles Triangle 86"/>
              <p:cNvSpPr/>
              <p:nvPr/>
            </p:nvSpPr>
            <p:spPr>
              <a:xfrm>
                <a:off x="2146400" y="3810000"/>
                <a:ext cx="533399" cy="896502"/>
              </a:xfrm>
              <a:prstGeom prst="triangle">
                <a:avLst/>
              </a:prstGeom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2190564" y="4262735"/>
                <a:ext cx="4635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B</a:t>
                </a:r>
                <a:r>
                  <a:rPr lang="en-US" sz="2400" baseline="-25000" dirty="0"/>
                  <a:t>R</a:t>
                </a:r>
              </a:p>
            </p:txBody>
          </p:sp>
        </p:grpSp>
        <p:cxnSp>
          <p:nvCxnSpPr>
            <p:cNvPr id="81" name="Straight Connector 80"/>
            <p:cNvCxnSpPr>
              <a:stCxn id="70" idx="5"/>
              <a:endCxn id="89" idx="0"/>
            </p:cNvCxnSpPr>
            <p:nvPr/>
          </p:nvCxnSpPr>
          <p:spPr>
            <a:xfrm>
              <a:off x="6145248" y="4769491"/>
              <a:ext cx="220671" cy="333945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>
              <a:stCxn id="78" idx="5"/>
              <a:endCxn id="87" idx="0"/>
            </p:cNvCxnSpPr>
            <p:nvPr/>
          </p:nvCxnSpPr>
          <p:spPr>
            <a:xfrm>
              <a:off x="6649350" y="4191051"/>
              <a:ext cx="256369" cy="358868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3" name="Group 82"/>
            <p:cNvGrpSpPr/>
            <p:nvPr/>
          </p:nvGrpSpPr>
          <p:grpSpPr>
            <a:xfrm>
              <a:off x="6727020" y="5455371"/>
              <a:ext cx="369199" cy="618548"/>
              <a:chOff x="381000" y="2846161"/>
              <a:chExt cx="369199" cy="618548"/>
            </a:xfrm>
          </p:grpSpPr>
          <p:sp>
            <p:nvSpPr>
              <p:cNvPr id="85" name="Oval 84"/>
              <p:cNvSpPr/>
              <p:nvPr/>
            </p:nvSpPr>
            <p:spPr>
              <a:xfrm>
                <a:off x="381000" y="3095510"/>
                <a:ext cx="369199" cy="369199"/>
              </a:xfrm>
              <a:prstGeom prst="ellipse">
                <a:avLst/>
              </a:prstGeom>
              <a:solidFill>
                <a:srgbClr val="FFFF00"/>
              </a:solidFill>
              <a:ln w="28575"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6" name="Straight Connector 85"/>
              <p:cNvCxnSpPr>
                <a:stCxn id="85" idx="0"/>
              </p:cNvCxnSpPr>
              <p:nvPr/>
            </p:nvCxnSpPr>
            <p:spPr>
              <a:xfrm flipV="1">
                <a:off x="565600" y="2846161"/>
                <a:ext cx="0" cy="249349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85062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6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Left-Right (LR) Rotation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24</a:t>
            </a:fld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825401" y="2070760"/>
            <a:ext cx="2517781" cy="3341886"/>
            <a:chOff x="825401" y="2070760"/>
            <a:chExt cx="2517781" cy="3341886"/>
          </a:xfrm>
        </p:grpSpPr>
        <p:sp>
          <p:nvSpPr>
            <p:cNvPr id="5" name="Oval 4"/>
            <p:cNvSpPr/>
            <p:nvPr/>
          </p:nvSpPr>
          <p:spPr>
            <a:xfrm>
              <a:off x="2286000" y="2070760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P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1248499" y="3248520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A</a:t>
              </a: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825401" y="3892305"/>
              <a:ext cx="546200" cy="1502554"/>
              <a:chOff x="2197000" y="3810000"/>
              <a:chExt cx="546200" cy="896502"/>
            </a:xfrm>
          </p:grpSpPr>
          <p:sp>
            <p:nvSpPr>
              <p:cNvPr id="8" name="Isosceles Triangle 7"/>
              <p:cNvSpPr/>
              <p:nvPr/>
            </p:nvSpPr>
            <p:spPr>
              <a:xfrm>
                <a:off x="2197000" y="3810000"/>
                <a:ext cx="546200" cy="896502"/>
              </a:xfrm>
              <a:prstGeom prst="triangle">
                <a:avLst/>
              </a:prstGeom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2273200" y="4244837"/>
                <a:ext cx="470000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A</a:t>
                </a:r>
                <a:r>
                  <a:rPr lang="en-US" sz="2400" baseline="-25000" dirty="0"/>
                  <a:t>L</a:t>
                </a: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2743200" y="2895915"/>
              <a:ext cx="599982" cy="1523694"/>
              <a:chOff x="2216648" y="3810000"/>
              <a:chExt cx="599982" cy="1147465"/>
            </a:xfrm>
          </p:grpSpPr>
          <p:sp>
            <p:nvSpPr>
              <p:cNvPr id="11" name="Isosceles Triangle 10"/>
              <p:cNvSpPr/>
              <p:nvPr/>
            </p:nvSpPr>
            <p:spPr>
              <a:xfrm>
                <a:off x="2216648" y="3810000"/>
                <a:ext cx="599982" cy="1147465"/>
              </a:xfrm>
              <a:prstGeom prst="triangle">
                <a:avLst/>
              </a:prstGeom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2283230" y="4495800"/>
                <a:ext cx="4603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P</a:t>
                </a:r>
                <a:r>
                  <a:rPr lang="en-US" sz="2400" baseline="-25000" dirty="0"/>
                  <a:t>R</a:t>
                </a:r>
              </a:p>
            </p:txBody>
          </p:sp>
        </p:grpSp>
        <p:cxnSp>
          <p:nvCxnSpPr>
            <p:cNvPr id="13" name="Straight Connector 12"/>
            <p:cNvCxnSpPr>
              <a:stCxn id="5" idx="3"/>
              <a:endCxn id="20" idx="7"/>
            </p:cNvCxnSpPr>
            <p:nvPr/>
          </p:nvCxnSpPr>
          <p:spPr>
            <a:xfrm flipH="1">
              <a:off x="2067732" y="2385891"/>
              <a:ext cx="272336" cy="338257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6" idx="3"/>
              <a:endCxn id="8" idx="0"/>
            </p:cNvCxnSpPr>
            <p:nvPr/>
          </p:nvCxnSpPr>
          <p:spPr>
            <a:xfrm flipH="1">
              <a:off x="1098501" y="3563651"/>
              <a:ext cx="204066" cy="328654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20" idx="3"/>
              <a:endCxn id="6" idx="7"/>
            </p:cNvCxnSpPr>
            <p:nvPr/>
          </p:nvCxnSpPr>
          <p:spPr>
            <a:xfrm flipH="1">
              <a:off x="1563630" y="2985211"/>
              <a:ext cx="243039" cy="317377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5" idx="5"/>
              <a:endCxn id="11" idx="0"/>
            </p:cNvCxnSpPr>
            <p:nvPr/>
          </p:nvCxnSpPr>
          <p:spPr>
            <a:xfrm>
              <a:off x="2601131" y="2385891"/>
              <a:ext cx="442060" cy="510024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/>
            <p:cNvGrpSpPr/>
            <p:nvPr/>
          </p:nvGrpSpPr>
          <p:grpSpPr>
            <a:xfrm>
              <a:off x="1599978" y="4794098"/>
              <a:ext cx="369199" cy="618548"/>
              <a:chOff x="381000" y="2846161"/>
              <a:chExt cx="369199" cy="618548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381000" y="3095510"/>
                <a:ext cx="369199" cy="369199"/>
              </a:xfrm>
              <a:prstGeom prst="ellipse">
                <a:avLst/>
              </a:prstGeom>
              <a:solidFill>
                <a:srgbClr val="FFFF00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L</a:t>
                </a:r>
              </a:p>
            </p:txBody>
          </p:sp>
          <p:cxnSp>
            <p:nvCxnSpPr>
              <p:cNvPr id="19" name="Straight Connector 18"/>
              <p:cNvCxnSpPr>
                <a:stCxn id="18" idx="0"/>
              </p:cNvCxnSpPr>
              <p:nvPr/>
            </p:nvCxnSpPr>
            <p:spPr>
              <a:xfrm flipV="1">
                <a:off x="565600" y="2846161"/>
                <a:ext cx="0" cy="24934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Oval 19"/>
            <p:cNvSpPr/>
            <p:nvPr/>
          </p:nvSpPr>
          <p:spPr>
            <a:xfrm>
              <a:off x="1752601" y="2670080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B</a:t>
              </a:r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1511201" y="3897596"/>
              <a:ext cx="546200" cy="896502"/>
              <a:chOff x="2197000" y="3810000"/>
              <a:chExt cx="546200" cy="896502"/>
            </a:xfrm>
          </p:grpSpPr>
          <p:sp>
            <p:nvSpPr>
              <p:cNvPr id="22" name="Isosceles Triangle 21"/>
              <p:cNvSpPr/>
              <p:nvPr/>
            </p:nvSpPr>
            <p:spPr>
              <a:xfrm>
                <a:off x="2197000" y="3810000"/>
                <a:ext cx="546200" cy="896502"/>
              </a:xfrm>
              <a:prstGeom prst="triangle">
                <a:avLst/>
              </a:prstGeom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2273200" y="4244837"/>
                <a:ext cx="444352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B</a:t>
                </a:r>
                <a:r>
                  <a:rPr lang="en-US" sz="2400" baseline="-25000" dirty="0"/>
                  <a:t>L</a:t>
                </a:r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2057401" y="3344079"/>
              <a:ext cx="533399" cy="914400"/>
              <a:chOff x="2146400" y="3810000"/>
              <a:chExt cx="533399" cy="914400"/>
            </a:xfrm>
          </p:grpSpPr>
          <p:sp>
            <p:nvSpPr>
              <p:cNvPr id="25" name="Isosceles Triangle 24"/>
              <p:cNvSpPr/>
              <p:nvPr/>
            </p:nvSpPr>
            <p:spPr>
              <a:xfrm>
                <a:off x="2146400" y="3810000"/>
                <a:ext cx="533399" cy="896502"/>
              </a:xfrm>
              <a:prstGeom prst="triangle">
                <a:avLst/>
              </a:prstGeom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2190564" y="4262735"/>
                <a:ext cx="4635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B</a:t>
                </a:r>
                <a:r>
                  <a:rPr lang="en-US" sz="2400" baseline="-25000" dirty="0"/>
                  <a:t>R</a:t>
                </a:r>
              </a:p>
            </p:txBody>
          </p:sp>
        </p:grpSp>
        <p:cxnSp>
          <p:nvCxnSpPr>
            <p:cNvPr id="27" name="Straight Connector 26"/>
            <p:cNvCxnSpPr>
              <a:stCxn id="6" idx="5"/>
              <a:endCxn id="22" idx="0"/>
            </p:cNvCxnSpPr>
            <p:nvPr/>
          </p:nvCxnSpPr>
          <p:spPr>
            <a:xfrm>
              <a:off x="1563630" y="3563651"/>
              <a:ext cx="220671" cy="333945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20" idx="5"/>
              <a:endCxn id="25" idx="0"/>
            </p:cNvCxnSpPr>
            <p:nvPr/>
          </p:nvCxnSpPr>
          <p:spPr>
            <a:xfrm>
              <a:off x="2067732" y="2985211"/>
              <a:ext cx="256369" cy="358868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Group 28"/>
            <p:cNvGrpSpPr/>
            <p:nvPr/>
          </p:nvGrpSpPr>
          <p:grpSpPr>
            <a:xfrm>
              <a:off x="2145402" y="4249531"/>
              <a:ext cx="369199" cy="618548"/>
              <a:chOff x="381000" y="2846161"/>
              <a:chExt cx="369199" cy="618548"/>
            </a:xfrm>
          </p:grpSpPr>
          <p:sp>
            <p:nvSpPr>
              <p:cNvPr id="30" name="Oval 29"/>
              <p:cNvSpPr/>
              <p:nvPr/>
            </p:nvSpPr>
            <p:spPr>
              <a:xfrm>
                <a:off x="381000" y="3095510"/>
                <a:ext cx="369199" cy="369199"/>
              </a:xfrm>
              <a:prstGeom prst="ellipse">
                <a:avLst/>
              </a:prstGeom>
              <a:solidFill>
                <a:srgbClr val="FFFF00"/>
              </a:solidFill>
              <a:ln w="28575"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1" name="Straight Connector 30"/>
              <p:cNvCxnSpPr>
                <a:stCxn id="30" idx="0"/>
              </p:cNvCxnSpPr>
              <p:nvPr/>
            </p:nvCxnSpPr>
            <p:spPr>
              <a:xfrm flipV="1">
                <a:off x="565600" y="2846161"/>
                <a:ext cx="0" cy="249349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2" name="Circular Arrow 31"/>
          <p:cNvSpPr/>
          <p:nvPr/>
        </p:nvSpPr>
        <p:spPr>
          <a:xfrm>
            <a:off x="1937200" y="1727345"/>
            <a:ext cx="1033808" cy="1024916"/>
          </a:xfrm>
          <a:prstGeom prst="circularArrow">
            <a:avLst>
              <a:gd name="adj1" fmla="val 9078"/>
              <a:gd name="adj2" fmla="val 1142319"/>
              <a:gd name="adj3" fmla="val 20371665"/>
              <a:gd name="adj4" fmla="val 10800000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90" name="Group 89"/>
          <p:cNvGrpSpPr/>
          <p:nvPr/>
        </p:nvGrpSpPr>
        <p:grpSpPr>
          <a:xfrm>
            <a:off x="5181600" y="2500991"/>
            <a:ext cx="2733581" cy="2756809"/>
            <a:chOff x="5181600" y="2500991"/>
            <a:chExt cx="2733581" cy="2756809"/>
          </a:xfrm>
        </p:grpSpPr>
        <p:sp>
          <p:nvSpPr>
            <p:cNvPr id="35" name="Oval 34"/>
            <p:cNvSpPr/>
            <p:nvPr/>
          </p:nvSpPr>
          <p:spPr>
            <a:xfrm>
              <a:off x="7020017" y="3056472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P</a:t>
              </a:r>
            </a:p>
          </p:txBody>
        </p:sp>
        <p:sp>
          <p:nvSpPr>
            <p:cNvPr id="36" name="Oval 35"/>
            <p:cNvSpPr/>
            <p:nvPr/>
          </p:nvSpPr>
          <p:spPr>
            <a:xfrm>
              <a:off x="5604698" y="3079431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A</a:t>
              </a:r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5181600" y="3723216"/>
              <a:ext cx="546200" cy="1502554"/>
              <a:chOff x="2197000" y="3810000"/>
              <a:chExt cx="546200" cy="896502"/>
            </a:xfrm>
          </p:grpSpPr>
          <p:sp>
            <p:nvSpPr>
              <p:cNvPr id="60" name="Isosceles Triangle 59"/>
              <p:cNvSpPr/>
              <p:nvPr/>
            </p:nvSpPr>
            <p:spPr>
              <a:xfrm>
                <a:off x="2197000" y="3810000"/>
                <a:ext cx="546200" cy="896502"/>
              </a:xfrm>
              <a:prstGeom prst="triangle">
                <a:avLst/>
              </a:prstGeom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2273200" y="4244837"/>
                <a:ext cx="470000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A</a:t>
                </a:r>
                <a:r>
                  <a:rPr lang="en-US" sz="2400" baseline="-25000" dirty="0"/>
                  <a:t>L</a:t>
                </a:r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7315199" y="3725158"/>
              <a:ext cx="599982" cy="1523694"/>
              <a:chOff x="2216648" y="3810000"/>
              <a:chExt cx="599982" cy="1147465"/>
            </a:xfrm>
          </p:grpSpPr>
          <p:sp>
            <p:nvSpPr>
              <p:cNvPr id="58" name="Isosceles Triangle 57"/>
              <p:cNvSpPr/>
              <p:nvPr/>
            </p:nvSpPr>
            <p:spPr>
              <a:xfrm>
                <a:off x="2216648" y="3810000"/>
                <a:ext cx="599982" cy="1147465"/>
              </a:xfrm>
              <a:prstGeom prst="triangle">
                <a:avLst/>
              </a:prstGeom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2283230" y="4495800"/>
                <a:ext cx="4603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P</a:t>
                </a:r>
                <a:r>
                  <a:rPr lang="en-US" sz="2400" baseline="-25000" dirty="0"/>
                  <a:t>R</a:t>
                </a:r>
              </a:p>
            </p:txBody>
          </p:sp>
        </p:grpSp>
        <p:cxnSp>
          <p:nvCxnSpPr>
            <p:cNvPr id="39" name="Straight Connector 38"/>
            <p:cNvCxnSpPr>
              <a:stCxn id="35" idx="3"/>
              <a:endCxn id="52" idx="0"/>
            </p:cNvCxnSpPr>
            <p:nvPr/>
          </p:nvCxnSpPr>
          <p:spPr>
            <a:xfrm flipH="1">
              <a:off x="6819900" y="3371603"/>
              <a:ext cx="254185" cy="353249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36" idx="3"/>
              <a:endCxn id="60" idx="0"/>
            </p:cNvCxnSpPr>
            <p:nvPr/>
          </p:nvCxnSpPr>
          <p:spPr>
            <a:xfrm flipH="1">
              <a:off x="5454700" y="3394562"/>
              <a:ext cx="204066" cy="328654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44" idx="3"/>
              <a:endCxn id="36" idx="7"/>
            </p:cNvCxnSpPr>
            <p:nvPr/>
          </p:nvCxnSpPr>
          <p:spPr>
            <a:xfrm flipH="1">
              <a:off x="5919829" y="2816122"/>
              <a:ext cx="394440" cy="317377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35" idx="5"/>
              <a:endCxn id="58" idx="0"/>
            </p:cNvCxnSpPr>
            <p:nvPr/>
          </p:nvCxnSpPr>
          <p:spPr>
            <a:xfrm>
              <a:off x="7335148" y="3371603"/>
              <a:ext cx="280042" cy="353555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" name="Group 42"/>
            <p:cNvGrpSpPr/>
            <p:nvPr/>
          </p:nvGrpSpPr>
          <p:grpSpPr>
            <a:xfrm>
              <a:off x="5956177" y="4625009"/>
              <a:ext cx="369199" cy="618548"/>
              <a:chOff x="381000" y="2846161"/>
              <a:chExt cx="369199" cy="618548"/>
            </a:xfrm>
          </p:grpSpPr>
          <p:sp>
            <p:nvSpPr>
              <p:cNvPr id="56" name="Oval 55"/>
              <p:cNvSpPr/>
              <p:nvPr/>
            </p:nvSpPr>
            <p:spPr>
              <a:xfrm>
                <a:off x="381000" y="3095510"/>
                <a:ext cx="369199" cy="369199"/>
              </a:xfrm>
              <a:prstGeom prst="ellipse">
                <a:avLst/>
              </a:prstGeom>
              <a:solidFill>
                <a:srgbClr val="FFFF00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L</a:t>
                </a:r>
              </a:p>
            </p:txBody>
          </p:sp>
          <p:cxnSp>
            <p:nvCxnSpPr>
              <p:cNvPr id="57" name="Straight Connector 56"/>
              <p:cNvCxnSpPr>
                <a:stCxn id="56" idx="0"/>
              </p:cNvCxnSpPr>
              <p:nvPr/>
            </p:nvCxnSpPr>
            <p:spPr>
              <a:xfrm flipV="1">
                <a:off x="565600" y="2846161"/>
                <a:ext cx="0" cy="24934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Oval 43"/>
            <p:cNvSpPr/>
            <p:nvPr/>
          </p:nvSpPr>
          <p:spPr>
            <a:xfrm>
              <a:off x="6260201" y="2500991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B</a:t>
              </a:r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5867400" y="3728507"/>
              <a:ext cx="546200" cy="896502"/>
              <a:chOff x="2197000" y="3810000"/>
              <a:chExt cx="546200" cy="896502"/>
            </a:xfrm>
          </p:grpSpPr>
          <p:sp>
            <p:nvSpPr>
              <p:cNvPr id="54" name="Isosceles Triangle 53"/>
              <p:cNvSpPr/>
              <p:nvPr/>
            </p:nvSpPr>
            <p:spPr>
              <a:xfrm>
                <a:off x="2197000" y="3810000"/>
                <a:ext cx="546200" cy="896502"/>
              </a:xfrm>
              <a:prstGeom prst="triangle">
                <a:avLst/>
              </a:prstGeom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2273200" y="4244837"/>
                <a:ext cx="444352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B</a:t>
                </a:r>
                <a:r>
                  <a:rPr lang="en-US" sz="2400" baseline="-25000" dirty="0"/>
                  <a:t>L</a:t>
                </a:r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6553200" y="3724852"/>
              <a:ext cx="533399" cy="914400"/>
              <a:chOff x="2146400" y="3810000"/>
              <a:chExt cx="533399" cy="914400"/>
            </a:xfrm>
          </p:grpSpPr>
          <p:sp>
            <p:nvSpPr>
              <p:cNvPr id="52" name="Isosceles Triangle 51"/>
              <p:cNvSpPr/>
              <p:nvPr/>
            </p:nvSpPr>
            <p:spPr>
              <a:xfrm>
                <a:off x="2146400" y="3810000"/>
                <a:ext cx="533399" cy="896502"/>
              </a:xfrm>
              <a:prstGeom prst="triangle">
                <a:avLst/>
              </a:prstGeom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2190564" y="4262735"/>
                <a:ext cx="4635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B</a:t>
                </a:r>
                <a:r>
                  <a:rPr lang="en-US" sz="2400" baseline="-25000" dirty="0"/>
                  <a:t>R</a:t>
                </a:r>
              </a:p>
            </p:txBody>
          </p:sp>
        </p:grpSp>
        <p:cxnSp>
          <p:nvCxnSpPr>
            <p:cNvPr id="47" name="Straight Connector 46"/>
            <p:cNvCxnSpPr>
              <a:stCxn id="36" idx="5"/>
              <a:endCxn id="54" idx="0"/>
            </p:cNvCxnSpPr>
            <p:nvPr/>
          </p:nvCxnSpPr>
          <p:spPr>
            <a:xfrm>
              <a:off x="5919829" y="3394562"/>
              <a:ext cx="220671" cy="333945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44" idx="5"/>
              <a:endCxn id="35" idx="1"/>
            </p:cNvCxnSpPr>
            <p:nvPr/>
          </p:nvCxnSpPr>
          <p:spPr>
            <a:xfrm>
              <a:off x="6575332" y="2816122"/>
              <a:ext cx="498753" cy="294418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9" name="Group 48"/>
            <p:cNvGrpSpPr/>
            <p:nvPr/>
          </p:nvGrpSpPr>
          <p:grpSpPr>
            <a:xfrm>
              <a:off x="6641201" y="4639252"/>
              <a:ext cx="369199" cy="618548"/>
              <a:chOff x="381000" y="2846161"/>
              <a:chExt cx="369199" cy="618548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381000" y="3095510"/>
                <a:ext cx="369199" cy="369199"/>
              </a:xfrm>
              <a:prstGeom prst="ellipse">
                <a:avLst/>
              </a:prstGeom>
              <a:solidFill>
                <a:srgbClr val="FFFF00"/>
              </a:solidFill>
              <a:ln w="28575"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1" name="Straight Connector 50"/>
              <p:cNvCxnSpPr>
                <a:stCxn id="50" idx="0"/>
              </p:cNvCxnSpPr>
              <p:nvPr/>
            </p:nvCxnSpPr>
            <p:spPr>
              <a:xfrm flipV="1">
                <a:off x="565600" y="2846161"/>
                <a:ext cx="0" cy="249349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2" name="Group 81"/>
          <p:cNvGrpSpPr/>
          <p:nvPr/>
        </p:nvGrpSpPr>
        <p:grpSpPr>
          <a:xfrm flipH="1">
            <a:off x="7898958" y="3173174"/>
            <a:ext cx="887755" cy="2049448"/>
            <a:chOff x="4419600" y="3169882"/>
            <a:chExt cx="887755" cy="2049448"/>
          </a:xfrm>
        </p:grpSpPr>
        <p:cxnSp>
          <p:nvCxnSpPr>
            <p:cNvPr id="83" name="Straight Arrow Connector 82"/>
            <p:cNvCxnSpPr/>
            <p:nvPr/>
          </p:nvCxnSpPr>
          <p:spPr>
            <a:xfrm>
              <a:off x="4934457" y="3693983"/>
              <a:ext cx="0" cy="152534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/>
            <p:cNvSpPr txBox="1"/>
            <p:nvPr/>
          </p:nvSpPr>
          <p:spPr>
            <a:xfrm>
              <a:off x="4944894" y="4300465"/>
              <a:ext cx="3129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h</a:t>
              </a:r>
              <a:endParaRPr lang="en-US" i="1" dirty="0"/>
            </a:p>
          </p:txBody>
        </p:sp>
        <p:cxnSp>
          <p:nvCxnSpPr>
            <p:cNvPr id="85" name="Straight Connector 84"/>
            <p:cNvCxnSpPr/>
            <p:nvPr/>
          </p:nvCxnSpPr>
          <p:spPr>
            <a:xfrm>
              <a:off x="4779098" y="3693983"/>
              <a:ext cx="30775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4419600" y="5219330"/>
              <a:ext cx="67131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>
              <a:off x="4635623" y="3169882"/>
              <a:ext cx="0" cy="2049448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4481743" y="3169882"/>
              <a:ext cx="30775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/>
            <p:cNvSpPr txBox="1"/>
            <p:nvPr/>
          </p:nvSpPr>
          <p:spPr>
            <a:xfrm>
              <a:off x="4648200" y="3202286"/>
              <a:ext cx="6591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h</a:t>
              </a:r>
              <a:r>
                <a:rPr lang="en-US" sz="2400" dirty="0"/>
                <a:t>+1</a:t>
              </a:r>
              <a:endParaRPr lang="en-US" dirty="0"/>
            </a:p>
          </p:txBody>
        </p:sp>
      </p:grpSp>
      <p:sp>
        <p:nvSpPr>
          <p:cNvPr id="91" name="TextBox 90"/>
          <p:cNvSpPr txBox="1"/>
          <p:nvPr/>
        </p:nvSpPr>
        <p:spPr>
          <a:xfrm>
            <a:off x="6641201" y="2426280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0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102" name="Group 101"/>
          <p:cNvGrpSpPr/>
          <p:nvPr/>
        </p:nvGrpSpPr>
        <p:grpSpPr>
          <a:xfrm>
            <a:off x="4191000" y="2468072"/>
            <a:ext cx="1116355" cy="2751258"/>
            <a:chOff x="4191000" y="2468072"/>
            <a:chExt cx="1116355" cy="2751258"/>
          </a:xfrm>
        </p:grpSpPr>
        <p:cxnSp>
          <p:nvCxnSpPr>
            <p:cNvPr id="67" name="Straight Arrow Connector 66"/>
            <p:cNvCxnSpPr/>
            <p:nvPr/>
          </p:nvCxnSpPr>
          <p:spPr>
            <a:xfrm>
              <a:off x="4934457" y="3693983"/>
              <a:ext cx="0" cy="152534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4944894" y="4300465"/>
              <a:ext cx="3129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h</a:t>
              </a:r>
              <a:endParaRPr lang="en-US" i="1" dirty="0"/>
            </a:p>
          </p:txBody>
        </p:sp>
        <p:cxnSp>
          <p:nvCxnSpPr>
            <p:cNvPr id="69" name="Straight Connector 68"/>
            <p:cNvCxnSpPr/>
            <p:nvPr/>
          </p:nvCxnSpPr>
          <p:spPr>
            <a:xfrm>
              <a:off x="4779098" y="3693983"/>
              <a:ext cx="30775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4191000" y="5219330"/>
              <a:ext cx="89991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>
              <a:off x="4635623" y="3169882"/>
              <a:ext cx="0" cy="2049448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4481743" y="3169882"/>
              <a:ext cx="30775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4648200" y="3202286"/>
              <a:ext cx="6591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h</a:t>
              </a:r>
              <a:r>
                <a:rPr lang="en-US" sz="2400" dirty="0"/>
                <a:t>+1</a:t>
              </a:r>
              <a:endParaRPr lang="en-US" dirty="0"/>
            </a:p>
          </p:txBody>
        </p:sp>
        <p:grpSp>
          <p:nvGrpSpPr>
            <p:cNvPr id="94" name="Group 93"/>
            <p:cNvGrpSpPr/>
            <p:nvPr/>
          </p:nvGrpSpPr>
          <p:grpSpPr>
            <a:xfrm>
              <a:off x="4191000" y="2468072"/>
              <a:ext cx="795275" cy="2751258"/>
              <a:chOff x="7910571" y="4419600"/>
              <a:chExt cx="795275" cy="2751258"/>
            </a:xfrm>
          </p:grpSpPr>
          <p:cxnSp>
            <p:nvCxnSpPr>
              <p:cNvPr id="96" name="Straight Arrow Connector 95"/>
              <p:cNvCxnSpPr/>
              <p:nvPr/>
            </p:nvCxnSpPr>
            <p:spPr>
              <a:xfrm>
                <a:off x="8062971" y="4419600"/>
                <a:ext cx="0" cy="275125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TextBox 96"/>
              <p:cNvSpPr txBox="1"/>
              <p:nvPr/>
            </p:nvSpPr>
            <p:spPr>
              <a:xfrm>
                <a:off x="8046691" y="4542328"/>
                <a:ext cx="6591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/>
                  <a:t>h</a:t>
                </a:r>
                <a:r>
                  <a:rPr lang="en-US" sz="2400" dirty="0"/>
                  <a:t>+2</a:t>
                </a:r>
                <a:endParaRPr lang="en-US" dirty="0"/>
              </a:p>
            </p:txBody>
          </p:sp>
          <p:cxnSp>
            <p:nvCxnSpPr>
              <p:cNvPr id="98" name="Straight Connector 97"/>
              <p:cNvCxnSpPr/>
              <p:nvPr/>
            </p:nvCxnSpPr>
            <p:spPr>
              <a:xfrm>
                <a:off x="7910571" y="4419600"/>
                <a:ext cx="30775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868806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9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Left-Right (LR) Rotation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25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282600" y="1752600"/>
            <a:ext cx="2832200" cy="3502185"/>
            <a:chOff x="1282600" y="1752600"/>
            <a:chExt cx="2832200" cy="3502185"/>
          </a:xfrm>
        </p:grpSpPr>
        <p:sp>
          <p:nvSpPr>
            <p:cNvPr id="6" name="Oval 5"/>
            <p:cNvSpPr/>
            <p:nvPr/>
          </p:nvSpPr>
          <p:spPr>
            <a:xfrm>
              <a:off x="2819400" y="1752600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P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2077470" y="2380098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A</a:t>
              </a: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1282600" y="3134617"/>
              <a:ext cx="546200" cy="1502554"/>
              <a:chOff x="2197000" y="3810000"/>
              <a:chExt cx="546200" cy="896502"/>
            </a:xfrm>
          </p:grpSpPr>
          <p:sp>
            <p:nvSpPr>
              <p:cNvPr id="32" name="Isosceles Triangle 31"/>
              <p:cNvSpPr/>
              <p:nvPr/>
            </p:nvSpPr>
            <p:spPr>
              <a:xfrm>
                <a:off x="2197000" y="3810000"/>
                <a:ext cx="546200" cy="896502"/>
              </a:xfrm>
              <a:prstGeom prst="triangle">
                <a:avLst/>
              </a:prstGeom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2273200" y="4244837"/>
                <a:ext cx="470000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A</a:t>
                </a:r>
                <a:r>
                  <a:rPr lang="en-US" sz="2400" baseline="-25000" dirty="0"/>
                  <a:t>L</a:t>
                </a: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3514818" y="2507426"/>
              <a:ext cx="599982" cy="1523694"/>
              <a:chOff x="2216648" y="3810000"/>
              <a:chExt cx="599982" cy="1147465"/>
            </a:xfrm>
          </p:grpSpPr>
          <p:sp>
            <p:nvSpPr>
              <p:cNvPr id="30" name="Isosceles Triangle 29"/>
              <p:cNvSpPr/>
              <p:nvPr/>
            </p:nvSpPr>
            <p:spPr>
              <a:xfrm>
                <a:off x="2216648" y="3810000"/>
                <a:ext cx="599982" cy="1147465"/>
              </a:xfrm>
              <a:prstGeom prst="triangle">
                <a:avLst/>
              </a:prstGeom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2283230" y="4495800"/>
                <a:ext cx="4603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P</a:t>
                </a:r>
                <a:r>
                  <a:rPr lang="en-US" sz="2400" baseline="-25000" dirty="0"/>
                  <a:t>R</a:t>
                </a:r>
              </a:p>
            </p:txBody>
          </p:sp>
        </p:grpSp>
        <p:cxnSp>
          <p:nvCxnSpPr>
            <p:cNvPr id="10" name="Straight Connector 9"/>
            <p:cNvCxnSpPr>
              <a:stCxn id="6" idx="3"/>
              <a:endCxn id="7" idx="7"/>
            </p:cNvCxnSpPr>
            <p:nvPr/>
          </p:nvCxnSpPr>
          <p:spPr>
            <a:xfrm flipH="1">
              <a:off x="2392601" y="2067731"/>
              <a:ext cx="480867" cy="366435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7" idx="3"/>
              <a:endCxn id="32" idx="0"/>
            </p:cNvCxnSpPr>
            <p:nvPr/>
          </p:nvCxnSpPr>
          <p:spPr>
            <a:xfrm flipH="1">
              <a:off x="1555700" y="2695229"/>
              <a:ext cx="575838" cy="439388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7" idx="5"/>
              <a:endCxn id="15" idx="0"/>
            </p:cNvCxnSpPr>
            <p:nvPr/>
          </p:nvCxnSpPr>
          <p:spPr>
            <a:xfrm>
              <a:off x="2392601" y="2695229"/>
              <a:ext cx="276768" cy="345291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6" idx="5"/>
              <a:endCxn id="30" idx="0"/>
            </p:cNvCxnSpPr>
            <p:nvPr/>
          </p:nvCxnSpPr>
          <p:spPr>
            <a:xfrm>
              <a:off x="3134531" y="2067731"/>
              <a:ext cx="680278" cy="439695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13"/>
            <p:cNvGrpSpPr/>
            <p:nvPr/>
          </p:nvGrpSpPr>
          <p:grpSpPr>
            <a:xfrm>
              <a:off x="2209577" y="4619273"/>
              <a:ext cx="369199" cy="618548"/>
              <a:chOff x="381000" y="2846161"/>
              <a:chExt cx="369199" cy="618548"/>
            </a:xfrm>
          </p:grpSpPr>
          <p:sp>
            <p:nvSpPr>
              <p:cNvPr id="28" name="Oval 27"/>
              <p:cNvSpPr/>
              <p:nvPr/>
            </p:nvSpPr>
            <p:spPr>
              <a:xfrm>
                <a:off x="381000" y="3095510"/>
                <a:ext cx="369199" cy="369199"/>
              </a:xfrm>
              <a:prstGeom prst="ellipse">
                <a:avLst/>
              </a:prstGeom>
              <a:solidFill>
                <a:srgbClr val="FFFF00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L</a:t>
                </a:r>
              </a:p>
            </p:txBody>
          </p:sp>
          <p:cxnSp>
            <p:nvCxnSpPr>
              <p:cNvPr id="29" name="Straight Connector 28"/>
              <p:cNvCxnSpPr>
                <a:stCxn id="28" idx="0"/>
              </p:cNvCxnSpPr>
              <p:nvPr/>
            </p:nvCxnSpPr>
            <p:spPr>
              <a:xfrm flipV="1">
                <a:off x="565600" y="2846161"/>
                <a:ext cx="0" cy="24934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Oval 14"/>
            <p:cNvSpPr/>
            <p:nvPr/>
          </p:nvSpPr>
          <p:spPr>
            <a:xfrm>
              <a:off x="2484769" y="3040520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B</a:t>
              </a: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2120800" y="3722771"/>
              <a:ext cx="546200" cy="896502"/>
              <a:chOff x="2197000" y="3810000"/>
              <a:chExt cx="546200" cy="896502"/>
            </a:xfrm>
          </p:grpSpPr>
          <p:sp>
            <p:nvSpPr>
              <p:cNvPr id="26" name="Isosceles Triangle 25"/>
              <p:cNvSpPr/>
              <p:nvPr/>
            </p:nvSpPr>
            <p:spPr>
              <a:xfrm>
                <a:off x="2197000" y="3810000"/>
                <a:ext cx="546200" cy="896502"/>
              </a:xfrm>
              <a:prstGeom prst="triangle">
                <a:avLst/>
              </a:prstGeom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2273200" y="4244837"/>
                <a:ext cx="444352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B</a:t>
                </a:r>
                <a:r>
                  <a:rPr lang="en-US" sz="2400" baseline="-25000" dirty="0"/>
                  <a:t>L</a:t>
                </a:r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2819401" y="3722771"/>
              <a:ext cx="533399" cy="914400"/>
              <a:chOff x="2146400" y="3810000"/>
              <a:chExt cx="533399" cy="914400"/>
            </a:xfrm>
          </p:grpSpPr>
          <p:sp>
            <p:nvSpPr>
              <p:cNvPr id="24" name="Isosceles Triangle 23"/>
              <p:cNvSpPr/>
              <p:nvPr/>
            </p:nvSpPr>
            <p:spPr>
              <a:xfrm>
                <a:off x="2146400" y="3810000"/>
                <a:ext cx="533399" cy="896502"/>
              </a:xfrm>
              <a:prstGeom prst="triangle">
                <a:avLst/>
              </a:prstGeom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2190564" y="4262735"/>
                <a:ext cx="4635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B</a:t>
                </a:r>
                <a:r>
                  <a:rPr lang="en-US" sz="2400" baseline="-25000" dirty="0"/>
                  <a:t>R</a:t>
                </a:r>
              </a:p>
            </p:txBody>
          </p:sp>
        </p:grpSp>
        <p:cxnSp>
          <p:nvCxnSpPr>
            <p:cNvPr id="18" name="Straight Connector 17"/>
            <p:cNvCxnSpPr>
              <a:stCxn id="15" idx="3"/>
              <a:endCxn id="26" idx="0"/>
            </p:cNvCxnSpPr>
            <p:nvPr/>
          </p:nvCxnSpPr>
          <p:spPr>
            <a:xfrm flipH="1">
              <a:off x="2393900" y="3355651"/>
              <a:ext cx="144937" cy="36712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15" idx="5"/>
              <a:endCxn id="24" idx="0"/>
            </p:cNvCxnSpPr>
            <p:nvPr/>
          </p:nvCxnSpPr>
          <p:spPr>
            <a:xfrm>
              <a:off x="2799900" y="3355651"/>
              <a:ext cx="286201" cy="36712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/>
            <p:cNvGrpSpPr/>
            <p:nvPr/>
          </p:nvGrpSpPr>
          <p:grpSpPr>
            <a:xfrm>
              <a:off x="2910759" y="4631772"/>
              <a:ext cx="369199" cy="618548"/>
              <a:chOff x="381000" y="2846161"/>
              <a:chExt cx="369199" cy="618548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381000" y="3095510"/>
                <a:ext cx="369199" cy="369199"/>
              </a:xfrm>
              <a:prstGeom prst="ellipse">
                <a:avLst/>
              </a:prstGeom>
              <a:solidFill>
                <a:srgbClr val="FFFF00"/>
              </a:solidFill>
              <a:ln w="28575"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3" name="Straight Connector 22"/>
              <p:cNvCxnSpPr>
                <a:stCxn id="22" idx="0"/>
              </p:cNvCxnSpPr>
              <p:nvPr/>
            </p:nvCxnSpPr>
            <p:spPr>
              <a:xfrm flipV="1">
                <a:off x="565600" y="2846161"/>
                <a:ext cx="0" cy="249349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TextBox 20"/>
            <p:cNvSpPr txBox="1"/>
            <p:nvPr/>
          </p:nvSpPr>
          <p:spPr>
            <a:xfrm>
              <a:off x="2540272" y="4793120"/>
              <a:ext cx="4315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or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4191000" y="2505773"/>
            <a:ext cx="478702" cy="1525347"/>
            <a:chOff x="4177604" y="3275253"/>
            <a:chExt cx="478702" cy="1525347"/>
          </a:xfrm>
        </p:grpSpPr>
        <p:cxnSp>
          <p:nvCxnSpPr>
            <p:cNvPr id="35" name="Straight Arrow Connector 34"/>
            <p:cNvCxnSpPr/>
            <p:nvPr/>
          </p:nvCxnSpPr>
          <p:spPr>
            <a:xfrm>
              <a:off x="4332963" y="3275253"/>
              <a:ext cx="0" cy="152534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4343400" y="3881735"/>
              <a:ext cx="3129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h</a:t>
              </a:r>
              <a:endParaRPr lang="en-US" i="1" dirty="0"/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4177604" y="3275253"/>
              <a:ext cx="30775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4181657" y="4800600"/>
              <a:ext cx="30775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838200" y="3122853"/>
            <a:ext cx="478702" cy="1525347"/>
            <a:chOff x="4177604" y="3275253"/>
            <a:chExt cx="478702" cy="1525347"/>
          </a:xfrm>
        </p:grpSpPr>
        <p:cxnSp>
          <p:nvCxnSpPr>
            <p:cNvPr id="40" name="Straight Arrow Connector 39"/>
            <p:cNvCxnSpPr/>
            <p:nvPr/>
          </p:nvCxnSpPr>
          <p:spPr>
            <a:xfrm>
              <a:off x="4332963" y="3275253"/>
              <a:ext cx="0" cy="152534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4343400" y="3881735"/>
              <a:ext cx="3129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h</a:t>
              </a:r>
              <a:endParaRPr lang="en-US" i="1" dirty="0"/>
            </a:p>
          </p:txBody>
        </p:sp>
        <p:cxnSp>
          <p:nvCxnSpPr>
            <p:cNvPr id="42" name="Straight Connector 41"/>
            <p:cNvCxnSpPr/>
            <p:nvPr/>
          </p:nvCxnSpPr>
          <p:spPr>
            <a:xfrm>
              <a:off x="4177604" y="3275253"/>
              <a:ext cx="30775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4181657" y="4800600"/>
              <a:ext cx="30775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1752600" y="3712414"/>
            <a:ext cx="480751" cy="1525347"/>
            <a:chOff x="4177604" y="3275253"/>
            <a:chExt cx="480751" cy="1525347"/>
          </a:xfrm>
        </p:grpSpPr>
        <p:cxnSp>
          <p:nvCxnSpPr>
            <p:cNvPr id="45" name="Straight Arrow Connector 44"/>
            <p:cNvCxnSpPr/>
            <p:nvPr/>
          </p:nvCxnSpPr>
          <p:spPr>
            <a:xfrm>
              <a:off x="4332963" y="3275253"/>
              <a:ext cx="0" cy="152534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4345449" y="4105870"/>
              <a:ext cx="3129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h</a:t>
              </a:r>
              <a:endParaRPr lang="en-US" i="1" dirty="0"/>
            </a:p>
          </p:txBody>
        </p:sp>
        <p:cxnSp>
          <p:nvCxnSpPr>
            <p:cNvPr id="47" name="Straight Connector 46"/>
            <p:cNvCxnSpPr/>
            <p:nvPr/>
          </p:nvCxnSpPr>
          <p:spPr>
            <a:xfrm>
              <a:off x="4177604" y="3275253"/>
              <a:ext cx="30775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4181657" y="4800600"/>
              <a:ext cx="30775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>
          <a:xfrm>
            <a:off x="487121" y="2462445"/>
            <a:ext cx="808279" cy="2800059"/>
            <a:chOff x="329249" y="3231925"/>
            <a:chExt cx="808279" cy="2800059"/>
          </a:xfrm>
        </p:grpSpPr>
        <p:cxnSp>
          <p:nvCxnSpPr>
            <p:cNvPr id="50" name="Straight Arrow Connector 49"/>
            <p:cNvCxnSpPr/>
            <p:nvPr/>
          </p:nvCxnSpPr>
          <p:spPr>
            <a:xfrm>
              <a:off x="484608" y="3231925"/>
              <a:ext cx="0" cy="277537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478373" y="3334177"/>
              <a:ext cx="6591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h</a:t>
              </a:r>
              <a:r>
                <a:rPr lang="en-US" sz="2400" dirty="0"/>
                <a:t>+2</a:t>
              </a:r>
              <a:endParaRPr lang="en-US" dirty="0"/>
            </a:p>
          </p:txBody>
        </p:sp>
        <p:cxnSp>
          <p:nvCxnSpPr>
            <p:cNvPr id="52" name="Straight Connector 51"/>
            <p:cNvCxnSpPr/>
            <p:nvPr/>
          </p:nvCxnSpPr>
          <p:spPr>
            <a:xfrm>
              <a:off x="329249" y="3231925"/>
              <a:ext cx="30775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358653" y="6031984"/>
              <a:ext cx="30775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TextBox 54"/>
          <p:cNvSpPr txBox="1"/>
          <p:nvPr/>
        </p:nvSpPr>
        <p:spPr>
          <a:xfrm>
            <a:off x="2440885" y="2362200"/>
            <a:ext cx="530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−1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179470" y="1706366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544246" y="4475087"/>
            <a:ext cx="4184600" cy="193899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An </a:t>
            </a:r>
            <a:r>
              <a:rPr lang="en-US" sz="2400" b="1" dirty="0">
                <a:solidFill>
                  <a:srgbClr val="C00000"/>
                </a:solidFill>
              </a:rPr>
              <a:t>LR rotation</a:t>
            </a:r>
            <a:r>
              <a:rPr lang="en-US" sz="2400" dirty="0"/>
              <a:t> is called for when the node becomes unbalanced with a </a:t>
            </a:r>
            <a:r>
              <a:rPr lang="en-US" sz="2400" b="1" dirty="0">
                <a:solidFill>
                  <a:srgbClr val="C00000"/>
                </a:solidFill>
              </a:rPr>
              <a:t>positive </a:t>
            </a:r>
            <a:r>
              <a:rPr lang="en-US" sz="2400" dirty="0"/>
              <a:t>balance factor but the left </a:t>
            </a:r>
            <a:r>
              <a:rPr lang="en-US" sz="2400" dirty="0" err="1"/>
              <a:t>subtree</a:t>
            </a:r>
            <a:r>
              <a:rPr lang="en-US" sz="2400" dirty="0"/>
              <a:t> of the node has a </a:t>
            </a:r>
            <a:r>
              <a:rPr lang="en-US" sz="2400" b="1" dirty="0">
                <a:solidFill>
                  <a:srgbClr val="C00000"/>
                </a:solidFill>
              </a:rPr>
              <a:t>negative</a:t>
            </a:r>
            <a:r>
              <a:rPr lang="en-US" sz="2400" dirty="0"/>
              <a:t> balance factor.</a:t>
            </a:r>
          </a:p>
        </p:txBody>
      </p:sp>
    </p:spTree>
    <p:extLst>
      <p:ext uri="{BB962C8B-B14F-4D97-AF65-F5344CB8AC3E}">
        <p14:creationId xmlns:p14="http://schemas.microsoft.com/office/powerpoint/2010/main" val="2613171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Left-Right Rotation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ordering property of BST is kept.</a:t>
            </a:r>
          </a:p>
          <a:p>
            <a:r>
              <a:rPr lang="en-US" dirty="0"/>
              <a:t>Node B has a balance factor of 0.</a:t>
            </a:r>
          </a:p>
          <a:p>
            <a:r>
              <a:rPr lang="en-US" dirty="0"/>
              <a:t>The height of the tree </a:t>
            </a:r>
            <a:r>
              <a:rPr lang="en-US" b="1" dirty="0">
                <a:solidFill>
                  <a:srgbClr val="C00000"/>
                </a:solidFill>
              </a:rPr>
              <a:t>after the rotation</a:t>
            </a:r>
            <a:r>
              <a:rPr lang="en-US" dirty="0"/>
              <a:t> is the same as the height of the tree before insertion.</a:t>
            </a:r>
          </a:p>
          <a:p>
            <a:endParaRPr lang="en-US" dirty="0"/>
          </a:p>
        </p:txBody>
      </p:sp>
      <p:grpSp>
        <p:nvGrpSpPr>
          <p:cNvPr id="55" name="Group 54"/>
          <p:cNvGrpSpPr/>
          <p:nvPr/>
        </p:nvGrpSpPr>
        <p:grpSpPr>
          <a:xfrm>
            <a:off x="2109887" y="3493080"/>
            <a:ext cx="4595713" cy="2831520"/>
            <a:chOff x="2552243" y="3371273"/>
            <a:chExt cx="4595713" cy="2831520"/>
          </a:xfrm>
        </p:grpSpPr>
        <p:grpSp>
          <p:nvGrpSpPr>
            <p:cNvPr id="5" name="Group 4"/>
            <p:cNvGrpSpPr/>
            <p:nvPr/>
          </p:nvGrpSpPr>
          <p:grpSpPr>
            <a:xfrm>
              <a:off x="3542843" y="3445984"/>
              <a:ext cx="2733581" cy="2756809"/>
              <a:chOff x="5181600" y="2500991"/>
              <a:chExt cx="2733581" cy="2756809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7020017" y="3056472"/>
                <a:ext cx="369199" cy="36919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P</a:t>
                </a:r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5604698" y="3079431"/>
                <a:ext cx="369199" cy="36919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grpSp>
            <p:nvGrpSpPr>
              <p:cNvPr id="8" name="Group 7"/>
              <p:cNvGrpSpPr/>
              <p:nvPr/>
            </p:nvGrpSpPr>
            <p:grpSpPr>
              <a:xfrm>
                <a:off x="5181600" y="3723216"/>
                <a:ext cx="546200" cy="1502554"/>
                <a:chOff x="2197000" y="3810000"/>
                <a:chExt cx="546200" cy="896502"/>
              </a:xfrm>
            </p:grpSpPr>
            <p:sp>
              <p:nvSpPr>
                <p:cNvPr id="31" name="Isosceles Triangle 30"/>
                <p:cNvSpPr/>
                <p:nvPr/>
              </p:nvSpPr>
              <p:spPr>
                <a:xfrm>
                  <a:off x="2197000" y="3810000"/>
                  <a:ext cx="546200" cy="896502"/>
                </a:xfrm>
                <a:prstGeom prst="triangle">
                  <a:avLst/>
                </a:prstGeom>
                <a:noFill/>
                <a:ln w="28575">
                  <a:solidFill>
                    <a:srgbClr val="CC00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" name="TextBox 31"/>
                <p:cNvSpPr txBox="1"/>
                <p:nvPr/>
              </p:nvSpPr>
              <p:spPr>
                <a:xfrm>
                  <a:off x="2273200" y="4244837"/>
                  <a:ext cx="470000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/>
                    <a:t>A</a:t>
                  </a:r>
                  <a:r>
                    <a:rPr lang="en-US" sz="2400" baseline="-25000" dirty="0"/>
                    <a:t>L</a:t>
                  </a:r>
                </a:p>
              </p:txBody>
            </p:sp>
          </p:grpSp>
          <p:grpSp>
            <p:nvGrpSpPr>
              <p:cNvPr id="9" name="Group 8"/>
              <p:cNvGrpSpPr/>
              <p:nvPr/>
            </p:nvGrpSpPr>
            <p:grpSpPr>
              <a:xfrm>
                <a:off x="7315199" y="3725158"/>
                <a:ext cx="599982" cy="1523694"/>
                <a:chOff x="2216648" y="3810000"/>
                <a:chExt cx="599982" cy="1147465"/>
              </a:xfrm>
            </p:grpSpPr>
            <p:sp>
              <p:nvSpPr>
                <p:cNvPr id="29" name="Isosceles Triangle 28"/>
                <p:cNvSpPr/>
                <p:nvPr/>
              </p:nvSpPr>
              <p:spPr>
                <a:xfrm>
                  <a:off x="2216648" y="3810000"/>
                  <a:ext cx="599982" cy="1147465"/>
                </a:xfrm>
                <a:prstGeom prst="triangle">
                  <a:avLst/>
                </a:prstGeom>
                <a:noFill/>
                <a:ln w="28575">
                  <a:solidFill>
                    <a:srgbClr val="CC00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" name="TextBox 29"/>
                <p:cNvSpPr txBox="1"/>
                <p:nvPr/>
              </p:nvSpPr>
              <p:spPr>
                <a:xfrm>
                  <a:off x="2283230" y="4495800"/>
                  <a:ext cx="46038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/>
                    <a:t>P</a:t>
                  </a:r>
                  <a:r>
                    <a:rPr lang="en-US" sz="2400" baseline="-25000" dirty="0"/>
                    <a:t>R</a:t>
                  </a:r>
                </a:p>
              </p:txBody>
            </p:sp>
          </p:grpSp>
          <p:cxnSp>
            <p:nvCxnSpPr>
              <p:cNvPr id="10" name="Straight Connector 9"/>
              <p:cNvCxnSpPr>
                <a:stCxn id="6" idx="3"/>
                <a:endCxn id="23" idx="0"/>
              </p:cNvCxnSpPr>
              <p:nvPr/>
            </p:nvCxnSpPr>
            <p:spPr>
              <a:xfrm flipH="1">
                <a:off x="6819900" y="3371603"/>
                <a:ext cx="254185" cy="353249"/>
              </a:xfrm>
              <a:prstGeom prst="line">
                <a:avLst/>
              </a:prstGeom>
              <a:ln w="28575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>
                <a:stCxn id="7" idx="3"/>
                <a:endCxn id="31" idx="0"/>
              </p:cNvCxnSpPr>
              <p:nvPr/>
            </p:nvCxnSpPr>
            <p:spPr>
              <a:xfrm flipH="1">
                <a:off x="5454700" y="3394562"/>
                <a:ext cx="204066" cy="328654"/>
              </a:xfrm>
              <a:prstGeom prst="line">
                <a:avLst/>
              </a:prstGeom>
              <a:ln w="28575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>
                <a:stCxn id="15" idx="3"/>
                <a:endCxn id="7" idx="7"/>
              </p:cNvCxnSpPr>
              <p:nvPr/>
            </p:nvCxnSpPr>
            <p:spPr>
              <a:xfrm flipH="1">
                <a:off x="5919829" y="2816122"/>
                <a:ext cx="394440" cy="317377"/>
              </a:xfrm>
              <a:prstGeom prst="line">
                <a:avLst/>
              </a:prstGeom>
              <a:ln w="28575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>
                <a:stCxn id="6" idx="5"/>
                <a:endCxn id="29" idx="0"/>
              </p:cNvCxnSpPr>
              <p:nvPr/>
            </p:nvCxnSpPr>
            <p:spPr>
              <a:xfrm>
                <a:off x="7335148" y="3371603"/>
                <a:ext cx="280042" cy="353555"/>
              </a:xfrm>
              <a:prstGeom prst="line">
                <a:avLst/>
              </a:prstGeom>
              <a:ln w="28575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" name="Group 13"/>
              <p:cNvGrpSpPr/>
              <p:nvPr/>
            </p:nvGrpSpPr>
            <p:grpSpPr>
              <a:xfrm>
                <a:off x="5956177" y="4625009"/>
                <a:ext cx="369199" cy="618548"/>
                <a:chOff x="381000" y="2846161"/>
                <a:chExt cx="369199" cy="618548"/>
              </a:xfrm>
            </p:grpSpPr>
            <p:sp>
              <p:nvSpPr>
                <p:cNvPr id="27" name="Oval 26"/>
                <p:cNvSpPr/>
                <p:nvPr/>
              </p:nvSpPr>
              <p:spPr>
                <a:xfrm>
                  <a:off x="381000" y="3095510"/>
                  <a:ext cx="369199" cy="369199"/>
                </a:xfrm>
                <a:prstGeom prst="ellipse">
                  <a:avLst/>
                </a:prstGeom>
                <a:solidFill>
                  <a:srgbClr val="FFFF00"/>
                </a:solidFill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solidFill>
                        <a:schemeClr val="tx1"/>
                      </a:solidFill>
                    </a:rPr>
                    <a:t>L</a:t>
                  </a:r>
                </a:p>
              </p:txBody>
            </p:sp>
            <p:cxnSp>
              <p:nvCxnSpPr>
                <p:cNvPr id="28" name="Straight Connector 27"/>
                <p:cNvCxnSpPr>
                  <a:stCxn id="27" idx="0"/>
                </p:cNvCxnSpPr>
                <p:nvPr/>
              </p:nvCxnSpPr>
              <p:spPr>
                <a:xfrm flipV="1">
                  <a:off x="565600" y="2846161"/>
                  <a:ext cx="0" cy="249349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" name="Oval 14"/>
              <p:cNvSpPr/>
              <p:nvPr/>
            </p:nvSpPr>
            <p:spPr>
              <a:xfrm>
                <a:off x="6260201" y="2500991"/>
                <a:ext cx="369199" cy="36919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B</a:t>
                </a:r>
              </a:p>
            </p:txBody>
          </p:sp>
          <p:grpSp>
            <p:nvGrpSpPr>
              <p:cNvPr id="16" name="Group 15"/>
              <p:cNvGrpSpPr/>
              <p:nvPr/>
            </p:nvGrpSpPr>
            <p:grpSpPr>
              <a:xfrm>
                <a:off x="5867400" y="3728507"/>
                <a:ext cx="546200" cy="896502"/>
                <a:chOff x="2197000" y="3810000"/>
                <a:chExt cx="546200" cy="896502"/>
              </a:xfrm>
            </p:grpSpPr>
            <p:sp>
              <p:nvSpPr>
                <p:cNvPr id="25" name="Isosceles Triangle 24"/>
                <p:cNvSpPr/>
                <p:nvPr/>
              </p:nvSpPr>
              <p:spPr>
                <a:xfrm>
                  <a:off x="2197000" y="3810000"/>
                  <a:ext cx="546200" cy="896502"/>
                </a:xfrm>
                <a:prstGeom prst="triangle">
                  <a:avLst/>
                </a:prstGeom>
                <a:noFill/>
                <a:ln w="28575">
                  <a:solidFill>
                    <a:srgbClr val="CC00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" name="TextBox 25"/>
                <p:cNvSpPr txBox="1"/>
                <p:nvPr/>
              </p:nvSpPr>
              <p:spPr>
                <a:xfrm>
                  <a:off x="2273200" y="4244837"/>
                  <a:ext cx="444352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/>
                    <a:t>B</a:t>
                  </a:r>
                  <a:r>
                    <a:rPr lang="en-US" sz="2400" baseline="-25000" dirty="0"/>
                    <a:t>L</a:t>
                  </a:r>
                </a:p>
              </p:txBody>
            </p:sp>
          </p:grpSp>
          <p:grpSp>
            <p:nvGrpSpPr>
              <p:cNvPr id="17" name="Group 16"/>
              <p:cNvGrpSpPr/>
              <p:nvPr/>
            </p:nvGrpSpPr>
            <p:grpSpPr>
              <a:xfrm>
                <a:off x="6553200" y="3724852"/>
                <a:ext cx="533399" cy="914400"/>
                <a:chOff x="2146400" y="3810000"/>
                <a:chExt cx="533399" cy="914400"/>
              </a:xfrm>
            </p:grpSpPr>
            <p:sp>
              <p:nvSpPr>
                <p:cNvPr id="23" name="Isosceles Triangle 22"/>
                <p:cNvSpPr/>
                <p:nvPr/>
              </p:nvSpPr>
              <p:spPr>
                <a:xfrm>
                  <a:off x="2146400" y="3810000"/>
                  <a:ext cx="533399" cy="896502"/>
                </a:xfrm>
                <a:prstGeom prst="triangle">
                  <a:avLst/>
                </a:prstGeom>
                <a:noFill/>
                <a:ln w="28575">
                  <a:solidFill>
                    <a:srgbClr val="CC00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2190564" y="4262735"/>
                  <a:ext cx="46358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/>
                    <a:t>B</a:t>
                  </a:r>
                  <a:r>
                    <a:rPr lang="en-US" sz="2400" baseline="-25000" dirty="0"/>
                    <a:t>R</a:t>
                  </a:r>
                </a:p>
              </p:txBody>
            </p:sp>
          </p:grpSp>
          <p:cxnSp>
            <p:nvCxnSpPr>
              <p:cNvPr id="18" name="Straight Connector 17"/>
              <p:cNvCxnSpPr>
                <a:stCxn id="7" idx="5"/>
                <a:endCxn id="25" idx="0"/>
              </p:cNvCxnSpPr>
              <p:nvPr/>
            </p:nvCxnSpPr>
            <p:spPr>
              <a:xfrm>
                <a:off x="5919829" y="3394562"/>
                <a:ext cx="220671" cy="333945"/>
              </a:xfrm>
              <a:prstGeom prst="line">
                <a:avLst/>
              </a:prstGeom>
              <a:ln w="28575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>
                <a:stCxn id="15" idx="5"/>
                <a:endCxn id="6" idx="1"/>
              </p:cNvCxnSpPr>
              <p:nvPr/>
            </p:nvCxnSpPr>
            <p:spPr>
              <a:xfrm>
                <a:off x="6575332" y="2816122"/>
                <a:ext cx="498753" cy="294418"/>
              </a:xfrm>
              <a:prstGeom prst="line">
                <a:avLst/>
              </a:prstGeom>
              <a:ln w="28575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" name="Group 19"/>
              <p:cNvGrpSpPr/>
              <p:nvPr/>
            </p:nvGrpSpPr>
            <p:grpSpPr>
              <a:xfrm>
                <a:off x="6641201" y="4639252"/>
                <a:ext cx="369199" cy="618548"/>
                <a:chOff x="381000" y="2846161"/>
                <a:chExt cx="369199" cy="618548"/>
              </a:xfrm>
            </p:grpSpPr>
            <p:sp>
              <p:nvSpPr>
                <p:cNvPr id="21" name="Oval 20"/>
                <p:cNvSpPr/>
                <p:nvPr/>
              </p:nvSpPr>
              <p:spPr>
                <a:xfrm>
                  <a:off x="381000" y="3095510"/>
                  <a:ext cx="369199" cy="369199"/>
                </a:xfrm>
                <a:prstGeom prst="ellipse">
                  <a:avLst/>
                </a:prstGeom>
                <a:solidFill>
                  <a:srgbClr val="FFFF00"/>
                </a:solidFill>
                <a:ln w="28575"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2" name="Straight Connector 21"/>
                <p:cNvCxnSpPr>
                  <a:stCxn id="21" idx="0"/>
                </p:cNvCxnSpPr>
                <p:nvPr/>
              </p:nvCxnSpPr>
              <p:spPr>
                <a:xfrm flipV="1">
                  <a:off x="565600" y="2846161"/>
                  <a:ext cx="0" cy="249349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3" name="Group 32"/>
            <p:cNvGrpSpPr/>
            <p:nvPr/>
          </p:nvGrpSpPr>
          <p:grpSpPr>
            <a:xfrm flipH="1">
              <a:off x="6260201" y="4118167"/>
              <a:ext cx="887755" cy="2049448"/>
              <a:chOff x="4419600" y="3169882"/>
              <a:chExt cx="887755" cy="2049448"/>
            </a:xfrm>
          </p:grpSpPr>
          <p:cxnSp>
            <p:nvCxnSpPr>
              <p:cNvPr id="34" name="Straight Arrow Connector 33"/>
              <p:cNvCxnSpPr/>
              <p:nvPr/>
            </p:nvCxnSpPr>
            <p:spPr>
              <a:xfrm>
                <a:off x="4934457" y="3693983"/>
                <a:ext cx="0" cy="152534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Box 34"/>
              <p:cNvSpPr txBox="1"/>
              <p:nvPr/>
            </p:nvSpPr>
            <p:spPr>
              <a:xfrm>
                <a:off x="4944894" y="4300465"/>
                <a:ext cx="31290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/>
                  <a:t>h</a:t>
                </a:r>
                <a:endParaRPr lang="en-US" i="1" dirty="0"/>
              </a:p>
            </p:txBody>
          </p:sp>
          <p:cxnSp>
            <p:nvCxnSpPr>
              <p:cNvPr id="36" name="Straight Connector 35"/>
              <p:cNvCxnSpPr/>
              <p:nvPr/>
            </p:nvCxnSpPr>
            <p:spPr>
              <a:xfrm>
                <a:off x="4779098" y="3693983"/>
                <a:ext cx="30775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4419600" y="5219330"/>
                <a:ext cx="67131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/>
              <p:nvPr/>
            </p:nvCxnSpPr>
            <p:spPr>
              <a:xfrm>
                <a:off x="4635623" y="3169882"/>
                <a:ext cx="0" cy="204944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4481743" y="3169882"/>
                <a:ext cx="30775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39"/>
              <p:cNvSpPr txBox="1"/>
              <p:nvPr/>
            </p:nvSpPr>
            <p:spPr>
              <a:xfrm>
                <a:off x="4648200" y="3202286"/>
                <a:ext cx="6591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/>
                  <a:t>h</a:t>
                </a:r>
                <a:r>
                  <a:rPr lang="en-US" sz="2400" dirty="0"/>
                  <a:t>+1</a:t>
                </a:r>
                <a:endParaRPr lang="en-US" dirty="0"/>
              </a:p>
            </p:txBody>
          </p:sp>
        </p:grpSp>
        <p:sp>
          <p:nvSpPr>
            <p:cNvPr id="41" name="TextBox 40"/>
            <p:cNvSpPr txBox="1"/>
            <p:nvPr/>
          </p:nvSpPr>
          <p:spPr>
            <a:xfrm>
              <a:off x="5002444" y="3371273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grpSp>
          <p:nvGrpSpPr>
            <p:cNvPr id="43" name="Group 42"/>
            <p:cNvGrpSpPr/>
            <p:nvPr/>
          </p:nvGrpSpPr>
          <p:grpSpPr>
            <a:xfrm>
              <a:off x="2552243" y="3413065"/>
              <a:ext cx="1116355" cy="2751258"/>
              <a:chOff x="4191000" y="2468072"/>
              <a:chExt cx="1116355" cy="2751258"/>
            </a:xfrm>
          </p:grpSpPr>
          <p:cxnSp>
            <p:nvCxnSpPr>
              <p:cNvPr id="44" name="Straight Arrow Connector 43"/>
              <p:cNvCxnSpPr/>
              <p:nvPr/>
            </p:nvCxnSpPr>
            <p:spPr>
              <a:xfrm>
                <a:off x="4934457" y="3693983"/>
                <a:ext cx="0" cy="152534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Box 44"/>
              <p:cNvSpPr txBox="1"/>
              <p:nvPr/>
            </p:nvSpPr>
            <p:spPr>
              <a:xfrm>
                <a:off x="4944894" y="4300465"/>
                <a:ext cx="31290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/>
                  <a:t>h</a:t>
                </a:r>
                <a:endParaRPr lang="en-US" i="1" dirty="0"/>
              </a:p>
            </p:txBody>
          </p:sp>
          <p:cxnSp>
            <p:nvCxnSpPr>
              <p:cNvPr id="46" name="Straight Connector 45"/>
              <p:cNvCxnSpPr/>
              <p:nvPr/>
            </p:nvCxnSpPr>
            <p:spPr>
              <a:xfrm>
                <a:off x="4779098" y="3693983"/>
                <a:ext cx="30775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4191000" y="5219330"/>
                <a:ext cx="89991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/>
              <p:cNvCxnSpPr/>
              <p:nvPr/>
            </p:nvCxnSpPr>
            <p:spPr>
              <a:xfrm>
                <a:off x="4635623" y="3169882"/>
                <a:ext cx="0" cy="204944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4481743" y="3169882"/>
                <a:ext cx="30775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TextBox 49"/>
              <p:cNvSpPr txBox="1"/>
              <p:nvPr/>
            </p:nvSpPr>
            <p:spPr>
              <a:xfrm>
                <a:off x="4648200" y="3202286"/>
                <a:ext cx="6591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/>
                  <a:t>h</a:t>
                </a:r>
                <a:r>
                  <a:rPr lang="en-US" sz="2400" dirty="0"/>
                  <a:t>+1</a:t>
                </a:r>
                <a:endParaRPr lang="en-US" dirty="0"/>
              </a:p>
            </p:txBody>
          </p:sp>
          <p:grpSp>
            <p:nvGrpSpPr>
              <p:cNvPr id="51" name="Group 50"/>
              <p:cNvGrpSpPr/>
              <p:nvPr/>
            </p:nvGrpSpPr>
            <p:grpSpPr>
              <a:xfrm>
                <a:off x="4191000" y="2468072"/>
                <a:ext cx="795275" cy="2751258"/>
                <a:chOff x="7910571" y="4419600"/>
                <a:chExt cx="795275" cy="2751258"/>
              </a:xfrm>
            </p:grpSpPr>
            <p:cxnSp>
              <p:nvCxnSpPr>
                <p:cNvPr id="52" name="Straight Arrow Connector 51"/>
                <p:cNvCxnSpPr/>
                <p:nvPr/>
              </p:nvCxnSpPr>
              <p:spPr>
                <a:xfrm>
                  <a:off x="8062971" y="4419600"/>
                  <a:ext cx="0" cy="2751258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3" name="TextBox 52"/>
                <p:cNvSpPr txBox="1"/>
                <p:nvPr/>
              </p:nvSpPr>
              <p:spPr>
                <a:xfrm>
                  <a:off x="8046691" y="4542328"/>
                  <a:ext cx="65915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i="1" dirty="0"/>
                    <a:t>h</a:t>
                  </a:r>
                  <a:r>
                    <a:rPr lang="en-US" sz="2400" dirty="0"/>
                    <a:t>+2</a:t>
                  </a:r>
                  <a:endParaRPr lang="en-US" dirty="0"/>
                </a:p>
              </p:txBody>
            </p:sp>
            <p:cxnSp>
              <p:nvCxnSpPr>
                <p:cNvPr id="54" name="Straight Connector 53"/>
                <p:cNvCxnSpPr/>
                <p:nvPr/>
              </p:nvCxnSpPr>
              <p:spPr>
                <a:xfrm>
                  <a:off x="7910571" y="4419600"/>
                  <a:ext cx="307759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4273960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Right-Left (RL) Rotation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Symmetric to left-right rotation; also a double rotation.</a:t>
            </a:r>
          </a:p>
          <a:p>
            <a:r>
              <a:rPr lang="en-US" sz="2400" dirty="0"/>
              <a:t>An </a:t>
            </a:r>
            <a:r>
              <a:rPr lang="en-US" sz="2400" b="1" dirty="0">
                <a:solidFill>
                  <a:srgbClr val="C00000"/>
                </a:solidFill>
              </a:rPr>
              <a:t>RL rotation</a:t>
            </a:r>
            <a:r>
              <a:rPr lang="en-US" sz="2400" dirty="0"/>
              <a:t> is called for when the node becomes unbalanced with a </a:t>
            </a:r>
            <a:r>
              <a:rPr lang="en-US" sz="2400" b="1" dirty="0">
                <a:solidFill>
                  <a:srgbClr val="C00000"/>
                </a:solidFill>
              </a:rPr>
              <a:t>negative</a:t>
            </a:r>
            <a:r>
              <a:rPr lang="en-US" sz="2400" dirty="0"/>
              <a:t> balance factor but the right </a:t>
            </a:r>
            <a:r>
              <a:rPr lang="en-US" sz="2400" dirty="0" err="1"/>
              <a:t>subtree</a:t>
            </a:r>
            <a:r>
              <a:rPr lang="en-US" sz="2400" dirty="0"/>
              <a:t> of the node has a </a:t>
            </a:r>
            <a:r>
              <a:rPr lang="en-US" sz="2400" b="1" dirty="0">
                <a:solidFill>
                  <a:srgbClr val="C00000"/>
                </a:solidFill>
              </a:rPr>
              <a:t>positive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balance factor.</a:t>
            </a:r>
          </a:p>
        </p:txBody>
      </p:sp>
      <p:grpSp>
        <p:nvGrpSpPr>
          <p:cNvPr id="93" name="Group 92"/>
          <p:cNvGrpSpPr/>
          <p:nvPr/>
        </p:nvGrpSpPr>
        <p:grpSpPr>
          <a:xfrm>
            <a:off x="4396690" y="3124200"/>
            <a:ext cx="4518710" cy="2831520"/>
            <a:chOff x="3989045" y="3345023"/>
            <a:chExt cx="4518710" cy="2831520"/>
          </a:xfrm>
        </p:grpSpPr>
        <p:grpSp>
          <p:nvGrpSpPr>
            <p:cNvPr id="44" name="Group 43"/>
            <p:cNvGrpSpPr/>
            <p:nvPr/>
          </p:nvGrpSpPr>
          <p:grpSpPr>
            <a:xfrm flipH="1">
              <a:off x="4955455" y="3419734"/>
              <a:ext cx="2740745" cy="2756809"/>
              <a:chOff x="5174436" y="2500991"/>
              <a:chExt cx="2740745" cy="2756809"/>
            </a:xfrm>
          </p:grpSpPr>
          <p:sp>
            <p:nvSpPr>
              <p:cNvPr id="66" name="Oval 65"/>
              <p:cNvSpPr/>
              <p:nvPr/>
            </p:nvSpPr>
            <p:spPr>
              <a:xfrm>
                <a:off x="7020017" y="3056472"/>
                <a:ext cx="369199" cy="36919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P</a:t>
                </a:r>
              </a:p>
            </p:txBody>
          </p:sp>
          <p:sp>
            <p:nvSpPr>
              <p:cNvPr id="67" name="Oval 66"/>
              <p:cNvSpPr/>
              <p:nvPr/>
            </p:nvSpPr>
            <p:spPr>
              <a:xfrm>
                <a:off x="5604698" y="3079431"/>
                <a:ext cx="369199" cy="36919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grpSp>
            <p:nvGrpSpPr>
              <p:cNvPr id="68" name="Group 67"/>
              <p:cNvGrpSpPr/>
              <p:nvPr/>
            </p:nvGrpSpPr>
            <p:grpSpPr>
              <a:xfrm>
                <a:off x="5174436" y="3723216"/>
                <a:ext cx="553364" cy="1502554"/>
                <a:chOff x="2189836" y="3810000"/>
                <a:chExt cx="553364" cy="896502"/>
              </a:xfrm>
            </p:grpSpPr>
            <p:sp>
              <p:nvSpPr>
                <p:cNvPr id="91" name="Isosceles Triangle 90"/>
                <p:cNvSpPr/>
                <p:nvPr/>
              </p:nvSpPr>
              <p:spPr>
                <a:xfrm>
                  <a:off x="2197000" y="3810000"/>
                  <a:ext cx="546200" cy="896502"/>
                </a:xfrm>
                <a:prstGeom prst="triangle">
                  <a:avLst/>
                </a:prstGeom>
                <a:noFill/>
                <a:ln w="28575">
                  <a:solidFill>
                    <a:srgbClr val="CC00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2" name="TextBox 91"/>
                <p:cNvSpPr txBox="1"/>
                <p:nvPr/>
              </p:nvSpPr>
              <p:spPr>
                <a:xfrm>
                  <a:off x="2189836" y="4244837"/>
                  <a:ext cx="489236" cy="27545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/>
                    <a:t>A</a:t>
                  </a:r>
                  <a:r>
                    <a:rPr lang="en-US" sz="2400" baseline="-25000" dirty="0"/>
                    <a:t>R</a:t>
                  </a:r>
                </a:p>
              </p:txBody>
            </p:sp>
          </p:grpSp>
          <p:grpSp>
            <p:nvGrpSpPr>
              <p:cNvPr id="69" name="Group 68"/>
              <p:cNvGrpSpPr/>
              <p:nvPr/>
            </p:nvGrpSpPr>
            <p:grpSpPr>
              <a:xfrm>
                <a:off x="7315199" y="3725158"/>
                <a:ext cx="599982" cy="1523694"/>
                <a:chOff x="2216648" y="3810000"/>
                <a:chExt cx="599982" cy="1147465"/>
              </a:xfrm>
            </p:grpSpPr>
            <p:sp>
              <p:nvSpPr>
                <p:cNvPr id="89" name="Isosceles Triangle 88"/>
                <p:cNvSpPr/>
                <p:nvPr/>
              </p:nvSpPr>
              <p:spPr>
                <a:xfrm>
                  <a:off x="2216648" y="3810000"/>
                  <a:ext cx="599982" cy="1147465"/>
                </a:xfrm>
                <a:prstGeom prst="triangle">
                  <a:avLst/>
                </a:prstGeom>
                <a:noFill/>
                <a:ln w="28575">
                  <a:solidFill>
                    <a:srgbClr val="CC00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0" name="TextBox 89"/>
                <p:cNvSpPr txBox="1"/>
                <p:nvPr/>
              </p:nvSpPr>
              <p:spPr>
                <a:xfrm>
                  <a:off x="2302466" y="4495800"/>
                  <a:ext cx="441146" cy="34767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/>
                    <a:t>P</a:t>
                  </a:r>
                  <a:r>
                    <a:rPr lang="en-US" sz="2400" baseline="-25000" dirty="0"/>
                    <a:t>L</a:t>
                  </a:r>
                </a:p>
              </p:txBody>
            </p:sp>
          </p:grpSp>
          <p:cxnSp>
            <p:nvCxnSpPr>
              <p:cNvPr id="70" name="Straight Connector 69"/>
              <p:cNvCxnSpPr>
                <a:stCxn id="66" idx="3"/>
                <a:endCxn id="83" idx="0"/>
              </p:cNvCxnSpPr>
              <p:nvPr/>
            </p:nvCxnSpPr>
            <p:spPr>
              <a:xfrm flipH="1">
                <a:off x="6819900" y="3371603"/>
                <a:ext cx="254185" cy="353249"/>
              </a:xfrm>
              <a:prstGeom prst="line">
                <a:avLst/>
              </a:prstGeom>
              <a:ln w="28575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>
                <a:stCxn id="67" idx="3"/>
                <a:endCxn id="91" idx="0"/>
              </p:cNvCxnSpPr>
              <p:nvPr/>
            </p:nvCxnSpPr>
            <p:spPr>
              <a:xfrm flipH="1">
                <a:off x="5454700" y="3394562"/>
                <a:ext cx="204066" cy="328654"/>
              </a:xfrm>
              <a:prstGeom prst="line">
                <a:avLst/>
              </a:prstGeom>
              <a:ln w="28575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>
                <a:stCxn id="75" idx="3"/>
                <a:endCxn id="67" idx="7"/>
              </p:cNvCxnSpPr>
              <p:nvPr/>
            </p:nvCxnSpPr>
            <p:spPr>
              <a:xfrm flipH="1">
                <a:off x="5919829" y="2816122"/>
                <a:ext cx="394440" cy="317377"/>
              </a:xfrm>
              <a:prstGeom prst="line">
                <a:avLst/>
              </a:prstGeom>
              <a:ln w="28575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>
                <a:stCxn id="66" idx="5"/>
                <a:endCxn id="89" idx="0"/>
              </p:cNvCxnSpPr>
              <p:nvPr/>
            </p:nvCxnSpPr>
            <p:spPr>
              <a:xfrm>
                <a:off x="7335148" y="3371603"/>
                <a:ext cx="280042" cy="353555"/>
              </a:xfrm>
              <a:prstGeom prst="line">
                <a:avLst/>
              </a:prstGeom>
              <a:ln w="28575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4" name="Group 73"/>
              <p:cNvGrpSpPr/>
              <p:nvPr/>
            </p:nvGrpSpPr>
            <p:grpSpPr>
              <a:xfrm>
                <a:off x="5956177" y="4625009"/>
                <a:ext cx="369199" cy="618548"/>
                <a:chOff x="381000" y="2846161"/>
                <a:chExt cx="369199" cy="618548"/>
              </a:xfrm>
            </p:grpSpPr>
            <p:sp>
              <p:nvSpPr>
                <p:cNvPr id="87" name="Oval 86"/>
                <p:cNvSpPr/>
                <p:nvPr/>
              </p:nvSpPr>
              <p:spPr>
                <a:xfrm>
                  <a:off x="381000" y="3095510"/>
                  <a:ext cx="369199" cy="369199"/>
                </a:xfrm>
                <a:prstGeom prst="ellipse">
                  <a:avLst/>
                </a:prstGeom>
                <a:solidFill>
                  <a:srgbClr val="FFFF00"/>
                </a:solidFill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88" name="Straight Connector 87"/>
                <p:cNvCxnSpPr>
                  <a:stCxn id="87" idx="0"/>
                </p:cNvCxnSpPr>
                <p:nvPr/>
              </p:nvCxnSpPr>
              <p:spPr>
                <a:xfrm flipV="1">
                  <a:off x="565600" y="2846161"/>
                  <a:ext cx="0" cy="249349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5" name="Oval 74"/>
              <p:cNvSpPr/>
              <p:nvPr/>
            </p:nvSpPr>
            <p:spPr>
              <a:xfrm>
                <a:off x="6260201" y="2500991"/>
                <a:ext cx="369199" cy="36919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B</a:t>
                </a:r>
              </a:p>
            </p:txBody>
          </p:sp>
          <p:grpSp>
            <p:nvGrpSpPr>
              <p:cNvPr id="76" name="Group 75"/>
              <p:cNvGrpSpPr/>
              <p:nvPr/>
            </p:nvGrpSpPr>
            <p:grpSpPr>
              <a:xfrm>
                <a:off x="5867400" y="3728507"/>
                <a:ext cx="546200" cy="896502"/>
                <a:chOff x="2197000" y="3810000"/>
                <a:chExt cx="546200" cy="896502"/>
              </a:xfrm>
            </p:grpSpPr>
            <p:sp>
              <p:nvSpPr>
                <p:cNvPr id="85" name="Isosceles Triangle 84"/>
                <p:cNvSpPr/>
                <p:nvPr/>
              </p:nvSpPr>
              <p:spPr>
                <a:xfrm>
                  <a:off x="2197000" y="3810000"/>
                  <a:ext cx="546200" cy="896502"/>
                </a:xfrm>
                <a:prstGeom prst="triangle">
                  <a:avLst/>
                </a:prstGeom>
                <a:noFill/>
                <a:ln w="28575">
                  <a:solidFill>
                    <a:srgbClr val="CC00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6" name="TextBox 85"/>
                <p:cNvSpPr txBox="1"/>
                <p:nvPr/>
              </p:nvSpPr>
              <p:spPr>
                <a:xfrm>
                  <a:off x="2253964" y="4244837"/>
                  <a:ext cx="463588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/>
                    <a:t>B</a:t>
                  </a:r>
                  <a:r>
                    <a:rPr lang="en-US" sz="2400" baseline="-25000" dirty="0"/>
                    <a:t>R</a:t>
                  </a:r>
                </a:p>
              </p:txBody>
            </p:sp>
          </p:grpSp>
          <p:grpSp>
            <p:nvGrpSpPr>
              <p:cNvPr id="77" name="Group 76"/>
              <p:cNvGrpSpPr/>
              <p:nvPr/>
            </p:nvGrpSpPr>
            <p:grpSpPr>
              <a:xfrm>
                <a:off x="6553200" y="3724852"/>
                <a:ext cx="533399" cy="914400"/>
                <a:chOff x="2146400" y="3810000"/>
                <a:chExt cx="533399" cy="914400"/>
              </a:xfrm>
            </p:grpSpPr>
            <p:sp>
              <p:nvSpPr>
                <p:cNvPr id="83" name="Isosceles Triangle 82"/>
                <p:cNvSpPr/>
                <p:nvPr/>
              </p:nvSpPr>
              <p:spPr>
                <a:xfrm>
                  <a:off x="2146400" y="3810000"/>
                  <a:ext cx="533399" cy="896502"/>
                </a:xfrm>
                <a:prstGeom prst="triangle">
                  <a:avLst/>
                </a:prstGeom>
                <a:noFill/>
                <a:ln w="28575">
                  <a:solidFill>
                    <a:srgbClr val="CC00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4" name="TextBox 83"/>
                <p:cNvSpPr txBox="1"/>
                <p:nvPr/>
              </p:nvSpPr>
              <p:spPr>
                <a:xfrm>
                  <a:off x="2209800" y="4262735"/>
                  <a:ext cx="44435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/>
                    <a:t>B</a:t>
                  </a:r>
                  <a:r>
                    <a:rPr lang="en-US" sz="2400" baseline="-25000" dirty="0"/>
                    <a:t>L</a:t>
                  </a:r>
                </a:p>
              </p:txBody>
            </p:sp>
          </p:grpSp>
          <p:cxnSp>
            <p:nvCxnSpPr>
              <p:cNvPr id="78" name="Straight Connector 77"/>
              <p:cNvCxnSpPr>
                <a:stCxn id="67" idx="5"/>
                <a:endCxn id="85" idx="0"/>
              </p:cNvCxnSpPr>
              <p:nvPr/>
            </p:nvCxnSpPr>
            <p:spPr>
              <a:xfrm>
                <a:off x="5919829" y="3394562"/>
                <a:ext cx="220671" cy="333945"/>
              </a:xfrm>
              <a:prstGeom prst="line">
                <a:avLst/>
              </a:prstGeom>
              <a:ln w="28575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>
                <a:stCxn id="75" idx="5"/>
                <a:endCxn id="66" idx="1"/>
              </p:cNvCxnSpPr>
              <p:nvPr/>
            </p:nvCxnSpPr>
            <p:spPr>
              <a:xfrm>
                <a:off x="6575332" y="2816122"/>
                <a:ext cx="498753" cy="294418"/>
              </a:xfrm>
              <a:prstGeom prst="line">
                <a:avLst/>
              </a:prstGeom>
              <a:ln w="28575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0" name="Group 79"/>
              <p:cNvGrpSpPr/>
              <p:nvPr/>
            </p:nvGrpSpPr>
            <p:grpSpPr>
              <a:xfrm>
                <a:off x="6641201" y="4639252"/>
                <a:ext cx="369199" cy="618548"/>
                <a:chOff x="381000" y="2846161"/>
                <a:chExt cx="369199" cy="618548"/>
              </a:xfrm>
            </p:grpSpPr>
            <p:sp>
              <p:nvSpPr>
                <p:cNvPr id="81" name="Oval 80"/>
                <p:cNvSpPr/>
                <p:nvPr/>
              </p:nvSpPr>
              <p:spPr>
                <a:xfrm>
                  <a:off x="381000" y="3095510"/>
                  <a:ext cx="369199" cy="369199"/>
                </a:xfrm>
                <a:prstGeom prst="ellipse">
                  <a:avLst/>
                </a:prstGeom>
                <a:solidFill>
                  <a:srgbClr val="FFFF00"/>
                </a:solidFill>
                <a:ln w="28575"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82" name="Straight Connector 81"/>
                <p:cNvCxnSpPr>
                  <a:stCxn id="81" idx="0"/>
                </p:cNvCxnSpPr>
                <p:nvPr/>
              </p:nvCxnSpPr>
              <p:spPr>
                <a:xfrm flipV="1">
                  <a:off x="565600" y="2846161"/>
                  <a:ext cx="0" cy="249349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5" name="Group 44"/>
            <p:cNvGrpSpPr/>
            <p:nvPr/>
          </p:nvGrpSpPr>
          <p:grpSpPr>
            <a:xfrm flipH="1">
              <a:off x="7620000" y="4067122"/>
              <a:ext cx="887755" cy="2049448"/>
              <a:chOff x="4419600" y="3169882"/>
              <a:chExt cx="887755" cy="2049448"/>
            </a:xfrm>
          </p:grpSpPr>
          <p:cxnSp>
            <p:nvCxnSpPr>
              <p:cNvPr id="59" name="Straight Arrow Connector 58"/>
              <p:cNvCxnSpPr/>
              <p:nvPr/>
            </p:nvCxnSpPr>
            <p:spPr>
              <a:xfrm>
                <a:off x="4934457" y="3693983"/>
                <a:ext cx="0" cy="152534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TextBox 59"/>
              <p:cNvSpPr txBox="1"/>
              <p:nvPr/>
            </p:nvSpPr>
            <p:spPr>
              <a:xfrm>
                <a:off x="4944894" y="4300465"/>
                <a:ext cx="31290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/>
                  <a:t>h</a:t>
                </a:r>
                <a:endParaRPr lang="en-US" i="1" dirty="0"/>
              </a:p>
            </p:txBody>
          </p:sp>
          <p:cxnSp>
            <p:nvCxnSpPr>
              <p:cNvPr id="61" name="Straight Connector 60"/>
              <p:cNvCxnSpPr/>
              <p:nvPr/>
            </p:nvCxnSpPr>
            <p:spPr>
              <a:xfrm>
                <a:off x="4779098" y="3693983"/>
                <a:ext cx="30775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4419600" y="5219330"/>
                <a:ext cx="67131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/>
              <p:cNvCxnSpPr/>
              <p:nvPr/>
            </p:nvCxnSpPr>
            <p:spPr>
              <a:xfrm>
                <a:off x="4635623" y="3169882"/>
                <a:ext cx="0" cy="204944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4481743" y="3169882"/>
                <a:ext cx="30775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TextBox 64"/>
              <p:cNvSpPr txBox="1"/>
              <p:nvPr/>
            </p:nvSpPr>
            <p:spPr>
              <a:xfrm>
                <a:off x="4648200" y="3202286"/>
                <a:ext cx="6591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/>
                  <a:t>h</a:t>
                </a:r>
                <a:r>
                  <a:rPr lang="en-US" sz="2400" dirty="0"/>
                  <a:t>+1</a:t>
                </a:r>
                <a:endParaRPr lang="en-US" dirty="0"/>
              </a:p>
            </p:txBody>
          </p:sp>
        </p:grpSp>
        <p:sp>
          <p:nvSpPr>
            <p:cNvPr id="46" name="TextBox 45"/>
            <p:cNvSpPr txBox="1"/>
            <p:nvPr/>
          </p:nvSpPr>
          <p:spPr>
            <a:xfrm flipH="1">
              <a:off x="6629400" y="3345023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3989045" y="3420942"/>
              <a:ext cx="1116355" cy="2751258"/>
              <a:chOff x="4191000" y="2468072"/>
              <a:chExt cx="1116355" cy="2751258"/>
            </a:xfrm>
          </p:grpSpPr>
          <p:cxnSp>
            <p:nvCxnSpPr>
              <p:cNvPr id="48" name="Straight Arrow Connector 47"/>
              <p:cNvCxnSpPr/>
              <p:nvPr/>
            </p:nvCxnSpPr>
            <p:spPr>
              <a:xfrm>
                <a:off x="4934457" y="3693983"/>
                <a:ext cx="0" cy="152534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TextBox 48"/>
              <p:cNvSpPr txBox="1"/>
              <p:nvPr/>
            </p:nvSpPr>
            <p:spPr>
              <a:xfrm>
                <a:off x="4944894" y="4300465"/>
                <a:ext cx="31290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/>
                  <a:t>h</a:t>
                </a:r>
                <a:endParaRPr lang="en-US" i="1" dirty="0"/>
              </a:p>
            </p:txBody>
          </p:sp>
          <p:cxnSp>
            <p:nvCxnSpPr>
              <p:cNvPr id="50" name="Straight Connector 49"/>
              <p:cNvCxnSpPr/>
              <p:nvPr/>
            </p:nvCxnSpPr>
            <p:spPr>
              <a:xfrm>
                <a:off x="4779098" y="3693983"/>
                <a:ext cx="30775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4191000" y="5219330"/>
                <a:ext cx="89991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/>
              <p:nvPr/>
            </p:nvCxnSpPr>
            <p:spPr>
              <a:xfrm>
                <a:off x="4635623" y="3169882"/>
                <a:ext cx="0" cy="204944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4481743" y="3169882"/>
                <a:ext cx="30775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TextBox 53"/>
              <p:cNvSpPr txBox="1"/>
              <p:nvPr/>
            </p:nvSpPr>
            <p:spPr>
              <a:xfrm>
                <a:off x="4648200" y="3202286"/>
                <a:ext cx="6591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/>
                  <a:t>h</a:t>
                </a:r>
                <a:r>
                  <a:rPr lang="en-US" sz="2400" dirty="0"/>
                  <a:t>+1</a:t>
                </a:r>
                <a:endParaRPr lang="en-US" dirty="0"/>
              </a:p>
            </p:txBody>
          </p:sp>
          <p:grpSp>
            <p:nvGrpSpPr>
              <p:cNvPr id="55" name="Group 54"/>
              <p:cNvGrpSpPr/>
              <p:nvPr/>
            </p:nvGrpSpPr>
            <p:grpSpPr>
              <a:xfrm>
                <a:off x="4191000" y="2468072"/>
                <a:ext cx="795275" cy="2751258"/>
                <a:chOff x="7910571" y="4419600"/>
                <a:chExt cx="795275" cy="2751258"/>
              </a:xfrm>
            </p:grpSpPr>
            <p:cxnSp>
              <p:nvCxnSpPr>
                <p:cNvPr id="56" name="Straight Arrow Connector 55"/>
                <p:cNvCxnSpPr/>
                <p:nvPr/>
              </p:nvCxnSpPr>
              <p:spPr>
                <a:xfrm>
                  <a:off x="8062971" y="4419600"/>
                  <a:ext cx="0" cy="2751258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7" name="TextBox 56"/>
                <p:cNvSpPr txBox="1"/>
                <p:nvPr/>
              </p:nvSpPr>
              <p:spPr>
                <a:xfrm>
                  <a:off x="8046691" y="4542328"/>
                  <a:ext cx="65915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i="1" dirty="0"/>
                    <a:t>h</a:t>
                  </a:r>
                  <a:r>
                    <a:rPr lang="en-US" sz="2400" dirty="0"/>
                    <a:t>+2</a:t>
                  </a:r>
                  <a:endParaRPr lang="en-US" dirty="0"/>
                </a:p>
              </p:txBody>
            </p:sp>
            <p:cxnSp>
              <p:nvCxnSpPr>
                <p:cNvPr id="58" name="Straight Connector 57"/>
                <p:cNvCxnSpPr/>
                <p:nvPr/>
              </p:nvCxnSpPr>
              <p:spPr>
                <a:xfrm>
                  <a:off x="7910571" y="4419600"/>
                  <a:ext cx="307759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4" name="Group 33"/>
          <p:cNvGrpSpPr/>
          <p:nvPr/>
        </p:nvGrpSpPr>
        <p:grpSpPr>
          <a:xfrm>
            <a:off x="533400" y="3080981"/>
            <a:ext cx="3578056" cy="3548419"/>
            <a:chOff x="533400" y="3080981"/>
            <a:chExt cx="3578056" cy="3548419"/>
          </a:xfrm>
        </p:grpSpPr>
        <p:grpSp>
          <p:nvGrpSpPr>
            <p:cNvPr id="42" name="Group 41"/>
            <p:cNvGrpSpPr/>
            <p:nvPr/>
          </p:nvGrpSpPr>
          <p:grpSpPr>
            <a:xfrm>
              <a:off x="914400" y="3080981"/>
              <a:ext cx="2832200" cy="3548419"/>
              <a:chOff x="2532134" y="3178885"/>
              <a:chExt cx="2832200" cy="3548419"/>
            </a:xfrm>
          </p:grpSpPr>
          <p:grpSp>
            <p:nvGrpSpPr>
              <p:cNvPr id="5" name="Group 4"/>
              <p:cNvGrpSpPr/>
              <p:nvPr/>
            </p:nvGrpSpPr>
            <p:grpSpPr>
              <a:xfrm flipH="1">
                <a:off x="2532134" y="3225119"/>
                <a:ext cx="2832200" cy="3502185"/>
                <a:chOff x="1282600" y="1752600"/>
                <a:chExt cx="2832200" cy="3502185"/>
              </a:xfrm>
            </p:grpSpPr>
            <p:sp>
              <p:nvSpPr>
                <p:cNvPr id="6" name="Oval 5"/>
                <p:cNvSpPr/>
                <p:nvPr/>
              </p:nvSpPr>
              <p:spPr>
                <a:xfrm>
                  <a:off x="2819400" y="1752600"/>
                  <a:ext cx="369199" cy="369199"/>
                </a:xfrm>
                <a:prstGeom prst="ellipse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solidFill>
                        <a:schemeClr val="tx1"/>
                      </a:solidFill>
                    </a:rPr>
                    <a:t>P</a:t>
                  </a:r>
                </a:p>
              </p:txBody>
            </p:sp>
            <p:sp>
              <p:nvSpPr>
                <p:cNvPr id="7" name="Oval 6"/>
                <p:cNvSpPr/>
                <p:nvPr/>
              </p:nvSpPr>
              <p:spPr>
                <a:xfrm>
                  <a:off x="2077470" y="2380098"/>
                  <a:ext cx="369199" cy="369199"/>
                </a:xfrm>
                <a:prstGeom prst="ellipse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solidFill>
                        <a:schemeClr val="tx1"/>
                      </a:solidFill>
                    </a:rPr>
                    <a:t>A</a:t>
                  </a:r>
                </a:p>
              </p:txBody>
            </p:sp>
            <p:grpSp>
              <p:nvGrpSpPr>
                <p:cNvPr id="8" name="Group 7"/>
                <p:cNvGrpSpPr/>
                <p:nvPr/>
              </p:nvGrpSpPr>
              <p:grpSpPr>
                <a:xfrm>
                  <a:off x="1282600" y="3134617"/>
                  <a:ext cx="546200" cy="1502554"/>
                  <a:chOff x="2197000" y="3810000"/>
                  <a:chExt cx="546200" cy="896502"/>
                </a:xfrm>
              </p:grpSpPr>
              <p:sp>
                <p:nvSpPr>
                  <p:cNvPr id="32" name="Isosceles Triangle 31"/>
                  <p:cNvSpPr/>
                  <p:nvPr/>
                </p:nvSpPr>
                <p:spPr>
                  <a:xfrm>
                    <a:off x="2197000" y="3810000"/>
                    <a:ext cx="546200" cy="896502"/>
                  </a:xfrm>
                  <a:prstGeom prst="triangle">
                    <a:avLst/>
                  </a:prstGeom>
                  <a:noFill/>
                  <a:ln w="28575">
                    <a:solidFill>
                      <a:srgbClr val="CC00C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3" name="TextBox 32"/>
                  <p:cNvSpPr txBox="1"/>
                  <p:nvPr/>
                </p:nvSpPr>
                <p:spPr>
                  <a:xfrm>
                    <a:off x="2227334" y="4244837"/>
                    <a:ext cx="489236" cy="27545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400" dirty="0"/>
                      <a:t>A</a:t>
                    </a:r>
                    <a:r>
                      <a:rPr lang="en-US" sz="2400" baseline="-25000" dirty="0"/>
                      <a:t>R</a:t>
                    </a:r>
                  </a:p>
                </p:txBody>
              </p:sp>
            </p:grpSp>
            <p:grpSp>
              <p:nvGrpSpPr>
                <p:cNvPr id="9" name="Group 8"/>
                <p:cNvGrpSpPr/>
                <p:nvPr/>
              </p:nvGrpSpPr>
              <p:grpSpPr>
                <a:xfrm>
                  <a:off x="3514818" y="2507426"/>
                  <a:ext cx="599982" cy="1523694"/>
                  <a:chOff x="2216648" y="3810000"/>
                  <a:chExt cx="599982" cy="1147465"/>
                </a:xfrm>
              </p:grpSpPr>
              <p:sp>
                <p:nvSpPr>
                  <p:cNvPr id="30" name="Isosceles Triangle 29"/>
                  <p:cNvSpPr/>
                  <p:nvPr/>
                </p:nvSpPr>
                <p:spPr>
                  <a:xfrm>
                    <a:off x="2216648" y="3810000"/>
                    <a:ext cx="599982" cy="1147465"/>
                  </a:xfrm>
                  <a:prstGeom prst="triangle">
                    <a:avLst/>
                  </a:prstGeom>
                  <a:noFill/>
                  <a:ln w="28575">
                    <a:solidFill>
                      <a:srgbClr val="CC00C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2300764" y="4495800"/>
                    <a:ext cx="441146" cy="34767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400" dirty="0"/>
                      <a:t>P</a:t>
                    </a:r>
                    <a:r>
                      <a:rPr lang="en-US" sz="2400" baseline="-25000" dirty="0"/>
                      <a:t>L</a:t>
                    </a:r>
                  </a:p>
                </p:txBody>
              </p:sp>
            </p:grpSp>
            <p:cxnSp>
              <p:nvCxnSpPr>
                <p:cNvPr id="10" name="Straight Connector 9"/>
                <p:cNvCxnSpPr>
                  <a:stCxn id="6" idx="3"/>
                  <a:endCxn id="7" idx="7"/>
                </p:cNvCxnSpPr>
                <p:nvPr/>
              </p:nvCxnSpPr>
              <p:spPr>
                <a:xfrm flipH="1">
                  <a:off x="2392601" y="2067731"/>
                  <a:ext cx="480867" cy="366435"/>
                </a:xfrm>
                <a:prstGeom prst="line">
                  <a:avLst/>
                </a:prstGeom>
                <a:ln w="28575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/>
                <p:cNvCxnSpPr>
                  <a:stCxn id="7" idx="3"/>
                  <a:endCxn id="32" idx="0"/>
                </p:cNvCxnSpPr>
                <p:nvPr/>
              </p:nvCxnSpPr>
              <p:spPr>
                <a:xfrm flipH="1">
                  <a:off x="1555700" y="2695229"/>
                  <a:ext cx="575838" cy="439388"/>
                </a:xfrm>
                <a:prstGeom prst="line">
                  <a:avLst/>
                </a:prstGeom>
                <a:ln w="28575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/>
                <p:cNvCxnSpPr>
                  <a:stCxn id="7" idx="5"/>
                  <a:endCxn id="15" idx="0"/>
                </p:cNvCxnSpPr>
                <p:nvPr/>
              </p:nvCxnSpPr>
              <p:spPr>
                <a:xfrm>
                  <a:off x="2392601" y="2695229"/>
                  <a:ext cx="276768" cy="345291"/>
                </a:xfrm>
                <a:prstGeom prst="line">
                  <a:avLst/>
                </a:prstGeom>
                <a:ln w="28575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/>
                <p:cNvCxnSpPr>
                  <a:stCxn id="6" idx="5"/>
                  <a:endCxn id="30" idx="0"/>
                </p:cNvCxnSpPr>
                <p:nvPr/>
              </p:nvCxnSpPr>
              <p:spPr>
                <a:xfrm>
                  <a:off x="3134531" y="2067731"/>
                  <a:ext cx="680278" cy="439695"/>
                </a:xfrm>
                <a:prstGeom prst="line">
                  <a:avLst/>
                </a:prstGeom>
                <a:ln w="28575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4" name="Group 13"/>
                <p:cNvGrpSpPr/>
                <p:nvPr/>
              </p:nvGrpSpPr>
              <p:grpSpPr>
                <a:xfrm>
                  <a:off x="2209577" y="4619273"/>
                  <a:ext cx="369199" cy="618548"/>
                  <a:chOff x="381000" y="2846161"/>
                  <a:chExt cx="369199" cy="618548"/>
                </a:xfrm>
              </p:grpSpPr>
              <p:sp>
                <p:nvSpPr>
                  <p:cNvPr id="28" name="Oval 27"/>
                  <p:cNvSpPr/>
                  <p:nvPr/>
                </p:nvSpPr>
                <p:spPr>
                  <a:xfrm>
                    <a:off x="381000" y="3095510"/>
                    <a:ext cx="369199" cy="369199"/>
                  </a:xfrm>
                  <a:prstGeom prst="ellipse">
                    <a:avLst/>
                  </a:prstGeom>
                  <a:solidFill>
                    <a:srgbClr val="FFFF00"/>
                  </a:solidFill>
                  <a:ln w="2857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cxnSp>
                <p:nvCxnSpPr>
                  <p:cNvPr id="29" name="Straight Connector 28"/>
                  <p:cNvCxnSpPr>
                    <a:stCxn id="28" idx="0"/>
                  </p:cNvCxnSpPr>
                  <p:nvPr/>
                </p:nvCxnSpPr>
                <p:spPr>
                  <a:xfrm flipV="1">
                    <a:off x="565600" y="2846161"/>
                    <a:ext cx="0" cy="249349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5" name="Oval 14"/>
                <p:cNvSpPr/>
                <p:nvPr/>
              </p:nvSpPr>
              <p:spPr>
                <a:xfrm>
                  <a:off x="2484769" y="3040520"/>
                  <a:ext cx="369199" cy="369199"/>
                </a:xfrm>
                <a:prstGeom prst="ellipse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solidFill>
                        <a:schemeClr val="tx1"/>
                      </a:solidFill>
                    </a:rPr>
                    <a:t>B</a:t>
                  </a:r>
                </a:p>
              </p:txBody>
            </p:sp>
            <p:grpSp>
              <p:nvGrpSpPr>
                <p:cNvPr id="16" name="Group 15"/>
                <p:cNvGrpSpPr/>
                <p:nvPr/>
              </p:nvGrpSpPr>
              <p:grpSpPr>
                <a:xfrm>
                  <a:off x="2120800" y="3722771"/>
                  <a:ext cx="546200" cy="896502"/>
                  <a:chOff x="2197000" y="3810000"/>
                  <a:chExt cx="546200" cy="896502"/>
                </a:xfrm>
              </p:grpSpPr>
              <p:sp>
                <p:nvSpPr>
                  <p:cNvPr id="26" name="Isosceles Triangle 25"/>
                  <p:cNvSpPr/>
                  <p:nvPr/>
                </p:nvSpPr>
                <p:spPr>
                  <a:xfrm>
                    <a:off x="2197000" y="3810000"/>
                    <a:ext cx="546200" cy="896502"/>
                  </a:xfrm>
                  <a:prstGeom prst="triangle">
                    <a:avLst/>
                  </a:prstGeom>
                  <a:noFill/>
                  <a:ln w="28575">
                    <a:solidFill>
                      <a:srgbClr val="CC00C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7" name="TextBox 26"/>
                  <p:cNvSpPr txBox="1"/>
                  <p:nvPr/>
                </p:nvSpPr>
                <p:spPr>
                  <a:xfrm>
                    <a:off x="2253964" y="4244837"/>
                    <a:ext cx="463588" cy="46166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400" dirty="0"/>
                      <a:t>B</a:t>
                    </a:r>
                    <a:r>
                      <a:rPr lang="en-US" sz="2400" baseline="-25000" dirty="0"/>
                      <a:t>R</a:t>
                    </a:r>
                  </a:p>
                </p:txBody>
              </p:sp>
            </p:grpSp>
            <p:grpSp>
              <p:nvGrpSpPr>
                <p:cNvPr id="17" name="Group 16"/>
                <p:cNvGrpSpPr/>
                <p:nvPr/>
              </p:nvGrpSpPr>
              <p:grpSpPr>
                <a:xfrm>
                  <a:off x="2819401" y="3722771"/>
                  <a:ext cx="533399" cy="914400"/>
                  <a:chOff x="2146400" y="3810000"/>
                  <a:chExt cx="533399" cy="914400"/>
                </a:xfrm>
              </p:grpSpPr>
              <p:sp>
                <p:nvSpPr>
                  <p:cNvPr id="24" name="Isosceles Triangle 23"/>
                  <p:cNvSpPr/>
                  <p:nvPr/>
                </p:nvSpPr>
                <p:spPr>
                  <a:xfrm>
                    <a:off x="2146400" y="3810000"/>
                    <a:ext cx="533399" cy="896502"/>
                  </a:xfrm>
                  <a:prstGeom prst="triangle">
                    <a:avLst/>
                  </a:prstGeom>
                  <a:noFill/>
                  <a:ln w="28575">
                    <a:solidFill>
                      <a:srgbClr val="CC00C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2209800" y="4262735"/>
                    <a:ext cx="444352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400" dirty="0"/>
                      <a:t>B</a:t>
                    </a:r>
                    <a:r>
                      <a:rPr lang="en-US" sz="2400" baseline="-25000" dirty="0"/>
                      <a:t>L</a:t>
                    </a:r>
                  </a:p>
                </p:txBody>
              </p:sp>
            </p:grpSp>
            <p:cxnSp>
              <p:nvCxnSpPr>
                <p:cNvPr id="18" name="Straight Connector 17"/>
                <p:cNvCxnSpPr>
                  <a:stCxn id="15" idx="3"/>
                  <a:endCxn id="26" idx="0"/>
                </p:cNvCxnSpPr>
                <p:nvPr/>
              </p:nvCxnSpPr>
              <p:spPr>
                <a:xfrm flipH="1">
                  <a:off x="2393900" y="3355651"/>
                  <a:ext cx="144937" cy="367120"/>
                </a:xfrm>
                <a:prstGeom prst="line">
                  <a:avLst/>
                </a:prstGeom>
                <a:ln w="28575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/>
                <p:cNvCxnSpPr>
                  <a:stCxn id="15" idx="5"/>
                  <a:endCxn id="24" idx="0"/>
                </p:cNvCxnSpPr>
                <p:nvPr/>
              </p:nvCxnSpPr>
              <p:spPr>
                <a:xfrm>
                  <a:off x="2799900" y="3355651"/>
                  <a:ext cx="286201" cy="367120"/>
                </a:xfrm>
                <a:prstGeom prst="line">
                  <a:avLst/>
                </a:prstGeom>
                <a:ln w="28575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0" name="Group 19"/>
                <p:cNvGrpSpPr/>
                <p:nvPr/>
              </p:nvGrpSpPr>
              <p:grpSpPr>
                <a:xfrm>
                  <a:off x="2910759" y="4631772"/>
                  <a:ext cx="369199" cy="618548"/>
                  <a:chOff x="381000" y="2846161"/>
                  <a:chExt cx="369199" cy="618548"/>
                </a:xfrm>
              </p:grpSpPr>
              <p:sp>
                <p:nvSpPr>
                  <p:cNvPr id="22" name="Oval 21"/>
                  <p:cNvSpPr/>
                  <p:nvPr/>
                </p:nvSpPr>
                <p:spPr>
                  <a:xfrm>
                    <a:off x="381000" y="3095510"/>
                    <a:ext cx="369199" cy="369199"/>
                  </a:xfrm>
                  <a:prstGeom prst="ellipse">
                    <a:avLst/>
                  </a:prstGeom>
                  <a:solidFill>
                    <a:srgbClr val="FFFF00"/>
                  </a:solidFill>
                  <a:ln w="28575"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23" name="Straight Connector 22"/>
                  <p:cNvCxnSpPr>
                    <a:stCxn id="22" idx="0"/>
                  </p:cNvCxnSpPr>
                  <p:nvPr/>
                </p:nvCxnSpPr>
                <p:spPr>
                  <a:xfrm flipV="1">
                    <a:off x="565600" y="2846161"/>
                    <a:ext cx="0" cy="249349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1" name="TextBox 20"/>
                <p:cNvSpPr txBox="1"/>
                <p:nvPr/>
              </p:nvSpPr>
              <p:spPr>
                <a:xfrm>
                  <a:off x="2540272" y="4793120"/>
                  <a:ext cx="43152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>
                      <a:solidFill>
                        <a:srgbClr val="FF0000"/>
                      </a:solidFill>
                    </a:rPr>
                    <a:t>or</a:t>
                  </a:r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40" name="TextBox 39"/>
              <p:cNvSpPr txBox="1"/>
              <p:nvPr/>
            </p:nvSpPr>
            <p:spPr>
              <a:xfrm flipH="1">
                <a:off x="3810000" y="3178885"/>
                <a:ext cx="53091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FF0000"/>
                    </a:solidFill>
                  </a:rPr>
                  <a:t>−2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 flipH="1">
                <a:off x="4570591" y="3760151"/>
                <a:ext cx="32573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FF0000"/>
                    </a:solidFill>
                  </a:rPr>
                  <a:t>1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94" name="Group 93"/>
            <p:cNvGrpSpPr/>
            <p:nvPr/>
          </p:nvGrpSpPr>
          <p:grpSpPr>
            <a:xfrm>
              <a:off x="533400" y="3893079"/>
              <a:ext cx="457200" cy="1525347"/>
              <a:chOff x="4126071" y="3275253"/>
              <a:chExt cx="457200" cy="1525347"/>
            </a:xfrm>
          </p:grpSpPr>
          <p:cxnSp>
            <p:nvCxnSpPr>
              <p:cNvPr id="95" name="Straight Arrow Connector 94"/>
              <p:cNvCxnSpPr/>
              <p:nvPr/>
            </p:nvCxnSpPr>
            <p:spPr>
              <a:xfrm>
                <a:off x="4278471" y="3275253"/>
                <a:ext cx="0" cy="152534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TextBox 95"/>
              <p:cNvSpPr txBox="1"/>
              <p:nvPr/>
            </p:nvSpPr>
            <p:spPr>
              <a:xfrm>
                <a:off x="4270365" y="3881735"/>
                <a:ext cx="31290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/>
                  <a:t>h</a:t>
                </a:r>
                <a:endParaRPr lang="en-US" i="1" dirty="0"/>
              </a:p>
            </p:txBody>
          </p:sp>
          <p:cxnSp>
            <p:nvCxnSpPr>
              <p:cNvPr id="97" name="Straight Connector 96"/>
              <p:cNvCxnSpPr/>
              <p:nvPr/>
            </p:nvCxnSpPr>
            <p:spPr>
              <a:xfrm>
                <a:off x="4126071" y="3275253"/>
                <a:ext cx="30775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/>
            </p:nvCxnSpPr>
            <p:spPr>
              <a:xfrm>
                <a:off x="4126071" y="4800600"/>
                <a:ext cx="30775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9" name="Group 98"/>
            <p:cNvGrpSpPr/>
            <p:nvPr/>
          </p:nvGrpSpPr>
          <p:grpSpPr>
            <a:xfrm>
              <a:off x="3200400" y="3753141"/>
              <a:ext cx="911056" cy="2800059"/>
              <a:chOff x="-244644" y="3231925"/>
              <a:chExt cx="911056" cy="2800059"/>
            </a:xfrm>
          </p:grpSpPr>
          <p:cxnSp>
            <p:nvCxnSpPr>
              <p:cNvPr id="100" name="Straight Arrow Connector 99"/>
              <p:cNvCxnSpPr/>
              <p:nvPr/>
            </p:nvCxnSpPr>
            <p:spPr>
              <a:xfrm>
                <a:off x="484608" y="3231925"/>
                <a:ext cx="0" cy="277537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1" name="TextBox 100"/>
              <p:cNvSpPr txBox="1"/>
              <p:nvPr/>
            </p:nvSpPr>
            <p:spPr>
              <a:xfrm>
                <a:off x="-244644" y="3399110"/>
                <a:ext cx="6591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/>
                  <a:t>h</a:t>
                </a:r>
                <a:r>
                  <a:rPr lang="en-US" sz="2400" dirty="0"/>
                  <a:t>+2</a:t>
                </a:r>
                <a:endParaRPr lang="en-US" dirty="0"/>
              </a:p>
            </p:txBody>
          </p:sp>
          <p:cxnSp>
            <p:nvCxnSpPr>
              <p:cNvPr id="102" name="Straight Connector 101"/>
              <p:cNvCxnSpPr/>
              <p:nvPr/>
            </p:nvCxnSpPr>
            <p:spPr>
              <a:xfrm>
                <a:off x="329249" y="3231925"/>
                <a:ext cx="30775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>
                <a:off x="358653" y="6031984"/>
                <a:ext cx="30775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2184180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Rotation Summary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When an AVL tree becomes unbalanced, there are four cases to consider depending on the </a:t>
            </a:r>
            <a:r>
              <a:rPr lang="en-US" b="1" dirty="0">
                <a:solidFill>
                  <a:srgbClr val="0000FF"/>
                </a:solidFill>
              </a:rPr>
              <a:t>direction</a:t>
            </a:r>
            <a:r>
              <a:rPr lang="en-US" dirty="0"/>
              <a:t> of the first two edges on the insertion path from the </a:t>
            </a:r>
            <a:r>
              <a:rPr lang="en-US" b="1" u="sng" dirty="0">
                <a:solidFill>
                  <a:srgbClr val="C00000"/>
                </a:solidFill>
              </a:rPr>
              <a:t>unbalanced node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Left-left</a:t>
            </a:r>
          </a:p>
          <a:p>
            <a:pPr lvl="1"/>
            <a:r>
              <a:rPr lang="en-US" dirty="0"/>
              <a:t>Right-right</a:t>
            </a:r>
          </a:p>
          <a:p>
            <a:pPr lvl="1"/>
            <a:r>
              <a:rPr lang="en-US" dirty="0"/>
              <a:t>Left-right</a:t>
            </a:r>
          </a:p>
          <a:p>
            <a:pPr lvl="1"/>
            <a:r>
              <a:rPr lang="en-US" dirty="0"/>
              <a:t>Right-left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5105400" y="2750223"/>
            <a:ext cx="2055390" cy="685800"/>
            <a:chOff x="5105400" y="2750223"/>
            <a:chExt cx="2055390" cy="685800"/>
          </a:xfrm>
        </p:grpSpPr>
        <p:sp>
          <p:nvSpPr>
            <p:cNvPr id="5" name="Right Brace 4"/>
            <p:cNvSpPr/>
            <p:nvPr/>
          </p:nvSpPr>
          <p:spPr>
            <a:xfrm>
              <a:off x="5105400" y="2750223"/>
              <a:ext cx="152400" cy="685800"/>
            </a:xfrm>
            <a:prstGeom prst="rightBrace">
              <a:avLst>
                <a:gd name="adj1" fmla="val 60867"/>
                <a:gd name="adj2" fmla="val 50000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387163" y="2890995"/>
              <a:ext cx="17736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single rotation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352800" y="2667000"/>
            <a:ext cx="15265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LL Rotation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340223" y="3093123"/>
            <a:ext cx="15842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RR Rotation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352800" y="3500735"/>
            <a:ext cx="15554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LR Rotation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369077" y="3957935"/>
            <a:ext cx="15554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RL Rotation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5105400" y="3581400"/>
            <a:ext cx="2175743" cy="685800"/>
            <a:chOff x="5105400" y="3581400"/>
            <a:chExt cx="2175743" cy="685800"/>
          </a:xfrm>
        </p:grpSpPr>
        <p:sp>
          <p:nvSpPr>
            <p:cNvPr id="6" name="Right Brace 5"/>
            <p:cNvSpPr/>
            <p:nvPr/>
          </p:nvSpPr>
          <p:spPr>
            <a:xfrm>
              <a:off x="5105400" y="3581400"/>
              <a:ext cx="152400" cy="685800"/>
            </a:xfrm>
            <a:prstGeom prst="rightBrace">
              <a:avLst>
                <a:gd name="adj1" fmla="val 60867"/>
                <a:gd name="adj2" fmla="val 50000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387163" y="3693466"/>
              <a:ext cx="18939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double rotation</a:t>
              </a:r>
            </a:p>
          </p:txBody>
        </p:sp>
      </p:grpSp>
      <p:sp>
        <p:nvSpPr>
          <p:cNvPr id="8" name="Rectangle 7"/>
          <p:cNvSpPr/>
          <p:nvPr/>
        </p:nvSpPr>
        <p:spPr>
          <a:xfrm>
            <a:off x="1752600" y="4728001"/>
            <a:ext cx="5638800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1"/>
            <a:r>
              <a:rPr lang="en-US" altLang="zh-CN" sz="2400" dirty="0"/>
              <a:t>Note: We fix </a:t>
            </a:r>
            <a:r>
              <a:rPr lang="en-US" altLang="zh-CN" sz="2400" b="1" dirty="0">
                <a:solidFill>
                  <a:srgbClr val="C00000"/>
                </a:solidFill>
              </a:rPr>
              <a:t>the first unbalanced node</a:t>
            </a:r>
            <a:r>
              <a:rPr lang="en-US" altLang="zh-CN" sz="2400" dirty="0"/>
              <a:t> in the access path </a:t>
            </a:r>
            <a:r>
              <a:rPr lang="en-US" altLang="zh-CN" sz="2400" b="1" dirty="0">
                <a:solidFill>
                  <a:srgbClr val="0000FF"/>
                </a:solidFill>
              </a:rPr>
              <a:t>from the leaf</a:t>
            </a:r>
            <a:r>
              <a:rPr lang="en-US" altLang="zh-CN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98485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03809" y="1505791"/>
            <a:ext cx="7772400" cy="45720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Insert into an empty BST: 42, 35, 69, 21, 55, 83, 71.</a:t>
            </a:r>
          </a:p>
          <a:p>
            <a:pPr lvl="1"/>
            <a:r>
              <a:rPr lang="en-US" dirty="0"/>
              <a:t>Compute the balance factors.</a:t>
            </a:r>
          </a:p>
          <a:p>
            <a:pPr lvl="1"/>
            <a:r>
              <a:rPr lang="en-US" dirty="0"/>
              <a:t>Is the tree AVL balanced?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Insert 95, 18, 75?</a:t>
            </a:r>
          </a:p>
        </p:txBody>
      </p:sp>
      <p:grpSp>
        <p:nvGrpSpPr>
          <p:cNvPr id="71" name="Group 70"/>
          <p:cNvGrpSpPr/>
          <p:nvPr/>
        </p:nvGrpSpPr>
        <p:grpSpPr>
          <a:xfrm>
            <a:off x="2675548" y="2851951"/>
            <a:ext cx="3420452" cy="2253449"/>
            <a:chOff x="1989748" y="2819400"/>
            <a:chExt cx="3420452" cy="2253449"/>
          </a:xfrm>
        </p:grpSpPr>
        <p:sp>
          <p:nvSpPr>
            <p:cNvPr id="6" name="Oval 5"/>
            <p:cNvSpPr/>
            <p:nvPr/>
          </p:nvSpPr>
          <p:spPr>
            <a:xfrm>
              <a:off x="3276600" y="2819400"/>
              <a:ext cx="750199" cy="432653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42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2599348" y="3429000"/>
              <a:ext cx="677252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35</a:t>
              </a:r>
            </a:p>
          </p:txBody>
        </p:sp>
        <p:cxnSp>
          <p:nvCxnSpPr>
            <p:cNvPr id="8" name="Straight Connector 7"/>
            <p:cNvCxnSpPr>
              <a:stCxn id="6" idx="3"/>
              <a:endCxn id="7" idx="0"/>
            </p:cNvCxnSpPr>
            <p:nvPr/>
          </p:nvCxnSpPr>
          <p:spPr>
            <a:xfrm flipH="1">
              <a:off x="2937974" y="3188692"/>
              <a:ext cx="448490" cy="240308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3902637" y="3429000"/>
              <a:ext cx="745563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69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4651816" y="4114800"/>
              <a:ext cx="758384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83</a:t>
              </a:r>
            </a:p>
          </p:txBody>
        </p:sp>
        <p:cxnSp>
          <p:nvCxnSpPr>
            <p:cNvPr id="11" name="Straight Connector 10"/>
            <p:cNvCxnSpPr>
              <a:stCxn id="6" idx="5"/>
              <a:endCxn id="9" idx="0"/>
            </p:cNvCxnSpPr>
            <p:nvPr/>
          </p:nvCxnSpPr>
          <p:spPr>
            <a:xfrm>
              <a:off x="3916935" y="3188692"/>
              <a:ext cx="358484" cy="240308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9" idx="5"/>
              <a:endCxn id="10" idx="0"/>
            </p:cNvCxnSpPr>
            <p:nvPr/>
          </p:nvCxnSpPr>
          <p:spPr>
            <a:xfrm>
              <a:off x="4539015" y="3759240"/>
              <a:ext cx="491993" cy="35556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4104209" y="4724400"/>
              <a:ext cx="772591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71</a:t>
              </a:r>
            </a:p>
          </p:txBody>
        </p:sp>
        <p:cxnSp>
          <p:nvCxnSpPr>
            <p:cNvPr id="14" name="Straight Connector 13"/>
            <p:cNvCxnSpPr>
              <a:stCxn id="10" idx="3"/>
              <a:endCxn id="13" idx="0"/>
            </p:cNvCxnSpPr>
            <p:nvPr/>
          </p:nvCxnSpPr>
          <p:spPr>
            <a:xfrm flipH="1">
              <a:off x="4490505" y="4412220"/>
              <a:ext cx="272374" cy="31218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>
            <a:xfrm>
              <a:off x="1989748" y="4038600"/>
              <a:ext cx="677252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21</a:t>
              </a:r>
            </a:p>
          </p:txBody>
        </p:sp>
        <p:cxnSp>
          <p:nvCxnSpPr>
            <p:cNvPr id="44" name="Straight Connector 43"/>
            <p:cNvCxnSpPr>
              <a:stCxn id="7" idx="3"/>
              <a:endCxn id="43" idx="0"/>
            </p:cNvCxnSpPr>
            <p:nvPr/>
          </p:nvCxnSpPr>
          <p:spPr>
            <a:xfrm flipH="1">
              <a:off x="2328374" y="3759240"/>
              <a:ext cx="370155" cy="27936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Oval 53"/>
            <p:cNvSpPr/>
            <p:nvPr/>
          </p:nvSpPr>
          <p:spPr>
            <a:xfrm>
              <a:off x="3204016" y="4114800"/>
              <a:ext cx="758384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55</a:t>
              </a:r>
            </a:p>
          </p:txBody>
        </p:sp>
        <p:cxnSp>
          <p:nvCxnSpPr>
            <p:cNvPr id="61" name="Straight Connector 60"/>
            <p:cNvCxnSpPr>
              <a:stCxn id="9" idx="3"/>
              <a:endCxn id="54" idx="0"/>
            </p:cNvCxnSpPr>
            <p:nvPr/>
          </p:nvCxnSpPr>
          <p:spPr>
            <a:xfrm flipH="1">
              <a:off x="3583208" y="3759240"/>
              <a:ext cx="428614" cy="35556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TextBox 71"/>
          <p:cNvSpPr txBox="1"/>
          <p:nvPr/>
        </p:nvSpPr>
        <p:spPr>
          <a:xfrm>
            <a:off x="2209800" y="4041162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874670" y="3424535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145748" y="4495800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5566702" y="4746593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6172200" y="4085207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403837" y="3424168"/>
            <a:ext cx="530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−1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4712599" y="2822939"/>
            <a:ext cx="530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−1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0122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  <p:bldP spid="73" grpId="0"/>
      <p:bldP spid="74" grpId="0"/>
      <p:bldP spid="75" grpId="0"/>
      <p:bldP spid="76" grpId="0"/>
      <p:bldP spid="77" grpId="0"/>
      <p:bldP spid="7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914400" y="1447800"/>
                <a:ext cx="5834342" cy="47244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Given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nodes, the </a:t>
                </a:r>
                <a:r>
                  <a:rPr lang="en-US" b="1" dirty="0">
                    <a:solidFill>
                      <a:srgbClr val="C00000"/>
                    </a:solidFill>
                  </a:rPr>
                  <a:t>average case </a:t>
                </a:r>
                <a:r>
                  <a:rPr lang="en-US" dirty="0"/>
                  <a:t>time complexities for search, insertion, and removal on BST are all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𝑂</m:t>
                    </m:r>
                    <m:r>
                      <a:rPr lang="en-US" i="1" dirty="0">
                        <a:latin typeface="Cambria Math"/>
                      </a:rPr>
                      <m:t>(</m:t>
                    </m:r>
                    <m:func>
                      <m:func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dirty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i="1" dirty="0"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However, the </a:t>
                </a:r>
                <a:r>
                  <a:rPr lang="en-US" b="1" dirty="0">
                    <a:solidFill>
                      <a:srgbClr val="0000FF"/>
                    </a:solidFill>
                  </a:rPr>
                  <a:t>worst case </a:t>
                </a:r>
                <a:r>
                  <a:rPr lang="en-US" dirty="0"/>
                  <a:t>time complexities are still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𝑂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𝑛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The reason is that a tree could become “</a:t>
                </a:r>
                <a:r>
                  <a:rPr lang="en-US" b="1" dirty="0">
                    <a:solidFill>
                      <a:srgbClr val="CC00CC"/>
                    </a:solidFill>
                  </a:rPr>
                  <a:t>unbalanced</a:t>
                </a:r>
                <a:r>
                  <a:rPr lang="en-US" dirty="0"/>
                  <a:t>” after a number of insertions and removals.</a:t>
                </a:r>
              </a:p>
              <a:p>
                <a:endParaRPr lang="en-US" dirty="0"/>
              </a:p>
              <a:p>
                <a:r>
                  <a:rPr lang="en-US" dirty="0"/>
                  <a:t>We want to maintain the tree as a “</a:t>
                </a:r>
                <a:r>
                  <a:rPr lang="en-US" b="1" dirty="0">
                    <a:solidFill>
                      <a:srgbClr val="CC00CC"/>
                    </a:solidFill>
                  </a:rPr>
                  <a:t>balanced</a:t>
                </a:r>
                <a:r>
                  <a:rPr lang="en-US" dirty="0"/>
                  <a:t>” tree.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914400" y="1447800"/>
                <a:ext cx="5834342" cy="4724400"/>
              </a:xfrm>
              <a:blipFill rotWithShape="1">
                <a:blip r:embed="rId2"/>
                <a:stretch>
                  <a:fillRect l="-940" t="-903" r="-2090" b="-1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6629400" y="3309151"/>
            <a:ext cx="2166658" cy="1872449"/>
            <a:chOff x="3733800" y="4299751"/>
            <a:chExt cx="2166658" cy="1872449"/>
          </a:xfrm>
        </p:grpSpPr>
        <p:sp>
          <p:nvSpPr>
            <p:cNvPr id="6" name="Oval 5"/>
            <p:cNvSpPr/>
            <p:nvPr/>
          </p:nvSpPr>
          <p:spPr>
            <a:xfrm>
              <a:off x="4202801" y="4299751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3733800" y="4827281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3</a:t>
              </a:r>
            </a:p>
          </p:txBody>
        </p:sp>
        <p:cxnSp>
          <p:nvCxnSpPr>
            <p:cNvPr id="8" name="Straight Connector 7"/>
            <p:cNvCxnSpPr>
              <a:stCxn id="6" idx="3"/>
              <a:endCxn id="7" idx="7"/>
            </p:cNvCxnSpPr>
            <p:nvPr/>
          </p:nvCxnSpPr>
          <p:spPr>
            <a:xfrm flipH="1">
              <a:off x="4064040" y="4614882"/>
              <a:ext cx="192829" cy="26905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4706699" y="4827251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5142074" y="5322902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7</a:t>
              </a:r>
            </a:p>
          </p:txBody>
        </p:sp>
        <p:cxnSp>
          <p:nvCxnSpPr>
            <p:cNvPr id="11" name="Straight Connector 10"/>
            <p:cNvCxnSpPr>
              <a:stCxn id="6" idx="5"/>
              <a:endCxn id="9" idx="1"/>
            </p:cNvCxnSpPr>
            <p:nvPr/>
          </p:nvCxnSpPr>
          <p:spPr>
            <a:xfrm>
              <a:off x="4517932" y="4614882"/>
              <a:ext cx="245427" cy="2690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9" idx="5"/>
              <a:endCxn id="10" idx="1"/>
            </p:cNvCxnSpPr>
            <p:nvPr/>
          </p:nvCxnSpPr>
          <p:spPr>
            <a:xfrm>
              <a:off x="5036939" y="5157491"/>
              <a:ext cx="156164" cy="21644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5552009" y="5823751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9</a:t>
              </a:r>
            </a:p>
          </p:txBody>
        </p:sp>
        <p:cxnSp>
          <p:nvCxnSpPr>
            <p:cNvPr id="14" name="Straight Connector 13"/>
            <p:cNvCxnSpPr>
              <a:stCxn id="10" idx="5"/>
              <a:endCxn id="13" idx="1"/>
            </p:cNvCxnSpPr>
            <p:nvPr/>
          </p:nvCxnSpPr>
          <p:spPr>
            <a:xfrm>
              <a:off x="5439494" y="5620322"/>
              <a:ext cx="163544" cy="254458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88800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Insert 95, 18</a:t>
            </a:r>
          </a:p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4356640" y="1059015"/>
            <a:ext cx="3420452" cy="2253449"/>
            <a:chOff x="1989748" y="2819400"/>
            <a:chExt cx="3420452" cy="2253449"/>
          </a:xfrm>
        </p:grpSpPr>
        <p:sp>
          <p:nvSpPr>
            <p:cNvPr id="6" name="Oval 5"/>
            <p:cNvSpPr/>
            <p:nvPr/>
          </p:nvSpPr>
          <p:spPr>
            <a:xfrm>
              <a:off x="3276600" y="2819400"/>
              <a:ext cx="750199" cy="432653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42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2599348" y="3429000"/>
              <a:ext cx="677252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35</a:t>
              </a:r>
            </a:p>
          </p:txBody>
        </p:sp>
        <p:cxnSp>
          <p:nvCxnSpPr>
            <p:cNvPr id="8" name="Straight Connector 7"/>
            <p:cNvCxnSpPr>
              <a:stCxn id="6" idx="3"/>
              <a:endCxn id="7" idx="0"/>
            </p:cNvCxnSpPr>
            <p:nvPr/>
          </p:nvCxnSpPr>
          <p:spPr>
            <a:xfrm flipH="1">
              <a:off x="2937974" y="3188692"/>
              <a:ext cx="448490" cy="240308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3902637" y="3429000"/>
              <a:ext cx="745563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69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4651816" y="4114800"/>
              <a:ext cx="758384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83</a:t>
              </a:r>
            </a:p>
          </p:txBody>
        </p:sp>
        <p:cxnSp>
          <p:nvCxnSpPr>
            <p:cNvPr id="11" name="Straight Connector 10"/>
            <p:cNvCxnSpPr>
              <a:stCxn id="6" idx="5"/>
              <a:endCxn id="9" idx="0"/>
            </p:cNvCxnSpPr>
            <p:nvPr/>
          </p:nvCxnSpPr>
          <p:spPr>
            <a:xfrm>
              <a:off x="3916935" y="3188692"/>
              <a:ext cx="358484" cy="240308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9" idx="5"/>
              <a:endCxn id="10" idx="0"/>
            </p:cNvCxnSpPr>
            <p:nvPr/>
          </p:nvCxnSpPr>
          <p:spPr>
            <a:xfrm>
              <a:off x="4539015" y="3759240"/>
              <a:ext cx="491993" cy="35556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4104209" y="4724400"/>
              <a:ext cx="772591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71</a:t>
              </a:r>
            </a:p>
          </p:txBody>
        </p:sp>
        <p:cxnSp>
          <p:nvCxnSpPr>
            <p:cNvPr id="14" name="Straight Connector 13"/>
            <p:cNvCxnSpPr>
              <a:stCxn id="10" idx="3"/>
              <a:endCxn id="13" idx="0"/>
            </p:cNvCxnSpPr>
            <p:nvPr/>
          </p:nvCxnSpPr>
          <p:spPr>
            <a:xfrm flipH="1">
              <a:off x="4490505" y="4412220"/>
              <a:ext cx="272374" cy="31218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1989748" y="4038600"/>
              <a:ext cx="677252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21</a:t>
              </a:r>
            </a:p>
          </p:txBody>
        </p:sp>
        <p:cxnSp>
          <p:nvCxnSpPr>
            <p:cNvPr id="16" name="Straight Connector 15"/>
            <p:cNvCxnSpPr>
              <a:stCxn id="7" idx="3"/>
              <a:endCxn id="15" idx="0"/>
            </p:cNvCxnSpPr>
            <p:nvPr/>
          </p:nvCxnSpPr>
          <p:spPr>
            <a:xfrm flipH="1">
              <a:off x="2328374" y="3759240"/>
              <a:ext cx="370155" cy="27936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3204016" y="4114800"/>
              <a:ext cx="758384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55</a:t>
              </a:r>
            </a:p>
          </p:txBody>
        </p:sp>
        <p:cxnSp>
          <p:nvCxnSpPr>
            <p:cNvPr id="18" name="Straight Connector 17"/>
            <p:cNvCxnSpPr>
              <a:stCxn id="9" idx="3"/>
              <a:endCxn id="17" idx="0"/>
            </p:cNvCxnSpPr>
            <p:nvPr/>
          </p:nvCxnSpPr>
          <p:spPr>
            <a:xfrm flipH="1">
              <a:off x="3583208" y="3759240"/>
              <a:ext cx="428614" cy="35556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Oval 40"/>
          <p:cNvSpPr/>
          <p:nvPr/>
        </p:nvSpPr>
        <p:spPr>
          <a:xfrm rot="19071334">
            <a:off x="3514250" y="1885468"/>
            <a:ext cx="2577553" cy="1045130"/>
          </a:xfrm>
          <a:prstGeom prst="ellipse">
            <a:avLst/>
          </a:prstGeom>
          <a:noFill/>
          <a:ln w="28575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71"/>
          <p:cNvGrpSpPr/>
          <p:nvPr/>
        </p:nvGrpSpPr>
        <p:grpSpPr>
          <a:xfrm>
            <a:off x="3634508" y="3605947"/>
            <a:ext cx="4595092" cy="2308970"/>
            <a:chOff x="3634508" y="3605947"/>
            <a:chExt cx="4595092" cy="2308970"/>
          </a:xfrm>
        </p:grpSpPr>
        <p:sp>
          <p:nvSpPr>
            <p:cNvPr id="43" name="Oval 42"/>
            <p:cNvSpPr/>
            <p:nvPr/>
          </p:nvSpPr>
          <p:spPr>
            <a:xfrm>
              <a:off x="5181600" y="3605947"/>
              <a:ext cx="750199" cy="432653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42</a:t>
              </a:r>
            </a:p>
          </p:txBody>
        </p:sp>
        <p:sp>
          <p:nvSpPr>
            <p:cNvPr id="44" name="Oval 43"/>
            <p:cNvSpPr/>
            <p:nvPr/>
          </p:nvSpPr>
          <p:spPr>
            <a:xfrm>
              <a:off x="4167908" y="4337500"/>
              <a:ext cx="677252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21</a:t>
              </a:r>
            </a:p>
          </p:txBody>
        </p:sp>
        <p:cxnSp>
          <p:nvCxnSpPr>
            <p:cNvPr id="45" name="Straight Connector 44"/>
            <p:cNvCxnSpPr>
              <a:stCxn id="43" idx="3"/>
              <a:endCxn id="44" idx="0"/>
            </p:cNvCxnSpPr>
            <p:nvPr/>
          </p:nvCxnSpPr>
          <p:spPr>
            <a:xfrm flipH="1">
              <a:off x="4506534" y="3975239"/>
              <a:ext cx="784930" cy="362261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/>
            <p:cNvSpPr/>
            <p:nvPr/>
          </p:nvSpPr>
          <p:spPr>
            <a:xfrm>
              <a:off x="6195292" y="4267200"/>
              <a:ext cx="745563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69</a:t>
              </a:r>
            </a:p>
          </p:txBody>
        </p:sp>
        <p:sp>
          <p:nvSpPr>
            <p:cNvPr id="47" name="Oval 46"/>
            <p:cNvSpPr/>
            <p:nvPr/>
          </p:nvSpPr>
          <p:spPr>
            <a:xfrm>
              <a:off x="6944471" y="4953000"/>
              <a:ext cx="758384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83</a:t>
              </a:r>
            </a:p>
          </p:txBody>
        </p:sp>
        <p:cxnSp>
          <p:nvCxnSpPr>
            <p:cNvPr id="48" name="Straight Connector 47"/>
            <p:cNvCxnSpPr>
              <a:stCxn id="43" idx="5"/>
              <a:endCxn id="46" idx="0"/>
            </p:cNvCxnSpPr>
            <p:nvPr/>
          </p:nvCxnSpPr>
          <p:spPr>
            <a:xfrm>
              <a:off x="5821935" y="3975239"/>
              <a:ext cx="746139" cy="291961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46" idx="5"/>
              <a:endCxn id="47" idx="0"/>
            </p:cNvCxnSpPr>
            <p:nvPr/>
          </p:nvCxnSpPr>
          <p:spPr>
            <a:xfrm>
              <a:off x="6831670" y="4597440"/>
              <a:ext cx="491993" cy="35556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Oval 49"/>
            <p:cNvSpPr/>
            <p:nvPr/>
          </p:nvSpPr>
          <p:spPr>
            <a:xfrm>
              <a:off x="6396864" y="5562600"/>
              <a:ext cx="772591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71</a:t>
              </a:r>
            </a:p>
          </p:txBody>
        </p:sp>
        <p:cxnSp>
          <p:nvCxnSpPr>
            <p:cNvPr id="51" name="Straight Connector 50"/>
            <p:cNvCxnSpPr>
              <a:stCxn id="47" idx="3"/>
              <a:endCxn id="50" idx="0"/>
            </p:cNvCxnSpPr>
            <p:nvPr/>
          </p:nvCxnSpPr>
          <p:spPr>
            <a:xfrm flipH="1">
              <a:off x="6783160" y="5250420"/>
              <a:ext cx="272374" cy="31218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Oval 51"/>
            <p:cNvSpPr/>
            <p:nvPr/>
          </p:nvSpPr>
          <p:spPr>
            <a:xfrm>
              <a:off x="3634508" y="4914549"/>
              <a:ext cx="677252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18</a:t>
              </a:r>
            </a:p>
          </p:txBody>
        </p:sp>
        <p:cxnSp>
          <p:nvCxnSpPr>
            <p:cNvPr id="53" name="Straight Connector 52"/>
            <p:cNvCxnSpPr>
              <a:stCxn id="44" idx="3"/>
              <a:endCxn id="52" idx="0"/>
            </p:cNvCxnSpPr>
            <p:nvPr/>
          </p:nvCxnSpPr>
          <p:spPr>
            <a:xfrm flipH="1">
              <a:off x="3973134" y="4667740"/>
              <a:ext cx="293955" cy="24680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Oval 53"/>
            <p:cNvSpPr/>
            <p:nvPr/>
          </p:nvSpPr>
          <p:spPr>
            <a:xfrm>
              <a:off x="5496671" y="4953000"/>
              <a:ext cx="758384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55</a:t>
              </a:r>
            </a:p>
          </p:txBody>
        </p:sp>
        <p:cxnSp>
          <p:nvCxnSpPr>
            <p:cNvPr id="55" name="Straight Connector 54"/>
            <p:cNvCxnSpPr>
              <a:stCxn id="46" idx="3"/>
              <a:endCxn id="54" idx="0"/>
            </p:cNvCxnSpPr>
            <p:nvPr/>
          </p:nvCxnSpPr>
          <p:spPr>
            <a:xfrm flipH="1">
              <a:off x="5875863" y="4597440"/>
              <a:ext cx="428614" cy="35556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Oval 55"/>
            <p:cNvSpPr/>
            <p:nvPr/>
          </p:nvSpPr>
          <p:spPr>
            <a:xfrm>
              <a:off x="7457009" y="5566468"/>
              <a:ext cx="772591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95</a:t>
              </a:r>
            </a:p>
          </p:txBody>
        </p:sp>
        <p:cxnSp>
          <p:nvCxnSpPr>
            <p:cNvPr id="57" name="Straight Connector 56"/>
            <p:cNvCxnSpPr>
              <a:stCxn id="47" idx="5"/>
              <a:endCxn id="56" idx="0"/>
            </p:cNvCxnSpPr>
            <p:nvPr/>
          </p:nvCxnSpPr>
          <p:spPr>
            <a:xfrm>
              <a:off x="7591792" y="5250420"/>
              <a:ext cx="251513" cy="316048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44" idx="5"/>
              <a:endCxn id="59" idx="0"/>
            </p:cNvCxnSpPr>
            <p:nvPr/>
          </p:nvCxnSpPr>
          <p:spPr>
            <a:xfrm>
              <a:off x="4745979" y="4667740"/>
              <a:ext cx="217755" cy="24680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Oval 58"/>
            <p:cNvSpPr/>
            <p:nvPr/>
          </p:nvSpPr>
          <p:spPr>
            <a:xfrm>
              <a:off x="4625108" y="4914549"/>
              <a:ext cx="677252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35</a:t>
              </a: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7512626" y="2668773"/>
            <a:ext cx="772591" cy="664497"/>
            <a:chOff x="3765586" y="3558095"/>
            <a:chExt cx="772591" cy="664497"/>
          </a:xfrm>
        </p:grpSpPr>
        <p:sp>
          <p:nvSpPr>
            <p:cNvPr id="65" name="Oval 64"/>
            <p:cNvSpPr/>
            <p:nvPr/>
          </p:nvSpPr>
          <p:spPr>
            <a:xfrm>
              <a:off x="3765586" y="3874143"/>
              <a:ext cx="772591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95</a:t>
              </a:r>
            </a:p>
          </p:txBody>
        </p:sp>
        <p:cxnSp>
          <p:nvCxnSpPr>
            <p:cNvPr id="66" name="Straight Connector 65"/>
            <p:cNvCxnSpPr>
              <a:endCxn id="65" idx="0"/>
            </p:cNvCxnSpPr>
            <p:nvPr/>
          </p:nvCxnSpPr>
          <p:spPr>
            <a:xfrm>
              <a:off x="3900369" y="3558095"/>
              <a:ext cx="251513" cy="316048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/>
        </p:nvGrpSpPr>
        <p:grpSpPr>
          <a:xfrm>
            <a:off x="3823240" y="2628951"/>
            <a:ext cx="677252" cy="670128"/>
            <a:chOff x="1206337" y="3995047"/>
            <a:chExt cx="677252" cy="670128"/>
          </a:xfrm>
        </p:grpSpPr>
        <p:cxnSp>
          <p:nvCxnSpPr>
            <p:cNvPr id="67" name="Straight Connector 66"/>
            <p:cNvCxnSpPr>
              <a:endCxn id="68" idx="0"/>
            </p:cNvCxnSpPr>
            <p:nvPr/>
          </p:nvCxnSpPr>
          <p:spPr>
            <a:xfrm flipH="1">
              <a:off x="1544963" y="3995047"/>
              <a:ext cx="298727" cy="283228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Oval 67"/>
            <p:cNvSpPr/>
            <p:nvPr/>
          </p:nvSpPr>
          <p:spPr>
            <a:xfrm>
              <a:off x="1206337" y="4278275"/>
              <a:ext cx="677252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35836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Insert 75</a:t>
            </a:r>
          </a:p>
          <a:p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7153619" y="3322536"/>
            <a:ext cx="677252" cy="633709"/>
            <a:chOff x="5191692" y="3639391"/>
            <a:chExt cx="677252" cy="633709"/>
          </a:xfrm>
        </p:grpSpPr>
        <p:cxnSp>
          <p:nvCxnSpPr>
            <p:cNvPr id="60" name="Straight Connector 59"/>
            <p:cNvCxnSpPr>
              <a:endCxn id="61" idx="0"/>
            </p:cNvCxnSpPr>
            <p:nvPr/>
          </p:nvCxnSpPr>
          <p:spPr>
            <a:xfrm>
              <a:off x="5312563" y="3639391"/>
              <a:ext cx="217755" cy="24680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/>
            <p:cNvSpPr/>
            <p:nvPr/>
          </p:nvSpPr>
          <p:spPr>
            <a:xfrm>
              <a:off x="5191692" y="3886200"/>
              <a:ext cx="677252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75</a:t>
              </a:r>
            </a:p>
          </p:txBody>
        </p:sp>
      </p:grpSp>
      <p:sp>
        <p:nvSpPr>
          <p:cNvPr id="62" name="Oval 61"/>
          <p:cNvSpPr/>
          <p:nvPr/>
        </p:nvSpPr>
        <p:spPr>
          <a:xfrm rot="13401035">
            <a:off x="5776239" y="1773136"/>
            <a:ext cx="2841551" cy="2218465"/>
          </a:xfrm>
          <a:prstGeom prst="ellipse">
            <a:avLst/>
          </a:prstGeom>
          <a:noFill/>
          <a:ln w="28575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/>
          <p:cNvGrpSpPr/>
          <p:nvPr/>
        </p:nvGrpSpPr>
        <p:grpSpPr>
          <a:xfrm>
            <a:off x="2029902" y="3524441"/>
            <a:ext cx="4595092" cy="2268490"/>
            <a:chOff x="2029902" y="3524441"/>
            <a:chExt cx="4595092" cy="2268490"/>
          </a:xfrm>
        </p:grpSpPr>
        <p:grpSp>
          <p:nvGrpSpPr>
            <p:cNvPr id="63" name="Group 62"/>
            <p:cNvGrpSpPr/>
            <p:nvPr/>
          </p:nvGrpSpPr>
          <p:grpSpPr>
            <a:xfrm>
              <a:off x="2029902" y="3524441"/>
              <a:ext cx="4595092" cy="2268490"/>
              <a:chOff x="2514600" y="4256027"/>
              <a:chExt cx="4595092" cy="2268490"/>
            </a:xfrm>
          </p:grpSpPr>
          <p:sp>
            <p:nvSpPr>
              <p:cNvPr id="65" name="Oval 64"/>
              <p:cNvSpPr/>
              <p:nvPr/>
            </p:nvSpPr>
            <p:spPr>
              <a:xfrm>
                <a:off x="4128133" y="4256027"/>
                <a:ext cx="750199" cy="432653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42</a:t>
                </a:r>
              </a:p>
            </p:txBody>
          </p:sp>
          <p:sp>
            <p:nvSpPr>
              <p:cNvPr id="66" name="Oval 65"/>
              <p:cNvSpPr/>
              <p:nvPr/>
            </p:nvSpPr>
            <p:spPr>
              <a:xfrm>
                <a:off x="3048000" y="4947100"/>
                <a:ext cx="677252" cy="386900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21</a:t>
                </a:r>
              </a:p>
            </p:txBody>
          </p:sp>
          <p:cxnSp>
            <p:nvCxnSpPr>
              <p:cNvPr id="67" name="Straight Connector 66"/>
              <p:cNvCxnSpPr>
                <a:stCxn id="65" idx="3"/>
                <a:endCxn id="66" idx="0"/>
              </p:cNvCxnSpPr>
              <p:nvPr/>
            </p:nvCxnSpPr>
            <p:spPr>
              <a:xfrm flipH="1">
                <a:off x="3386626" y="4625319"/>
                <a:ext cx="851371" cy="321781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Oval 67"/>
              <p:cNvSpPr/>
              <p:nvPr/>
            </p:nvSpPr>
            <p:spPr>
              <a:xfrm>
                <a:off x="5075384" y="4876800"/>
                <a:ext cx="745563" cy="386900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71</a:t>
                </a:r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5824563" y="5562600"/>
                <a:ext cx="758384" cy="34844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83</a:t>
                </a:r>
              </a:p>
            </p:txBody>
          </p:sp>
          <p:cxnSp>
            <p:nvCxnSpPr>
              <p:cNvPr id="70" name="Straight Connector 69"/>
              <p:cNvCxnSpPr>
                <a:stCxn id="65" idx="5"/>
                <a:endCxn id="68" idx="0"/>
              </p:cNvCxnSpPr>
              <p:nvPr/>
            </p:nvCxnSpPr>
            <p:spPr>
              <a:xfrm>
                <a:off x="4768468" y="4625319"/>
                <a:ext cx="679698" cy="251481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>
                <a:stCxn id="68" idx="5"/>
                <a:endCxn id="69" idx="0"/>
              </p:cNvCxnSpPr>
              <p:nvPr/>
            </p:nvCxnSpPr>
            <p:spPr>
              <a:xfrm>
                <a:off x="5711762" y="5207040"/>
                <a:ext cx="491993" cy="355560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Oval 71"/>
              <p:cNvSpPr/>
              <p:nvPr/>
            </p:nvSpPr>
            <p:spPr>
              <a:xfrm>
                <a:off x="5276956" y="6172200"/>
                <a:ext cx="772591" cy="34844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75</a:t>
                </a:r>
              </a:p>
            </p:txBody>
          </p:sp>
          <p:cxnSp>
            <p:nvCxnSpPr>
              <p:cNvPr id="73" name="Straight Connector 72"/>
              <p:cNvCxnSpPr>
                <a:stCxn id="69" idx="3"/>
                <a:endCxn id="72" idx="0"/>
              </p:cNvCxnSpPr>
              <p:nvPr/>
            </p:nvCxnSpPr>
            <p:spPr>
              <a:xfrm flipH="1">
                <a:off x="5663252" y="5860020"/>
                <a:ext cx="272374" cy="312180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Oval 73"/>
              <p:cNvSpPr/>
              <p:nvPr/>
            </p:nvSpPr>
            <p:spPr>
              <a:xfrm>
                <a:off x="2514600" y="5524149"/>
                <a:ext cx="677252" cy="386900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18</a:t>
                </a:r>
              </a:p>
            </p:txBody>
          </p:sp>
          <p:cxnSp>
            <p:nvCxnSpPr>
              <p:cNvPr id="75" name="Straight Connector 74"/>
              <p:cNvCxnSpPr>
                <a:stCxn id="66" idx="3"/>
                <a:endCxn id="74" idx="0"/>
              </p:cNvCxnSpPr>
              <p:nvPr/>
            </p:nvCxnSpPr>
            <p:spPr>
              <a:xfrm flipH="1">
                <a:off x="2853226" y="5277340"/>
                <a:ext cx="293955" cy="246809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Oval 75"/>
              <p:cNvSpPr/>
              <p:nvPr/>
            </p:nvSpPr>
            <p:spPr>
              <a:xfrm>
                <a:off x="4376763" y="5562600"/>
                <a:ext cx="758384" cy="34844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69</a:t>
                </a:r>
              </a:p>
            </p:txBody>
          </p:sp>
          <p:cxnSp>
            <p:nvCxnSpPr>
              <p:cNvPr id="77" name="Straight Connector 76"/>
              <p:cNvCxnSpPr>
                <a:stCxn id="68" idx="3"/>
                <a:endCxn id="76" idx="0"/>
              </p:cNvCxnSpPr>
              <p:nvPr/>
            </p:nvCxnSpPr>
            <p:spPr>
              <a:xfrm flipH="1">
                <a:off x="4755955" y="5207040"/>
                <a:ext cx="428614" cy="355560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Oval 77"/>
              <p:cNvSpPr/>
              <p:nvPr/>
            </p:nvSpPr>
            <p:spPr>
              <a:xfrm>
                <a:off x="6337101" y="6176068"/>
                <a:ext cx="772591" cy="34844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95</a:t>
                </a:r>
              </a:p>
            </p:txBody>
          </p:sp>
          <p:cxnSp>
            <p:nvCxnSpPr>
              <p:cNvPr id="79" name="Straight Connector 78"/>
              <p:cNvCxnSpPr>
                <a:stCxn id="69" idx="5"/>
                <a:endCxn id="78" idx="0"/>
              </p:cNvCxnSpPr>
              <p:nvPr/>
            </p:nvCxnSpPr>
            <p:spPr>
              <a:xfrm>
                <a:off x="6471884" y="5860020"/>
                <a:ext cx="251513" cy="316048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>
                <a:stCxn id="66" idx="5"/>
                <a:endCxn id="81" idx="0"/>
              </p:cNvCxnSpPr>
              <p:nvPr/>
            </p:nvCxnSpPr>
            <p:spPr>
              <a:xfrm>
                <a:off x="3626071" y="5277340"/>
                <a:ext cx="217755" cy="246809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Oval 80"/>
              <p:cNvSpPr/>
              <p:nvPr/>
            </p:nvSpPr>
            <p:spPr>
              <a:xfrm>
                <a:off x="3505200" y="5524149"/>
                <a:ext cx="677252" cy="386900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35</a:t>
                </a:r>
              </a:p>
            </p:txBody>
          </p:sp>
        </p:grpSp>
        <p:sp>
          <p:nvSpPr>
            <p:cNvPr id="82" name="Oval 81"/>
            <p:cNvSpPr/>
            <p:nvPr/>
          </p:nvSpPr>
          <p:spPr>
            <a:xfrm>
              <a:off x="3359865" y="5440613"/>
              <a:ext cx="772591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55</a:t>
              </a:r>
            </a:p>
          </p:txBody>
        </p:sp>
        <p:cxnSp>
          <p:nvCxnSpPr>
            <p:cNvPr id="83" name="Straight Connector 82"/>
            <p:cNvCxnSpPr>
              <a:endCxn id="82" idx="0"/>
            </p:cNvCxnSpPr>
            <p:nvPr/>
          </p:nvCxnSpPr>
          <p:spPr>
            <a:xfrm flipH="1">
              <a:off x="3746161" y="5128433"/>
              <a:ext cx="272374" cy="31218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oup 83"/>
          <p:cNvGrpSpPr/>
          <p:nvPr/>
        </p:nvGrpSpPr>
        <p:grpSpPr>
          <a:xfrm>
            <a:off x="3939308" y="1013566"/>
            <a:ext cx="4595092" cy="2308970"/>
            <a:chOff x="3634508" y="3605947"/>
            <a:chExt cx="4595092" cy="2308970"/>
          </a:xfrm>
        </p:grpSpPr>
        <p:sp>
          <p:nvSpPr>
            <p:cNvPr id="85" name="Oval 84"/>
            <p:cNvSpPr/>
            <p:nvPr/>
          </p:nvSpPr>
          <p:spPr>
            <a:xfrm>
              <a:off x="5181600" y="3605947"/>
              <a:ext cx="750199" cy="432653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42</a:t>
              </a:r>
            </a:p>
          </p:txBody>
        </p:sp>
        <p:sp>
          <p:nvSpPr>
            <p:cNvPr id="86" name="Oval 85"/>
            <p:cNvSpPr/>
            <p:nvPr/>
          </p:nvSpPr>
          <p:spPr>
            <a:xfrm>
              <a:off x="4167908" y="4337500"/>
              <a:ext cx="677252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21</a:t>
              </a:r>
            </a:p>
          </p:txBody>
        </p:sp>
        <p:cxnSp>
          <p:nvCxnSpPr>
            <p:cNvPr id="87" name="Straight Connector 86"/>
            <p:cNvCxnSpPr>
              <a:stCxn id="85" idx="3"/>
              <a:endCxn id="86" idx="0"/>
            </p:cNvCxnSpPr>
            <p:nvPr/>
          </p:nvCxnSpPr>
          <p:spPr>
            <a:xfrm flipH="1">
              <a:off x="4506534" y="3975239"/>
              <a:ext cx="784930" cy="362261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Oval 87"/>
            <p:cNvSpPr/>
            <p:nvPr/>
          </p:nvSpPr>
          <p:spPr>
            <a:xfrm>
              <a:off x="6195292" y="4267200"/>
              <a:ext cx="745563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69</a:t>
              </a:r>
            </a:p>
          </p:txBody>
        </p:sp>
        <p:sp>
          <p:nvSpPr>
            <p:cNvPr id="89" name="Oval 88"/>
            <p:cNvSpPr/>
            <p:nvPr/>
          </p:nvSpPr>
          <p:spPr>
            <a:xfrm>
              <a:off x="6944471" y="4953000"/>
              <a:ext cx="758384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83</a:t>
              </a:r>
            </a:p>
          </p:txBody>
        </p:sp>
        <p:cxnSp>
          <p:nvCxnSpPr>
            <p:cNvPr id="90" name="Straight Connector 89"/>
            <p:cNvCxnSpPr>
              <a:stCxn id="85" idx="5"/>
              <a:endCxn id="88" idx="0"/>
            </p:cNvCxnSpPr>
            <p:nvPr/>
          </p:nvCxnSpPr>
          <p:spPr>
            <a:xfrm>
              <a:off x="5821935" y="3975239"/>
              <a:ext cx="746139" cy="291961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>
              <a:stCxn id="88" idx="5"/>
              <a:endCxn id="89" idx="0"/>
            </p:cNvCxnSpPr>
            <p:nvPr/>
          </p:nvCxnSpPr>
          <p:spPr>
            <a:xfrm>
              <a:off x="6831670" y="4597440"/>
              <a:ext cx="491993" cy="35556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Oval 91"/>
            <p:cNvSpPr/>
            <p:nvPr/>
          </p:nvSpPr>
          <p:spPr>
            <a:xfrm>
              <a:off x="6396864" y="5562600"/>
              <a:ext cx="772591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71</a:t>
              </a:r>
            </a:p>
          </p:txBody>
        </p:sp>
        <p:cxnSp>
          <p:nvCxnSpPr>
            <p:cNvPr id="93" name="Straight Connector 92"/>
            <p:cNvCxnSpPr>
              <a:stCxn id="89" idx="3"/>
              <a:endCxn id="92" idx="0"/>
            </p:cNvCxnSpPr>
            <p:nvPr/>
          </p:nvCxnSpPr>
          <p:spPr>
            <a:xfrm flipH="1">
              <a:off x="6783160" y="5250420"/>
              <a:ext cx="272374" cy="31218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Oval 93"/>
            <p:cNvSpPr/>
            <p:nvPr/>
          </p:nvSpPr>
          <p:spPr>
            <a:xfrm>
              <a:off x="3634508" y="4914549"/>
              <a:ext cx="677252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18</a:t>
              </a:r>
            </a:p>
          </p:txBody>
        </p:sp>
        <p:cxnSp>
          <p:nvCxnSpPr>
            <p:cNvPr id="95" name="Straight Connector 94"/>
            <p:cNvCxnSpPr>
              <a:stCxn id="86" idx="3"/>
              <a:endCxn id="94" idx="0"/>
            </p:cNvCxnSpPr>
            <p:nvPr/>
          </p:nvCxnSpPr>
          <p:spPr>
            <a:xfrm flipH="1">
              <a:off x="3973134" y="4667740"/>
              <a:ext cx="293955" cy="24680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Oval 95"/>
            <p:cNvSpPr/>
            <p:nvPr/>
          </p:nvSpPr>
          <p:spPr>
            <a:xfrm>
              <a:off x="5496671" y="4953000"/>
              <a:ext cx="758384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55</a:t>
              </a:r>
            </a:p>
          </p:txBody>
        </p:sp>
        <p:cxnSp>
          <p:nvCxnSpPr>
            <p:cNvPr id="97" name="Straight Connector 96"/>
            <p:cNvCxnSpPr>
              <a:stCxn id="88" idx="3"/>
              <a:endCxn id="96" idx="0"/>
            </p:cNvCxnSpPr>
            <p:nvPr/>
          </p:nvCxnSpPr>
          <p:spPr>
            <a:xfrm flipH="1">
              <a:off x="5875863" y="4597440"/>
              <a:ext cx="428614" cy="35556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Oval 97"/>
            <p:cNvSpPr/>
            <p:nvPr/>
          </p:nvSpPr>
          <p:spPr>
            <a:xfrm>
              <a:off x="7457009" y="5566468"/>
              <a:ext cx="772591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95</a:t>
              </a:r>
            </a:p>
          </p:txBody>
        </p:sp>
        <p:cxnSp>
          <p:nvCxnSpPr>
            <p:cNvPr id="99" name="Straight Connector 98"/>
            <p:cNvCxnSpPr>
              <a:stCxn id="89" idx="5"/>
              <a:endCxn id="98" idx="0"/>
            </p:cNvCxnSpPr>
            <p:nvPr/>
          </p:nvCxnSpPr>
          <p:spPr>
            <a:xfrm>
              <a:off x="7591792" y="5250420"/>
              <a:ext cx="251513" cy="316048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stCxn id="86" idx="5"/>
              <a:endCxn id="101" idx="0"/>
            </p:cNvCxnSpPr>
            <p:nvPr/>
          </p:nvCxnSpPr>
          <p:spPr>
            <a:xfrm>
              <a:off x="4745979" y="4667740"/>
              <a:ext cx="217755" cy="24680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Oval 100"/>
            <p:cNvSpPr/>
            <p:nvPr/>
          </p:nvSpPr>
          <p:spPr>
            <a:xfrm>
              <a:off x="4625108" y="4914549"/>
              <a:ext cx="677252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35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53481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Number of Rotations Required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an AVL tree </a:t>
            </a:r>
            <a:r>
              <a:rPr lang="en-US" b="1" dirty="0">
                <a:solidFill>
                  <a:srgbClr val="C00000"/>
                </a:solidFill>
              </a:rPr>
              <a:t>becomes unbalanced after an insertion</a:t>
            </a:r>
            <a:r>
              <a:rPr lang="en-US" dirty="0"/>
              <a:t>, </a:t>
            </a:r>
            <a:r>
              <a:rPr lang="en-US" b="1" dirty="0">
                <a:solidFill>
                  <a:srgbClr val="0000FF"/>
                </a:solidFill>
              </a:rPr>
              <a:t>exactly one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single or double rotation is required to balance the tree.</a:t>
            </a:r>
          </a:p>
          <a:p>
            <a:pPr lvl="1"/>
            <a:r>
              <a:rPr lang="en-US" dirty="0"/>
              <a:t>Before the insertion, the tree is balanced.</a:t>
            </a:r>
          </a:p>
          <a:p>
            <a:pPr lvl="1"/>
            <a:r>
              <a:rPr lang="en-US" dirty="0"/>
              <a:t>Only nodes on the access path of the insertion can be unbalanced. All other nodes are balanced.</a:t>
            </a:r>
          </a:p>
          <a:p>
            <a:pPr lvl="1"/>
            <a:r>
              <a:rPr lang="en-US" dirty="0"/>
              <a:t>We rotate at the first unbalanced node </a:t>
            </a:r>
            <a:r>
              <a:rPr lang="en-US" b="1" dirty="0">
                <a:solidFill>
                  <a:srgbClr val="0000FF"/>
                </a:solidFill>
              </a:rPr>
              <a:t>from the leaf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By the properties of rotation, the height of the node after rotation is the same as that before insertion.</a:t>
            </a:r>
          </a:p>
          <a:p>
            <a:pPr lvl="1"/>
            <a:r>
              <a:rPr lang="en-US" dirty="0"/>
              <a:t>All ancestors of that node on the access path should now be balanced.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66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876CF-1A95-4C2C-9D80-C0F8D5D33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Animation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C0CDFAC-BE7E-4BC8-89B1-F17400A57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93504D-1A2A-45A5-A5C0-9C61FBA9D03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818B22A-F2C2-439E-A32E-4813242C76C3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590800"/>
            <a:ext cx="4562782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1848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Balanced Search Trees</a:t>
            </a:r>
          </a:p>
          <a:p>
            <a:pPr lvl="1"/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AVL Trees</a:t>
            </a:r>
          </a:p>
          <a:p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AVL Tree Insertion</a:t>
            </a:r>
          </a:p>
          <a:p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zh-CN" dirty="0"/>
              <a:t>Supporting Data Members and Functions of AVL Tree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68665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AVL Trees</a:t>
            </a:r>
            <a:br>
              <a:rPr lang="en-US" dirty="0"/>
            </a:br>
            <a:r>
              <a:rPr lang="en-US" sz="2700" dirty="0"/>
              <a:t>Supporting Data Members and Functions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9600" y="2861608"/>
            <a:ext cx="2339102" cy="193899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lvl="0"/>
            <a:r>
              <a:rPr lang="en-US" sz="20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node {</a:t>
            </a:r>
            <a:b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Item </a:t>
            </a:r>
            <a:r>
              <a:rPr lang="en-US" sz="20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item</a:t>
            </a: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  <a:b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height;</a:t>
            </a:r>
            <a:b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node *left;</a:t>
            </a:r>
            <a:b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node *right;</a:t>
            </a:r>
            <a:b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};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3497044" y="2940784"/>
            <a:ext cx="557075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0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AdjustHeight</a:t>
            </a: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(node *n) {</a:t>
            </a:r>
            <a:b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if(!n) return;</a:t>
            </a:r>
          </a:p>
          <a:p>
            <a:pPr lvl="0"/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n-&gt;height = max( Height(n-&gt;left),</a:t>
            </a:r>
          </a:p>
          <a:p>
            <a:pPr lvl="0"/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Height(n-&gt;right) ) + 1;</a:t>
            </a:r>
          </a:p>
          <a:p>
            <a:pPr lvl="0"/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3507462" y="4769584"/>
            <a:ext cx="449353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20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BalFactor</a:t>
            </a: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(node *n) {</a:t>
            </a:r>
          </a:p>
          <a:p>
            <a:pPr lvl="0"/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if(!n) return 0;</a:t>
            </a:r>
          </a:p>
          <a:p>
            <a:pPr lvl="0"/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return (Height(n-&gt;left) –</a:t>
            </a:r>
          </a:p>
          <a:p>
            <a:pPr lvl="0"/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Height(n-&gt;right));</a:t>
            </a:r>
          </a:p>
          <a:p>
            <a:pPr lvl="0"/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3505200" y="1436850"/>
            <a:ext cx="341632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20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Height(node *n) {</a:t>
            </a:r>
          </a:p>
          <a:p>
            <a:pPr lvl="0"/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if(!n) return -1;</a:t>
            </a:r>
          </a:p>
          <a:p>
            <a:pPr lvl="0"/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return n-&gt;height;</a:t>
            </a:r>
          </a:p>
          <a:p>
            <a:pPr lvl="0"/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29842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  <p:bldP spid="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696464"/>
                </a:solidFill>
              </a:rPr>
              <a:t>AVL Trees</a:t>
            </a:r>
            <a:br>
              <a:rPr lang="en-US" sz="3600" dirty="0">
                <a:solidFill>
                  <a:srgbClr val="696464"/>
                </a:solidFill>
              </a:rPr>
            </a:br>
            <a:r>
              <a:rPr lang="en-US" sz="2400" dirty="0">
                <a:solidFill>
                  <a:srgbClr val="696464"/>
                </a:solidFill>
              </a:rPr>
              <a:t>Supporting Functions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05396" y="1371600"/>
            <a:ext cx="418576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0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LLRotation</a:t>
            </a: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(node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*&amp;</a:t>
            </a: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n);</a:t>
            </a:r>
          </a:p>
          <a:p>
            <a:pPr lvl="0"/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0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RRRotation</a:t>
            </a: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(node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*&amp;</a:t>
            </a: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n);</a:t>
            </a:r>
          </a:p>
          <a:p>
            <a:pPr lvl="0"/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0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LRRotation</a:t>
            </a: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(node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*&amp;</a:t>
            </a: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n);</a:t>
            </a:r>
          </a:p>
          <a:p>
            <a:pPr lvl="0"/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0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RLRotation</a:t>
            </a: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(node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*&amp;</a:t>
            </a: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n);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1032769" y="3078301"/>
            <a:ext cx="727303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void Balance(node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*&amp;</a:t>
            </a: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n) {</a:t>
            </a:r>
          </a:p>
          <a:p>
            <a:pPr lvl="0"/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if(</a:t>
            </a:r>
            <a:r>
              <a:rPr lang="en-US" sz="20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BalFactor</a:t>
            </a: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(n) &gt; 1) {</a:t>
            </a:r>
          </a:p>
          <a:p>
            <a:pPr lvl="0"/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if(</a:t>
            </a:r>
            <a:r>
              <a:rPr lang="en-US" sz="20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BalFactor</a:t>
            </a: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(n-&gt;left) &gt; 0) </a:t>
            </a:r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LLRotation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(n);</a:t>
            </a:r>
          </a:p>
          <a:p>
            <a:pPr lvl="0"/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else </a:t>
            </a:r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LRRotation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(n);</a:t>
            </a:r>
          </a:p>
          <a:p>
            <a:pPr lvl="0"/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lvl="0"/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else if(</a:t>
            </a:r>
            <a:r>
              <a:rPr lang="en-US" sz="20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BalFactor</a:t>
            </a: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(n) &lt; -1) {</a:t>
            </a:r>
          </a:p>
          <a:p>
            <a:pPr lvl="0"/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if(</a:t>
            </a:r>
            <a:r>
              <a:rPr lang="en-US" sz="20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BalFactor</a:t>
            </a: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(n-&gt;right) &lt; 0) </a:t>
            </a:r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RRRotation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(n);</a:t>
            </a:r>
          </a:p>
          <a:p>
            <a:pPr lvl="0"/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else </a:t>
            </a:r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RLRotation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(n);</a:t>
            </a:r>
          </a:p>
          <a:p>
            <a:pPr lvl="0"/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lvl="0"/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82901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696464"/>
                </a:solidFill>
              </a:rPr>
              <a:t>AVL Trees</a:t>
            </a:r>
            <a:br>
              <a:rPr lang="en-US" sz="3600" dirty="0">
                <a:solidFill>
                  <a:srgbClr val="696464"/>
                </a:solidFill>
              </a:rPr>
            </a:br>
            <a:r>
              <a:rPr lang="en-US" sz="2400" dirty="0">
                <a:solidFill>
                  <a:srgbClr val="696464"/>
                </a:solidFill>
              </a:rPr>
              <a:t>Changes to Insertion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ClrTx/>
              <a:buSzTx/>
              <a:buNone/>
            </a:pP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void insert(node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*&amp;</a:t>
            </a: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root, Item item)</a:t>
            </a:r>
            <a:b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  <a:b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if(root == NULL) {</a:t>
            </a:r>
            <a:b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root = new node(item);</a:t>
            </a:r>
            <a:b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return;</a:t>
            </a:r>
            <a:b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}</a:t>
            </a:r>
            <a:b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if(</a:t>
            </a:r>
            <a:r>
              <a:rPr lang="en-US" sz="20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item.key</a:t>
            </a: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&lt; root-&gt;</a:t>
            </a:r>
            <a:r>
              <a:rPr lang="en-US" sz="20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item.key</a:t>
            </a: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insert(root-&gt;left, item);</a:t>
            </a:r>
            <a:b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else if(</a:t>
            </a:r>
            <a:r>
              <a:rPr lang="en-US" sz="20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item.key</a:t>
            </a: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&gt; root-&gt;</a:t>
            </a:r>
            <a:r>
              <a:rPr lang="en-US" sz="20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item.key</a:t>
            </a: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insert(root-&gt;right, item);</a:t>
            </a:r>
          </a:p>
          <a:p>
            <a:pPr marL="0" lvl="0" indent="0">
              <a:spcBef>
                <a:spcPts val="0"/>
              </a:spcBef>
              <a:buClrTx/>
              <a:buSzTx/>
              <a:buNone/>
            </a:pP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</a:p>
          <a:p>
            <a:pPr marL="0" lvl="0" indent="0">
              <a:spcBef>
                <a:spcPts val="0"/>
              </a:spcBef>
              <a:buClrTx/>
              <a:buSzTx/>
              <a:buNone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Balance(root);</a:t>
            </a:r>
          </a:p>
          <a:p>
            <a:pPr marL="0" lvl="0" indent="0">
              <a:spcBef>
                <a:spcPts val="0"/>
              </a:spcBef>
              <a:buClrTx/>
              <a:buSzTx/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AdjustHeight</a:t>
            </a:r>
            <a:r>
              <a:rPr lang="en-US" altLang="zh-CN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(root);</a:t>
            </a:r>
            <a:b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2000" dirty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5325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Removal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First remove node as with BST</a:t>
            </a:r>
          </a:p>
          <a:p>
            <a:endParaRPr lang="en-US" dirty="0"/>
          </a:p>
          <a:p>
            <a:r>
              <a:rPr lang="en-US" dirty="0"/>
              <a:t>Then update the balance factors of those ancestors in the access path and rebalance as needed.</a:t>
            </a:r>
          </a:p>
        </p:txBody>
      </p:sp>
    </p:spTree>
    <p:extLst>
      <p:ext uri="{BB962C8B-B14F-4D97-AF65-F5344CB8AC3E}">
        <p14:creationId xmlns:p14="http://schemas.microsoft.com/office/powerpoint/2010/main" val="3946864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Balanced Search Trees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What are the requirements to call a tree a balanced tree?</a:t>
            </a:r>
          </a:p>
          <a:p>
            <a:endParaRPr lang="en-US" dirty="0"/>
          </a:p>
          <a:p>
            <a:r>
              <a:rPr lang="en-US" dirty="0"/>
              <a:t>Would you require a tree to be perfect/complete to call it balanced?</a:t>
            </a:r>
          </a:p>
          <a:p>
            <a:pPr lvl="1"/>
            <a:r>
              <a:rPr lang="en-US" dirty="0"/>
              <a:t>No! They are too restrictive.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33"/>
          <a:stretch/>
        </p:blipFill>
        <p:spPr bwMode="auto">
          <a:xfrm>
            <a:off x="3195418" y="3833685"/>
            <a:ext cx="3181350" cy="17308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8462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Balanced Search Trees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We need another definition of “balanced condition.”</a:t>
                </a:r>
              </a:p>
              <a:p>
                <a:r>
                  <a:rPr lang="en-US" dirty="0"/>
                  <a:t>We want the definition to satisfy the following two criteria:</a:t>
                </a:r>
              </a:p>
              <a:p>
                <a:pPr marL="777240" lvl="1" indent="-457200">
                  <a:buFont typeface="+mj-lt"/>
                  <a:buAutoNum type="arabicPeriod"/>
                </a:pPr>
                <a:r>
                  <a:rPr lang="en-US" dirty="0"/>
                  <a:t>Height of a tree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nodes =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𝑂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 i="1" dirty="0" smtClean="0">
                        <a:latin typeface="Cambria Math"/>
                      </a:rPr>
                      <m:t>log</m:t>
                    </m:r>
                    <m:r>
                      <a:rPr lang="en-US" b="0" i="1" dirty="0" smtClean="0">
                        <a:latin typeface="Cambria Math"/>
                      </a:rPr>
                      <m:t> </m:t>
                    </m:r>
                    <m:r>
                      <a:rPr lang="en-US" b="0" i="1" dirty="0" smtClean="0">
                        <a:latin typeface="Cambria Math"/>
                      </a:rPr>
                      <m:t>𝑛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777240" lvl="1" indent="-457200">
                  <a:buFont typeface="+mj-lt"/>
                  <a:buAutoNum type="arabicPeriod"/>
                </a:pPr>
                <a:r>
                  <a:rPr lang="en-US" dirty="0"/>
                  <a:t>Balance condition can be maintained </a:t>
                </a:r>
                <a:r>
                  <a:rPr lang="en-US" b="1" dirty="0">
                    <a:solidFill>
                      <a:srgbClr val="C00000"/>
                    </a:solidFill>
                  </a:rPr>
                  <a:t>efficiently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𝑂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func>
                      <m:func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dirty="0" smtClean="0"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time to </a:t>
                </a:r>
                <a:r>
                  <a:rPr lang="en-US" b="1" dirty="0">
                    <a:solidFill>
                      <a:srgbClr val="0000FF"/>
                    </a:solidFill>
                  </a:rPr>
                  <a:t>rebalance</a:t>
                </a:r>
                <a:r>
                  <a:rPr lang="en-US" dirty="0">
                    <a:solidFill>
                      <a:srgbClr val="0000FF"/>
                    </a:solidFill>
                  </a:rPr>
                  <a:t> </a:t>
                </a:r>
                <a:r>
                  <a:rPr lang="en-US" dirty="0"/>
                  <a:t>a tree.</a:t>
                </a:r>
              </a:p>
              <a:p>
                <a:r>
                  <a:rPr lang="en-US" dirty="0"/>
                  <a:t>Several balanced search trees, each with its own balance condition</a:t>
                </a:r>
              </a:p>
              <a:p>
                <a:pPr lvl="1"/>
                <a:r>
                  <a:rPr lang="en-US" dirty="0"/>
                  <a:t>AVL trees</a:t>
                </a:r>
              </a:p>
              <a:p>
                <a:pPr lvl="1"/>
                <a:r>
                  <a:rPr lang="en-US" dirty="0"/>
                  <a:t>2-3 trees</a:t>
                </a:r>
              </a:p>
              <a:p>
                <a:pPr lvl="1"/>
                <a:r>
                  <a:rPr lang="en-US" dirty="0"/>
                  <a:t>red-black trees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706" t="-10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7611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Adelson-Velsky</a:t>
            </a:r>
            <a:r>
              <a:rPr lang="en-US" dirty="0"/>
              <a:t> and Landis’ trees</a:t>
            </a:r>
          </a:p>
          <a:p>
            <a:pPr lvl="1"/>
            <a:r>
              <a:rPr lang="en-US" dirty="0"/>
              <a:t>AVL tree is a </a:t>
            </a:r>
            <a:r>
              <a:rPr lang="en-US" b="1" dirty="0">
                <a:solidFill>
                  <a:srgbClr val="CC00CC"/>
                </a:solidFill>
              </a:rPr>
              <a:t>binary search tree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r>
              <a:rPr lang="en-US" dirty="0"/>
              <a:t>AVL trees’ balance condition:</a:t>
            </a:r>
          </a:p>
          <a:p>
            <a:pPr lvl="1"/>
            <a:r>
              <a:rPr lang="en-US" dirty="0"/>
              <a:t>An empty tree is </a:t>
            </a:r>
            <a:r>
              <a:rPr lang="en-US" b="1" dirty="0">
                <a:solidFill>
                  <a:srgbClr val="0000FF"/>
                </a:solidFill>
              </a:rPr>
              <a:t>AVL balanced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A non-empty binary tree is </a:t>
            </a:r>
            <a:r>
              <a:rPr lang="en-US" b="1" dirty="0">
                <a:solidFill>
                  <a:srgbClr val="0000FF"/>
                </a:solidFill>
              </a:rPr>
              <a:t>AVL balanced</a:t>
            </a:r>
            <a:r>
              <a:rPr lang="en-US" dirty="0"/>
              <a:t> if 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dirty="0"/>
              <a:t>Both its left and right </a:t>
            </a:r>
            <a:r>
              <a:rPr lang="en-US" dirty="0" err="1"/>
              <a:t>subtrees</a:t>
            </a:r>
            <a:r>
              <a:rPr lang="en-US" dirty="0"/>
              <a:t> are AVL balanced, and 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dirty="0"/>
              <a:t>The height of left and right </a:t>
            </a:r>
            <a:r>
              <a:rPr lang="en-US" dirty="0" err="1"/>
              <a:t>subtrees</a:t>
            </a:r>
            <a:r>
              <a:rPr lang="en-US" dirty="0"/>
              <a:t> differ by </a:t>
            </a:r>
            <a:r>
              <a:rPr lang="en-US" b="1" dirty="0">
                <a:solidFill>
                  <a:srgbClr val="C00000"/>
                </a:solidFill>
              </a:rPr>
              <a:t>at most 1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470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Which of the Following Trees Are AVL Balanced?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Select all the AVL balanced trees.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912315" y="2002715"/>
            <a:ext cx="2647597" cy="2329651"/>
            <a:chOff x="6082852" y="4190998"/>
            <a:chExt cx="2647597" cy="2329651"/>
          </a:xfrm>
        </p:grpSpPr>
        <p:sp>
          <p:nvSpPr>
            <p:cNvPr id="6" name="Oval 5"/>
            <p:cNvSpPr/>
            <p:nvPr/>
          </p:nvSpPr>
          <p:spPr>
            <a:xfrm>
              <a:off x="6858000" y="4279001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6090100" y="4947100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Straight Connector 7"/>
            <p:cNvCxnSpPr>
              <a:stCxn id="6" idx="3"/>
              <a:endCxn id="7" idx="7"/>
            </p:cNvCxnSpPr>
            <p:nvPr/>
          </p:nvCxnSpPr>
          <p:spPr>
            <a:xfrm flipH="1">
              <a:off x="6420340" y="4594132"/>
              <a:ext cx="491728" cy="409628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7848600" y="4866313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Straight Connector 9"/>
            <p:cNvCxnSpPr>
              <a:stCxn id="6" idx="5"/>
              <a:endCxn id="9" idx="1"/>
            </p:cNvCxnSpPr>
            <p:nvPr/>
          </p:nvCxnSpPr>
          <p:spPr>
            <a:xfrm>
              <a:off x="7173131" y="4594132"/>
              <a:ext cx="732129" cy="328841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6661951" y="5562600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Straight Connector 11"/>
            <p:cNvCxnSpPr>
              <a:stCxn id="7" idx="5"/>
              <a:endCxn id="11" idx="1"/>
            </p:cNvCxnSpPr>
            <p:nvPr/>
          </p:nvCxnSpPr>
          <p:spPr>
            <a:xfrm>
              <a:off x="6420340" y="5277340"/>
              <a:ext cx="292640" cy="33628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7423951" y="5562600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Straight Connector 13"/>
            <p:cNvCxnSpPr>
              <a:stCxn id="9" idx="3"/>
              <a:endCxn id="13" idx="7"/>
            </p:cNvCxnSpPr>
            <p:nvPr/>
          </p:nvCxnSpPr>
          <p:spPr>
            <a:xfrm flipH="1">
              <a:off x="7721371" y="5196553"/>
              <a:ext cx="183889" cy="417076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6082852" y="4190998"/>
              <a:ext cx="4635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C:</a:t>
              </a:r>
            </a:p>
          </p:txBody>
        </p:sp>
        <p:cxnSp>
          <p:nvCxnSpPr>
            <p:cNvPr id="16" name="Straight Connector 15"/>
            <p:cNvCxnSpPr>
              <a:stCxn id="9" idx="5"/>
              <a:endCxn id="17" idx="1"/>
            </p:cNvCxnSpPr>
            <p:nvPr/>
          </p:nvCxnSpPr>
          <p:spPr>
            <a:xfrm>
              <a:off x="8178840" y="5196553"/>
              <a:ext cx="254189" cy="417076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8382000" y="5562600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7924800" y="6172200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Straight Connector 18"/>
            <p:cNvCxnSpPr>
              <a:stCxn id="17" idx="3"/>
              <a:endCxn id="18" idx="7"/>
            </p:cNvCxnSpPr>
            <p:nvPr/>
          </p:nvCxnSpPr>
          <p:spPr>
            <a:xfrm flipH="1">
              <a:off x="8222220" y="5860020"/>
              <a:ext cx="210809" cy="36320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/>
          <p:cNvGrpSpPr/>
          <p:nvPr/>
        </p:nvGrpSpPr>
        <p:grpSpPr>
          <a:xfrm>
            <a:off x="4813683" y="1917241"/>
            <a:ext cx="3015449" cy="2334114"/>
            <a:chOff x="5290351" y="1976735"/>
            <a:chExt cx="3015449" cy="2334114"/>
          </a:xfrm>
        </p:grpSpPr>
        <p:grpSp>
          <p:nvGrpSpPr>
            <p:cNvPr id="44" name="Group 43"/>
            <p:cNvGrpSpPr/>
            <p:nvPr/>
          </p:nvGrpSpPr>
          <p:grpSpPr>
            <a:xfrm>
              <a:off x="5290351" y="1995395"/>
              <a:ext cx="3015449" cy="2315454"/>
              <a:chOff x="3156751" y="3301893"/>
              <a:chExt cx="3015449" cy="2315454"/>
            </a:xfrm>
          </p:grpSpPr>
          <p:grpSp>
            <p:nvGrpSpPr>
              <p:cNvPr id="45" name="Group 44"/>
              <p:cNvGrpSpPr/>
              <p:nvPr/>
            </p:nvGrpSpPr>
            <p:grpSpPr>
              <a:xfrm>
                <a:off x="3156751" y="3301893"/>
                <a:ext cx="3015449" cy="1814605"/>
                <a:chOff x="2629251" y="2514600"/>
                <a:chExt cx="3015449" cy="1814605"/>
              </a:xfrm>
            </p:grpSpPr>
            <p:sp>
              <p:nvSpPr>
                <p:cNvPr id="49" name="Oval 48"/>
                <p:cNvSpPr/>
                <p:nvPr/>
              </p:nvSpPr>
              <p:spPr>
                <a:xfrm>
                  <a:off x="4229419" y="2514600"/>
                  <a:ext cx="369199" cy="369199"/>
                </a:xfrm>
                <a:prstGeom prst="ellipse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0" name="Oval 49"/>
                <p:cNvSpPr/>
                <p:nvPr/>
              </p:nvSpPr>
              <p:spPr>
                <a:xfrm>
                  <a:off x="3153813" y="3309799"/>
                  <a:ext cx="386900" cy="386900"/>
                </a:xfrm>
                <a:prstGeom prst="ellipse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1" name="Oval 50"/>
                <p:cNvSpPr/>
                <p:nvPr/>
              </p:nvSpPr>
              <p:spPr>
                <a:xfrm>
                  <a:off x="2629251" y="3980756"/>
                  <a:ext cx="348449" cy="348449"/>
                </a:xfrm>
                <a:prstGeom prst="ellipse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52" name="Straight Connector 51"/>
                <p:cNvCxnSpPr>
                  <a:stCxn id="49" idx="3"/>
                  <a:endCxn id="50" idx="7"/>
                </p:cNvCxnSpPr>
                <p:nvPr/>
              </p:nvCxnSpPr>
              <p:spPr>
                <a:xfrm flipH="1">
                  <a:off x="3484053" y="2829731"/>
                  <a:ext cx="799434" cy="536728"/>
                </a:xfrm>
                <a:prstGeom prst="line">
                  <a:avLst/>
                </a:prstGeom>
                <a:ln w="38100">
                  <a:solidFill>
                    <a:srgbClr val="0000FF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>
                  <a:stCxn id="50" idx="3"/>
                  <a:endCxn id="51" idx="7"/>
                </p:cNvCxnSpPr>
                <p:nvPr/>
              </p:nvCxnSpPr>
              <p:spPr>
                <a:xfrm flipH="1">
                  <a:off x="2926671" y="3640039"/>
                  <a:ext cx="283802" cy="391746"/>
                </a:xfrm>
                <a:prstGeom prst="line">
                  <a:avLst/>
                </a:prstGeom>
                <a:ln w="38100">
                  <a:solidFill>
                    <a:srgbClr val="0000FF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4" name="Oval 53"/>
                <p:cNvSpPr/>
                <p:nvPr/>
              </p:nvSpPr>
              <p:spPr>
                <a:xfrm>
                  <a:off x="5257800" y="3189192"/>
                  <a:ext cx="386900" cy="386900"/>
                </a:xfrm>
                <a:prstGeom prst="ellipse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55" name="Straight Connector 54"/>
                <p:cNvCxnSpPr>
                  <a:stCxn id="49" idx="5"/>
                  <a:endCxn id="54" idx="1"/>
                </p:cNvCxnSpPr>
                <p:nvPr/>
              </p:nvCxnSpPr>
              <p:spPr>
                <a:xfrm>
                  <a:off x="4544550" y="2829731"/>
                  <a:ext cx="769910" cy="416121"/>
                </a:xfrm>
                <a:prstGeom prst="line">
                  <a:avLst/>
                </a:prstGeom>
                <a:ln w="38100">
                  <a:solidFill>
                    <a:srgbClr val="0000FF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Oval 55"/>
                <p:cNvSpPr/>
                <p:nvPr/>
              </p:nvSpPr>
              <p:spPr>
                <a:xfrm>
                  <a:off x="3772251" y="3948205"/>
                  <a:ext cx="348449" cy="348449"/>
                </a:xfrm>
                <a:prstGeom prst="ellipse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57" name="Straight Connector 56"/>
                <p:cNvCxnSpPr>
                  <a:stCxn id="50" idx="5"/>
                  <a:endCxn id="56" idx="1"/>
                </p:cNvCxnSpPr>
                <p:nvPr/>
              </p:nvCxnSpPr>
              <p:spPr>
                <a:xfrm>
                  <a:off x="3484053" y="3640039"/>
                  <a:ext cx="339227" cy="359195"/>
                </a:xfrm>
                <a:prstGeom prst="line">
                  <a:avLst/>
                </a:prstGeom>
                <a:ln w="38100">
                  <a:solidFill>
                    <a:srgbClr val="0000FF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8" name="Oval 57"/>
                <p:cNvSpPr/>
                <p:nvPr/>
              </p:nvSpPr>
              <p:spPr>
                <a:xfrm>
                  <a:off x="4680751" y="3904556"/>
                  <a:ext cx="348449" cy="348449"/>
                </a:xfrm>
                <a:prstGeom prst="ellipse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59" name="Straight Connector 58"/>
                <p:cNvCxnSpPr>
                  <a:stCxn id="54" idx="3"/>
                  <a:endCxn id="58" idx="7"/>
                </p:cNvCxnSpPr>
                <p:nvPr/>
              </p:nvCxnSpPr>
              <p:spPr>
                <a:xfrm flipH="1">
                  <a:off x="4978171" y="3519432"/>
                  <a:ext cx="336289" cy="436153"/>
                </a:xfrm>
                <a:prstGeom prst="line">
                  <a:avLst/>
                </a:prstGeom>
                <a:ln w="38100">
                  <a:solidFill>
                    <a:srgbClr val="0000FF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6" name="Group 45"/>
              <p:cNvGrpSpPr/>
              <p:nvPr/>
            </p:nvGrpSpPr>
            <p:grpSpPr>
              <a:xfrm>
                <a:off x="5505671" y="4989269"/>
                <a:ext cx="481578" cy="628078"/>
                <a:chOff x="4131569" y="4989269"/>
                <a:chExt cx="481578" cy="628078"/>
              </a:xfrm>
            </p:grpSpPr>
            <p:sp>
              <p:nvSpPr>
                <p:cNvPr id="47" name="Oval 46"/>
                <p:cNvSpPr/>
                <p:nvPr/>
              </p:nvSpPr>
              <p:spPr>
                <a:xfrm>
                  <a:off x="4264698" y="5268898"/>
                  <a:ext cx="348449" cy="348449"/>
                </a:xfrm>
                <a:prstGeom prst="ellipse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48" name="Straight Connector 47"/>
                <p:cNvCxnSpPr>
                  <a:stCxn id="58" idx="5"/>
                  <a:endCxn id="47" idx="0"/>
                </p:cNvCxnSpPr>
                <p:nvPr/>
              </p:nvCxnSpPr>
              <p:spPr>
                <a:xfrm>
                  <a:off x="4131569" y="4989269"/>
                  <a:ext cx="307354" cy="279629"/>
                </a:xfrm>
                <a:prstGeom prst="line">
                  <a:avLst/>
                </a:prstGeom>
                <a:ln w="38100">
                  <a:solidFill>
                    <a:srgbClr val="0000FF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62" name="TextBox 61"/>
            <p:cNvSpPr txBox="1"/>
            <p:nvPr/>
          </p:nvSpPr>
          <p:spPr>
            <a:xfrm>
              <a:off x="5464575" y="1976735"/>
              <a:ext cx="4796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D:</a:t>
              </a:r>
            </a:p>
          </p:txBody>
        </p:sp>
      </p:grpSp>
      <p:pic>
        <p:nvPicPr>
          <p:cNvPr id="38" name="Content Placeholder 6" descr="icons8-help-48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8" t="1" r="-876" b="-1130"/>
          <a:stretch/>
        </p:blipFill>
        <p:spPr>
          <a:xfrm>
            <a:off x="192621" y="267308"/>
            <a:ext cx="821765" cy="776941"/>
          </a:xfrm>
          <a:prstGeom prst="rect">
            <a:avLst/>
          </a:prstGeom>
        </p:spPr>
      </p:pic>
      <p:grpSp>
        <p:nvGrpSpPr>
          <p:cNvPr id="20" name="Group 19"/>
          <p:cNvGrpSpPr/>
          <p:nvPr/>
        </p:nvGrpSpPr>
        <p:grpSpPr>
          <a:xfrm>
            <a:off x="374841" y="2890848"/>
            <a:ext cx="911462" cy="1019406"/>
            <a:chOff x="1202272" y="2097566"/>
            <a:chExt cx="911462" cy="1019406"/>
          </a:xfrm>
        </p:grpSpPr>
        <p:sp>
          <p:nvSpPr>
            <p:cNvPr id="39" name="Oval 38"/>
            <p:cNvSpPr/>
            <p:nvPr/>
          </p:nvSpPr>
          <p:spPr>
            <a:xfrm>
              <a:off x="1726834" y="2097566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0" name="Oval 39"/>
            <p:cNvSpPr/>
            <p:nvPr/>
          </p:nvSpPr>
          <p:spPr>
            <a:xfrm>
              <a:off x="1202272" y="2768523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41" name="Straight Connector 40"/>
            <p:cNvCxnSpPr>
              <a:stCxn id="39" idx="3"/>
              <a:endCxn id="40" idx="7"/>
            </p:cNvCxnSpPr>
            <p:nvPr/>
          </p:nvCxnSpPr>
          <p:spPr>
            <a:xfrm flipH="1">
              <a:off x="1499692" y="2427806"/>
              <a:ext cx="283802" cy="391746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/>
          <p:cNvSpPr txBox="1"/>
          <p:nvPr/>
        </p:nvSpPr>
        <p:spPr>
          <a:xfrm>
            <a:off x="241199" y="2002715"/>
            <a:ext cx="4635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A: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13674" y="2769991"/>
            <a:ext cx="4315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B:</a:t>
            </a:r>
          </a:p>
        </p:txBody>
      </p:sp>
      <p:sp>
        <p:nvSpPr>
          <p:cNvPr id="60" name="Oval 59"/>
          <p:cNvSpPr/>
          <p:nvPr/>
        </p:nvSpPr>
        <p:spPr>
          <a:xfrm>
            <a:off x="869258" y="2065515"/>
            <a:ext cx="386900" cy="3869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45202" y="4460123"/>
            <a:ext cx="6314777" cy="212365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200" dirty="0"/>
              <a:t>AVL trees’ balance condition:</a:t>
            </a:r>
          </a:p>
          <a:p>
            <a:pPr marL="0" lvl="1" indent="-342900">
              <a:buFont typeface="Arial" panose="020B0604020202020204" pitchFamily="34" charset="0"/>
              <a:buChar char="•"/>
            </a:pPr>
            <a:r>
              <a:rPr lang="en-US" altLang="zh-CN" sz="2200" dirty="0"/>
              <a:t>An empty tree is </a:t>
            </a:r>
            <a:r>
              <a:rPr lang="en-US" altLang="zh-CN" sz="2200" b="1" dirty="0">
                <a:solidFill>
                  <a:srgbClr val="0000FF"/>
                </a:solidFill>
              </a:rPr>
              <a:t>AVL balanced</a:t>
            </a:r>
            <a:r>
              <a:rPr lang="en-US" altLang="zh-CN" sz="2200" dirty="0"/>
              <a:t>.</a:t>
            </a:r>
          </a:p>
          <a:p>
            <a:pPr marL="0" lvl="1" indent="-342900">
              <a:buFont typeface="Arial" panose="020B0604020202020204" pitchFamily="34" charset="0"/>
              <a:buChar char="•"/>
            </a:pPr>
            <a:r>
              <a:rPr lang="en-US" altLang="zh-CN" sz="2200" dirty="0"/>
              <a:t>A non-empty binary tree is </a:t>
            </a:r>
            <a:r>
              <a:rPr lang="en-US" altLang="zh-CN" sz="2200" b="1" dirty="0">
                <a:solidFill>
                  <a:srgbClr val="0000FF"/>
                </a:solidFill>
              </a:rPr>
              <a:t>AVL balanced</a:t>
            </a:r>
            <a:r>
              <a:rPr lang="en-US" altLang="zh-CN" sz="2200" dirty="0"/>
              <a:t> if 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altLang="zh-CN" sz="2200" dirty="0"/>
              <a:t>Both its left and right subtrees are AVL balanced, and 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altLang="zh-CN" sz="2200" dirty="0"/>
              <a:t>The height of left and right subtrees differ by </a:t>
            </a:r>
            <a:r>
              <a:rPr lang="en-US" altLang="zh-CN" sz="2200" b="1" dirty="0">
                <a:solidFill>
                  <a:srgbClr val="C00000"/>
                </a:solidFill>
              </a:rPr>
              <a:t>at most 1</a:t>
            </a:r>
            <a:r>
              <a:rPr lang="en-US" altLang="zh-CN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12434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AVL Trees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The height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h</m:t>
                    </m:r>
                  </m:oMath>
                </a14:m>
                <a:r>
                  <a:rPr lang="en-US" dirty="0"/>
                  <a:t> of an AVL balanced tree with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internal nodes satisfies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  <a:ea typeface="Cambria Math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+1)</m:t>
                          </m:r>
                        </m:e>
                      </m:func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−1≤</m:t>
                      </m:r>
                      <m:r>
                        <a:rPr lang="en-US" b="0" i="1" smtClean="0">
                          <a:latin typeface="Cambria Math"/>
                        </a:rPr>
                        <m:t>h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≤1.44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  <a:ea typeface="Cambria Math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+2)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AVL trees satisfies the general “balanced condition” 1:</a:t>
                </a:r>
              </a:p>
              <a:p>
                <a:pPr lvl="1"/>
                <a:r>
                  <a:rPr lang="en-US" dirty="0"/>
                  <a:t>The height of a tree of n nodes 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𝑂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Search is guaranteed to always be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time!</a:t>
                </a:r>
              </a:p>
              <a:p>
                <a:r>
                  <a:rPr lang="en-US" dirty="0"/>
                  <a:t>We will also show that AVL trees satisfy the general “balance condition” 2: </a:t>
                </a:r>
              </a:p>
              <a:p>
                <a:pPr lvl="1"/>
                <a:r>
                  <a:rPr lang="en-US" dirty="0"/>
                  <a:t>Balance condition can be maintained </a:t>
                </a:r>
                <a:r>
                  <a:rPr lang="en-US" b="1" dirty="0">
                    <a:solidFill>
                      <a:srgbClr val="C00000"/>
                    </a:solidFill>
                  </a:rPr>
                  <a:t>efficiently</a:t>
                </a:r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706" t="-933" r="-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8634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AVL Trees Operations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Search, insertion, and removal all work exactly the same as with BST.</a:t>
            </a:r>
          </a:p>
          <a:p>
            <a:endParaRPr lang="en-US" dirty="0"/>
          </a:p>
          <a:p>
            <a:r>
              <a:rPr lang="en-US" dirty="0"/>
              <a:t>However, after each insertion or removal, we must check whether the tree is still </a:t>
            </a:r>
            <a:r>
              <a:rPr lang="en-US" b="1" dirty="0">
                <a:solidFill>
                  <a:srgbClr val="C00000"/>
                </a:solidFill>
              </a:rPr>
              <a:t>AVL balanced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If not, we need to “</a:t>
            </a:r>
            <a:r>
              <a:rPr lang="en-US" b="1" dirty="0">
                <a:solidFill>
                  <a:srgbClr val="0000FF"/>
                </a:solidFill>
              </a:rPr>
              <a:t>re-balance</a:t>
            </a:r>
            <a:r>
              <a:rPr lang="en-US" dirty="0"/>
              <a:t>” the tree.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85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34232</TotalTime>
  <Words>2785</Words>
  <Application>Microsoft Office PowerPoint</Application>
  <PresentationFormat>On-screen Show (4:3)</PresentationFormat>
  <Paragraphs>691</Paragraphs>
  <Slides>38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6" baseType="lpstr">
      <vt:lpstr>Wingdings 2</vt:lpstr>
      <vt:lpstr>Franklin Gothic Book</vt:lpstr>
      <vt:lpstr>Arial</vt:lpstr>
      <vt:lpstr>Calibri</vt:lpstr>
      <vt:lpstr>Courier New</vt:lpstr>
      <vt:lpstr>Cambria Math</vt:lpstr>
      <vt:lpstr>Perpetua</vt:lpstr>
      <vt:lpstr>Equity</vt:lpstr>
      <vt:lpstr>VE281 Data Structures and Algorithms</vt:lpstr>
      <vt:lpstr>Outline</vt:lpstr>
      <vt:lpstr>Motivation</vt:lpstr>
      <vt:lpstr>Balanced Search Trees</vt:lpstr>
      <vt:lpstr>Balanced Search Trees</vt:lpstr>
      <vt:lpstr>AVL Trees</vt:lpstr>
      <vt:lpstr>Which of the Following Trees Are AVL Balanced?</vt:lpstr>
      <vt:lpstr>Properties of AVL Trees</vt:lpstr>
      <vt:lpstr>AVL Trees Operations</vt:lpstr>
      <vt:lpstr>Re-Balance the Tree via Rotation</vt:lpstr>
      <vt:lpstr>Right Rotation</vt:lpstr>
      <vt:lpstr>Left Rotation</vt:lpstr>
      <vt:lpstr>Balance Factor</vt:lpstr>
      <vt:lpstr>Outline</vt:lpstr>
      <vt:lpstr>Insertion</vt:lpstr>
      <vt:lpstr>Breaking AVL Balance Condition Left-Left Insertion</vt:lpstr>
      <vt:lpstr>Restoring AVL Balance Condition Left-Left Rotation</vt:lpstr>
      <vt:lpstr>Restoring AVL Balance Condition Left-Left Rotation</vt:lpstr>
      <vt:lpstr>Properties of Left-Left Rotation</vt:lpstr>
      <vt:lpstr>Right-Right (RR) Rotation</vt:lpstr>
      <vt:lpstr>Breaking AVL Balance Condition Left-Right Insertion</vt:lpstr>
      <vt:lpstr>Restoring AVL Balance Condition Left-Right Insertion</vt:lpstr>
      <vt:lpstr>Left-Right (LR) Rotation</vt:lpstr>
      <vt:lpstr>Left-Right (LR) Rotation</vt:lpstr>
      <vt:lpstr>Left-Right (LR) Rotation</vt:lpstr>
      <vt:lpstr>Properties of Left-Right Rotation</vt:lpstr>
      <vt:lpstr>Right-Left (RL) Rotation</vt:lpstr>
      <vt:lpstr>Rotation Summary</vt:lpstr>
      <vt:lpstr>Exercises</vt:lpstr>
      <vt:lpstr>Exercises</vt:lpstr>
      <vt:lpstr>Exercises</vt:lpstr>
      <vt:lpstr>The Number of Rotations Required</vt:lpstr>
      <vt:lpstr>Animation</vt:lpstr>
      <vt:lpstr>Outline</vt:lpstr>
      <vt:lpstr>AVL Trees Supporting Data Members and Functions</vt:lpstr>
      <vt:lpstr>AVL Trees Supporting Functions</vt:lpstr>
      <vt:lpstr>AVL Trees Changes to Insertion</vt:lpstr>
      <vt:lpstr>Removal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CAEN</dc:creator>
  <cp:lastModifiedBy>A9981</cp:lastModifiedBy>
  <cp:revision>2567</cp:revision>
  <dcterms:created xsi:type="dcterms:W3CDTF">2008-09-02T17:19:50Z</dcterms:created>
  <dcterms:modified xsi:type="dcterms:W3CDTF">2020-11-13T07:31:35Z</dcterms:modified>
</cp:coreProperties>
</file>