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44"/>
  </p:notesMasterIdLst>
  <p:handoutMasterIdLst>
    <p:handoutMasterId r:id="rId45"/>
  </p:handoutMasterIdLst>
  <p:sldIdLst>
    <p:sldId id="256" r:id="rId2"/>
    <p:sldId id="690" r:id="rId3"/>
    <p:sldId id="646" r:id="rId4"/>
    <p:sldId id="647" r:id="rId5"/>
    <p:sldId id="648" r:id="rId6"/>
    <p:sldId id="649" r:id="rId7"/>
    <p:sldId id="718" r:id="rId8"/>
    <p:sldId id="650" r:id="rId9"/>
    <p:sldId id="651" r:id="rId10"/>
    <p:sldId id="653" r:id="rId11"/>
    <p:sldId id="692" r:id="rId12"/>
    <p:sldId id="624" r:id="rId13"/>
    <p:sldId id="625" r:id="rId14"/>
    <p:sldId id="626" r:id="rId15"/>
    <p:sldId id="627" r:id="rId16"/>
    <p:sldId id="693" r:id="rId17"/>
    <p:sldId id="719" r:id="rId18"/>
    <p:sldId id="720" r:id="rId19"/>
    <p:sldId id="694" r:id="rId20"/>
    <p:sldId id="695" r:id="rId21"/>
    <p:sldId id="696" r:id="rId22"/>
    <p:sldId id="697" r:id="rId23"/>
    <p:sldId id="698" r:id="rId24"/>
    <p:sldId id="699" r:id="rId25"/>
    <p:sldId id="700" r:id="rId26"/>
    <p:sldId id="701" r:id="rId27"/>
    <p:sldId id="702" r:id="rId28"/>
    <p:sldId id="703" r:id="rId29"/>
    <p:sldId id="704" r:id="rId30"/>
    <p:sldId id="705" r:id="rId31"/>
    <p:sldId id="706" r:id="rId32"/>
    <p:sldId id="707" r:id="rId33"/>
    <p:sldId id="708" r:id="rId34"/>
    <p:sldId id="709" r:id="rId35"/>
    <p:sldId id="710" r:id="rId36"/>
    <p:sldId id="711" r:id="rId37"/>
    <p:sldId id="712" r:id="rId38"/>
    <p:sldId id="713" r:id="rId39"/>
    <p:sldId id="714" r:id="rId40"/>
    <p:sldId id="715" r:id="rId41"/>
    <p:sldId id="716" r:id="rId42"/>
    <p:sldId id="71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C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343" autoAdjust="0"/>
  </p:normalViewPr>
  <p:slideViewPr>
    <p:cSldViewPr>
      <p:cViewPr varScale="1">
        <p:scale>
          <a:sx n="145" d="100"/>
          <a:sy n="145" d="100"/>
        </p:scale>
        <p:origin x="225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11/18/2020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11/18/2020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example satisfies all </a:t>
            </a:r>
            <a:r>
              <a:rPr lang="en-US" baseline="0"/>
              <a:t>the rules.</a:t>
            </a:r>
            <a:endParaRPr lang="en-US"/>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2953682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2567982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Why P is a leaf? Otherwise, P has a child, the child must be black. However, this violates the path rule.</a:t>
            </a:r>
            <a:endParaRPr lang="en-US" altLang="zh-CN"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3303444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Q is NULL</a:t>
            </a:r>
            <a:r>
              <a:rPr lang="en-US" baseline="0" dirty="0"/>
              <a:t> is fine. If Q is not NULL, Q must be red (otherwise, violating path rule). If Q is red, then Q must be a leaf.</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19</a:t>
            </a:fld>
            <a:endParaRPr lang="en-US"/>
          </a:p>
        </p:txBody>
      </p:sp>
    </p:spTree>
    <p:extLst>
      <p:ext uri="{BB962C8B-B14F-4D97-AF65-F5344CB8AC3E}">
        <p14:creationId xmlns:p14="http://schemas.microsoft.com/office/powerpoint/2010/main" val="3502676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Recoloring: P from</a:t>
            </a:r>
            <a:r>
              <a:rPr lang="en-US" baseline="0" dirty="0"/>
              <a:t> red to black and G from black to red</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22</a:t>
            </a:fld>
            <a:endParaRPr lang="en-US"/>
          </a:p>
        </p:txBody>
      </p:sp>
    </p:spTree>
    <p:extLst>
      <p:ext uri="{BB962C8B-B14F-4D97-AF65-F5344CB8AC3E}">
        <p14:creationId xmlns:p14="http://schemas.microsoft.com/office/powerpoint/2010/main" val="69391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24</a:t>
            </a:fld>
            <a:endParaRPr lang="en-US"/>
          </a:p>
        </p:txBody>
      </p:sp>
    </p:spTree>
    <p:extLst>
      <p:ext uri="{BB962C8B-B14F-4D97-AF65-F5344CB8AC3E}">
        <p14:creationId xmlns:p14="http://schemas.microsoft.com/office/powerpoint/2010/main" val="243074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 This is the same</a:t>
            </a:r>
            <a:r>
              <a:rPr lang="en-US" baseline="0" dirty="0"/>
              <a:t> as the leaf case.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a:p>
        </p:txBody>
      </p:sp>
    </p:spTree>
    <p:extLst>
      <p:ext uri="{BB962C8B-B14F-4D97-AF65-F5344CB8AC3E}">
        <p14:creationId xmlns:p14="http://schemas.microsoft.com/office/powerpoint/2010/main" val="1247648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 and</a:t>
            </a:r>
            <a:r>
              <a:rPr lang="en-US" baseline="0" dirty="0"/>
              <a:t> beta black due to recoloring in the previous step. gamma, delta, and epsilon black due to red rule in the original red-black tree.</a:t>
            </a:r>
          </a:p>
          <a:p>
            <a:endParaRPr lang="en-US" baseline="0" dirty="0"/>
          </a:p>
          <a:p>
            <a:r>
              <a:rPr lang="en-US" dirty="0"/>
              <a:t>After</a:t>
            </a:r>
            <a:r>
              <a:rPr lang="en-US" baseline="0" dirty="0"/>
              <a:t> recoloring, I becomes red, however, it is black before, with its child being red. Thus, the black height of beta is equal to the black height of gamma. It can also be proved that the black height of alpha is the same as the black height of beta.</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257827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a:p>
        </p:txBody>
      </p:sp>
    </p:spTree>
    <p:extLst>
      <p:ext uri="{BB962C8B-B14F-4D97-AF65-F5344CB8AC3E}">
        <p14:creationId xmlns:p14="http://schemas.microsoft.com/office/powerpoint/2010/main" val="134899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Recoloring: P from</a:t>
            </a:r>
            <a:r>
              <a:rPr lang="en-US" baseline="0" dirty="0"/>
              <a:t> red to black and G from black to red.</a:t>
            </a:r>
          </a:p>
          <a:p>
            <a:endParaRPr lang="en-US" baseline="0" dirty="0"/>
          </a:p>
          <a:p>
            <a:r>
              <a:rPr lang="en-US" baseline="0" dirty="0"/>
              <a:t>Why choose to recoloring this way instead of making I black? Because in this case, if P red, it may still violate the red rule; if P black, it violates the path rule.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29</a:t>
            </a:fld>
            <a:endParaRPr lang="en-US"/>
          </a:p>
        </p:txBody>
      </p:sp>
    </p:spTree>
    <p:extLst>
      <p:ext uri="{BB962C8B-B14F-4D97-AF65-F5344CB8AC3E}">
        <p14:creationId xmlns:p14="http://schemas.microsoft.com/office/powerpoint/2010/main" val="1607792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Recoloring: I from</a:t>
            </a:r>
            <a:r>
              <a:rPr lang="en-US" baseline="0"/>
              <a:t> red to black and G from black to red</a:t>
            </a:r>
            <a:endParaRPr lang="en-US"/>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31</a:t>
            </a:fld>
            <a:endParaRPr lang="en-US"/>
          </a:p>
        </p:txBody>
      </p:sp>
    </p:spTree>
    <p:extLst>
      <p:ext uri="{BB962C8B-B14F-4D97-AF65-F5344CB8AC3E}">
        <p14:creationId xmlns:p14="http://schemas.microsoft.com/office/powerpoint/2010/main" val="301376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second node cannot be black; Otherwise, it violates the path rule. Thus, the second node must be red. The third node then must be black due to red rule. This eventually violates the path rule.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1376279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step, P and Q are red and G is black</a:t>
            </a:r>
            <a:r>
              <a:rPr lang="en-US" baseline="0" dirty="0"/>
              <a:t>, so we call recoloring and this leads to the graph at the </a:t>
            </a:r>
            <a:r>
              <a:rPr lang="en-US" baseline="0"/>
              <a:t>left.</a:t>
            </a:r>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33</a:t>
            </a:fld>
            <a:endParaRPr lang="en-US"/>
          </a:p>
        </p:txBody>
      </p:sp>
    </p:spTree>
    <p:extLst>
      <p:ext uri="{BB962C8B-B14F-4D97-AF65-F5344CB8AC3E}">
        <p14:creationId xmlns:p14="http://schemas.microsoft.com/office/powerpoint/2010/main" val="1688834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Case 3.</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35</a:t>
            </a:fld>
            <a:endParaRPr lang="en-US"/>
          </a:p>
        </p:txBody>
      </p:sp>
    </p:spTree>
    <p:extLst>
      <p:ext uri="{BB962C8B-B14F-4D97-AF65-F5344CB8AC3E}">
        <p14:creationId xmlns:p14="http://schemas.microsoft.com/office/powerpoint/2010/main" val="21740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t>
            </a:r>
            <a:r>
              <a:rPr lang="en-US"/>
              <a:t>case 1, </a:t>
            </a:r>
            <a:r>
              <a:rPr lang="en-US" dirty="0"/>
              <a:t>because the other child of the grandparent is</a:t>
            </a:r>
            <a:r>
              <a:rPr lang="en-US" baseline="0" dirty="0"/>
              <a:t> </a:t>
            </a:r>
            <a:r>
              <a:rPr lang="en-US" baseline="0"/>
              <a:t>not empty.</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38</a:t>
            </a:fld>
            <a:endParaRPr lang="en-US"/>
          </a:p>
        </p:txBody>
      </p:sp>
    </p:spTree>
    <p:extLst>
      <p:ext uri="{BB962C8B-B14F-4D97-AF65-F5344CB8AC3E}">
        <p14:creationId xmlns:p14="http://schemas.microsoft.com/office/powerpoint/2010/main" val="2015601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case 3 at leaf.</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39</a:t>
            </a:fld>
            <a:endParaRPr lang="en-US"/>
          </a:p>
        </p:txBody>
      </p:sp>
    </p:spTree>
    <p:extLst>
      <p:ext uri="{BB962C8B-B14F-4D97-AF65-F5344CB8AC3E}">
        <p14:creationId xmlns:p14="http://schemas.microsoft.com/office/powerpoint/2010/main" val="4221739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Case 3 at internal node, because the other child of the grandparent is black and the direction of parent to child and grandparent to parent is opposite. (In this case: node 1 is the tree Q)</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40</a:t>
            </a:fld>
            <a:endParaRPr lang="en-US"/>
          </a:p>
        </p:txBody>
      </p:sp>
    </p:spTree>
    <p:extLst>
      <p:ext uri="{BB962C8B-B14F-4D97-AF65-F5344CB8AC3E}">
        <p14:creationId xmlns:p14="http://schemas.microsoft.com/office/powerpoint/2010/main" val="399237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41</a:t>
            </a:fld>
            <a:endParaRPr lang="en-US"/>
          </a:p>
        </p:txBody>
      </p:sp>
    </p:spTree>
    <p:extLst>
      <p:ext uri="{BB962C8B-B14F-4D97-AF65-F5344CB8AC3E}">
        <p14:creationId xmlns:p14="http://schemas.microsoft.com/office/powerpoint/2010/main" val="931639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42</a:t>
            </a:fld>
            <a:endParaRPr lang="en-US"/>
          </a:p>
        </p:txBody>
      </p:sp>
    </p:spTree>
    <p:extLst>
      <p:ext uri="{BB962C8B-B14F-4D97-AF65-F5344CB8AC3E}">
        <p14:creationId xmlns:p14="http://schemas.microsoft.com/office/powerpoint/2010/main" val="261905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51613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Must be a </a:t>
            </a:r>
            <a:r>
              <a:rPr lang="en-US" b="0" u="none" dirty="0">
                <a:solidFill>
                  <a:srgbClr val="C00000"/>
                </a:solidFill>
              </a:rPr>
              <a:t>red leaf</a:t>
            </a:r>
            <a:r>
              <a:rPr lang="en-US" b="0" u="none" dirty="0">
                <a:solidFill>
                  <a:schemeClr val="tx1"/>
                </a:solidFill>
              </a:rPr>
              <a:t>: if not black, then violate the path rule. If</a:t>
            </a:r>
            <a:r>
              <a:rPr lang="en-US" b="0" u="none" baseline="0" dirty="0">
                <a:solidFill>
                  <a:schemeClr val="tx1"/>
                </a:solidFill>
              </a:rPr>
              <a:t> not a leaf, then it has children and the children must be black, which violates the path rule.</a:t>
            </a:r>
            <a:endParaRPr lang="en-US" b="0" u="none"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31682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Otherwise, if</a:t>
            </a:r>
            <a:r>
              <a:rPr lang="en-US" baseline="0" dirty="0"/>
              <a:t> every root-NULL path has more than log_2(n+1) nodes, then it at least contains a perfect binary tree of height log_2(n+1). Then, the number of nodes in the tree is larger than n.</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621814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assume</a:t>
            </a:r>
            <a:r>
              <a:rPr lang="en-US" baseline="0" dirty="0"/>
              <a:t> that the tree before insertion is a valid red-black tree.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2564688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dirty="0"/>
          </a:p>
        </p:txBody>
      </p:sp>
    </p:spTree>
    <p:extLst>
      <p:ext uri="{BB962C8B-B14F-4D97-AF65-F5344CB8AC3E}">
        <p14:creationId xmlns:p14="http://schemas.microsoft.com/office/powerpoint/2010/main" val="1442084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extLst>
      <p:ext uri="{BB962C8B-B14F-4D97-AF65-F5344CB8AC3E}">
        <p14:creationId xmlns:p14="http://schemas.microsoft.com/office/powerpoint/2010/main" val="2124696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parent red? Because otherwise it</a:t>
            </a:r>
            <a:r>
              <a:rPr lang="en-US" baseline="0" dirty="0"/>
              <a:t> is not red rule violation.</a:t>
            </a:r>
          </a:p>
          <a:p>
            <a:endParaRPr lang="en-US" baseline="0" dirty="0"/>
          </a:p>
          <a:p>
            <a:r>
              <a:rPr lang="en-US" baseline="0" dirty="0"/>
              <a:t>Why grandparent black? Because otherwise it violates the red rule, but the tree before insertion is a valid red-black tree.</a:t>
            </a:r>
          </a:p>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182536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11/18/2020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11/18/2020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11/18/2020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11/18/2020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11/18/2020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971800"/>
          </a:xfrm>
        </p:spPr>
        <p:txBody>
          <a:bodyPr/>
          <a:lstStyle/>
          <a:p>
            <a:r>
              <a:rPr lang="en-US" b="1" dirty="0">
                <a:solidFill>
                  <a:schemeClr val="tx1"/>
                </a:solidFill>
              </a:rPr>
              <a:t>Red-black Trees</a:t>
            </a:r>
          </a:p>
          <a:p>
            <a:pPr algn="l"/>
            <a:r>
              <a:rPr lang="en-US" altLang="zh-CN" b="1" dirty="0"/>
              <a:t>Learning Objectives:</a:t>
            </a:r>
          </a:p>
          <a:p>
            <a:pPr marL="457200" indent="-457200" algn="l">
              <a:buFont typeface="Arial" panose="020B0604020202020204" pitchFamily="34" charset="0"/>
              <a:buChar char="•"/>
            </a:pPr>
            <a:r>
              <a:rPr lang="en-US" dirty="0"/>
              <a:t>Know what a red-black tree is and its properties</a:t>
            </a:r>
          </a:p>
          <a:p>
            <a:pPr marL="457200" indent="-457200" algn="l">
              <a:buFont typeface="Arial" panose="020B0604020202020204" pitchFamily="34" charset="0"/>
              <a:buChar char="•"/>
            </a:pPr>
            <a:r>
              <a:rPr lang="en-US" dirty="0"/>
              <a:t>Know how to do insertion for a red-black tree</a:t>
            </a:r>
          </a:p>
        </p:txBody>
      </p:sp>
      <p:sp>
        <p:nvSpPr>
          <p:cNvPr id="2" name="Title 1"/>
          <p:cNvSpPr>
            <a:spLocks noGrp="1"/>
          </p:cNvSpPr>
          <p:nvPr>
            <p:ph type="ctrTitle"/>
          </p:nvPr>
        </p:nvSpPr>
        <p:spPr/>
        <p:txBody>
          <a:bodyPr>
            <a:normAutofit/>
          </a:bodyPr>
          <a:lstStyle/>
          <a:p>
            <a:r>
              <a:rPr dirty="0"/>
              <a:t>VE281</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Red-Black Trees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All </a:t>
                </a:r>
                <a:r>
                  <a:rPr lang="en-US" b="1" dirty="0">
                    <a:solidFill>
                      <a:srgbClr val="0000FF"/>
                    </a:solidFill>
                  </a:rPr>
                  <a:t>query operations</a:t>
                </a:r>
                <a:r>
                  <a:rPr lang="en-US" dirty="0"/>
                  <a:t> (e.g., search, min, max, </a:t>
                </a:r>
                <a:r>
                  <a:rPr lang="en-US" dirty="0" err="1"/>
                  <a:t>succ</a:t>
                </a:r>
                <a:r>
                  <a:rPr lang="en-US" dirty="0"/>
                  <a:t>, </a:t>
                </a:r>
                <a:r>
                  <a:rPr lang="en-US" dirty="0" err="1"/>
                  <a:t>pred</a:t>
                </a:r>
                <a:r>
                  <a:rPr lang="en-US" dirty="0"/>
                  <a:t>) work just like those on general BST.</a:t>
                </a:r>
              </a:p>
              <a:p>
                <a:pPr lvl="1"/>
                <a:r>
                  <a:rPr lang="en-US" dirty="0"/>
                  <a:t>They run in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a:latin typeface="Cambria Math"/>
                      </a:rPr>
                      <m:t>𝑛</m:t>
                    </m:r>
                    <m:r>
                      <a:rPr lang="en-US" i="1" dirty="0">
                        <a:latin typeface="Cambria Math"/>
                      </a:rPr>
                      <m:t>)</m:t>
                    </m:r>
                  </m:oMath>
                </a14:m>
                <a:r>
                  <a:rPr lang="en-US" dirty="0"/>
                  <a:t> time on a red-black trees with </a:t>
                </a:r>
                <a14:m>
                  <m:oMath xmlns:m="http://schemas.openxmlformats.org/officeDocument/2006/math">
                    <m:r>
                      <a:rPr lang="en-US" i="1" dirty="0" smtClean="0">
                        <a:latin typeface="Cambria Math"/>
                      </a:rPr>
                      <m:t>𝑛</m:t>
                    </m:r>
                  </m:oMath>
                </a14:m>
                <a:r>
                  <a:rPr lang="en-US" dirty="0"/>
                  <a:t> nodes in the </a:t>
                </a:r>
                <a:r>
                  <a:rPr lang="en-US" b="1" dirty="0">
                    <a:solidFill>
                      <a:srgbClr val="C00000"/>
                    </a:solidFill>
                  </a:rPr>
                  <a:t>worst case</a:t>
                </a:r>
                <a:r>
                  <a:rPr lang="en-US" dirty="0"/>
                  <a:t>.</a:t>
                </a:r>
              </a:p>
              <a:p>
                <a:endParaRPr lang="en-US" dirty="0"/>
              </a:p>
              <a:p>
                <a:r>
                  <a:rPr lang="en-US" dirty="0"/>
                  <a:t>The </a:t>
                </a:r>
                <a:r>
                  <a:rPr lang="en-US" b="1" dirty="0">
                    <a:solidFill>
                      <a:srgbClr val="C00000"/>
                    </a:solidFill>
                  </a:rPr>
                  <a:t>modifying</a:t>
                </a:r>
                <a:r>
                  <a:rPr lang="en-US" dirty="0">
                    <a:solidFill>
                      <a:srgbClr val="C00000"/>
                    </a:solidFill>
                  </a:rPr>
                  <a:t> </a:t>
                </a:r>
                <a:r>
                  <a:rPr lang="en-US" dirty="0"/>
                  <a:t>operations “insertion” and “removal” must maintain the red-black tree properties.</a:t>
                </a:r>
              </a:p>
              <a:p>
                <a:pPr lvl="1"/>
                <a:r>
                  <a:rPr lang="en-US" dirty="0"/>
                  <a:t>They are complex.</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337037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up)">
                                      <p:cBhvr>
                                        <p:cTn id="7" dur="500"/>
                                        <p:tgtEl>
                                          <p:spTgt spid="4">
                                            <p:txEl>
                                              <p:pRg st="3" end="3"/>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wipe(up)">
                                      <p:cBhvr>
                                        <p:cTn id="1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
        <p:nvSpPr>
          <p:cNvPr id="4" name="Content Placeholder 3"/>
          <p:cNvSpPr>
            <a:spLocks noGrp="1"/>
          </p:cNvSpPr>
          <p:nvPr>
            <p:ph sz="quarter" idx="1"/>
          </p:nvPr>
        </p:nvSpPr>
        <p:spPr/>
        <p:txBody>
          <a:bodyPr/>
          <a:lstStyle/>
          <a:p>
            <a:r>
              <a:rPr lang="en-US" dirty="0">
                <a:solidFill>
                  <a:schemeClr val="bg1">
                    <a:lumMod val="75000"/>
                  </a:schemeClr>
                </a:solidFill>
              </a:rPr>
              <a:t>Red-black Trees: Basics</a:t>
            </a:r>
          </a:p>
          <a:p>
            <a:endParaRPr lang="en-US" dirty="0">
              <a:solidFill>
                <a:schemeClr val="bg1">
                  <a:lumMod val="75000"/>
                </a:schemeClr>
              </a:solidFill>
            </a:endParaRPr>
          </a:p>
          <a:p>
            <a:r>
              <a:rPr lang="en-US" dirty="0"/>
              <a:t>Red-black Trees: Insertion</a:t>
            </a:r>
          </a:p>
          <a:p>
            <a:endParaRPr lang="en-US" dirty="0"/>
          </a:p>
        </p:txBody>
      </p:sp>
    </p:spTree>
    <p:extLst>
      <p:ext uri="{BB962C8B-B14F-4D97-AF65-F5344CB8AC3E}">
        <p14:creationId xmlns:p14="http://schemas.microsoft.com/office/powerpoint/2010/main" val="252245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dirty="0"/>
          </a:p>
        </p:txBody>
      </p:sp>
      <p:sp>
        <p:nvSpPr>
          <p:cNvPr id="4" name="Content Placeholder 3"/>
          <p:cNvSpPr>
            <a:spLocks noGrp="1"/>
          </p:cNvSpPr>
          <p:nvPr>
            <p:ph sz="quarter" idx="1"/>
          </p:nvPr>
        </p:nvSpPr>
        <p:spPr/>
        <p:txBody>
          <a:bodyPr/>
          <a:lstStyle/>
          <a:p>
            <a:r>
              <a:rPr lang="en-US" dirty="0"/>
              <a:t>New node is always a </a:t>
            </a:r>
            <a:r>
              <a:rPr lang="en-US" b="1" dirty="0">
                <a:solidFill>
                  <a:srgbClr val="C00000"/>
                </a:solidFill>
              </a:rPr>
              <a:t>leaf</a:t>
            </a:r>
            <a:r>
              <a:rPr lang="en-US" dirty="0"/>
              <a:t>.</a:t>
            </a:r>
          </a:p>
          <a:p>
            <a:pPr lvl="1"/>
            <a:r>
              <a:rPr lang="en-US" dirty="0"/>
              <a:t>However, it can’t be </a:t>
            </a:r>
            <a:r>
              <a:rPr lang="en-US" b="1" dirty="0"/>
              <a:t>black</a:t>
            </a:r>
            <a:r>
              <a:rPr lang="en-US" dirty="0"/>
              <a:t>!</a:t>
            </a:r>
          </a:p>
          <a:p>
            <a:pPr lvl="2"/>
            <a:r>
              <a:rPr lang="en-US" sz="2400" dirty="0"/>
              <a:t>Otherwise, violate path rule.</a:t>
            </a:r>
            <a:endParaRPr lang="en-US" dirty="0"/>
          </a:p>
          <a:p>
            <a:pPr lvl="1"/>
            <a:r>
              <a:rPr lang="en-US" dirty="0"/>
              <a:t>Therefore the new leaf must be </a:t>
            </a:r>
            <a:r>
              <a:rPr lang="en-US" b="1" dirty="0">
                <a:solidFill>
                  <a:srgbClr val="C00000"/>
                </a:solidFill>
              </a:rPr>
              <a:t>red</a:t>
            </a:r>
            <a:r>
              <a:rPr lang="en-US" dirty="0"/>
              <a:t>.</a:t>
            </a:r>
          </a:p>
          <a:p>
            <a:pPr lvl="1"/>
            <a:endParaRPr lang="en-US" dirty="0"/>
          </a:p>
          <a:p>
            <a:r>
              <a:rPr lang="en-US" dirty="0"/>
              <a:t>If parent is black, done (trivial case).</a:t>
            </a:r>
          </a:p>
          <a:p>
            <a:r>
              <a:rPr lang="en-US" dirty="0"/>
              <a:t>If parent is red, violate the </a:t>
            </a:r>
            <a:r>
              <a:rPr lang="en-US" b="1" dirty="0">
                <a:solidFill>
                  <a:srgbClr val="C00000"/>
                </a:solidFill>
              </a:rPr>
              <a:t>red rule</a:t>
            </a:r>
            <a:r>
              <a:rPr lang="en-US" dirty="0"/>
              <a:t>!</a:t>
            </a:r>
          </a:p>
        </p:txBody>
      </p:sp>
      <p:grpSp>
        <p:nvGrpSpPr>
          <p:cNvPr id="44" name="Group 43"/>
          <p:cNvGrpSpPr/>
          <p:nvPr/>
        </p:nvGrpSpPr>
        <p:grpSpPr>
          <a:xfrm>
            <a:off x="6096000" y="990600"/>
            <a:ext cx="2464200" cy="1727400"/>
            <a:chOff x="5892600" y="609600"/>
            <a:chExt cx="2464200" cy="1727400"/>
          </a:xfrm>
        </p:grpSpPr>
        <p:sp>
          <p:nvSpPr>
            <p:cNvPr id="6" name="Oval 5"/>
            <p:cNvSpPr/>
            <p:nvPr/>
          </p:nvSpPr>
          <p:spPr>
            <a:xfrm flipH="1">
              <a:off x="6934200" y="60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6349800" y="1168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7492800" y="114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6565800" y="978335"/>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7302935" y="978335"/>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6556376"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6718535" y="1536935"/>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5892600"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6108600" y="1536935"/>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6" idx="0"/>
            </p:cNvCxnSpPr>
            <p:nvPr/>
          </p:nvCxnSpPr>
          <p:spPr>
            <a:xfrm>
              <a:off x="7861535" y="1511735"/>
              <a:ext cx="279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7924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17" name="Oval 16"/>
            <p:cNvSpPr/>
            <p:nvPr/>
          </p:nvSpPr>
          <p:spPr>
            <a:xfrm flipH="1">
              <a:off x="7162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7378800" y="1511735"/>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7734935" y="2654735"/>
            <a:ext cx="469465" cy="749065"/>
            <a:chOff x="7734935" y="2654735"/>
            <a:chExt cx="469465" cy="749065"/>
          </a:xfrm>
        </p:grpSpPr>
        <p:cxnSp>
          <p:nvCxnSpPr>
            <p:cNvPr id="45" name="Straight Connector 44"/>
            <p:cNvCxnSpPr>
              <a:stCxn id="17" idx="3"/>
              <a:endCxn id="46" idx="0"/>
            </p:cNvCxnSpPr>
            <p:nvPr/>
          </p:nvCxnSpPr>
          <p:spPr>
            <a:xfrm>
              <a:off x="7734935" y="2654735"/>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flipH="1">
              <a:off x="7772400" y="2971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grpSp>
      <p:sp>
        <p:nvSpPr>
          <p:cNvPr id="49" name="TextBox 48"/>
          <p:cNvSpPr txBox="1"/>
          <p:nvPr/>
        </p:nvSpPr>
        <p:spPr>
          <a:xfrm>
            <a:off x="7064180" y="2737929"/>
            <a:ext cx="623889" cy="923330"/>
          </a:xfrm>
          <a:prstGeom prst="rect">
            <a:avLst/>
          </a:prstGeom>
          <a:noFill/>
        </p:spPr>
        <p:txBody>
          <a:bodyPr wrap="none" rtlCol="0">
            <a:spAutoFit/>
          </a:bodyPr>
          <a:lstStyle/>
          <a:p>
            <a:r>
              <a:rPr lang="en-US" sz="5400" dirty="0">
                <a:solidFill>
                  <a:srgbClr val="FF0000"/>
                </a:solidFill>
                <a:sym typeface="Wingdings"/>
              </a:rPr>
              <a:t></a:t>
            </a:r>
            <a:endParaRPr lang="en-US" sz="2400" dirty="0">
              <a:solidFill>
                <a:srgbClr val="FF0000"/>
              </a:solidFill>
            </a:endParaRPr>
          </a:p>
        </p:txBody>
      </p:sp>
      <p:grpSp>
        <p:nvGrpSpPr>
          <p:cNvPr id="50" name="Group 49"/>
          <p:cNvGrpSpPr/>
          <p:nvPr/>
        </p:nvGrpSpPr>
        <p:grpSpPr>
          <a:xfrm>
            <a:off x="6096000" y="3661259"/>
            <a:ext cx="2654700" cy="1727400"/>
            <a:chOff x="5702100" y="609600"/>
            <a:chExt cx="2654700" cy="1727400"/>
          </a:xfrm>
        </p:grpSpPr>
        <p:sp>
          <p:nvSpPr>
            <p:cNvPr id="51" name="Oval 50"/>
            <p:cNvSpPr/>
            <p:nvPr/>
          </p:nvSpPr>
          <p:spPr>
            <a:xfrm flipH="1">
              <a:off x="6934200" y="60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2" name="Oval 51"/>
            <p:cNvSpPr/>
            <p:nvPr/>
          </p:nvSpPr>
          <p:spPr>
            <a:xfrm flipH="1">
              <a:off x="6235500" y="1168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53" name="Oval 52"/>
            <p:cNvSpPr/>
            <p:nvPr/>
          </p:nvSpPr>
          <p:spPr>
            <a:xfrm flipH="1">
              <a:off x="7492800" y="114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54" name="Straight Connector 53"/>
            <p:cNvCxnSpPr>
              <a:stCxn id="51" idx="5"/>
              <a:endCxn id="52" idx="0"/>
            </p:cNvCxnSpPr>
            <p:nvPr/>
          </p:nvCxnSpPr>
          <p:spPr>
            <a:xfrm flipH="1">
              <a:off x="6451500" y="978335"/>
              <a:ext cx="5459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3"/>
              <a:endCxn id="53" idx="0"/>
            </p:cNvCxnSpPr>
            <p:nvPr/>
          </p:nvCxnSpPr>
          <p:spPr>
            <a:xfrm>
              <a:off x="7302935" y="978335"/>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flipH="1">
              <a:off x="6556376"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57" name="Straight Connector 56"/>
            <p:cNvCxnSpPr>
              <a:stCxn id="52" idx="3"/>
              <a:endCxn id="56" idx="0"/>
            </p:cNvCxnSpPr>
            <p:nvPr/>
          </p:nvCxnSpPr>
          <p:spPr>
            <a:xfrm>
              <a:off x="6604235" y="1536935"/>
              <a:ext cx="1681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flipH="1">
              <a:off x="5702100"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59" name="Straight Connector 58"/>
            <p:cNvCxnSpPr>
              <a:stCxn id="52" idx="5"/>
              <a:endCxn id="58" idx="0"/>
            </p:cNvCxnSpPr>
            <p:nvPr/>
          </p:nvCxnSpPr>
          <p:spPr>
            <a:xfrm flipH="1">
              <a:off x="5918100" y="1536935"/>
              <a:ext cx="3806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3" idx="3"/>
              <a:endCxn id="61" idx="0"/>
            </p:cNvCxnSpPr>
            <p:nvPr/>
          </p:nvCxnSpPr>
          <p:spPr>
            <a:xfrm>
              <a:off x="7861535" y="1511735"/>
              <a:ext cx="279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flipH="1">
              <a:off x="7924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62" name="Oval 61"/>
            <p:cNvSpPr/>
            <p:nvPr/>
          </p:nvSpPr>
          <p:spPr>
            <a:xfrm flipH="1">
              <a:off x="7162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63" name="Straight Connector 62"/>
            <p:cNvCxnSpPr>
              <a:stCxn id="53" idx="5"/>
              <a:endCxn id="62" idx="0"/>
            </p:cNvCxnSpPr>
            <p:nvPr/>
          </p:nvCxnSpPr>
          <p:spPr>
            <a:xfrm flipH="1">
              <a:off x="7378800" y="1511735"/>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64735" y="5325394"/>
            <a:ext cx="520465" cy="770606"/>
            <a:chOff x="7548873" y="2591470"/>
            <a:chExt cx="520465" cy="770606"/>
          </a:xfrm>
        </p:grpSpPr>
        <p:cxnSp>
          <p:nvCxnSpPr>
            <p:cNvPr id="65" name="Straight Connector 64"/>
            <p:cNvCxnSpPr>
              <a:stCxn id="58" idx="3"/>
              <a:endCxn id="66" idx="0"/>
            </p:cNvCxnSpPr>
            <p:nvPr/>
          </p:nvCxnSpPr>
          <p:spPr>
            <a:xfrm>
              <a:off x="7548873" y="2591470"/>
              <a:ext cx="304465" cy="3386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flipH="1">
              <a:off x="7637338" y="293007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grpSp>
        <p:nvGrpSpPr>
          <p:cNvPr id="83" name="Group 82"/>
          <p:cNvGrpSpPr/>
          <p:nvPr/>
        </p:nvGrpSpPr>
        <p:grpSpPr>
          <a:xfrm>
            <a:off x="1572511" y="4673428"/>
            <a:ext cx="1447800" cy="1082983"/>
            <a:chOff x="2044509" y="4588594"/>
            <a:chExt cx="1447800" cy="1082983"/>
          </a:xfrm>
        </p:grpSpPr>
        <p:sp>
          <p:nvSpPr>
            <p:cNvPr id="72" name="Oval 71"/>
            <p:cNvSpPr/>
            <p:nvPr/>
          </p:nvSpPr>
          <p:spPr>
            <a:xfrm flipH="1">
              <a:off x="2539809" y="458859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79" name="Straight Connector 78"/>
            <p:cNvCxnSpPr>
              <a:stCxn id="72" idx="3"/>
              <a:endCxn id="80" idx="0"/>
            </p:cNvCxnSpPr>
            <p:nvPr/>
          </p:nvCxnSpPr>
          <p:spPr>
            <a:xfrm>
              <a:off x="2908544" y="4957329"/>
              <a:ext cx="367765" cy="282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flipH="1">
              <a:off x="3060309" y="52395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81" name="Oval 80"/>
            <p:cNvSpPr/>
            <p:nvPr/>
          </p:nvSpPr>
          <p:spPr>
            <a:xfrm flipH="1">
              <a:off x="2044509" y="52395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82" name="Straight Connector 81"/>
            <p:cNvCxnSpPr>
              <a:stCxn id="72" idx="5"/>
              <a:endCxn id="81" idx="0"/>
            </p:cNvCxnSpPr>
            <p:nvPr/>
          </p:nvCxnSpPr>
          <p:spPr>
            <a:xfrm flipH="1">
              <a:off x="2260509" y="4957329"/>
              <a:ext cx="342565" cy="282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1905000" y="5693146"/>
            <a:ext cx="439501" cy="691088"/>
            <a:chOff x="7764899" y="2541580"/>
            <a:chExt cx="439501" cy="691088"/>
          </a:xfrm>
        </p:grpSpPr>
        <p:cxnSp>
          <p:nvCxnSpPr>
            <p:cNvPr id="85" name="Straight Connector 84"/>
            <p:cNvCxnSpPr>
              <a:stCxn id="81" idx="3"/>
              <a:endCxn id="86" idx="0"/>
            </p:cNvCxnSpPr>
            <p:nvPr/>
          </p:nvCxnSpPr>
          <p:spPr>
            <a:xfrm>
              <a:off x="7764899" y="2541580"/>
              <a:ext cx="223501" cy="259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flipH="1">
              <a:off x="7772400" y="280066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sp>
        <p:nvSpPr>
          <p:cNvPr id="88" name="TextBox 87"/>
          <p:cNvSpPr txBox="1"/>
          <p:nvPr/>
        </p:nvSpPr>
        <p:spPr>
          <a:xfrm>
            <a:off x="7203661" y="5555159"/>
            <a:ext cx="628698" cy="769441"/>
          </a:xfrm>
          <a:prstGeom prst="rect">
            <a:avLst/>
          </a:prstGeom>
          <a:noFill/>
        </p:spPr>
        <p:txBody>
          <a:bodyPr wrap="none" rtlCol="0">
            <a:spAutoFit/>
          </a:bodyPr>
          <a:lstStyle/>
          <a:p>
            <a:r>
              <a:rPr lang="en-US" sz="4400" dirty="0">
                <a:solidFill>
                  <a:srgbClr val="00B050"/>
                </a:solidFill>
                <a:sym typeface="Wingdings"/>
              </a:rPr>
              <a:t></a:t>
            </a:r>
            <a:endParaRPr lang="en-US" dirty="0">
              <a:solidFill>
                <a:srgbClr val="00B050"/>
              </a:solidFill>
            </a:endParaRPr>
          </a:p>
        </p:txBody>
      </p:sp>
      <p:sp>
        <p:nvSpPr>
          <p:cNvPr id="89" name="TextBox 88"/>
          <p:cNvSpPr txBox="1"/>
          <p:nvPr/>
        </p:nvSpPr>
        <p:spPr>
          <a:xfrm>
            <a:off x="3426273" y="4953000"/>
            <a:ext cx="1831527"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We have to do </a:t>
            </a:r>
            <a:br>
              <a:rPr lang="en-US" sz="2400" dirty="0"/>
            </a:br>
            <a:r>
              <a:rPr lang="en-US" sz="2400" dirty="0"/>
              <a:t>some work…</a:t>
            </a:r>
          </a:p>
        </p:txBody>
      </p:sp>
    </p:spTree>
    <p:extLst>
      <p:ext uri="{BB962C8B-B14F-4D97-AF65-F5344CB8AC3E}">
        <p14:creationId xmlns:p14="http://schemas.microsoft.com/office/powerpoint/2010/main" val="315738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animEffect transition="in" filter="fade">
                                      <p:cBhvr>
                                        <p:cTn id="14" dur="500"/>
                                        <p:tgtEl>
                                          <p:spTgt spid="4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arn(inVertical)">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arn(inVertical)">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wipe(up)">
                                      <p:cBhvr>
                                        <p:cTn id="33" dur="500"/>
                                        <p:tgtEl>
                                          <p:spTgt spid="64"/>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p:cTn id="38" dur="500" fill="hold"/>
                                        <p:tgtEl>
                                          <p:spTgt spid="88"/>
                                        </p:tgtEl>
                                        <p:attrNameLst>
                                          <p:attrName>ppt_w</p:attrName>
                                        </p:attrNameLst>
                                      </p:cBhvr>
                                      <p:tavLst>
                                        <p:tav tm="0">
                                          <p:val>
                                            <p:fltVal val="0"/>
                                          </p:val>
                                        </p:tav>
                                        <p:tav tm="100000">
                                          <p:val>
                                            <p:strVal val="#ppt_w"/>
                                          </p:val>
                                        </p:tav>
                                      </p:tavLst>
                                    </p:anim>
                                    <p:anim calcmode="lin" valueType="num">
                                      <p:cBhvr>
                                        <p:cTn id="39" dur="500" fill="hold"/>
                                        <p:tgtEl>
                                          <p:spTgt spid="88"/>
                                        </p:tgtEl>
                                        <p:attrNameLst>
                                          <p:attrName>ppt_h</p:attrName>
                                        </p:attrNameLst>
                                      </p:cBhvr>
                                      <p:tavLst>
                                        <p:tav tm="0">
                                          <p:val>
                                            <p:fltVal val="0"/>
                                          </p:val>
                                        </p:tav>
                                        <p:tav tm="100000">
                                          <p:val>
                                            <p:strVal val="#ppt_h"/>
                                          </p:val>
                                        </p:tav>
                                      </p:tavLst>
                                    </p:anim>
                                    <p:animEffect transition="in" filter="fade">
                                      <p:cBhvr>
                                        <p:cTn id="40" dur="500"/>
                                        <p:tgtEl>
                                          <p:spTgt spid="8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barn(inVertical)">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wipe(up)">
                                      <p:cBhvr>
                                        <p:cTn id="54" dur="500"/>
                                        <p:tgtEl>
                                          <p:spTgt spid="84"/>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barn(inVertical)">
                                      <p:cBhvr>
                                        <p:cTn id="5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8" grpId="0"/>
      <p:bldP spid="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Rotation</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Maintain the binary search tree property.</a:t>
                </a:r>
              </a:p>
              <a:p>
                <a:r>
                  <a:rPr lang="en-US" dirty="0"/>
                  <a:t>Can be done in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1</m:t>
                        </m:r>
                      </m:e>
                    </m:d>
                  </m:oMath>
                </a14:m>
                <a:r>
                  <a:rPr lang="en-US" dirty="0"/>
                  <a:t> time.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grpSp>
        <p:nvGrpSpPr>
          <p:cNvPr id="5" name="Group 4"/>
          <p:cNvGrpSpPr/>
          <p:nvPr/>
        </p:nvGrpSpPr>
        <p:grpSpPr>
          <a:xfrm>
            <a:off x="838200" y="2877702"/>
            <a:ext cx="2667000" cy="2761098"/>
            <a:chOff x="1981200" y="2191902"/>
            <a:chExt cx="2667000" cy="2761098"/>
          </a:xfrm>
        </p:grpSpPr>
        <p:sp>
          <p:nvSpPr>
            <p:cNvPr id="6" name="Oval 5"/>
            <p:cNvSpPr/>
            <p:nvPr/>
          </p:nvSpPr>
          <p:spPr>
            <a:xfrm>
              <a:off x="3276600" y="2191902"/>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2590800" y="2895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8" name="Group 7"/>
            <p:cNvGrpSpPr/>
            <p:nvPr/>
          </p:nvGrpSpPr>
          <p:grpSpPr>
            <a:xfrm>
              <a:off x="1981200" y="3733800"/>
              <a:ext cx="685800" cy="1219200"/>
              <a:chOff x="2057400" y="3810000"/>
              <a:chExt cx="685800" cy="1219200"/>
            </a:xfrm>
          </p:grpSpPr>
          <p:sp>
            <p:nvSpPr>
              <p:cNvPr id="19" name="Isosceles Triangle 18"/>
              <p:cNvSpPr/>
              <p:nvPr/>
            </p:nvSpPr>
            <p:spPr>
              <a:xfrm>
                <a:off x="2057400" y="3810000"/>
                <a:ext cx="685800" cy="12192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20" name="TextBox 19"/>
                  <p:cNvSpPr txBox="1"/>
                  <p:nvPr/>
                </p:nvSpPr>
                <p:spPr>
                  <a:xfrm>
                    <a:off x="2181485" y="4495800"/>
                    <a:ext cx="424795" cy="45313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𝛼</m:t>
                          </m:r>
                        </m:oMath>
                      </m:oMathPara>
                    </a14:m>
                    <a:endParaRPr lang="en-US" sz="2400" baseline="-25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2181485" y="4495800"/>
                    <a:ext cx="424795" cy="453137"/>
                  </a:xfrm>
                  <a:prstGeom prst="rect">
                    <a:avLst/>
                  </a:prstGeom>
                  <a:blipFill rotWithShape="1">
                    <a:blip r:embed="rId3"/>
                    <a:stretch>
                      <a:fillRect/>
                    </a:stretch>
                  </a:blipFill>
                  <a:ln>
                    <a:noFill/>
                  </a:ln>
                </p:spPr>
                <p:txBody>
                  <a:bodyPr/>
                  <a:lstStyle/>
                  <a:p>
                    <a:r>
                      <a:rPr lang="en-US">
                        <a:noFill/>
                      </a:rPr>
                      <a:t> </a:t>
                    </a:r>
                  </a:p>
                </p:txBody>
              </p:sp>
            </mc:Fallback>
          </mc:AlternateContent>
        </p:grpSp>
        <p:grpSp>
          <p:nvGrpSpPr>
            <p:cNvPr id="9" name="Group 8"/>
            <p:cNvGrpSpPr/>
            <p:nvPr/>
          </p:nvGrpSpPr>
          <p:grpSpPr>
            <a:xfrm>
              <a:off x="2933700" y="3733800"/>
              <a:ext cx="685800" cy="1219200"/>
              <a:chOff x="2057400" y="3810000"/>
              <a:chExt cx="685800" cy="1219200"/>
            </a:xfrm>
          </p:grpSpPr>
          <p:sp>
            <p:nvSpPr>
              <p:cNvPr id="17" name="Isosceles Triangle 16"/>
              <p:cNvSpPr/>
              <p:nvPr/>
            </p:nvSpPr>
            <p:spPr>
              <a:xfrm>
                <a:off x="2057400" y="3810000"/>
                <a:ext cx="685800" cy="12192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8" name="TextBox 17"/>
                  <p:cNvSpPr txBox="1"/>
                  <p:nvPr/>
                </p:nvSpPr>
                <p:spPr>
                  <a:xfrm>
                    <a:off x="2187180" y="4495800"/>
                    <a:ext cx="426399"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𝛽</m:t>
                          </m:r>
                        </m:oMath>
                      </m:oMathPara>
                    </a14:m>
                    <a:endParaRPr lang="en-US" sz="2400" baseline="-25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187180" y="4495800"/>
                    <a:ext cx="426399" cy="453137"/>
                  </a:xfrm>
                  <a:prstGeom prst="rect">
                    <a:avLst/>
                  </a:prstGeom>
                  <a:blipFill rotWithShape="1">
                    <a:blip r:embed="rId4"/>
                    <a:stretch>
                      <a:fillRect l="-5714" r="-4286" b="-18919"/>
                    </a:stretch>
                  </a:blipFill>
                </p:spPr>
                <p:txBody>
                  <a:bodyPr/>
                  <a:lstStyle/>
                  <a:p>
                    <a:r>
                      <a:rPr lang="en-US">
                        <a:noFill/>
                      </a:rPr>
                      <a:t> </a:t>
                    </a:r>
                  </a:p>
                </p:txBody>
              </p:sp>
            </mc:Fallback>
          </mc:AlternateContent>
        </p:grpSp>
        <p:grpSp>
          <p:nvGrpSpPr>
            <p:cNvPr id="10" name="Group 9"/>
            <p:cNvGrpSpPr/>
            <p:nvPr/>
          </p:nvGrpSpPr>
          <p:grpSpPr>
            <a:xfrm>
              <a:off x="3962400" y="3048000"/>
              <a:ext cx="685800" cy="1295400"/>
              <a:chOff x="1981200" y="3810000"/>
              <a:chExt cx="685800" cy="1295400"/>
            </a:xfrm>
          </p:grpSpPr>
          <p:sp>
            <p:nvSpPr>
              <p:cNvPr id="15" name="Isosceles Triangle 14"/>
              <p:cNvSpPr/>
              <p:nvPr/>
            </p:nvSpPr>
            <p:spPr>
              <a:xfrm>
                <a:off x="19812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6" name="TextBox 15"/>
                  <p:cNvSpPr txBox="1"/>
                  <p:nvPr/>
                </p:nvSpPr>
                <p:spPr>
                  <a:xfrm>
                    <a:off x="2113272" y="4495800"/>
                    <a:ext cx="401328"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𝛾</m:t>
                          </m:r>
                        </m:oMath>
                      </m:oMathPara>
                    </a14:m>
                    <a:endParaRPr lang="en-US" sz="2400" baseline="-25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3272" y="4495800"/>
                    <a:ext cx="401328" cy="453137"/>
                  </a:xfrm>
                  <a:prstGeom prst="rect">
                    <a:avLst/>
                  </a:prstGeom>
                  <a:blipFill rotWithShape="1">
                    <a:blip r:embed="rId5"/>
                    <a:stretch>
                      <a:fillRect b="-10811"/>
                    </a:stretch>
                  </a:blipFill>
                </p:spPr>
                <p:txBody>
                  <a:bodyPr/>
                  <a:lstStyle/>
                  <a:p>
                    <a:r>
                      <a:rPr lang="en-US">
                        <a:noFill/>
                      </a:rPr>
                      <a:t> </a:t>
                    </a:r>
                  </a:p>
                </p:txBody>
              </p:sp>
            </mc:Fallback>
          </mc:AlternateContent>
        </p:grpSp>
        <p:cxnSp>
          <p:nvCxnSpPr>
            <p:cNvPr id="11" name="Straight Connector 10"/>
            <p:cNvCxnSpPr>
              <a:stCxn id="6" idx="3"/>
              <a:endCxn id="7" idx="7"/>
            </p:cNvCxnSpPr>
            <p:nvPr/>
          </p:nvCxnSpPr>
          <p:spPr>
            <a:xfrm flipH="1">
              <a:off x="2905931" y="2507033"/>
              <a:ext cx="424737" cy="44263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19" idx="0"/>
            </p:cNvCxnSpPr>
            <p:nvPr/>
          </p:nvCxnSpPr>
          <p:spPr>
            <a:xfrm flipH="1">
              <a:off x="2324100" y="3210731"/>
              <a:ext cx="320768" cy="5230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5"/>
              <a:endCxn id="17" idx="0"/>
            </p:cNvCxnSpPr>
            <p:nvPr/>
          </p:nvCxnSpPr>
          <p:spPr>
            <a:xfrm>
              <a:off x="2905931" y="3210731"/>
              <a:ext cx="370669" cy="5230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5"/>
              <a:endCxn id="15" idx="0"/>
            </p:cNvCxnSpPr>
            <p:nvPr/>
          </p:nvCxnSpPr>
          <p:spPr>
            <a:xfrm>
              <a:off x="3591731" y="2507033"/>
              <a:ext cx="713569" cy="54096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172200" y="2801502"/>
            <a:ext cx="2438400" cy="2743200"/>
            <a:chOff x="5943600" y="2362200"/>
            <a:chExt cx="2438400" cy="2743200"/>
          </a:xfrm>
        </p:grpSpPr>
        <p:sp>
          <p:nvSpPr>
            <p:cNvPr id="22" name="Oval 21"/>
            <p:cNvSpPr/>
            <p:nvPr/>
          </p:nvSpPr>
          <p:spPr>
            <a:xfrm>
              <a:off x="7403201" y="298360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23" name="Oval 22"/>
            <p:cNvSpPr/>
            <p:nvPr/>
          </p:nvSpPr>
          <p:spPr>
            <a:xfrm>
              <a:off x="6858000" y="23622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24" name="Group 23"/>
            <p:cNvGrpSpPr/>
            <p:nvPr/>
          </p:nvGrpSpPr>
          <p:grpSpPr>
            <a:xfrm>
              <a:off x="5943600" y="3595514"/>
              <a:ext cx="685800" cy="1220952"/>
              <a:chOff x="2057400" y="3810000"/>
              <a:chExt cx="685800" cy="1220952"/>
            </a:xfrm>
          </p:grpSpPr>
          <p:sp>
            <p:nvSpPr>
              <p:cNvPr id="35" name="Isosceles Triangle 34"/>
              <p:cNvSpPr/>
              <p:nvPr/>
            </p:nvSpPr>
            <p:spPr>
              <a:xfrm>
                <a:off x="2057400" y="3810000"/>
                <a:ext cx="685800" cy="1220952"/>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6" name="TextBox 35"/>
                  <p:cNvSpPr txBox="1"/>
                  <p:nvPr/>
                </p:nvSpPr>
                <p:spPr>
                  <a:xfrm>
                    <a:off x="2197000" y="4495800"/>
                    <a:ext cx="424795" cy="45313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𝛼</m:t>
                          </m:r>
                        </m:oMath>
                      </m:oMathPara>
                    </a14:m>
                    <a:endParaRPr lang="en-US" sz="2400" baseline="-25000" dirty="0"/>
                  </a:p>
                </p:txBody>
              </p:sp>
            </mc:Choice>
            <mc:Fallback xmlns="">
              <p:sp>
                <p:nvSpPr>
                  <p:cNvPr id="36" name="TextBox 35"/>
                  <p:cNvSpPr txBox="1">
                    <a:spLocks noRot="1" noChangeAspect="1" noMove="1" noResize="1" noEditPoints="1" noAdjustHandles="1" noChangeArrowheads="1" noChangeShapeType="1" noTextEdit="1"/>
                  </p:cNvSpPr>
                  <p:nvPr/>
                </p:nvSpPr>
                <p:spPr>
                  <a:xfrm>
                    <a:off x="2197000" y="4495800"/>
                    <a:ext cx="424795" cy="453137"/>
                  </a:xfrm>
                  <a:prstGeom prst="rect">
                    <a:avLst/>
                  </a:prstGeom>
                  <a:blipFill rotWithShape="1">
                    <a:blip r:embed="rId6"/>
                    <a:stretch>
                      <a:fillRect/>
                    </a:stretch>
                  </a:blipFill>
                  <a:ln>
                    <a:noFill/>
                  </a:ln>
                </p:spPr>
                <p:txBody>
                  <a:bodyPr/>
                  <a:lstStyle/>
                  <a:p>
                    <a:r>
                      <a:rPr lang="en-US">
                        <a:noFill/>
                      </a:rPr>
                      <a:t> </a:t>
                    </a:r>
                  </a:p>
                </p:txBody>
              </p:sp>
            </mc:Fallback>
          </mc:AlternateContent>
        </p:grpSp>
        <p:grpSp>
          <p:nvGrpSpPr>
            <p:cNvPr id="25" name="Group 24"/>
            <p:cNvGrpSpPr/>
            <p:nvPr/>
          </p:nvGrpSpPr>
          <p:grpSpPr>
            <a:xfrm>
              <a:off x="6858000" y="3810000"/>
              <a:ext cx="685800" cy="1295400"/>
              <a:chOff x="2057400" y="3810000"/>
              <a:chExt cx="685800" cy="1295400"/>
            </a:xfrm>
          </p:grpSpPr>
          <p:sp>
            <p:nvSpPr>
              <p:cNvPr id="33" name="Isosceles Triangle 32"/>
              <p:cNvSpPr/>
              <p:nvPr/>
            </p:nvSpPr>
            <p:spPr>
              <a:xfrm>
                <a:off x="20574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4" name="TextBox 33"/>
                  <p:cNvSpPr txBox="1"/>
                  <p:nvPr/>
                </p:nvSpPr>
                <p:spPr>
                  <a:xfrm>
                    <a:off x="2197000" y="4495800"/>
                    <a:ext cx="426399"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𝛽</m:t>
                          </m:r>
                        </m:oMath>
                      </m:oMathPara>
                    </a14:m>
                    <a:endParaRPr lang="en-US" sz="2400" baseline="-250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197000" y="4495800"/>
                    <a:ext cx="426399" cy="453137"/>
                  </a:xfrm>
                  <a:prstGeom prst="rect">
                    <a:avLst/>
                  </a:prstGeom>
                  <a:blipFill rotWithShape="1">
                    <a:blip r:embed="rId7"/>
                    <a:stretch>
                      <a:fillRect l="-5714" r="-4286" b="-20270"/>
                    </a:stretch>
                  </a:blipFill>
                </p:spPr>
                <p:txBody>
                  <a:bodyPr/>
                  <a:lstStyle/>
                  <a:p>
                    <a:r>
                      <a:rPr lang="en-US">
                        <a:noFill/>
                      </a:rPr>
                      <a:t> </a:t>
                    </a:r>
                  </a:p>
                </p:txBody>
              </p:sp>
            </mc:Fallback>
          </mc:AlternateContent>
        </p:grpSp>
        <p:grpSp>
          <p:nvGrpSpPr>
            <p:cNvPr id="26" name="Group 25"/>
            <p:cNvGrpSpPr/>
            <p:nvPr/>
          </p:nvGrpSpPr>
          <p:grpSpPr>
            <a:xfrm>
              <a:off x="7696200" y="3810000"/>
              <a:ext cx="685800" cy="1295400"/>
              <a:chOff x="2057400" y="3810000"/>
              <a:chExt cx="685800" cy="1295400"/>
            </a:xfrm>
          </p:grpSpPr>
          <p:sp>
            <p:nvSpPr>
              <p:cNvPr id="31" name="Isosceles Triangle 30"/>
              <p:cNvSpPr/>
              <p:nvPr/>
            </p:nvSpPr>
            <p:spPr>
              <a:xfrm>
                <a:off x="20574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2" name="TextBox 31"/>
                  <p:cNvSpPr txBox="1"/>
                  <p:nvPr/>
                </p:nvSpPr>
                <p:spPr>
                  <a:xfrm>
                    <a:off x="2197000" y="4481686"/>
                    <a:ext cx="401328"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𝛾</m:t>
                          </m:r>
                        </m:oMath>
                      </m:oMathPara>
                    </a14:m>
                    <a:endParaRPr lang="en-US" sz="2400" baseline="-25000" dirty="0"/>
                  </a:p>
                </p:txBody>
              </p:sp>
            </mc:Choice>
            <mc:Fallback xmlns="">
              <p:sp>
                <p:nvSpPr>
                  <p:cNvPr id="32" name="TextBox 31"/>
                  <p:cNvSpPr txBox="1">
                    <a:spLocks noRot="1" noChangeAspect="1" noMove="1" noResize="1" noEditPoints="1" noAdjustHandles="1" noChangeArrowheads="1" noChangeShapeType="1" noTextEdit="1"/>
                  </p:cNvSpPr>
                  <p:nvPr/>
                </p:nvSpPr>
                <p:spPr>
                  <a:xfrm>
                    <a:off x="2197000" y="4481686"/>
                    <a:ext cx="401328" cy="453137"/>
                  </a:xfrm>
                  <a:prstGeom prst="rect">
                    <a:avLst/>
                  </a:prstGeom>
                  <a:blipFill rotWithShape="1">
                    <a:blip r:embed="rId8"/>
                    <a:stretch>
                      <a:fillRect b="-9333"/>
                    </a:stretch>
                  </a:blipFill>
                </p:spPr>
                <p:txBody>
                  <a:bodyPr/>
                  <a:lstStyle/>
                  <a:p>
                    <a:r>
                      <a:rPr lang="en-US">
                        <a:noFill/>
                      </a:rPr>
                      <a:t> </a:t>
                    </a:r>
                  </a:p>
                </p:txBody>
              </p:sp>
            </mc:Fallback>
          </mc:AlternateContent>
        </p:grpSp>
        <p:cxnSp>
          <p:nvCxnSpPr>
            <p:cNvPr id="27" name="Straight Connector 26"/>
            <p:cNvCxnSpPr>
              <a:stCxn id="23" idx="3"/>
              <a:endCxn id="35" idx="0"/>
            </p:cNvCxnSpPr>
            <p:nvPr/>
          </p:nvCxnSpPr>
          <p:spPr>
            <a:xfrm flipH="1">
              <a:off x="6286500" y="2677331"/>
              <a:ext cx="625568" cy="91818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3"/>
              <a:endCxn id="33" idx="0"/>
            </p:cNvCxnSpPr>
            <p:nvPr/>
          </p:nvCxnSpPr>
          <p:spPr>
            <a:xfrm flipH="1">
              <a:off x="7200900" y="3298732"/>
              <a:ext cx="256369" cy="5112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5"/>
              <a:endCxn id="31" idx="0"/>
            </p:cNvCxnSpPr>
            <p:nvPr/>
          </p:nvCxnSpPr>
          <p:spPr>
            <a:xfrm>
              <a:off x="7718332" y="3298732"/>
              <a:ext cx="320768" cy="5112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3" idx="5"/>
              <a:endCxn id="22" idx="1"/>
            </p:cNvCxnSpPr>
            <p:nvPr/>
          </p:nvCxnSpPr>
          <p:spPr>
            <a:xfrm>
              <a:off x="7173131" y="2677331"/>
              <a:ext cx="284138" cy="36033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9" name="Right Arrow 38"/>
          <p:cNvSpPr/>
          <p:nvPr/>
        </p:nvSpPr>
        <p:spPr>
          <a:xfrm>
            <a:off x="3657600" y="3268769"/>
            <a:ext cx="2438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sp>
        <p:nvSpPr>
          <p:cNvPr id="40" name="Right Arrow 39"/>
          <p:cNvSpPr/>
          <p:nvPr/>
        </p:nvSpPr>
        <p:spPr>
          <a:xfrm flipH="1">
            <a:off x="3581400" y="4030769"/>
            <a:ext cx="2438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spTree>
    <p:extLst>
      <p:ext uri="{BB962C8B-B14F-4D97-AF65-F5344CB8AC3E}">
        <p14:creationId xmlns:p14="http://schemas.microsoft.com/office/powerpoint/2010/main" val="137447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Recoloring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dirty="0"/>
          </a:p>
        </p:txBody>
      </p:sp>
      <p:sp>
        <p:nvSpPr>
          <p:cNvPr id="4" name="Content Placeholder 3"/>
          <p:cNvSpPr>
            <a:spLocks noGrp="1"/>
          </p:cNvSpPr>
          <p:nvPr>
            <p:ph sz="quarter" idx="1"/>
          </p:nvPr>
        </p:nvSpPr>
        <p:spPr/>
        <p:txBody>
          <a:bodyPr/>
          <a:lstStyle/>
          <a:p>
            <a:endParaRPr lang="en-US" dirty="0"/>
          </a:p>
        </p:txBody>
      </p:sp>
      <p:sp>
        <p:nvSpPr>
          <p:cNvPr id="16" name="Right Arrow 15"/>
          <p:cNvSpPr/>
          <p:nvPr/>
        </p:nvSpPr>
        <p:spPr>
          <a:xfrm>
            <a:off x="3505200" y="2974110"/>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48" name="Group 47"/>
          <p:cNvGrpSpPr/>
          <p:nvPr/>
        </p:nvGrpSpPr>
        <p:grpSpPr>
          <a:xfrm>
            <a:off x="762000" y="2101967"/>
            <a:ext cx="2413200" cy="2413200"/>
            <a:chOff x="762000" y="2101967"/>
            <a:chExt cx="2413200" cy="2413200"/>
          </a:xfrm>
        </p:grpSpPr>
        <p:sp>
          <p:nvSpPr>
            <p:cNvPr id="29" name="Oval 28"/>
            <p:cNvSpPr/>
            <p:nvPr/>
          </p:nvSpPr>
          <p:spPr>
            <a:xfrm flipH="1">
              <a:off x="1803600" y="21019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30" name="Oval 29"/>
            <p:cNvSpPr/>
            <p:nvPr/>
          </p:nvSpPr>
          <p:spPr>
            <a:xfrm flipH="1">
              <a:off x="1219200" y="26605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31" name="Oval 30"/>
            <p:cNvSpPr/>
            <p:nvPr/>
          </p:nvSpPr>
          <p:spPr>
            <a:xfrm flipH="1">
              <a:off x="2362200" y="2635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32" name="Straight Connector 31"/>
            <p:cNvCxnSpPr>
              <a:stCxn id="29" idx="5"/>
              <a:endCxn id="30" idx="0"/>
            </p:cNvCxnSpPr>
            <p:nvPr/>
          </p:nvCxnSpPr>
          <p:spPr>
            <a:xfrm flipH="1">
              <a:off x="1435200" y="2470702"/>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3"/>
              <a:endCxn id="31" idx="0"/>
            </p:cNvCxnSpPr>
            <p:nvPr/>
          </p:nvCxnSpPr>
          <p:spPr>
            <a:xfrm>
              <a:off x="2172335" y="2470702"/>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1425776" y="3397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35" name="Straight Connector 34"/>
            <p:cNvCxnSpPr>
              <a:stCxn id="30" idx="3"/>
              <a:endCxn id="34" idx="0"/>
            </p:cNvCxnSpPr>
            <p:nvPr/>
          </p:nvCxnSpPr>
          <p:spPr>
            <a:xfrm>
              <a:off x="1587935" y="3029302"/>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flipH="1">
              <a:off x="762000" y="3397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37" name="Straight Connector 36"/>
            <p:cNvCxnSpPr>
              <a:stCxn id="30" idx="5"/>
              <a:endCxn id="36" idx="0"/>
            </p:cNvCxnSpPr>
            <p:nvPr/>
          </p:nvCxnSpPr>
          <p:spPr>
            <a:xfrm flipH="1">
              <a:off x="978000" y="3029302"/>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1" idx="3"/>
              <a:endCxn id="39" idx="0"/>
            </p:cNvCxnSpPr>
            <p:nvPr/>
          </p:nvCxnSpPr>
          <p:spPr>
            <a:xfrm>
              <a:off x="2730935" y="3004102"/>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2743200" y="33973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40" name="Oval 39"/>
            <p:cNvSpPr/>
            <p:nvPr/>
          </p:nvSpPr>
          <p:spPr>
            <a:xfrm flipH="1">
              <a:off x="2032200" y="33973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41" name="Straight Connector 40"/>
            <p:cNvCxnSpPr>
              <a:stCxn id="31" idx="5"/>
              <a:endCxn id="40" idx="0"/>
            </p:cNvCxnSpPr>
            <p:nvPr/>
          </p:nvCxnSpPr>
          <p:spPr>
            <a:xfrm flipH="1">
              <a:off x="2248200" y="3004102"/>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3"/>
              <a:endCxn id="44" idx="0"/>
            </p:cNvCxnSpPr>
            <p:nvPr/>
          </p:nvCxnSpPr>
          <p:spPr>
            <a:xfrm>
              <a:off x="2400935" y="3766102"/>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flipH="1">
              <a:off x="2438400" y="40831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sp>
        <p:nvSpPr>
          <p:cNvPr id="47" name="Isosceles Triangle 46"/>
          <p:cNvSpPr/>
          <p:nvPr/>
        </p:nvSpPr>
        <p:spPr>
          <a:xfrm>
            <a:off x="1381865" y="2268749"/>
            <a:ext cx="2428135" cy="2495040"/>
          </a:xfrm>
          <a:prstGeom prst="triangle">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5877665" y="2038367"/>
            <a:ext cx="3037735" cy="2711040"/>
            <a:chOff x="5867400" y="2038367"/>
            <a:chExt cx="3037735" cy="2711040"/>
          </a:xfrm>
        </p:grpSpPr>
        <p:sp>
          <p:nvSpPr>
            <p:cNvPr id="50" name="Oval 49"/>
            <p:cNvSpPr/>
            <p:nvPr/>
          </p:nvSpPr>
          <p:spPr>
            <a:xfrm flipH="1">
              <a:off x="6909000" y="2038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1" name="Oval 50"/>
            <p:cNvSpPr/>
            <p:nvPr/>
          </p:nvSpPr>
          <p:spPr>
            <a:xfrm flipH="1">
              <a:off x="6324600" y="25969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52" name="Oval 51"/>
            <p:cNvSpPr/>
            <p:nvPr/>
          </p:nvSpPr>
          <p:spPr>
            <a:xfrm flipH="1">
              <a:off x="7467600" y="25717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53" name="Straight Connector 52"/>
            <p:cNvCxnSpPr>
              <a:stCxn id="50" idx="5"/>
              <a:endCxn id="51" idx="0"/>
            </p:cNvCxnSpPr>
            <p:nvPr/>
          </p:nvCxnSpPr>
          <p:spPr>
            <a:xfrm flipH="1">
              <a:off x="6540600" y="2407102"/>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0" idx="3"/>
              <a:endCxn id="52" idx="0"/>
            </p:cNvCxnSpPr>
            <p:nvPr/>
          </p:nvCxnSpPr>
          <p:spPr>
            <a:xfrm>
              <a:off x="7277735" y="2407102"/>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flipH="1">
              <a:off x="6531176"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56" name="Straight Connector 55"/>
            <p:cNvCxnSpPr>
              <a:stCxn id="51" idx="3"/>
              <a:endCxn id="55" idx="0"/>
            </p:cNvCxnSpPr>
            <p:nvPr/>
          </p:nvCxnSpPr>
          <p:spPr>
            <a:xfrm>
              <a:off x="6693335" y="2965702"/>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flipH="1">
              <a:off x="58674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58" name="Straight Connector 57"/>
            <p:cNvCxnSpPr>
              <a:stCxn id="51" idx="5"/>
              <a:endCxn id="57" idx="0"/>
            </p:cNvCxnSpPr>
            <p:nvPr/>
          </p:nvCxnSpPr>
          <p:spPr>
            <a:xfrm flipH="1">
              <a:off x="6083400" y="2965702"/>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2" idx="3"/>
              <a:endCxn id="60" idx="0"/>
            </p:cNvCxnSpPr>
            <p:nvPr/>
          </p:nvCxnSpPr>
          <p:spPr>
            <a:xfrm>
              <a:off x="7836335" y="2940502"/>
              <a:ext cx="1520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flipH="1">
              <a:off x="77724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9</a:t>
              </a:r>
            </a:p>
          </p:txBody>
        </p:sp>
        <p:sp>
          <p:nvSpPr>
            <p:cNvPr id="61" name="Oval 60"/>
            <p:cNvSpPr/>
            <p:nvPr/>
          </p:nvSpPr>
          <p:spPr>
            <a:xfrm flipH="1">
              <a:off x="71376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62" name="Straight Connector 61"/>
            <p:cNvCxnSpPr>
              <a:stCxn id="52" idx="5"/>
              <a:endCxn id="61" idx="0"/>
            </p:cNvCxnSpPr>
            <p:nvPr/>
          </p:nvCxnSpPr>
          <p:spPr>
            <a:xfrm flipH="1">
              <a:off x="7353600" y="2940502"/>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1" idx="3"/>
              <a:endCxn id="64" idx="0"/>
            </p:cNvCxnSpPr>
            <p:nvPr/>
          </p:nvCxnSpPr>
          <p:spPr>
            <a:xfrm>
              <a:off x="7506335" y="3702502"/>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flipH="1">
              <a:off x="7543800" y="40195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65" name="Isosceles Triangle 64"/>
            <p:cNvSpPr/>
            <p:nvPr/>
          </p:nvSpPr>
          <p:spPr>
            <a:xfrm>
              <a:off x="6477000" y="2254367"/>
              <a:ext cx="2428135" cy="2495040"/>
            </a:xfrm>
            <a:prstGeom prst="triangle">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01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Sketch</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Insert </a:t>
                </a:r>
                <a14:m>
                  <m:oMath xmlns:m="http://schemas.openxmlformats.org/officeDocument/2006/math">
                    <m:r>
                      <a:rPr lang="en-US" i="1" dirty="0" smtClean="0">
                        <a:latin typeface="Cambria Math"/>
                      </a:rPr>
                      <m:t>𝑥</m:t>
                    </m:r>
                  </m:oMath>
                </a14:m>
                <a:r>
                  <a:rPr lang="en-US" dirty="0"/>
                  <a:t> as a </a:t>
                </a:r>
                <a:r>
                  <a:rPr lang="en-US" b="1" dirty="0">
                    <a:solidFill>
                      <a:srgbClr val="C00000"/>
                    </a:solidFill>
                  </a:rPr>
                  <a:t>leaf</a:t>
                </a:r>
                <a:r>
                  <a:rPr lang="en-US" dirty="0"/>
                  <a:t>.</a:t>
                </a:r>
              </a:p>
              <a:p>
                <a:endParaRPr lang="en-US" dirty="0"/>
              </a:p>
              <a:p>
                <a:r>
                  <a:rPr lang="en-US" dirty="0"/>
                  <a:t>Color </a:t>
                </a:r>
                <a14:m>
                  <m:oMath xmlns:m="http://schemas.openxmlformats.org/officeDocument/2006/math">
                    <m:r>
                      <a:rPr lang="en-US" i="1" dirty="0" smtClean="0">
                        <a:latin typeface="Cambria Math"/>
                      </a:rPr>
                      <m:t>𝑥</m:t>
                    </m:r>
                  </m:oMath>
                </a14:m>
                <a:r>
                  <a:rPr lang="en-US" dirty="0"/>
                  <a:t> </a:t>
                </a:r>
                <a:r>
                  <a:rPr lang="en-US" b="1" dirty="0">
                    <a:solidFill>
                      <a:srgbClr val="C00000"/>
                    </a:solidFill>
                  </a:rPr>
                  <a:t>red</a:t>
                </a:r>
                <a:r>
                  <a:rPr lang="en-US" dirty="0"/>
                  <a:t>.</a:t>
                </a:r>
              </a:p>
              <a:p>
                <a:pPr lvl="1"/>
                <a:r>
                  <a:rPr lang="en-US" dirty="0"/>
                  <a:t>Only </a:t>
                </a:r>
                <a:r>
                  <a:rPr lang="en-US" b="1" dirty="0">
                    <a:solidFill>
                      <a:srgbClr val="C00000"/>
                    </a:solidFill>
                  </a:rPr>
                  <a:t>red rule</a:t>
                </a:r>
                <a:r>
                  <a:rPr lang="en-US" dirty="0">
                    <a:solidFill>
                      <a:srgbClr val="C00000"/>
                    </a:solidFill>
                  </a:rPr>
                  <a:t> </a:t>
                </a:r>
                <a:r>
                  <a:rPr lang="en-US" dirty="0"/>
                  <a:t>may be violated.</a:t>
                </a:r>
              </a:p>
              <a:p>
                <a:pPr lvl="1"/>
                <a:endParaRPr lang="en-US" dirty="0"/>
              </a:p>
              <a:p>
                <a:r>
                  <a:rPr lang="en-US" dirty="0"/>
                  <a:t>Move the violation </a:t>
                </a:r>
                <a:r>
                  <a:rPr lang="en-US" b="1" dirty="0">
                    <a:solidFill>
                      <a:srgbClr val="C00000"/>
                    </a:solidFill>
                  </a:rPr>
                  <a:t>up the tree</a:t>
                </a:r>
                <a:r>
                  <a:rPr lang="en-US" dirty="0"/>
                  <a:t> by recoloring/rotation.</a:t>
                </a:r>
              </a:p>
              <a:p>
                <a:pPr lvl="1"/>
                <a:r>
                  <a:rPr lang="en-US" dirty="0"/>
                  <a:t>At some point, the violation will be fixed.</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933"/>
                </a:stretch>
              </a:blipFill>
            </p:spPr>
            <p:txBody>
              <a:bodyPr/>
              <a:lstStyle/>
              <a:p>
                <a:r>
                  <a:rPr lang="en-US">
                    <a:noFill/>
                  </a:rPr>
                  <a:t> </a:t>
                </a:r>
              </a:p>
            </p:txBody>
          </p:sp>
        </mc:Fallback>
      </mc:AlternateContent>
    </p:spTree>
    <p:extLst>
      <p:ext uri="{BB962C8B-B14F-4D97-AF65-F5344CB8AC3E}">
        <p14:creationId xmlns:p14="http://schemas.microsoft.com/office/powerpoint/2010/main" val="295972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dirty="0"/>
          </a:p>
        </p:txBody>
      </p:sp>
      <p:sp>
        <p:nvSpPr>
          <p:cNvPr id="4" name="Content Placeholder 3"/>
          <p:cNvSpPr>
            <a:spLocks noGrp="1"/>
          </p:cNvSpPr>
          <p:nvPr>
            <p:ph sz="quarter" idx="1"/>
          </p:nvPr>
        </p:nvSpPr>
        <p:spPr/>
        <p:txBody>
          <a:bodyPr>
            <a:normAutofit/>
          </a:bodyPr>
          <a:lstStyle/>
          <a:p>
            <a:r>
              <a:rPr lang="en-US" b="1" u="sng" dirty="0"/>
              <a:t>Note</a:t>
            </a:r>
            <a:r>
              <a:rPr lang="en-US" dirty="0"/>
              <a:t>: only </a:t>
            </a:r>
            <a:r>
              <a:rPr lang="en-US" b="1" dirty="0">
                <a:solidFill>
                  <a:srgbClr val="C00000"/>
                </a:solidFill>
              </a:rPr>
              <a:t>red rule</a:t>
            </a:r>
            <a:r>
              <a:rPr lang="en-US" dirty="0"/>
              <a:t> may be violated by inserting a (red) node as a leaf.</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altLang="zh-CN" b="1" u="sng" dirty="0"/>
              <a:t>Denote</a:t>
            </a:r>
            <a:r>
              <a:rPr lang="en-US" altLang="zh-CN" dirty="0"/>
              <a:t>: the inserted node as “I”, its parent as “P”, its grandparent as “G”.</a:t>
            </a:r>
          </a:p>
          <a:p>
            <a:endParaRPr lang="en-US" dirty="0"/>
          </a:p>
        </p:txBody>
      </p:sp>
      <p:grpSp>
        <p:nvGrpSpPr>
          <p:cNvPr id="21" name="Group 20"/>
          <p:cNvGrpSpPr/>
          <p:nvPr/>
        </p:nvGrpSpPr>
        <p:grpSpPr>
          <a:xfrm>
            <a:off x="6019800" y="4270687"/>
            <a:ext cx="2465038" cy="1934665"/>
            <a:chOff x="1168200" y="4343400"/>
            <a:chExt cx="2465038" cy="1934665"/>
          </a:xfrm>
        </p:grpSpPr>
        <p:grpSp>
          <p:nvGrpSpPr>
            <p:cNvPr id="22" name="Group 21"/>
            <p:cNvGrpSpPr/>
            <p:nvPr/>
          </p:nvGrpSpPr>
          <p:grpSpPr>
            <a:xfrm>
              <a:off x="1168200" y="4343400"/>
              <a:ext cx="1487663" cy="1905000"/>
              <a:chOff x="1168200" y="4343400"/>
              <a:chExt cx="1487663" cy="1905000"/>
            </a:xfrm>
          </p:grpSpPr>
          <p:grpSp>
            <p:nvGrpSpPr>
              <p:cNvPr id="26" name="Group 25"/>
              <p:cNvGrpSpPr/>
              <p:nvPr/>
            </p:nvGrpSpPr>
            <p:grpSpPr>
              <a:xfrm>
                <a:off x="1512863" y="4343400"/>
                <a:ext cx="1143000" cy="1195652"/>
                <a:chOff x="2905992" y="4290748"/>
                <a:chExt cx="1143000" cy="1195652"/>
              </a:xfrm>
            </p:grpSpPr>
            <p:sp>
              <p:nvSpPr>
                <p:cNvPr id="31" name="Oval 30"/>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2" name="Straight Connector 31"/>
                <p:cNvCxnSpPr>
                  <a:stCxn id="31" idx="3"/>
                  <a:endCxn id="35"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36" name="Oval 35"/>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7" name="Straight Connector 36"/>
                <p:cNvCxnSpPr>
                  <a:stCxn id="31" idx="5"/>
                  <a:endCxn id="36"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a:endCxn id="29"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23" name="Straight Arrow Connector 22"/>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378411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Which Statements Are Correct?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a:p>
        </p:txBody>
      </p:sp>
      <p:sp>
        <p:nvSpPr>
          <p:cNvPr id="4" name="Content Placeholder 3"/>
          <p:cNvSpPr>
            <a:spLocks noGrp="1"/>
          </p:cNvSpPr>
          <p:nvPr>
            <p:ph sz="quarter" idx="1"/>
          </p:nvPr>
        </p:nvSpPr>
        <p:spPr/>
        <p:txBody>
          <a:bodyPr/>
          <a:lstStyle/>
          <a:p>
            <a:r>
              <a:rPr lang="en-US" altLang="zh-CN" dirty="0"/>
              <a:t>Suppose there is a violation at the leaf. Suppose the parent of the inserted node is “P”. Select all the correct statements.</a:t>
            </a:r>
          </a:p>
          <a:p>
            <a:pPr marL="0" indent="0">
              <a:buNone/>
            </a:pPr>
            <a:r>
              <a:rPr lang="en-US" altLang="zh-CN" b="1" dirty="0"/>
              <a:t>A.</a:t>
            </a:r>
            <a:r>
              <a:rPr lang="en-US" altLang="zh-CN" dirty="0"/>
              <a:t> P could be a non-leaf in the original tree.</a:t>
            </a:r>
          </a:p>
          <a:p>
            <a:pPr marL="0" indent="0">
              <a:buNone/>
            </a:pPr>
            <a:r>
              <a:rPr lang="en-US" altLang="zh-CN" b="1" dirty="0"/>
              <a:t>B.</a:t>
            </a:r>
            <a:r>
              <a:rPr lang="en-US" altLang="zh-CN" dirty="0"/>
              <a:t> P could have a sibling.</a:t>
            </a:r>
          </a:p>
          <a:p>
            <a:pPr marL="0" indent="0">
              <a:buNone/>
            </a:pPr>
            <a:r>
              <a:rPr lang="en-US" altLang="zh-CN" b="1" dirty="0"/>
              <a:t>C.</a:t>
            </a:r>
            <a:r>
              <a:rPr lang="en-US" altLang="zh-CN" dirty="0"/>
              <a:t> P could have no siblings.</a:t>
            </a:r>
          </a:p>
          <a:p>
            <a:pPr marL="0" indent="0">
              <a:buNone/>
            </a:pPr>
            <a:r>
              <a:rPr lang="en-US" altLang="zh-CN" b="1" dirty="0"/>
              <a:t>D.</a:t>
            </a:r>
            <a:r>
              <a:rPr lang="en-US" altLang="zh-CN" dirty="0"/>
              <a:t> P could have a sibling and that sibling must be a leaf node.</a:t>
            </a:r>
            <a:endParaRPr lang="zh-CN" altLang="en-US" dirty="0"/>
          </a:p>
        </p:txBody>
      </p:sp>
      <p:pic>
        <p:nvPicPr>
          <p:cNvPr id="5"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92621" y="267308"/>
            <a:ext cx="821765" cy="776941"/>
          </a:xfrm>
          <a:prstGeom prst="rect">
            <a:avLst/>
          </a:prstGeom>
        </p:spPr>
      </p:pic>
      <p:grpSp>
        <p:nvGrpSpPr>
          <p:cNvPr id="20" name="Group 19"/>
          <p:cNvGrpSpPr/>
          <p:nvPr/>
        </p:nvGrpSpPr>
        <p:grpSpPr>
          <a:xfrm>
            <a:off x="1524000" y="4419600"/>
            <a:ext cx="2465038" cy="1934665"/>
            <a:chOff x="1371600" y="4275635"/>
            <a:chExt cx="2465038" cy="1934665"/>
          </a:xfrm>
        </p:grpSpPr>
        <p:grpSp>
          <p:nvGrpSpPr>
            <p:cNvPr id="6" name="Group 5"/>
            <p:cNvGrpSpPr/>
            <p:nvPr/>
          </p:nvGrpSpPr>
          <p:grpSpPr>
            <a:xfrm>
              <a:off x="1371600" y="4275635"/>
              <a:ext cx="2465038" cy="1934665"/>
              <a:chOff x="1168200" y="4343400"/>
              <a:chExt cx="2465038" cy="1934665"/>
            </a:xfrm>
          </p:grpSpPr>
          <p:grpSp>
            <p:nvGrpSpPr>
              <p:cNvPr id="7" name="Group 6"/>
              <p:cNvGrpSpPr/>
              <p:nvPr/>
            </p:nvGrpSpPr>
            <p:grpSpPr>
              <a:xfrm>
                <a:off x="1168200" y="4343400"/>
                <a:ext cx="1106663" cy="1905000"/>
                <a:chOff x="1168200" y="4343400"/>
                <a:chExt cx="1106663" cy="1905000"/>
              </a:xfrm>
            </p:grpSpPr>
            <p:grpSp>
              <p:nvGrpSpPr>
                <p:cNvPr id="10" name="Group 9"/>
                <p:cNvGrpSpPr/>
                <p:nvPr/>
              </p:nvGrpSpPr>
              <p:grpSpPr>
                <a:xfrm>
                  <a:off x="1512863" y="4343400"/>
                  <a:ext cx="762000" cy="1195652"/>
                  <a:chOff x="2905992" y="4290748"/>
                  <a:chExt cx="762000" cy="1195652"/>
                </a:xfrm>
              </p:grpSpPr>
              <p:sp>
                <p:nvSpPr>
                  <p:cNvPr id="13" name="Oval 12"/>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16" name="Oval 15"/>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7" name="Straight Connector 16"/>
                  <p:cNvCxnSpPr>
                    <a:stCxn id="13" idx="5"/>
                    <a:endCxn id="16"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a:endCxn id="12"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8" name="Straight Arrow Connector 7"/>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8" name="TextBox 17"/>
            <p:cNvSpPr txBox="1"/>
            <p:nvPr/>
          </p:nvSpPr>
          <p:spPr>
            <a:xfrm rot="3338917">
              <a:off x="2408816" y="4653320"/>
              <a:ext cx="492443"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19" name="TextBox 18"/>
            <p:cNvSpPr txBox="1"/>
            <p:nvPr/>
          </p:nvSpPr>
          <p:spPr>
            <a:xfrm rot="3338917">
              <a:off x="2079308" y="5339406"/>
              <a:ext cx="492443"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89546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dirty="0"/>
          </a:p>
        </p:txBody>
      </p:sp>
      <p:sp>
        <p:nvSpPr>
          <p:cNvPr id="4" name="Content Placeholder 3"/>
          <p:cNvSpPr>
            <a:spLocks noGrp="1"/>
          </p:cNvSpPr>
          <p:nvPr>
            <p:ph sz="quarter" idx="1"/>
          </p:nvPr>
        </p:nvSpPr>
        <p:spPr/>
        <p:txBody>
          <a:bodyPr>
            <a:normAutofit/>
          </a:bodyPr>
          <a:lstStyle/>
          <a:p>
            <a:r>
              <a:rPr lang="en-US" b="1" u="sng" dirty="0"/>
              <a:t>Note</a:t>
            </a:r>
            <a:r>
              <a:rPr lang="en-US" dirty="0"/>
              <a:t>: only </a:t>
            </a:r>
            <a:r>
              <a:rPr lang="en-US" b="1" dirty="0">
                <a:solidFill>
                  <a:srgbClr val="C00000"/>
                </a:solidFill>
              </a:rPr>
              <a:t>red rule</a:t>
            </a:r>
            <a:r>
              <a:rPr lang="en-US" dirty="0"/>
              <a:t> may be violated by inserting a (red) node as a leaf.</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b="1" u="sng" dirty="0"/>
              <a:t>Denote</a:t>
            </a:r>
            <a:r>
              <a:rPr lang="en-US" dirty="0"/>
              <a:t>: the inserted node as “I”, its parent as “P”, its grandparent as “G”.</a:t>
            </a:r>
          </a:p>
          <a:p>
            <a:r>
              <a:rPr lang="en-US" b="1" u="sng" dirty="0"/>
              <a:t>Claim</a:t>
            </a:r>
            <a:r>
              <a:rPr lang="en-US" dirty="0"/>
              <a:t>: in the old tree, “P” is a leaf, i.e., has no children.</a:t>
            </a:r>
          </a:p>
        </p:txBody>
      </p:sp>
      <p:grpSp>
        <p:nvGrpSpPr>
          <p:cNvPr id="34" name="Group 33"/>
          <p:cNvGrpSpPr/>
          <p:nvPr/>
        </p:nvGrpSpPr>
        <p:grpSpPr>
          <a:xfrm>
            <a:off x="6096000" y="4584319"/>
            <a:ext cx="2465038" cy="1934665"/>
            <a:chOff x="1168200" y="4343400"/>
            <a:chExt cx="2465038" cy="1934665"/>
          </a:xfrm>
        </p:grpSpPr>
        <p:grpSp>
          <p:nvGrpSpPr>
            <p:cNvPr id="28" name="Group 27"/>
            <p:cNvGrpSpPr/>
            <p:nvPr/>
          </p:nvGrpSpPr>
          <p:grpSpPr>
            <a:xfrm>
              <a:off x="1168200" y="4343400"/>
              <a:ext cx="1487663" cy="1905000"/>
              <a:chOff x="1168200" y="4343400"/>
              <a:chExt cx="1487663" cy="1905000"/>
            </a:xfrm>
          </p:grpSpPr>
          <p:grpSp>
            <p:nvGrpSpPr>
              <p:cNvPr id="24" name="Group 23"/>
              <p:cNvGrpSpPr/>
              <p:nvPr/>
            </p:nvGrpSpPr>
            <p:grpSpPr>
              <a:xfrm>
                <a:off x="1512863" y="4343400"/>
                <a:ext cx="1143000" cy="1195652"/>
                <a:chOff x="2905992" y="4290748"/>
                <a:chExt cx="1143000" cy="1195652"/>
              </a:xfrm>
            </p:grpSpPr>
            <p:sp>
              <p:nvSpPr>
                <p:cNvPr id="8" name="Oval 7"/>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5" name="Straight Connector 14"/>
                <p:cNvCxnSpPr>
                  <a:stCxn id="8" idx="3"/>
                  <a:endCxn id="16"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7" name="Oval 16"/>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8" name="Straight Connector 17"/>
                <p:cNvCxnSpPr>
                  <a:stCxn id="8" idx="5"/>
                  <a:endCxn id="17"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a:endCxn id="20"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30" name="Straight Arrow Connector 29"/>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40883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arn(inVertical)">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p:sp>
        <p:nvSpPr>
          <p:cNvPr id="4" name="Content Placeholder 3"/>
          <p:cNvSpPr>
            <a:spLocks noGrp="1"/>
          </p:cNvSpPr>
          <p:nvPr>
            <p:ph sz="quarter" idx="1"/>
          </p:nvPr>
        </p:nvSpPr>
        <p:spPr/>
        <p:txBody>
          <a:bodyPr/>
          <a:lstStyle/>
          <a:p>
            <a:r>
              <a:rPr lang="en-US" b="1" u="sng" dirty="0"/>
              <a:t>Assume</a:t>
            </a:r>
            <a:r>
              <a:rPr lang="en-US" dirty="0"/>
              <a:t>: the parent “P” is the </a:t>
            </a:r>
            <a:r>
              <a:rPr lang="en-US" b="1" dirty="0">
                <a:solidFill>
                  <a:srgbClr val="C00000"/>
                </a:solidFill>
              </a:rPr>
              <a:t>left child</a:t>
            </a:r>
            <a:r>
              <a:rPr lang="en-US" dirty="0"/>
              <a:t> of the grandparent “G”.</a:t>
            </a:r>
          </a:p>
          <a:p>
            <a:pPr lvl="1"/>
            <a:r>
              <a:rPr lang="en-US" dirty="0"/>
              <a:t>The “right child” case is </a:t>
            </a:r>
            <a:r>
              <a:rPr lang="en-US" b="1" dirty="0">
                <a:solidFill>
                  <a:srgbClr val="C00000"/>
                </a:solidFill>
              </a:rPr>
              <a:t>symmetric</a:t>
            </a:r>
            <a:r>
              <a:rPr lang="en-US" dirty="0"/>
              <a:t>.</a:t>
            </a:r>
          </a:p>
          <a:p>
            <a:r>
              <a:rPr lang="en-US" b="1" u="sng" dirty="0"/>
              <a:t>Denote</a:t>
            </a:r>
            <a:r>
              <a:rPr lang="en-US" dirty="0"/>
              <a:t>: the right child of the grandparent to be Q.</a:t>
            </a:r>
          </a:p>
          <a:p>
            <a:r>
              <a:rPr lang="en-US" b="1" u="sng" dirty="0"/>
              <a:t>Claim</a:t>
            </a:r>
            <a:r>
              <a:rPr lang="en-US" dirty="0"/>
              <a:t>: Q is either a red leaf or a NULL.</a:t>
            </a:r>
          </a:p>
          <a:p>
            <a:pPr lvl="1"/>
            <a:r>
              <a:rPr lang="en-US" dirty="0"/>
              <a:t>Why?</a:t>
            </a:r>
          </a:p>
          <a:p>
            <a:endParaRPr lang="en-US" dirty="0"/>
          </a:p>
          <a:p>
            <a:endParaRPr lang="en-US" dirty="0"/>
          </a:p>
        </p:txBody>
      </p:sp>
      <p:grpSp>
        <p:nvGrpSpPr>
          <p:cNvPr id="5" name="Group 4"/>
          <p:cNvGrpSpPr/>
          <p:nvPr/>
        </p:nvGrpSpPr>
        <p:grpSpPr>
          <a:xfrm>
            <a:off x="3783362" y="3922391"/>
            <a:ext cx="2465038" cy="1934665"/>
            <a:chOff x="1168200" y="4343400"/>
            <a:chExt cx="2465038" cy="1934665"/>
          </a:xfrm>
        </p:grpSpPr>
        <p:grpSp>
          <p:nvGrpSpPr>
            <p:cNvPr id="6" name="Group 5"/>
            <p:cNvGrpSpPr/>
            <p:nvPr/>
          </p:nvGrpSpPr>
          <p:grpSpPr>
            <a:xfrm>
              <a:off x="1168200" y="4343400"/>
              <a:ext cx="1487663" cy="1905000"/>
              <a:chOff x="1168200" y="4343400"/>
              <a:chExt cx="1487663" cy="1905000"/>
            </a:xfrm>
          </p:grpSpPr>
          <p:grpSp>
            <p:nvGrpSpPr>
              <p:cNvPr id="9" name="Group 8"/>
              <p:cNvGrpSpPr/>
              <p:nvPr/>
            </p:nvGrpSpPr>
            <p:grpSpPr>
              <a:xfrm>
                <a:off x="1512863" y="4343400"/>
                <a:ext cx="1143000" cy="1195652"/>
                <a:chOff x="2905992" y="4290748"/>
                <a:chExt cx="1143000" cy="1195652"/>
              </a:xfrm>
            </p:grpSpPr>
            <p:sp>
              <p:nvSpPr>
                <p:cNvPr id="12" name="Oval 11"/>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endCxn id="11"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220001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lstStyle/>
          <a:p>
            <a:r>
              <a:rPr lang="en-US" dirty="0"/>
              <a:t>Red-black Trees: Basics</a:t>
            </a:r>
          </a:p>
          <a:p>
            <a:endParaRPr lang="en-US" dirty="0"/>
          </a:p>
          <a:p>
            <a:r>
              <a:rPr lang="en-US" dirty="0"/>
              <a:t>Red-black Trees: Insertion</a:t>
            </a:r>
          </a:p>
          <a:p>
            <a:endParaRPr lang="en-US" dirty="0"/>
          </a:p>
        </p:txBody>
      </p:sp>
    </p:spTree>
    <p:extLst>
      <p:ext uri="{BB962C8B-B14F-4D97-AF65-F5344CB8AC3E}">
        <p14:creationId xmlns:p14="http://schemas.microsoft.com/office/powerpoint/2010/main" val="2522194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dirty="0"/>
          </a:p>
        </p:txBody>
      </p:sp>
      <p:sp>
        <p:nvSpPr>
          <p:cNvPr id="4" name="Content Placeholder 3"/>
          <p:cNvSpPr>
            <a:spLocks noGrp="1"/>
          </p:cNvSpPr>
          <p:nvPr>
            <p:ph sz="quarter" idx="1"/>
          </p:nvPr>
        </p:nvSpPr>
        <p:spPr/>
        <p:txBody>
          <a:bodyPr/>
          <a:lstStyle/>
          <a:p>
            <a:r>
              <a:rPr lang="en-US" dirty="0"/>
              <a:t>Three cases:</a:t>
            </a:r>
          </a:p>
          <a:p>
            <a:pPr marL="320040" lvl="1" indent="0">
              <a:buNone/>
            </a:pPr>
            <a:r>
              <a:rPr lang="en-US" dirty="0"/>
              <a:t>1. Q is a </a:t>
            </a:r>
            <a:r>
              <a:rPr lang="en-US" b="1" dirty="0">
                <a:solidFill>
                  <a:srgbClr val="C00000"/>
                </a:solidFill>
              </a:rPr>
              <a:t>red leaf</a:t>
            </a:r>
            <a:r>
              <a:rPr lang="en-US" dirty="0"/>
              <a:t>.                       2. Q is empty; I is P’s </a:t>
            </a:r>
            <a:r>
              <a:rPr lang="en-US" b="1" dirty="0">
                <a:solidFill>
                  <a:srgbClr val="0000FF"/>
                </a:solidFill>
              </a:rPr>
              <a:t>left</a:t>
            </a:r>
            <a:r>
              <a:rPr lang="en-US" dirty="0">
                <a:solidFill>
                  <a:srgbClr val="0000FF"/>
                </a:solidFill>
              </a:rPr>
              <a:t> </a:t>
            </a:r>
            <a:r>
              <a:rPr lang="en-US" dirty="0"/>
              <a:t>child.</a:t>
            </a:r>
          </a:p>
          <a:p>
            <a:pPr lvl="1"/>
            <a:endParaRPr lang="en-US" dirty="0"/>
          </a:p>
          <a:p>
            <a:pPr lvl="1"/>
            <a:endParaRPr lang="en-US" dirty="0"/>
          </a:p>
          <a:p>
            <a:pPr lvl="1"/>
            <a:endParaRPr lang="en-US" dirty="0"/>
          </a:p>
          <a:p>
            <a:pPr lvl="1"/>
            <a:endParaRPr lang="en-US" dirty="0"/>
          </a:p>
          <a:p>
            <a:pPr marL="320040" lvl="1" indent="0">
              <a:buNone/>
            </a:pPr>
            <a:endParaRPr lang="en-US" dirty="0"/>
          </a:p>
          <a:p>
            <a:pPr marL="320040" lvl="1" indent="0">
              <a:buNone/>
            </a:pPr>
            <a:r>
              <a:rPr lang="en-US" dirty="0"/>
              <a:t>3. Q is empty; I is P’s </a:t>
            </a:r>
            <a:r>
              <a:rPr lang="en-US" b="1" dirty="0">
                <a:solidFill>
                  <a:srgbClr val="0000FF"/>
                </a:solidFill>
              </a:rPr>
              <a:t>right</a:t>
            </a:r>
            <a:r>
              <a:rPr lang="en-US" dirty="0">
                <a:solidFill>
                  <a:srgbClr val="0000FF"/>
                </a:solidFill>
              </a:rPr>
              <a:t> </a:t>
            </a:r>
            <a:r>
              <a:rPr lang="en-US" dirty="0"/>
              <a:t>child.</a:t>
            </a:r>
          </a:p>
          <a:p>
            <a:pPr lvl="1"/>
            <a:endParaRPr lang="en-US" dirty="0"/>
          </a:p>
          <a:p>
            <a:endParaRPr lang="en-US" dirty="0"/>
          </a:p>
        </p:txBody>
      </p:sp>
      <p:grpSp>
        <p:nvGrpSpPr>
          <p:cNvPr id="17" name="Group 16"/>
          <p:cNvGrpSpPr/>
          <p:nvPr/>
        </p:nvGrpSpPr>
        <p:grpSpPr>
          <a:xfrm>
            <a:off x="1600200" y="2535335"/>
            <a:ext cx="2465038" cy="1579465"/>
            <a:chOff x="1168200" y="4547267"/>
            <a:chExt cx="2465038" cy="1579465"/>
          </a:xfrm>
        </p:grpSpPr>
        <p:grpSp>
          <p:nvGrpSpPr>
            <p:cNvPr id="18" name="Group 17"/>
            <p:cNvGrpSpPr/>
            <p:nvPr/>
          </p:nvGrpSpPr>
          <p:grpSpPr>
            <a:xfrm>
              <a:off x="1168200" y="4547267"/>
              <a:ext cx="1384294" cy="1575000"/>
              <a:chOff x="1168200" y="4547267"/>
              <a:chExt cx="1384294" cy="1575000"/>
            </a:xfrm>
          </p:grpSpPr>
          <p:grpSp>
            <p:nvGrpSpPr>
              <p:cNvPr id="21" name="Group 20"/>
              <p:cNvGrpSpPr/>
              <p:nvPr/>
            </p:nvGrpSpPr>
            <p:grpSpPr>
              <a:xfrm>
                <a:off x="1512863" y="4547267"/>
                <a:ext cx="1039631" cy="991785"/>
                <a:chOff x="2905992" y="4494615"/>
                <a:chExt cx="1039631" cy="991785"/>
              </a:xfrm>
            </p:grpSpPr>
            <p:sp>
              <p:nvSpPr>
                <p:cNvPr id="24" name="Oval 23"/>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25" name="Straight Connector 24"/>
                <p:cNvCxnSpPr>
                  <a:stCxn id="24" idx="3"/>
                  <a:endCxn id="26" idx="0"/>
                </p:cNvCxnSpPr>
                <p:nvPr/>
              </p:nvCxnSpPr>
              <p:spPr>
                <a:xfrm>
                  <a:off x="3604727" y="486335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flipH="1">
                  <a:off x="3513623"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27" name="Oval 26"/>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28" name="Straight Connector 27"/>
                <p:cNvCxnSpPr>
                  <a:stCxn id="24" idx="5"/>
                  <a:endCxn id="27"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27" idx="5"/>
                <a:endCxn id="23"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19" name="Straight Arrow Connector 18"/>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grpSp>
        <p:nvGrpSpPr>
          <p:cNvPr id="29" name="Group 28"/>
          <p:cNvGrpSpPr/>
          <p:nvPr/>
        </p:nvGrpSpPr>
        <p:grpSpPr>
          <a:xfrm>
            <a:off x="5740898" y="2493990"/>
            <a:ext cx="2465038" cy="1579465"/>
            <a:chOff x="1168200" y="4547267"/>
            <a:chExt cx="2465038" cy="1579465"/>
          </a:xfrm>
        </p:grpSpPr>
        <p:grpSp>
          <p:nvGrpSpPr>
            <p:cNvPr id="30" name="Group 29"/>
            <p:cNvGrpSpPr/>
            <p:nvPr/>
          </p:nvGrpSpPr>
          <p:grpSpPr>
            <a:xfrm>
              <a:off x="1168200" y="4547267"/>
              <a:ext cx="1106663" cy="1575000"/>
              <a:chOff x="1168200" y="4547267"/>
              <a:chExt cx="1106663" cy="1575000"/>
            </a:xfrm>
          </p:grpSpPr>
          <p:grpSp>
            <p:nvGrpSpPr>
              <p:cNvPr id="33" name="Group 32"/>
              <p:cNvGrpSpPr/>
              <p:nvPr/>
            </p:nvGrpSpPr>
            <p:grpSpPr>
              <a:xfrm>
                <a:off x="1512863" y="4547267"/>
                <a:ext cx="762000" cy="991785"/>
                <a:chOff x="2905992" y="4494615"/>
                <a:chExt cx="762000" cy="991785"/>
              </a:xfrm>
            </p:grpSpPr>
            <p:sp>
              <p:nvSpPr>
                <p:cNvPr id="36" name="Oval 35"/>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39" name="Oval 38"/>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0" name="Straight Connector 39"/>
                <p:cNvCxnSpPr>
                  <a:stCxn id="36" idx="5"/>
                  <a:endCxn id="39"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a:stCxn id="39" idx="5"/>
                <a:endCxn id="35"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31" name="Straight Arrow Connector 30"/>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grpSp>
        <p:nvGrpSpPr>
          <p:cNvPr id="54" name="Group 53"/>
          <p:cNvGrpSpPr/>
          <p:nvPr/>
        </p:nvGrpSpPr>
        <p:grpSpPr>
          <a:xfrm>
            <a:off x="1883198" y="4953000"/>
            <a:ext cx="2886853" cy="1538434"/>
            <a:chOff x="4251585" y="4953000"/>
            <a:chExt cx="2886853" cy="1538434"/>
          </a:xfrm>
        </p:grpSpPr>
        <p:sp>
          <p:nvSpPr>
            <p:cNvPr id="48" name="Oval 47"/>
            <p:cNvSpPr/>
            <p:nvPr/>
          </p:nvSpPr>
          <p:spPr>
            <a:xfrm flipH="1">
              <a:off x="4749600" y="495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49" name="Oval 48"/>
            <p:cNvSpPr/>
            <p:nvPr/>
          </p:nvSpPr>
          <p:spPr>
            <a:xfrm flipH="1">
              <a:off x="4251585" y="54717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50" name="Straight Connector 49"/>
            <p:cNvCxnSpPr>
              <a:stCxn id="48" idx="5"/>
              <a:endCxn id="49" idx="0"/>
            </p:cNvCxnSpPr>
            <p:nvPr/>
          </p:nvCxnSpPr>
          <p:spPr>
            <a:xfrm flipH="1">
              <a:off x="4467585" y="5321735"/>
              <a:ext cx="345280" cy="150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9" idx="3"/>
              <a:endCxn id="47" idx="0"/>
            </p:cNvCxnSpPr>
            <p:nvPr/>
          </p:nvCxnSpPr>
          <p:spPr>
            <a:xfrm>
              <a:off x="4620320" y="5840489"/>
              <a:ext cx="116680" cy="17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4521000" y="6019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51" name="Group 50"/>
            <p:cNvGrpSpPr/>
            <p:nvPr/>
          </p:nvGrpSpPr>
          <p:grpSpPr>
            <a:xfrm>
              <a:off x="5181600" y="6029769"/>
              <a:ext cx="1956838" cy="461665"/>
              <a:chOff x="4415122" y="6029769"/>
              <a:chExt cx="1956838" cy="461665"/>
            </a:xfrm>
          </p:grpSpPr>
          <p:cxnSp>
            <p:nvCxnSpPr>
              <p:cNvPr id="43" name="Straight Arrow Connector 42"/>
              <p:cNvCxnSpPr/>
              <p:nvPr/>
            </p:nvCxnSpPr>
            <p:spPr>
              <a:xfrm flipH="1">
                <a:off x="4415122" y="6258369"/>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83209" y="6029769"/>
                <a:ext cx="1288751" cy="461665"/>
              </a:xfrm>
              <a:prstGeom prst="rect">
                <a:avLst/>
              </a:prstGeom>
              <a:noFill/>
            </p:spPr>
            <p:txBody>
              <a:bodyPr wrap="none" rtlCol="0">
                <a:spAutoFit/>
              </a:bodyPr>
              <a:lstStyle/>
              <a:p>
                <a:r>
                  <a:rPr lang="en-US" sz="2400" b="1" dirty="0">
                    <a:solidFill>
                      <a:schemeClr val="accent1"/>
                    </a:solidFill>
                  </a:rPr>
                  <a:t>Inserted</a:t>
                </a:r>
              </a:p>
            </p:txBody>
          </p:sp>
        </p:grpSp>
      </p:grpSp>
    </p:spTree>
    <p:extLst>
      <p:ext uri="{BB962C8B-B14F-4D97-AF65-F5344CB8AC3E}">
        <p14:creationId xmlns:p14="http://schemas.microsoft.com/office/powerpoint/2010/main" val="385635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p:sp>
        <p:nvSpPr>
          <p:cNvPr id="4" name="Content Placeholder 3"/>
          <p:cNvSpPr>
            <a:spLocks noGrp="1"/>
          </p:cNvSpPr>
          <p:nvPr>
            <p:ph sz="quarter" idx="1"/>
          </p:nvPr>
        </p:nvSpPr>
        <p:spPr/>
        <p:txBody>
          <a:bodyPr/>
          <a:lstStyle/>
          <a:p>
            <a:r>
              <a:rPr lang="en-US" dirty="0"/>
              <a:t>Case 1: Q is a </a:t>
            </a:r>
            <a:r>
              <a:rPr lang="en-US" b="1" dirty="0">
                <a:solidFill>
                  <a:srgbClr val="C00000"/>
                </a:solidFill>
              </a:rPr>
              <a:t>red leaf</a:t>
            </a:r>
            <a:r>
              <a:rPr lang="en-US" dirty="0"/>
              <a:t>. </a:t>
            </a:r>
          </a:p>
        </p:txBody>
      </p:sp>
      <p:grpSp>
        <p:nvGrpSpPr>
          <p:cNvPr id="5" name="Group 4"/>
          <p:cNvGrpSpPr/>
          <p:nvPr/>
        </p:nvGrpSpPr>
        <p:grpSpPr>
          <a:xfrm>
            <a:off x="1411079" y="2314870"/>
            <a:ext cx="2465038" cy="1579465"/>
            <a:chOff x="1168200" y="4547267"/>
            <a:chExt cx="2465038" cy="1579465"/>
          </a:xfrm>
        </p:grpSpPr>
        <p:grpSp>
          <p:nvGrpSpPr>
            <p:cNvPr id="6" name="Group 5"/>
            <p:cNvGrpSpPr/>
            <p:nvPr/>
          </p:nvGrpSpPr>
          <p:grpSpPr>
            <a:xfrm>
              <a:off x="1168200" y="4547267"/>
              <a:ext cx="1384294" cy="1575000"/>
              <a:chOff x="1168200" y="4547267"/>
              <a:chExt cx="1384294" cy="1575000"/>
            </a:xfrm>
          </p:grpSpPr>
          <p:grpSp>
            <p:nvGrpSpPr>
              <p:cNvPr id="9" name="Group 8"/>
              <p:cNvGrpSpPr/>
              <p:nvPr/>
            </p:nvGrpSpPr>
            <p:grpSpPr>
              <a:xfrm>
                <a:off x="1512863" y="4547267"/>
                <a:ext cx="1039631" cy="991785"/>
                <a:chOff x="2905992" y="4494615"/>
                <a:chExt cx="1039631" cy="991785"/>
              </a:xfrm>
            </p:grpSpPr>
            <p:sp>
              <p:nvSpPr>
                <p:cNvPr id="12" name="Oval 11"/>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3604727" y="486335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3513623"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5" idx="5"/>
                <a:endCxn id="11"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7" name="Right Arrow 16"/>
          <p:cNvSpPr/>
          <p:nvPr/>
        </p:nvSpPr>
        <p:spPr>
          <a:xfrm>
            <a:off x="3849154" y="2680737"/>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1" name="Group 30"/>
          <p:cNvGrpSpPr/>
          <p:nvPr/>
        </p:nvGrpSpPr>
        <p:grpSpPr>
          <a:xfrm>
            <a:off x="6248400" y="2234205"/>
            <a:ext cx="2465038" cy="1579465"/>
            <a:chOff x="6248400" y="2234205"/>
            <a:chExt cx="2465038" cy="1579465"/>
          </a:xfrm>
        </p:grpSpPr>
        <p:sp>
          <p:nvSpPr>
            <p:cNvPr id="25" name="Oval 24"/>
            <p:cNvSpPr/>
            <p:nvPr/>
          </p:nvSpPr>
          <p:spPr>
            <a:xfrm flipH="1">
              <a:off x="6923063" y="223420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p:cNvCxnSpPr>
              <a:stCxn id="25" idx="3"/>
              <a:endCxn id="27" idx="0"/>
            </p:cNvCxnSpPr>
            <p:nvPr/>
          </p:nvCxnSpPr>
          <p:spPr>
            <a:xfrm>
              <a:off x="7291798" y="260294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7200694" y="279233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28" name="Oval 27"/>
            <p:cNvSpPr/>
            <p:nvPr/>
          </p:nvSpPr>
          <p:spPr>
            <a:xfrm flipH="1">
              <a:off x="6593063" y="279399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29" name="Straight Connector 28"/>
            <p:cNvCxnSpPr>
              <a:stCxn id="25" idx="5"/>
              <a:endCxn id="28" idx="0"/>
            </p:cNvCxnSpPr>
            <p:nvPr/>
          </p:nvCxnSpPr>
          <p:spPr>
            <a:xfrm flipH="1">
              <a:off x="6809063" y="260294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8" idx="5"/>
              <a:endCxn id="24" idx="0"/>
            </p:cNvCxnSpPr>
            <p:nvPr/>
          </p:nvCxnSpPr>
          <p:spPr>
            <a:xfrm flipH="1">
              <a:off x="6464400" y="3162725"/>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6248400" y="337720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30" name="Group 29"/>
            <p:cNvGrpSpPr/>
            <p:nvPr/>
          </p:nvGrpSpPr>
          <p:grpSpPr>
            <a:xfrm>
              <a:off x="6756600" y="3352005"/>
              <a:ext cx="1956838" cy="461665"/>
              <a:chOff x="6756600" y="3352005"/>
              <a:chExt cx="1956838" cy="461665"/>
            </a:xfrm>
          </p:grpSpPr>
          <p:cxnSp>
            <p:nvCxnSpPr>
              <p:cNvPr id="20" name="Straight Arrow Connector 19"/>
              <p:cNvCxnSpPr/>
              <p:nvPr/>
            </p:nvCxnSpPr>
            <p:spPr>
              <a:xfrm flipH="1">
                <a:off x="6756600" y="3580605"/>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424687" y="3352005"/>
                <a:ext cx="1288751" cy="461665"/>
              </a:xfrm>
              <a:prstGeom prst="rect">
                <a:avLst/>
              </a:prstGeom>
              <a:noFill/>
            </p:spPr>
            <p:txBody>
              <a:bodyPr wrap="none" rtlCol="0">
                <a:spAutoFit/>
              </a:bodyPr>
              <a:lstStyle/>
              <a:p>
                <a:r>
                  <a:rPr lang="en-US" sz="2400" b="1" dirty="0">
                    <a:solidFill>
                      <a:schemeClr val="accent1"/>
                    </a:solidFill>
                  </a:rPr>
                  <a:t>Inserted</a:t>
                </a:r>
              </a:p>
            </p:txBody>
          </p:sp>
        </p:grpSp>
      </p:grpSp>
      <p:sp>
        <p:nvSpPr>
          <p:cNvPr id="32" name="TextBox 31"/>
          <p:cNvSpPr txBox="1"/>
          <p:nvPr/>
        </p:nvSpPr>
        <p:spPr>
          <a:xfrm>
            <a:off x="5773593" y="4045803"/>
            <a:ext cx="2887650"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May </a:t>
            </a:r>
            <a:r>
              <a:rPr lang="en-US" sz="2400" b="1" dirty="0" err="1">
                <a:solidFill>
                  <a:srgbClr val="0000FF"/>
                </a:solidFill>
              </a:rPr>
              <a:t>recurse</a:t>
            </a:r>
            <a:r>
              <a:rPr lang="en-US" sz="2400" dirty="0"/>
              <a:t>, since G’s </a:t>
            </a:r>
            <a:br>
              <a:rPr lang="en-US" sz="2400" dirty="0"/>
            </a:br>
            <a:r>
              <a:rPr lang="en-US" sz="2400" dirty="0"/>
              <a:t>parent may be red.</a:t>
            </a:r>
          </a:p>
        </p:txBody>
      </p:sp>
    </p:spTree>
    <p:extLst>
      <p:ext uri="{BB962C8B-B14F-4D97-AF65-F5344CB8AC3E}">
        <p14:creationId xmlns:p14="http://schemas.microsoft.com/office/powerpoint/2010/main" val="82925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2: Q is empty; I is P’s </a:t>
            </a:r>
            <a:r>
              <a:rPr lang="en-US" sz="2600" b="1" dirty="0">
                <a:solidFill>
                  <a:srgbClr val="0000FF"/>
                </a:solidFill>
              </a:rPr>
              <a:t>left</a:t>
            </a:r>
            <a:r>
              <a:rPr lang="en-US" sz="2600" dirty="0">
                <a:solidFill>
                  <a:srgbClr val="0000FF"/>
                </a:solidFill>
              </a:rPr>
              <a:t> </a:t>
            </a:r>
            <a:r>
              <a:rPr lang="en-US" sz="2600" dirty="0"/>
              <a:t>child.</a:t>
            </a:r>
          </a:p>
          <a:p>
            <a:endParaRPr lang="en-US" dirty="0"/>
          </a:p>
        </p:txBody>
      </p:sp>
      <p:grpSp>
        <p:nvGrpSpPr>
          <p:cNvPr id="5" name="Group 4"/>
          <p:cNvGrpSpPr/>
          <p:nvPr/>
        </p:nvGrpSpPr>
        <p:grpSpPr>
          <a:xfrm>
            <a:off x="1066800" y="2259577"/>
            <a:ext cx="2465038" cy="1579465"/>
            <a:chOff x="1168200" y="4547267"/>
            <a:chExt cx="2465038" cy="1579465"/>
          </a:xfrm>
        </p:grpSpPr>
        <p:grpSp>
          <p:nvGrpSpPr>
            <p:cNvPr id="6" name="Group 5"/>
            <p:cNvGrpSpPr/>
            <p:nvPr/>
          </p:nvGrpSpPr>
          <p:grpSpPr>
            <a:xfrm>
              <a:off x="1168200" y="4547267"/>
              <a:ext cx="1106663" cy="1575000"/>
              <a:chOff x="1168200" y="4547267"/>
              <a:chExt cx="1106663" cy="1575000"/>
            </a:xfrm>
          </p:grpSpPr>
          <p:grpSp>
            <p:nvGrpSpPr>
              <p:cNvPr id="9" name="Group 8"/>
              <p:cNvGrpSpPr/>
              <p:nvPr/>
            </p:nvGrpSpPr>
            <p:grpSpPr>
              <a:xfrm>
                <a:off x="1512863" y="4547267"/>
                <a:ext cx="762000" cy="991785"/>
                <a:chOff x="2905992" y="4494615"/>
                <a:chExt cx="762000" cy="991785"/>
              </a:xfrm>
            </p:grpSpPr>
            <p:sp>
              <p:nvSpPr>
                <p:cNvPr id="12" name="Oval 11"/>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13" name="Oval 12"/>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4" name="Straight Connector 13"/>
                <p:cNvCxnSpPr>
                  <a:stCxn id="12" idx="5"/>
                  <a:endCxn id="13"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3" idx="5"/>
                <a:endCxn id="11"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5" name="Right Arrow 14"/>
          <p:cNvSpPr/>
          <p:nvPr/>
        </p:nvSpPr>
        <p:spPr>
          <a:xfrm>
            <a:off x="3352800" y="2590800"/>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29" name="Group 28"/>
          <p:cNvGrpSpPr/>
          <p:nvPr/>
        </p:nvGrpSpPr>
        <p:grpSpPr>
          <a:xfrm>
            <a:off x="5943935" y="2438400"/>
            <a:ext cx="1219200" cy="1093854"/>
            <a:chOff x="5943935" y="2594881"/>
            <a:chExt cx="1219200" cy="1093854"/>
          </a:xfrm>
        </p:grpSpPr>
        <p:sp>
          <p:nvSpPr>
            <p:cNvPr id="23" name="Oval 22"/>
            <p:cNvSpPr/>
            <p:nvPr/>
          </p:nvSpPr>
          <p:spPr>
            <a:xfrm flipH="1">
              <a:off x="6731135" y="32567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24" name="Oval 23"/>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25" name="Straight Connector 24"/>
            <p:cNvCxnSpPr>
              <a:stCxn id="23" idx="0"/>
              <a:endCxn id="24"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4" idx="5"/>
              <a:endCxn id="22"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flipH="1">
              <a:off x="5943935" y="323392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grpSp>
        <p:nvGrpSpPr>
          <p:cNvPr id="33" name="Group 32"/>
          <p:cNvGrpSpPr/>
          <p:nvPr/>
        </p:nvGrpSpPr>
        <p:grpSpPr>
          <a:xfrm>
            <a:off x="6279965" y="3810000"/>
            <a:ext cx="1996757" cy="978408"/>
            <a:chOff x="6279965" y="3915594"/>
            <a:chExt cx="1996757" cy="978408"/>
          </a:xfrm>
        </p:grpSpPr>
        <p:sp>
          <p:nvSpPr>
            <p:cNvPr id="31" name="Down Arrow 30"/>
            <p:cNvSpPr/>
            <p:nvPr/>
          </p:nvSpPr>
          <p:spPr>
            <a:xfrm>
              <a:off x="6279965" y="3915594"/>
              <a:ext cx="65423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858000" y="4114800"/>
              <a:ext cx="1418722" cy="461665"/>
            </a:xfrm>
            <a:prstGeom prst="rect">
              <a:avLst/>
            </a:prstGeom>
            <a:noFill/>
          </p:spPr>
          <p:txBody>
            <a:bodyPr wrap="none" rtlCol="0">
              <a:spAutoFit/>
            </a:bodyPr>
            <a:lstStyle/>
            <a:p>
              <a:r>
                <a:rPr lang="en-US" sz="2400" dirty="0"/>
                <a:t>Recoloring</a:t>
              </a:r>
            </a:p>
          </p:txBody>
        </p:sp>
      </p:grpSp>
      <p:grpSp>
        <p:nvGrpSpPr>
          <p:cNvPr id="40" name="Group 39"/>
          <p:cNvGrpSpPr/>
          <p:nvPr/>
        </p:nvGrpSpPr>
        <p:grpSpPr>
          <a:xfrm>
            <a:off x="6019800" y="5105400"/>
            <a:ext cx="1219200" cy="1093854"/>
            <a:chOff x="5997482" y="5181600"/>
            <a:chExt cx="1219200" cy="1093854"/>
          </a:xfrm>
        </p:grpSpPr>
        <p:sp>
          <p:nvSpPr>
            <p:cNvPr id="35" name="Oval 34"/>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36" name="Oval 35"/>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37" name="Straight Connector 36"/>
            <p:cNvCxnSpPr>
              <a:stCxn id="35" idx="0"/>
              <a:endCxn id="36"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5"/>
              <a:endCxn id="39"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sp>
        <p:nvSpPr>
          <p:cNvPr id="42" name="TextBox 41"/>
          <p:cNvSpPr txBox="1"/>
          <p:nvPr/>
        </p:nvSpPr>
        <p:spPr>
          <a:xfrm>
            <a:off x="3337560" y="5321400"/>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 (Why?)</a:t>
            </a:r>
          </a:p>
        </p:txBody>
      </p:sp>
    </p:spTree>
    <p:extLst>
      <p:ext uri="{BB962C8B-B14F-4D97-AF65-F5344CB8AC3E}">
        <p14:creationId xmlns:p14="http://schemas.microsoft.com/office/powerpoint/2010/main" val="40910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up)">
                                      <p:cBhvr>
                                        <p:cTn id="16" dur="500"/>
                                        <p:tgtEl>
                                          <p:spTgt spid="33"/>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ppt_w</p:attrName>
                                        </p:attrNameLst>
                                      </p:cBhvr>
                                      <p:tavLst>
                                        <p:tav tm="0">
                                          <p:val>
                                            <p:fltVal val="0"/>
                                          </p:val>
                                        </p:tav>
                                        <p:tav tm="100000">
                                          <p:val>
                                            <p:strVal val="#ppt_w"/>
                                          </p:val>
                                        </p:tav>
                                      </p:tavLst>
                                    </p:anim>
                                    <p:anim calcmode="lin" valueType="num">
                                      <p:cBhvr>
                                        <p:cTn id="26" dur="500" fill="hold"/>
                                        <p:tgtEl>
                                          <p:spTgt spid="42"/>
                                        </p:tgtEl>
                                        <p:attrNameLst>
                                          <p:attrName>ppt_h</p:attrName>
                                        </p:attrNameLst>
                                      </p:cBhvr>
                                      <p:tavLst>
                                        <p:tav tm="0">
                                          <p:val>
                                            <p:fltVal val="0"/>
                                          </p:val>
                                        </p:tav>
                                        <p:tav tm="100000">
                                          <p:val>
                                            <p:strVal val="#ppt_h"/>
                                          </p:val>
                                        </p:tav>
                                      </p:tavLst>
                                    </p:anim>
                                    <p:animEffect transition="in" filter="fade">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3: Q is empty; I is P’s </a:t>
            </a:r>
            <a:r>
              <a:rPr lang="en-US" sz="2600" b="1" dirty="0">
                <a:solidFill>
                  <a:srgbClr val="0000FF"/>
                </a:solidFill>
              </a:rPr>
              <a:t>right</a:t>
            </a:r>
            <a:r>
              <a:rPr lang="en-US" sz="2600" dirty="0">
                <a:solidFill>
                  <a:srgbClr val="0000FF"/>
                </a:solidFill>
              </a:rPr>
              <a:t> </a:t>
            </a:r>
            <a:r>
              <a:rPr lang="en-US" sz="2600" dirty="0"/>
              <a:t>child.</a:t>
            </a:r>
          </a:p>
          <a:p>
            <a:endParaRPr lang="en-US" dirty="0"/>
          </a:p>
        </p:txBody>
      </p:sp>
      <p:grpSp>
        <p:nvGrpSpPr>
          <p:cNvPr id="5" name="Group 4"/>
          <p:cNvGrpSpPr/>
          <p:nvPr/>
        </p:nvGrpSpPr>
        <p:grpSpPr>
          <a:xfrm>
            <a:off x="1382189" y="2209800"/>
            <a:ext cx="2886853" cy="1538434"/>
            <a:chOff x="4251585" y="4953000"/>
            <a:chExt cx="2886853" cy="1538434"/>
          </a:xfrm>
        </p:grpSpPr>
        <p:sp>
          <p:nvSpPr>
            <p:cNvPr id="6" name="Oval 5"/>
            <p:cNvSpPr/>
            <p:nvPr/>
          </p:nvSpPr>
          <p:spPr>
            <a:xfrm flipH="1">
              <a:off x="4749600" y="495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7" name="Oval 6"/>
            <p:cNvSpPr/>
            <p:nvPr/>
          </p:nvSpPr>
          <p:spPr>
            <a:xfrm flipH="1">
              <a:off x="4251585" y="54717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8" name="Straight Connector 7"/>
            <p:cNvCxnSpPr>
              <a:stCxn id="6" idx="5"/>
              <a:endCxn id="7" idx="0"/>
            </p:cNvCxnSpPr>
            <p:nvPr/>
          </p:nvCxnSpPr>
          <p:spPr>
            <a:xfrm flipH="1">
              <a:off x="4467585" y="5321735"/>
              <a:ext cx="345280" cy="150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10" idx="0"/>
            </p:cNvCxnSpPr>
            <p:nvPr/>
          </p:nvCxnSpPr>
          <p:spPr>
            <a:xfrm>
              <a:off x="4620320" y="5840489"/>
              <a:ext cx="116680" cy="17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4521000" y="6019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1" name="Group 10"/>
            <p:cNvGrpSpPr/>
            <p:nvPr/>
          </p:nvGrpSpPr>
          <p:grpSpPr>
            <a:xfrm>
              <a:off x="5181600" y="6029769"/>
              <a:ext cx="1956838" cy="461665"/>
              <a:chOff x="4415122" y="6029769"/>
              <a:chExt cx="1956838" cy="461665"/>
            </a:xfrm>
          </p:grpSpPr>
          <p:cxnSp>
            <p:nvCxnSpPr>
              <p:cNvPr id="12" name="Straight Arrow Connector 11"/>
              <p:cNvCxnSpPr/>
              <p:nvPr/>
            </p:nvCxnSpPr>
            <p:spPr>
              <a:xfrm flipH="1">
                <a:off x="4415122" y="6258369"/>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83209" y="6029769"/>
                <a:ext cx="1288751" cy="461665"/>
              </a:xfrm>
              <a:prstGeom prst="rect">
                <a:avLst/>
              </a:prstGeom>
              <a:noFill/>
            </p:spPr>
            <p:txBody>
              <a:bodyPr wrap="none" rtlCol="0">
                <a:spAutoFit/>
              </a:bodyPr>
              <a:lstStyle/>
              <a:p>
                <a:r>
                  <a:rPr lang="en-US" sz="2400" b="1" dirty="0">
                    <a:solidFill>
                      <a:schemeClr val="accent1"/>
                    </a:solidFill>
                  </a:rPr>
                  <a:t>Inserted</a:t>
                </a:r>
              </a:p>
            </p:txBody>
          </p:sp>
        </p:grpSp>
      </p:grpSp>
      <p:sp>
        <p:nvSpPr>
          <p:cNvPr id="15" name="Trapezoid 14"/>
          <p:cNvSpPr/>
          <p:nvPr/>
        </p:nvSpPr>
        <p:spPr>
          <a:xfrm>
            <a:off x="1031005" y="2641800"/>
            <a:ext cx="1241198" cy="1244400"/>
          </a:xfrm>
          <a:prstGeom prst="trapezoid">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084337" y="2559845"/>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18" name="Group 17"/>
          <p:cNvGrpSpPr/>
          <p:nvPr/>
        </p:nvGrpSpPr>
        <p:grpSpPr>
          <a:xfrm>
            <a:off x="5522737" y="2209800"/>
            <a:ext cx="1106663" cy="1575000"/>
            <a:chOff x="1168200" y="4547267"/>
            <a:chExt cx="1106663" cy="1575000"/>
          </a:xfrm>
        </p:grpSpPr>
        <p:grpSp>
          <p:nvGrpSpPr>
            <p:cNvPr id="21" name="Group 20"/>
            <p:cNvGrpSpPr/>
            <p:nvPr/>
          </p:nvGrpSpPr>
          <p:grpSpPr>
            <a:xfrm>
              <a:off x="1512863" y="4547267"/>
              <a:ext cx="762000" cy="991785"/>
              <a:chOff x="2905992" y="4494615"/>
              <a:chExt cx="762000" cy="991785"/>
            </a:xfrm>
          </p:grpSpPr>
          <p:sp>
            <p:nvSpPr>
              <p:cNvPr id="24" name="Oval 23"/>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25" name="Oval 2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26" name="Straight Connector 25"/>
              <p:cNvCxnSpPr>
                <a:stCxn id="24" idx="5"/>
                <a:endCxn id="25"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25" idx="5"/>
              <a:endCxn id="23"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sp>
        <p:nvSpPr>
          <p:cNvPr id="27" name="TextBox 26"/>
          <p:cNvSpPr txBox="1"/>
          <p:nvPr/>
        </p:nvSpPr>
        <p:spPr>
          <a:xfrm>
            <a:off x="7046742" y="2668000"/>
            <a:ext cx="140416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It’s Case 2!</a:t>
            </a:r>
          </a:p>
        </p:txBody>
      </p:sp>
      <p:sp>
        <p:nvSpPr>
          <p:cNvPr id="28" name="Right Arrow 27"/>
          <p:cNvSpPr/>
          <p:nvPr/>
        </p:nvSpPr>
        <p:spPr>
          <a:xfrm flipH="1">
            <a:off x="3084337" y="5039267"/>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29" name="Group 28"/>
          <p:cNvGrpSpPr/>
          <p:nvPr/>
        </p:nvGrpSpPr>
        <p:grpSpPr>
          <a:xfrm>
            <a:off x="6279965" y="3810000"/>
            <a:ext cx="1873435" cy="978408"/>
            <a:chOff x="6279965" y="3915594"/>
            <a:chExt cx="1873435" cy="978408"/>
          </a:xfrm>
        </p:grpSpPr>
        <p:sp>
          <p:nvSpPr>
            <p:cNvPr id="30" name="Down Arrow 29"/>
            <p:cNvSpPr/>
            <p:nvPr/>
          </p:nvSpPr>
          <p:spPr>
            <a:xfrm>
              <a:off x="6279965" y="3915594"/>
              <a:ext cx="65423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003533" y="3915594"/>
              <a:ext cx="1149867" cy="830997"/>
            </a:xfrm>
            <a:prstGeom prst="rect">
              <a:avLst/>
            </a:prstGeom>
            <a:noFill/>
          </p:spPr>
          <p:txBody>
            <a:bodyPr wrap="none" rtlCol="0">
              <a:spAutoFit/>
            </a:bodyPr>
            <a:lstStyle/>
            <a:p>
              <a:r>
                <a:rPr lang="en-US" sz="2400" dirty="0"/>
                <a:t>Right</a:t>
              </a:r>
              <a:br>
                <a:rPr lang="en-US" sz="2400" dirty="0"/>
              </a:br>
              <a:r>
                <a:rPr lang="en-US" sz="2400" dirty="0"/>
                <a:t>Rotation</a:t>
              </a:r>
            </a:p>
          </p:txBody>
        </p:sp>
      </p:grpSp>
      <p:grpSp>
        <p:nvGrpSpPr>
          <p:cNvPr id="32" name="Group 31"/>
          <p:cNvGrpSpPr/>
          <p:nvPr/>
        </p:nvGrpSpPr>
        <p:grpSpPr>
          <a:xfrm>
            <a:off x="5997482" y="4953000"/>
            <a:ext cx="1219200" cy="1093854"/>
            <a:chOff x="5943935" y="2594881"/>
            <a:chExt cx="1219200" cy="1093854"/>
          </a:xfrm>
        </p:grpSpPr>
        <p:sp>
          <p:nvSpPr>
            <p:cNvPr id="33" name="Oval 32"/>
            <p:cNvSpPr/>
            <p:nvPr/>
          </p:nvSpPr>
          <p:spPr>
            <a:xfrm flipH="1">
              <a:off x="6731135" y="32567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34" name="Oval 33"/>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5" name="Straight Connector 34"/>
            <p:cNvCxnSpPr>
              <a:stCxn id="33" idx="0"/>
              <a:endCxn id="34"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5"/>
              <a:endCxn id="37"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5943935" y="323392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grpSp>
        <p:nvGrpSpPr>
          <p:cNvPr id="38" name="Group 37"/>
          <p:cNvGrpSpPr/>
          <p:nvPr/>
        </p:nvGrpSpPr>
        <p:grpSpPr>
          <a:xfrm>
            <a:off x="1600200" y="4921367"/>
            <a:ext cx="1219200" cy="1093854"/>
            <a:chOff x="5997482" y="5181600"/>
            <a:chExt cx="1219200" cy="1093854"/>
          </a:xfrm>
        </p:grpSpPr>
        <p:sp>
          <p:nvSpPr>
            <p:cNvPr id="39" name="Oval 38"/>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0" name="Oval 39"/>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a:t>
              </a:r>
            </a:p>
          </p:txBody>
        </p:sp>
        <p:cxnSp>
          <p:nvCxnSpPr>
            <p:cNvPr id="41" name="Straight Connector 40"/>
            <p:cNvCxnSpPr>
              <a:stCxn id="39" idx="0"/>
              <a:endCxn id="40"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sp>
        <p:nvSpPr>
          <p:cNvPr id="45" name="TextBox 44"/>
          <p:cNvSpPr txBox="1"/>
          <p:nvPr/>
        </p:nvSpPr>
        <p:spPr>
          <a:xfrm>
            <a:off x="2934570" y="5874603"/>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238071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right)">
                                      <p:cBhvr>
                                        <p:cTn id="38" dur="500"/>
                                        <p:tgtEl>
                                          <p:spTgt spid="28"/>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right)">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P spid="28" grpId="0" animBg="1"/>
      <p:bldP spid="4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 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p:sp>
        <p:nvSpPr>
          <p:cNvPr id="4" name="Content Placeholder 3"/>
          <p:cNvSpPr>
            <a:spLocks noGrp="1"/>
          </p:cNvSpPr>
          <p:nvPr>
            <p:ph sz="quarter" idx="1"/>
          </p:nvPr>
        </p:nvSpPr>
        <p:spPr/>
        <p:txBody>
          <a:bodyPr/>
          <a:lstStyle/>
          <a:p>
            <a:r>
              <a:rPr lang="en-US" dirty="0"/>
              <a:t>For Case 2 (Q is empty; I is P’s </a:t>
            </a:r>
            <a:r>
              <a:rPr lang="en-US" b="1" dirty="0">
                <a:solidFill>
                  <a:srgbClr val="0000FF"/>
                </a:solidFill>
              </a:rPr>
              <a:t>left</a:t>
            </a:r>
            <a:r>
              <a:rPr lang="en-US" dirty="0">
                <a:solidFill>
                  <a:srgbClr val="0000FF"/>
                </a:solidFill>
              </a:rPr>
              <a:t> </a:t>
            </a:r>
            <a:r>
              <a:rPr lang="en-US" dirty="0"/>
              <a:t>child) and Case 3 (Q is empty; I is P’s </a:t>
            </a:r>
            <a:r>
              <a:rPr lang="en-US" b="1" dirty="0">
                <a:solidFill>
                  <a:srgbClr val="0000FF"/>
                </a:solidFill>
              </a:rPr>
              <a:t>right</a:t>
            </a:r>
            <a:r>
              <a:rPr lang="en-US" dirty="0">
                <a:solidFill>
                  <a:srgbClr val="0000FF"/>
                </a:solidFill>
              </a:rPr>
              <a:t> </a:t>
            </a:r>
            <a:r>
              <a:rPr lang="en-US" dirty="0"/>
              <a:t>child), </a:t>
            </a:r>
            <a:r>
              <a:rPr lang="en-US" b="1" dirty="0">
                <a:solidFill>
                  <a:srgbClr val="C00000"/>
                </a:solidFill>
              </a:rPr>
              <a:t>we’re done</a:t>
            </a:r>
            <a:r>
              <a:rPr lang="en-US" dirty="0"/>
              <a:t>.</a:t>
            </a:r>
            <a:endParaRPr lang="en-US" sz="2200" dirty="0"/>
          </a:p>
          <a:p>
            <a:pPr marL="274320" lvl="1" indent="-274320">
              <a:spcBef>
                <a:spcPts val="580"/>
              </a:spcBef>
              <a:buClr>
                <a:schemeClr val="accent1"/>
              </a:buClr>
            </a:pPr>
            <a:endParaRPr lang="en-US" sz="2600" dirty="0"/>
          </a:p>
          <a:p>
            <a:pPr marL="274320" lvl="1" indent="-274320">
              <a:spcBef>
                <a:spcPts val="580"/>
              </a:spcBef>
              <a:buClr>
                <a:schemeClr val="accent1"/>
              </a:buClr>
            </a:pPr>
            <a:r>
              <a:rPr lang="en-US" sz="2600" dirty="0"/>
              <a:t>For Case 1 (Q is a </a:t>
            </a:r>
            <a:r>
              <a:rPr lang="en-US" sz="2600" b="1" dirty="0">
                <a:solidFill>
                  <a:srgbClr val="C00000"/>
                </a:solidFill>
              </a:rPr>
              <a:t>red leaf</a:t>
            </a:r>
            <a:r>
              <a:rPr lang="en-US" sz="2600" dirty="0"/>
              <a:t>), we may </a:t>
            </a:r>
            <a:r>
              <a:rPr lang="en-US" sz="2600" dirty="0" err="1"/>
              <a:t>recurse</a:t>
            </a:r>
            <a:r>
              <a:rPr lang="en-US" sz="2600" dirty="0"/>
              <a:t>.</a:t>
            </a:r>
          </a:p>
          <a:p>
            <a:pPr marL="548640" lvl="2" indent="-274320">
              <a:spcBef>
                <a:spcPts val="580"/>
              </a:spcBef>
              <a:buClr>
                <a:schemeClr val="accent1"/>
              </a:buClr>
            </a:pPr>
            <a:r>
              <a:rPr lang="en-US" sz="2400" dirty="0"/>
              <a:t>Violation of </a:t>
            </a:r>
            <a:r>
              <a:rPr lang="en-US" sz="2400" b="1" dirty="0">
                <a:solidFill>
                  <a:srgbClr val="C00000"/>
                </a:solidFill>
              </a:rPr>
              <a:t>red rule</a:t>
            </a:r>
            <a:r>
              <a:rPr lang="en-US" sz="2400" dirty="0"/>
              <a:t>.</a:t>
            </a:r>
          </a:p>
          <a:p>
            <a:endParaRPr lang="en-US" dirty="0"/>
          </a:p>
        </p:txBody>
      </p:sp>
      <p:sp>
        <p:nvSpPr>
          <p:cNvPr id="39" name="Oval 38"/>
          <p:cNvSpPr/>
          <p:nvPr/>
        </p:nvSpPr>
        <p:spPr>
          <a:xfrm rot="2279987">
            <a:off x="6862369" y="4079947"/>
            <a:ext cx="870359" cy="1418720"/>
          </a:xfrm>
          <a:prstGeom prst="ellipse">
            <a:avLst/>
          </a:prstGeom>
          <a:solidFill>
            <a:srgbClr val="FFFF00"/>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75147" y="3718992"/>
            <a:ext cx="2465038" cy="2758008"/>
            <a:chOff x="1075147" y="3462301"/>
            <a:chExt cx="2465038" cy="2758008"/>
          </a:xfrm>
        </p:grpSpPr>
        <p:sp>
          <p:nvSpPr>
            <p:cNvPr id="12" name="Oval 11"/>
            <p:cNvSpPr/>
            <p:nvPr/>
          </p:nvSpPr>
          <p:spPr>
            <a:xfrm flipH="1">
              <a:off x="1749810" y="464084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2118545" y="5009579"/>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2027441" y="51989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1419810" y="5200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1635810" y="5009579"/>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 idx="5"/>
              <a:endCxn id="11" idx="0"/>
            </p:cNvCxnSpPr>
            <p:nvPr/>
          </p:nvCxnSpPr>
          <p:spPr>
            <a:xfrm flipH="1">
              <a:off x="1291147" y="5569364"/>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075147" y="578384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7" name="Straight Arrow Connector 6"/>
            <p:cNvCxnSpPr/>
            <p:nvPr/>
          </p:nvCxnSpPr>
          <p:spPr>
            <a:xfrm flipH="1">
              <a:off x="1583347" y="5987244"/>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51434" y="5758644"/>
              <a:ext cx="1288751" cy="461665"/>
            </a:xfrm>
            <a:prstGeom prst="rect">
              <a:avLst/>
            </a:prstGeom>
            <a:noFill/>
          </p:spPr>
          <p:txBody>
            <a:bodyPr wrap="none" rtlCol="0">
              <a:spAutoFit/>
            </a:bodyPr>
            <a:lstStyle/>
            <a:p>
              <a:r>
                <a:rPr lang="en-US" sz="2400" b="1" dirty="0">
                  <a:solidFill>
                    <a:schemeClr val="accent1"/>
                  </a:solidFill>
                </a:rPr>
                <a:t>Inserted</a:t>
              </a:r>
            </a:p>
          </p:txBody>
        </p:sp>
        <p:sp>
          <p:nvSpPr>
            <p:cNvPr id="17" name="Oval 16"/>
            <p:cNvSpPr/>
            <p:nvPr/>
          </p:nvSpPr>
          <p:spPr>
            <a:xfrm flipH="1">
              <a:off x="2251434" y="41214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8" name="Straight Connector 17"/>
            <p:cNvCxnSpPr>
              <a:stCxn id="17" idx="5"/>
              <a:endCxn id="12" idx="1"/>
            </p:cNvCxnSpPr>
            <p:nvPr/>
          </p:nvCxnSpPr>
          <p:spPr>
            <a:xfrm flipH="1">
              <a:off x="2118545" y="4490166"/>
              <a:ext cx="196154" cy="213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7489254">
              <a:off x="2491243" y="343152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21" name="TextBox 20"/>
            <p:cNvSpPr txBox="1"/>
            <p:nvPr/>
          </p:nvSpPr>
          <p:spPr>
            <a:xfrm rot="14110746" flipH="1">
              <a:off x="2262643" y="4501748"/>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
        <p:nvSpPr>
          <p:cNvPr id="23" name="Right Arrow 22"/>
          <p:cNvSpPr/>
          <p:nvPr/>
        </p:nvSpPr>
        <p:spPr>
          <a:xfrm>
            <a:off x="3825003" y="4658267"/>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8" name="Group 37"/>
          <p:cNvGrpSpPr/>
          <p:nvPr/>
        </p:nvGrpSpPr>
        <p:grpSpPr>
          <a:xfrm>
            <a:off x="6172200" y="3642792"/>
            <a:ext cx="2465038" cy="2758008"/>
            <a:chOff x="5993162" y="3490392"/>
            <a:chExt cx="2465038" cy="2758008"/>
          </a:xfrm>
        </p:grpSpPr>
        <p:sp>
          <p:nvSpPr>
            <p:cNvPr id="25" name="Oval 24"/>
            <p:cNvSpPr/>
            <p:nvPr/>
          </p:nvSpPr>
          <p:spPr>
            <a:xfrm flipH="1">
              <a:off x="6667825" y="46689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p:cNvCxnSpPr>
              <a:stCxn id="25" idx="3"/>
              <a:endCxn id="27" idx="0"/>
            </p:cNvCxnSpPr>
            <p:nvPr/>
          </p:nvCxnSpPr>
          <p:spPr>
            <a:xfrm>
              <a:off x="7036560" y="503767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6945456" y="522706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28" name="Oval 27"/>
            <p:cNvSpPr/>
            <p:nvPr/>
          </p:nvSpPr>
          <p:spPr>
            <a:xfrm flipH="1">
              <a:off x="6337825" y="522872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29" name="Straight Connector 28"/>
            <p:cNvCxnSpPr>
              <a:stCxn id="25" idx="5"/>
              <a:endCxn id="28" idx="0"/>
            </p:cNvCxnSpPr>
            <p:nvPr/>
          </p:nvCxnSpPr>
          <p:spPr>
            <a:xfrm flipH="1">
              <a:off x="6553825" y="503767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5"/>
              <a:endCxn id="31" idx="0"/>
            </p:cNvCxnSpPr>
            <p:nvPr/>
          </p:nvCxnSpPr>
          <p:spPr>
            <a:xfrm flipH="1">
              <a:off x="6209162" y="5597455"/>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5993162" y="58119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2" name="Straight Arrow Connector 31"/>
            <p:cNvCxnSpPr/>
            <p:nvPr/>
          </p:nvCxnSpPr>
          <p:spPr>
            <a:xfrm flipH="1">
              <a:off x="6501362" y="6015335"/>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69449" y="5786735"/>
              <a:ext cx="1288751" cy="461665"/>
            </a:xfrm>
            <a:prstGeom prst="rect">
              <a:avLst/>
            </a:prstGeom>
            <a:noFill/>
          </p:spPr>
          <p:txBody>
            <a:bodyPr wrap="none" rtlCol="0">
              <a:spAutoFit/>
            </a:bodyPr>
            <a:lstStyle/>
            <a:p>
              <a:r>
                <a:rPr lang="en-US" sz="2400" b="1" dirty="0">
                  <a:solidFill>
                    <a:schemeClr val="accent1"/>
                  </a:solidFill>
                </a:rPr>
                <a:t>Inserted</a:t>
              </a:r>
            </a:p>
          </p:txBody>
        </p:sp>
        <p:sp>
          <p:nvSpPr>
            <p:cNvPr id="34" name="Oval 33"/>
            <p:cNvSpPr/>
            <p:nvPr/>
          </p:nvSpPr>
          <p:spPr>
            <a:xfrm flipH="1">
              <a:off x="7169449" y="414952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35" name="Straight Connector 34"/>
            <p:cNvCxnSpPr>
              <a:stCxn id="34" idx="5"/>
              <a:endCxn id="25" idx="1"/>
            </p:cNvCxnSpPr>
            <p:nvPr/>
          </p:nvCxnSpPr>
          <p:spPr>
            <a:xfrm flipH="1">
              <a:off x="7036560" y="4518257"/>
              <a:ext cx="196154" cy="213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7489254">
              <a:off x="7409258" y="3459614"/>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37" name="TextBox 36"/>
            <p:cNvSpPr txBox="1"/>
            <p:nvPr/>
          </p:nvSpPr>
          <p:spPr>
            <a:xfrm rot="14110746" flipH="1">
              <a:off x="7180658" y="4529839"/>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42084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dirty="0"/>
          </a:p>
        </p:txBody>
      </p:sp>
      <p:sp>
        <p:nvSpPr>
          <p:cNvPr id="4" name="Content Placeholder 3"/>
          <p:cNvSpPr>
            <a:spLocks noGrp="1"/>
          </p:cNvSpPr>
          <p:nvPr>
            <p:ph sz="quarter" idx="1"/>
          </p:nvPr>
        </p:nvSpPr>
        <p:spPr>
          <a:xfrm>
            <a:off x="914400" y="1447800"/>
            <a:ext cx="7772400" cy="5257800"/>
          </a:xfrm>
        </p:spPr>
        <p:txBody>
          <a:bodyPr>
            <a:normAutofit/>
          </a:bodyPr>
          <a:lstStyle/>
          <a:p>
            <a:r>
              <a:rPr lang="en-US" dirty="0"/>
              <a:t>Caused by </a:t>
            </a:r>
            <a:r>
              <a:rPr lang="en-US" b="1" dirty="0">
                <a:solidFill>
                  <a:srgbClr val="C00000"/>
                </a:solidFill>
              </a:rPr>
              <a:t>moving the violation up</a:t>
            </a:r>
            <a:r>
              <a:rPr lang="en-US" dirty="0"/>
              <a:t> the tree.</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b="1" u="sng" dirty="0"/>
              <a:t>Assume</a:t>
            </a:r>
            <a:r>
              <a:rPr lang="en-US" dirty="0"/>
              <a:t>: the parent “P” is the </a:t>
            </a:r>
            <a:r>
              <a:rPr lang="en-US" b="1" dirty="0">
                <a:solidFill>
                  <a:srgbClr val="C00000"/>
                </a:solidFill>
              </a:rPr>
              <a:t>left child</a:t>
            </a:r>
            <a:r>
              <a:rPr lang="en-US" dirty="0"/>
              <a:t> of the grandparent “G”. (The “right child” case is </a:t>
            </a:r>
            <a:r>
              <a:rPr lang="en-US" b="1" dirty="0">
                <a:solidFill>
                  <a:srgbClr val="C00000"/>
                </a:solidFill>
              </a:rPr>
              <a:t>symmetric</a:t>
            </a:r>
            <a:r>
              <a:rPr lang="en-US" dirty="0"/>
              <a:t>.)</a:t>
            </a:r>
          </a:p>
          <a:p>
            <a:r>
              <a:rPr lang="en-US" b="1" u="sng" dirty="0"/>
              <a:t>Denote</a:t>
            </a:r>
            <a:r>
              <a:rPr lang="en-US" dirty="0"/>
              <a:t>: the right child of the grandparent to be Q.</a:t>
            </a:r>
          </a:p>
          <a:p>
            <a:endParaRPr lang="en-US" dirty="0"/>
          </a:p>
        </p:txBody>
      </p:sp>
      <p:grpSp>
        <p:nvGrpSpPr>
          <p:cNvPr id="51" name="Group 50"/>
          <p:cNvGrpSpPr/>
          <p:nvPr/>
        </p:nvGrpSpPr>
        <p:grpSpPr>
          <a:xfrm>
            <a:off x="1470277" y="4100533"/>
            <a:ext cx="4625723" cy="2574997"/>
            <a:chOff x="1044877" y="2454203"/>
            <a:chExt cx="4625723" cy="2574997"/>
          </a:xfrm>
        </p:grpSpPr>
        <p:sp>
          <p:nvSpPr>
            <p:cNvPr id="12" name="Oval 11"/>
            <p:cNvSpPr/>
            <p:nvPr/>
          </p:nvSpPr>
          <p:spPr>
            <a:xfrm flipH="1">
              <a:off x="4216200" y="24542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4584935" y="2822938"/>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4825800" y="301233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3575232" y="301398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791232" y="2822938"/>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 idx="5"/>
              <a:endCxn id="11" idx="0"/>
            </p:cNvCxnSpPr>
            <p:nvPr/>
          </p:nvCxnSpPr>
          <p:spPr>
            <a:xfrm flipH="1">
              <a:off x="3264000" y="3382723"/>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048000" y="35972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7" name="Straight Arrow Connector 6"/>
            <p:cNvCxnSpPr/>
            <p:nvPr/>
          </p:nvCxnSpPr>
          <p:spPr>
            <a:xfrm>
              <a:off x="2368316" y="3797400"/>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44877" y="3597203"/>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20" name="Group 19"/>
            <p:cNvGrpSpPr/>
            <p:nvPr/>
          </p:nvGrpSpPr>
          <p:grpSpPr>
            <a:xfrm>
              <a:off x="2635200" y="4267200"/>
              <a:ext cx="489000" cy="749400"/>
              <a:chOff x="2819400" y="4432200"/>
              <a:chExt cx="489000" cy="749400"/>
            </a:xfrm>
          </p:grpSpPr>
          <p:sp>
            <p:nvSpPr>
              <p:cNvPr id="18" name="Isosceles Triangle 17"/>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Oval 18"/>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grpSp>
          <p:nvGrpSpPr>
            <p:cNvPr id="24" name="Group 23"/>
            <p:cNvGrpSpPr/>
            <p:nvPr/>
          </p:nvGrpSpPr>
          <p:grpSpPr>
            <a:xfrm>
              <a:off x="3276600" y="4279800"/>
              <a:ext cx="489000" cy="749400"/>
              <a:chOff x="2819400" y="4432200"/>
              <a:chExt cx="489000" cy="749400"/>
            </a:xfrm>
          </p:grpSpPr>
          <p:sp>
            <p:nvSpPr>
              <p:cNvPr id="25" name="Isosceles Triangle 24"/>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27" name="Straight Connector 26"/>
            <p:cNvCxnSpPr>
              <a:stCxn id="11" idx="5"/>
              <a:endCxn id="19" idx="0"/>
            </p:cNvCxnSpPr>
            <p:nvPr/>
          </p:nvCxnSpPr>
          <p:spPr>
            <a:xfrm flipH="1">
              <a:off x="2870100" y="3965938"/>
              <a:ext cx="241165"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0"/>
              <a:endCxn id="11" idx="3"/>
            </p:cNvCxnSpPr>
            <p:nvPr/>
          </p:nvCxnSpPr>
          <p:spPr>
            <a:xfrm flipH="1" flipV="1">
              <a:off x="3416735" y="3965938"/>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3810000" y="3670200"/>
              <a:ext cx="489000" cy="749400"/>
              <a:chOff x="2819400" y="4432200"/>
              <a:chExt cx="489000" cy="749400"/>
            </a:xfrm>
          </p:grpSpPr>
          <p:sp>
            <p:nvSpPr>
              <p:cNvPr id="34" name="Isosceles Triangle 33"/>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Oval 34"/>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36" name="Straight Connector 35"/>
            <p:cNvCxnSpPr>
              <a:stCxn id="15" idx="3"/>
              <a:endCxn id="35" idx="0"/>
            </p:cNvCxnSpPr>
            <p:nvPr/>
          </p:nvCxnSpPr>
          <p:spPr>
            <a:xfrm>
              <a:off x="3943967" y="3382723"/>
              <a:ext cx="100933"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4419600" y="3670200"/>
              <a:ext cx="489000" cy="749400"/>
              <a:chOff x="2819400" y="4432200"/>
              <a:chExt cx="489000" cy="749400"/>
            </a:xfrm>
          </p:grpSpPr>
          <p:sp>
            <p:nvSpPr>
              <p:cNvPr id="40" name="Isosceles Triangle 39"/>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Oval 40"/>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42" name="Straight Connector 41"/>
            <p:cNvCxnSpPr>
              <a:stCxn id="14" idx="5"/>
              <a:endCxn id="41" idx="0"/>
            </p:cNvCxnSpPr>
            <p:nvPr/>
          </p:nvCxnSpPr>
          <p:spPr>
            <a:xfrm flipH="1">
              <a:off x="4654500" y="3381071"/>
              <a:ext cx="234565" cy="2891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5181600" y="3657600"/>
              <a:ext cx="489000" cy="749400"/>
              <a:chOff x="2819400" y="4432200"/>
              <a:chExt cx="489000" cy="749400"/>
            </a:xfrm>
          </p:grpSpPr>
          <p:sp>
            <p:nvSpPr>
              <p:cNvPr id="46" name="Isosceles Triangle 45"/>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48" name="Straight Connector 47"/>
            <p:cNvCxnSpPr>
              <a:endCxn id="14" idx="3"/>
            </p:cNvCxnSpPr>
            <p:nvPr/>
          </p:nvCxnSpPr>
          <p:spPr>
            <a:xfrm flipH="1" flipV="1">
              <a:off x="5194535" y="3381071"/>
              <a:ext cx="221965" cy="2717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433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up)">
                                      <p:cBhvr>
                                        <p:cTn id="7" dur="500"/>
                                        <p:tgtEl>
                                          <p:spTgt spid="4">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wipe(up)">
                                      <p:cBhvr>
                                        <p:cTn id="1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dirty="0"/>
          </a:p>
        </p:txBody>
      </p:sp>
      <p:sp>
        <p:nvSpPr>
          <p:cNvPr id="4" name="Content Placeholder 3"/>
          <p:cNvSpPr>
            <a:spLocks noGrp="1"/>
          </p:cNvSpPr>
          <p:nvPr>
            <p:ph sz="quarter" idx="1"/>
          </p:nvPr>
        </p:nvSpPr>
        <p:spPr/>
        <p:txBody>
          <a:bodyPr>
            <a:normAutofit/>
          </a:bodyPr>
          <a:lstStyle/>
          <a:p>
            <a:r>
              <a:rPr lang="en-US" dirty="0"/>
              <a:t>Three Cases:</a:t>
            </a:r>
          </a:p>
          <a:p>
            <a:pPr marL="777240" lvl="1" indent="-457200">
              <a:buAutoNum type="arabicPeriod"/>
            </a:pPr>
            <a:r>
              <a:rPr lang="en-US" dirty="0"/>
              <a:t>Q is a </a:t>
            </a:r>
            <a:r>
              <a:rPr lang="en-US" b="1" dirty="0">
                <a:solidFill>
                  <a:srgbClr val="C00000"/>
                </a:solidFill>
              </a:rPr>
              <a:t>red node</a:t>
            </a:r>
            <a:r>
              <a:rPr lang="en-US" dirty="0"/>
              <a:t>.</a:t>
            </a:r>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lvl="1"/>
            <a:r>
              <a:rPr lang="en-US" b="1" u="sng" dirty="0"/>
              <a:t>Claim</a:t>
            </a:r>
            <a:r>
              <a:rPr lang="en-US" dirty="0"/>
              <a:t>: </a:t>
            </a:r>
          </a:p>
          <a:p>
            <a:pPr lvl="2"/>
            <a:r>
              <a:rPr lang="el-GR" sz="2400" dirty="0">
                <a:latin typeface="Times New Roman"/>
                <a:cs typeface="Times New Roman"/>
              </a:rPr>
              <a:t>α</a:t>
            </a:r>
            <a:r>
              <a:rPr lang="en-US" sz="2400" dirty="0">
                <a:latin typeface="Times New Roman"/>
                <a:cs typeface="Times New Roman"/>
              </a:rPr>
              <a:t>, </a:t>
            </a:r>
            <a:r>
              <a:rPr lang="el-GR" sz="2400" dirty="0">
                <a:latin typeface="Times New Roman"/>
                <a:cs typeface="Times New Roman"/>
              </a:rPr>
              <a:t>β</a:t>
            </a:r>
            <a:r>
              <a:rPr lang="en-US" sz="2400" dirty="0">
                <a:latin typeface="Times New Roman"/>
                <a:cs typeface="Times New Roman"/>
              </a:rPr>
              <a:t>, </a:t>
            </a:r>
            <a:r>
              <a:rPr lang="el-GR" sz="2400" dirty="0">
                <a:latin typeface="Times New Roman"/>
                <a:cs typeface="Times New Roman"/>
              </a:rPr>
              <a:t>γ</a:t>
            </a:r>
            <a:r>
              <a:rPr lang="en-US" sz="2400" dirty="0">
                <a:latin typeface="Times New Roman"/>
                <a:cs typeface="Times New Roman"/>
              </a:rPr>
              <a:t>, </a:t>
            </a:r>
            <a:r>
              <a:rPr lang="el-GR" sz="2400" dirty="0">
                <a:latin typeface="Times New Roman"/>
                <a:cs typeface="Times New Roman"/>
              </a:rPr>
              <a:t>δ</a:t>
            </a:r>
            <a:r>
              <a:rPr lang="en-US" sz="2400" dirty="0">
                <a:latin typeface="Times New Roman"/>
                <a:cs typeface="Times New Roman"/>
              </a:rPr>
              <a:t>, </a:t>
            </a:r>
            <a:r>
              <a:rPr lang="el-GR" sz="2400" dirty="0">
                <a:latin typeface="Times New Roman"/>
                <a:cs typeface="Times New Roman"/>
              </a:rPr>
              <a:t>ε</a:t>
            </a:r>
            <a:r>
              <a:rPr lang="en-US" sz="2400" dirty="0">
                <a:latin typeface="Times New Roman"/>
                <a:cs typeface="Times New Roman"/>
              </a:rPr>
              <a:t> are trees with </a:t>
            </a:r>
            <a:r>
              <a:rPr lang="en-US" sz="2400" b="1" dirty="0">
                <a:solidFill>
                  <a:srgbClr val="0000FF"/>
                </a:solidFill>
                <a:latin typeface="Times New Roman"/>
                <a:cs typeface="Times New Roman"/>
              </a:rPr>
              <a:t>black root</a:t>
            </a:r>
            <a:r>
              <a:rPr lang="en-US" sz="2400" dirty="0">
                <a:latin typeface="Times New Roman"/>
                <a:cs typeface="Times New Roman"/>
              </a:rPr>
              <a:t>.</a:t>
            </a:r>
          </a:p>
          <a:p>
            <a:pPr lvl="2"/>
            <a:r>
              <a:rPr lang="el-GR" sz="2400" dirty="0">
                <a:latin typeface="Times New Roman"/>
                <a:cs typeface="Times New Roman"/>
              </a:rPr>
              <a:t>α</a:t>
            </a:r>
            <a:r>
              <a:rPr lang="en-US" sz="2400" dirty="0">
                <a:latin typeface="Times New Roman"/>
                <a:cs typeface="Times New Roman"/>
              </a:rPr>
              <a:t>, </a:t>
            </a:r>
            <a:r>
              <a:rPr lang="el-GR" sz="2400" dirty="0">
                <a:latin typeface="Times New Roman"/>
                <a:cs typeface="Times New Roman"/>
              </a:rPr>
              <a:t>β</a:t>
            </a:r>
            <a:r>
              <a:rPr lang="en-US" sz="2400" dirty="0">
                <a:latin typeface="Times New Roman"/>
                <a:cs typeface="Times New Roman"/>
              </a:rPr>
              <a:t>, </a:t>
            </a:r>
            <a:r>
              <a:rPr lang="el-GR" sz="2400" dirty="0">
                <a:latin typeface="Times New Roman"/>
                <a:cs typeface="Times New Roman"/>
              </a:rPr>
              <a:t>γ</a:t>
            </a:r>
            <a:r>
              <a:rPr lang="en-US" sz="2400" dirty="0">
                <a:latin typeface="Times New Roman"/>
                <a:cs typeface="Times New Roman"/>
              </a:rPr>
              <a:t>, </a:t>
            </a:r>
            <a:r>
              <a:rPr lang="el-GR" sz="2400" dirty="0">
                <a:latin typeface="Times New Roman"/>
                <a:cs typeface="Times New Roman"/>
              </a:rPr>
              <a:t>δ</a:t>
            </a:r>
            <a:r>
              <a:rPr lang="en-US" sz="2400" dirty="0">
                <a:latin typeface="Times New Roman"/>
                <a:cs typeface="Times New Roman"/>
              </a:rPr>
              <a:t>, </a:t>
            </a:r>
            <a:r>
              <a:rPr lang="el-GR" sz="2400" dirty="0">
                <a:latin typeface="Times New Roman"/>
                <a:cs typeface="Times New Roman"/>
              </a:rPr>
              <a:t>ε</a:t>
            </a:r>
            <a:r>
              <a:rPr lang="en-US" sz="2400" dirty="0">
                <a:latin typeface="Times New Roman"/>
                <a:cs typeface="Times New Roman"/>
              </a:rPr>
              <a:t> have the </a:t>
            </a:r>
            <a:r>
              <a:rPr lang="en-US" sz="2400" b="1" u="sng" dirty="0">
                <a:latin typeface="Times New Roman"/>
                <a:cs typeface="Times New Roman"/>
              </a:rPr>
              <a:t>same</a:t>
            </a:r>
            <a:r>
              <a:rPr lang="en-US" sz="2400" dirty="0">
                <a:latin typeface="Times New Roman"/>
                <a:cs typeface="Times New Roman"/>
              </a:rPr>
              <a:t> </a:t>
            </a:r>
            <a:r>
              <a:rPr lang="en-US" sz="2400" b="1" dirty="0">
                <a:solidFill>
                  <a:srgbClr val="0000FF"/>
                </a:solidFill>
                <a:latin typeface="Times New Roman"/>
                <a:cs typeface="Times New Roman"/>
              </a:rPr>
              <a:t>black height</a:t>
            </a:r>
            <a:r>
              <a:rPr lang="en-US" sz="2400" dirty="0">
                <a:latin typeface="Times New Roman"/>
                <a:cs typeface="Times New Roman"/>
              </a:rPr>
              <a:t>.</a:t>
            </a:r>
            <a:endParaRPr lang="en-US" sz="2400" dirty="0"/>
          </a:p>
        </p:txBody>
      </p:sp>
      <p:grpSp>
        <p:nvGrpSpPr>
          <p:cNvPr id="56" name="Group 55"/>
          <p:cNvGrpSpPr/>
          <p:nvPr/>
        </p:nvGrpSpPr>
        <p:grpSpPr>
          <a:xfrm>
            <a:off x="2124277" y="1905000"/>
            <a:ext cx="4581323" cy="2659969"/>
            <a:chOff x="1241677" y="2534231"/>
            <a:chExt cx="4581323" cy="2659969"/>
          </a:xfrm>
        </p:grpSpPr>
        <p:sp>
          <p:nvSpPr>
            <p:cNvPr id="6" name="Oval 5"/>
            <p:cNvSpPr/>
            <p:nvPr/>
          </p:nvSpPr>
          <p:spPr>
            <a:xfrm flipH="1">
              <a:off x="4413000" y="25342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4781735" y="29029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5022600" y="30923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9" name="Oval 8"/>
            <p:cNvSpPr/>
            <p:nvPr/>
          </p:nvSpPr>
          <p:spPr>
            <a:xfrm flipH="1">
              <a:off x="3772032" y="30940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9" idx="0"/>
            </p:cNvCxnSpPr>
            <p:nvPr/>
          </p:nvCxnSpPr>
          <p:spPr>
            <a:xfrm flipH="1">
              <a:off x="3988032" y="29029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3460800" y="34627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3244800" y="36772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3" name="Straight Arrow Connector 12"/>
            <p:cNvCxnSpPr/>
            <p:nvPr/>
          </p:nvCxnSpPr>
          <p:spPr>
            <a:xfrm>
              <a:off x="2565116" y="38774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41677" y="3677231"/>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0" name="Group 39"/>
            <p:cNvGrpSpPr/>
            <p:nvPr/>
          </p:nvGrpSpPr>
          <p:grpSpPr>
            <a:xfrm>
              <a:off x="2787600" y="4347228"/>
              <a:ext cx="489000" cy="834372"/>
              <a:chOff x="2787600" y="4347228"/>
              <a:chExt cx="489000" cy="834372"/>
            </a:xfrm>
          </p:grpSpPr>
          <p:sp>
            <p:nvSpPr>
              <p:cNvPr id="33" name="Isosceles Triangle 3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Oval 3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17" name="Straight Connector 16"/>
            <p:cNvCxnSpPr>
              <a:stCxn id="12" idx="5"/>
              <a:endCxn id="34" idx="0"/>
            </p:cNvCxnSpPr>
            <p:nvPr/>
          </p:nvCxnSpPr>
          <p:spPr>
            <a:xfrm flipH="1">
              <a:off x="3035064" y="40459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2" idx="3"/>
            </p:cNvCxnSpPr>
            <p:nvPr/>
          </p:nvCxnSpPr>
          <p:spPr>
            <a:xfrm flipH="1" flipV="1">
              <a:off x="3613535" y="40459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46" idx="0"/>
            </p:cNvCxnSpPr>
            <p:nvPr/>
          </p:nvCxnSpPr>
          <p:spPr>
            <a:xfrm>
              <a:off x="4140767" y="34627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5"/>
              <a:endCxn id="49" idx="0"/>
            </p:cNvCxnSpPr>
            <p:nvPr/>
          </p:nvCxnSpPr>
          <p:spPr>
            <a:xfrm flipH="1">
              <a:off x="4863864" y="34610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4" idx="0"/>
              <a:endCxn id="8" idx="3"/>
            </p:cNvCxnSpPr>
            <p:nvPr/>
          </p:nvCxnSpPr>
          <p:spPr>
            <a:xfrm flipH="1" flipV="1">
              <a:off x="5391335" y="34610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460800" y="4359828"/>
              <a:ext cx="489000" cy="834372"/>
              <a:chOff x="2787600" y="4347228"/>
              <a:chExt cx="489000" cy="834372"/>
            </a:xfrm>
          </p:grpSpPr>
          <p:sp>
            <p:nvSpPr>
              <p:cNvPr id="42" name="Isosceles Triangle 4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Oval 4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44" name="Group 43"/>
            <p:cNvGrpSpPr/>
            <p:nvPr/>
          </p:nvGrpSpPr>
          <p:grpSpPr>
            <a:xfrm>
              <a:off x="3981264" y="3737628"/>
              <a:ext cx="489000" cy="834372"/>
              <a:chOff x="2787600" y="4347228"/>
              <a:chExt cx="489000" cy="834372"/>
            </a:xfrm>
          </p:grpSpPr>
          <p:sp>
            <p:nvSpPr>
              <p:cNvPr id="45" name="Isosceles Triangle 4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6" name="Oval 4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47" name="Group 46"/>
            <p:cNvGrpSpPr/>
            <p:nvPr/>
          </p:nvGrpSpPr>
          <p:grpSpPr>
            <a:xfrm>
              <a:off x="4616400" y="3737628"/>
              <a:ext cx="489000" cy="834372"/>
              <a:chOff x="2787600" y="4347228"/>
              <a:chExt cx="489000" cy="834372"/>
            </a:xfrm>
          </p:grpSpPr>
          <p:sp>
            <p:nvSpPr>
              <p:cNvPr id="48" name="Isosceles Triangle 4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2" name="Group 51"/>
            <p:cNvGrpSpPr/>
            <p:nvPr/>
          </p:nvGrpSpPr>
          <p:grpSpPr>
            <a:xfrm>
              <a:off x="5334000" y="3716356"/>
              <a:ext cx="489000" cy="834372"/>
              <a:chOff x="2787600" y="4347228"/>
              <a:chExt cx="489000" cy="834372"/>
            </a:xfrm>
          </p:grpSpPr>
          <p:sp>
            <p:nvSpPr>
              <p:cNvPr id="53" name="Isosceles Triangle 5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Oval 5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Tree>
    <p:extLst>
      <p:ext uri="{BB962C8B-B14F-4D97-AF65-F5344CB8AC3E}">
        <p14:creationId xmlns:p14="http://schemas.microsoft.com/office/powerpoint/2010/main" val="51125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arn(inVertical)">
                                      <p:cBhvr>
                                        <p:cTn id="7" dur="500"/>
                                        <p:tgtEl>
                                          <p:spTgt spid="4">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barn(inVertical)">
                                      <p:cBhvr>
                                        <p:cTn id="12" dur="500"/>
                                        <p:tgtEl>
                                          <p:spTgt spid="4">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barn(inVertical)">
                                      <p:cBhvr>
                                        <p:cTn id="1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dirty="0"/>
          </a:p>
        </p:txBody>
      </p:sp>
      <p:sp>
        <p:nvSpPr>
          <p:cNvPr id="4" name="Content Placeholder 3"/>
          <p:cNvSpPr>
            <a:spLocks noGrp="1"/>
          </p:cNvSpPr>
          <p:nvPr>
            <p:ph sz="quarter" idx="1"/>
          </p:nvPr>
        </p:nvSpPr>
        <p:spPr>
          <a:xfrm>
            <a:off x="381000" y="1447800"/>
            <a:ext cx="4495800" cy="4572000"/>
          </a:xfrm>
        </p:spPr>
        <p:txBody>
          <a:bodyPr>
            <a:normAutofit/>
          </a:bodyPr>
          <a:lstStyle/>
          <a:p>
            <a:r>
              <a:rPr lang="en-US" dirty="0"/>
              <a:t>Three Cases:</a:t>
            </a:r>
          </a:p>
          <a:p>
            <a:pPr marL="320040" lvl="1" indent="0">
              <a:buNone/>
            </a:pPr>
            <a:r>
              <a:rPr lang="en-US" dirty="0"/>
              <a:t>2. Q is a </a:t>
            </a:r>
            <a:r>
              <a:rPr lang="en-US" b="1" dirty="0"/>
              <a:t>black node</a:t>
            </a:r>
            <a:r>
              <a:rPr lang="en-US" dirty="0"/>
              <a:t>; I is P’s </a:t>
            </a:r>
            <a:r>
              <a:rPr lang="en-US" b="1" dirty="0">
                <a:solidFill>
                  <a:srgbClr val="0000FF"/>
                </a:solidFill>
              </a:rPr>
              <a:t>left</a:t>
            </a:r>
            <a:r>
              <a:rPr lang="en-US" dirty="0">
                <a:solidFill>
                  <a:srgbClr val="0000FF"/>
                </a:solidFill>
              </a:rPr>
              <a:t> </a:t>
            </a:r>
            <a:r>
              <a:rPr lang="en-US" dirty="0"/>
              <a:t>child.</a:t>
            </a:r>
          </a:p>
          <a:p>
            <a:pPr marL="320040" lvl="1" indent="0">
              <a:buNone/>
            </a:pPr>
            <a:r>
              <a:rPr lang="en-US" dirty="0"/>
              <a:t>3. Q is a </a:t>
            </a:r>
            <a:r>
              <a:rPr lang="en-US" b="1" dirty="0"/>
              <a:t>black node</a:t>
            </a:r>
            <a:r>
              <a:rPr lang="en-US" dirty="0"/>
              <a:t>; I is P’s </a:t>
            </a:r>
            <a:r>
              <a:rPr lang="en-US" b="1" dirty="0">
                <a:solidFill>
                  <a:srgbClr val="0000FF"/>
                </a:solidFill>
              </a:rPr>
              <a:t>right</a:t>
            </a:r>
            <a:r>
              <a:rPr lang="en-US" dirty="0">
                <a:solidFill>
                  <a:srgbClr val="0000FF"/>
                </a:solidFill>
              </a:rPr>
              <a:t> </a:t>
            </a:r>
            <a:r>
              <a:rPr lang="en-US" dirty="0"/>
              <a:t>child.</a:t>
            </a:r>
          </a:p>
          <a:p>
            <a:pPr marL="274320" lvl="1" indent="-274320">
              <a:spcBef>
                <a:spcPts val="580"/>
              </a:spcBef>
              <a:buClr>
                <a:schemeClr val="accent1"/>
              </a:buClr>
            </a:pPr>
            <a:endParaRPr lang="en-US" b="1" u="sng" dirty="0"/>
          </a:p>
          <a:p>
            <a:pPr marL="274320" lvl="1" indent="-274320">
              <a:spcBef>
                <a:spcPts val="580"/>
              </a:spcBef>
              <a:buClr>
                <a:schemeClr val="accent1"/>
              </a:buClr>
            </a:pPr>
            <a:r>
              <a:rPr lang="en-US" b="1" u="sng" dirty="0"/>
              <a:t>Claim</a:t>
            </a:r>
            <a:r>
              <a:rPr lang="en-US" dirty="0"/>
              <a:t> for Case 2 and 3:</a:t>
            </a:r>
          </a:p>
          <a:p>
            <a:pPr lvl="1"/>
            <a:r>
              <a:rPr lang="en-US" dirty="0"/>
              <a:t>α, β, γ, Q are trees with </a:t>
            </a:r>
            <a:r>
              <a:rPr lang="en-US" b="1" dirty="0">
                <a:solidFill>
                  <a:srgbClr val="0000FF"/>
                </a:solidFill>
              </a:rPr>
              <a:t>black root</a:t>
            </a:r>
            <a:r>
              <a:rPr lang="en-US" dirty="0"/>
              <a:t>.</a:t>
            </a:r>
          </a:p>
          <a:p>
            <a:pPr lvl="1"/>
            <a:r>
              <a:rPr lang="en-US" dirty="0"/>
              <a:t>α, β, γ, Q have the </a:t>
            </a:r>
            <a:r>
              <a:rPr lang="en-US" b="1" u="sng" dirty="0"/>
              <a:t>same</a:t>
            </a:r>
            <a:r>
              <a:rPr lang="en-US" dirty="0"/>
              <a:t> </a:t>
            </a:r>
            <a:r>
              <a:rPr lang="en-US" b="1" dirty="0">
                <a:solidFill>
                  <a:srgbClr val="0000FF"/>
                </a:solidFill>
              </a:rPr>
              <a:t>black height</a:t>
            </a:r>
            <a:r>
              <a:rPr lang="en-US" dirty="0"/>
              <a:t>.</a:t>
            </a:r>
          </a:p>
          <a:p>
            <a:endParaRPr lang="en-US" dirty="0"/>
          </a:p>
        </p:txBody>
      </p:sp>
      <p:grpSp>
        <p:nvGrpSpPr>
          <p:cNvPr id="35" name="Group 34"/>
          <p:cNvGrpSpPr/>
          <p:nvPr/>
        </p:nvGrpSpPr>
        <p:grpSpPr>
          <a:xfrm>
            <a:off x="4859505" y="1371600"/>
            <a:ext cx="3446295" cy="2514600"/>
            <a:chOff x="4738905" y="1454831"/>
            <a:chExt cx="3446295" cy="2514600"/>
          </a:xfrm>
        </p:grpSpPr>
        <p:sp>
          <p:nvSpPr>
            <p:cNvPr id="27" name="Isosceles Triangle 26"/>
            <p:cNvSpPr/>
            <p:nvPr/>
          </p:nvSpPr>
          <p:spPr>
            <a:xfrm>
              <a:off x="7696200" y="2286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Oval 5"/>
            <p:cNvSpPr/>
            <p:nvPr/>
          </p:nvSpPr>
          <p:spPr>
            <a:xfrm flipH="1">
              <a:off x="7113393" y="14548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7482128" y="18235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7722993" y="20129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9" name="Oval 8"/>
            <p:cNvSpPr/>
            <p:nvPr/>
          </p:nvSpPr>
          <p:spPr>
            <a:xfrm flipH="1">
              <a:off x="6472425" y="20146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9" idx="0"/>
            </p:cNvCxnSpPr>
            <p:nvPr/>
          </p:nvCxnSpPr>
          <p:spPr>
            <a:xfrm flipH="1">
              <a:off x="6688425" y="18235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161193" y="23833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945193" y="25978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3" name="Straight Arrow Connector 12"/>
            <p:cNvCxnSpPr/>
            <p:nvPr/>
          </p:nvCxnSpPr>
          <p:spPr>
            <a:xfrm>
              <a:off x="5600700" y="2286000"/>
              <a:ext cx="312693"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38905" y="1827122"/>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5" name="Group 14"/>
            <p:cNvGrpSpPr/>
            <p:nvPr/>
          </p:nvGrpSpPr>
          <p:grpSpPr>
            <a:xfrm>
              <a:off x="5518200" y="3156431"/>
              <a:ext cx="489000" cy="813000"/>
              <a:chOff x="2805207" y="4320803"/>
              <a:chExt cx="489000" cy="813000"/>
            </a:xfrm>
          </p:grpSpPr>
          <p:sp>
            <p:nvSpPr>
              <p:cNvPr id="33" name="Isosceles Triangle 32"/>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Oval 33"/>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16" name="Group 15"/>
            <p:cNvGrpSpPr/>
            <p:nvPr/>
          </p:nvGrpSpPr>
          <p:grpSpPr>
            <a:xfrm>
              <a:off x="6248400" y="3131231"/>
              <a:ext cx="489000" cy="838200"/>
              <a:chOff x="2894007" y="4283003"/>
              <a:chExt cx="489000" cy="838200"/>
            </a:xfrm>
          </p:grpSpPr>
          <p:sp>
            <p:nvSpPr>
              <p:cNvPr id="31" name="Isosceles Triangle 30"/>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Oval 31"/>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17" name="Straight Connector 16"/>
            <p:cNvCxnSpPr>
              <a:stCxn id="12" idx="5"/>
              <a:endCxn id="34" idx="0"/>
            </p:cNvCxnSpPr>
            <p:nvPr/>
          </p:nvCxnSpPr>
          <p:spPr>
            <a:xfrm flipH="1">
              <a:off x="5734200" y="2966566"/>
              <a:ext cx="274258"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2" idx="0"/>
              <a:endCxn id="12" idx="3"/>
            </p:cNvCxnSpPr>
            <p:nvPr/>
          </p:nvCxnSpPr>
          <p:spPr>
            <a:xfrm flipH="1" flipV="1">
              <a:off x="6313928" y="2966566"/>
              <a:ext cx="1646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889800" y="2670828"/>
              <a:ext cx="489000" cy="841403"/>
              <a:chOff x="3002007" y="4432200"/>
              <a:chExt cx="489000" cy="841403"/>
            </a:xfrm>
          </p:grpSpPr>
          <p:sp>
            <p:nvSpPr>
              <p:cNvPr id="29" name="Isosceles Triangle 28"/>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0" name="Oval 29"/>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20" name="Straight Connector 19"/>
            <p:cNvCxnSpPr>
              <a:stCxn id="9" idx="3"/>
              <a:endCxn id="30" idx="0"/>
            </p:cNvCxnSpPr>
            <p:nvPr/>
          </p:nvCxnSpPr>
          <p:spPr>
            <a:xfrm>
              <a:off x="6841160" y="2383351"/>
              <a:ext cx="277240"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835600" y="4048909"/>
            <a:ext cx="3177923" cy="2567891"/>
            <a:chOff x="6157316" y="4048909"/>
            <a:chExt cx="3177923" cy="2567891"/>
          </a:xfrm>
        </p:grpSpPr>
        <p:sp>
          <p:nvSpPr>
            <p:cNvPr id="37" name="Isosceles Triangle 36"/>
            <p:cNvSpPr/>
            <p:nvPr/>
          </p:nvSpPr>
          <p:spPr>
            <a:xfrm>
              <a:off x="7969200" y="4880078"/>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8" name="Oval 37"/>
            <p:cNvSpPr/>
            <p:nvPr/>
          </p:nvSpPr>
          <p:spPr>
            <a:xfrm flipH="1">
              <a:off x="7386393" y="404890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9" name="Straight Connector 38"/>
            <p:cNvCxnSpPr>
              <a:stCxn id="38" idx="3"/>
              <a:endCxn id="40" idx="0"/>
            </p:cNvCxnSpPr>
            <p:nvPr/>
          </p:nvCxnSpPr>
          <p:spPr>
            <a:xfrm>
              <a:off x="7755128" y="4417644"/>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flipH="1">
              <a:off x="7995993" y="460704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41" name="Oval 40"/>
            <p:cNvSpPr/>
            <p:nvPr/>
          </p:nvSpPr>
          <p:spPr>
            <a:xfrm flipH="1">
              <a:off x="6745425" y="46086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2" name="Straight Connector 41"/>
            <p:cNvCxnSpPr>
              <a:stCxn id="38" idx="5"/>
              <a:endCxn id="41" idx="0"/>
            </p:cNvCxnSpPr>
            <p:nvPr/>
          </p:nvCxnSpPr>
          <p:spPr>
            <a:xfrm flipH="1">
              <a:off x="6961425" y="4417644"/>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3"/>
              <a:endCxn id="44" idx="0"/>
            </p:cNvCxnSpPr>
            <p:nvPr/>
          </p:nvCxnSpPr>
          <p:spPr>
            <a:xfrm>
              <a:off x="7114160" y="4977429"/>
              <a:ext cx="154356" cy="229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flipH="1">
              <a:off x="7052516"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5" name="Straight Arrow Connector 44"/>
            <p:cNvCxnSpPr/>
            <p:nvPr/>
          </p:nvCxnSpPr>
          <p:spPr>
            <a:xfrm flipH="1" flipV="1">
              <a:off x="7555709" y="5489679"/>
              <a:ext cx="432000" cy="1958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941716" y="5614649"/>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7" name="Group 46"/>
            <p:cNvGrpSpPr/>
            <p:nvPr/>
          </p:nvGrpSpPr>
          <p:grpSpPr>
            <a:xfrm>
              <a:off x="6705600" y="5791200"/>
              <a:ext cx="489000" cy="825600"/>
              <a:chOff x="2819400" y="4356000"/>
              <a:chExt cx="489000" cy="825600"/>
            </a:xfrm>
          </p:grpSpPr>
          <p:sp>
            <p:nvSpPr>
              <p:cNvPr id="57" name="Isosceles Triangle 56"/>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8" name="Oval 57"/>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48" name="Group 47"/>
            <p:cNvGrpSpPr/>
            <p:nvPr/>
          </p:nvGrpSpPr>
          <p:grpSpPr>
            <a:xfrm>
              <a:off x="7332116" y="5791200"/>
              <a:ext cx="489000" cy="825600"/>
              <a:chOff x="2868116" y="4356000"/>
              <a:chExt cx="489000" cy="825600"/>
            </a:xfrm>
          </p:grpSpPr>
          <p:sp>
            <p:nvSpPr>
              <p:cNvPr id="55" name="Isosceles Triangle 54"/>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6" name="Oval 55"/>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9" name="Straight Connector 48"/>
            <p:cNvCxnSpPr>
              <a:stCxn id="44" idx="5"/>
              <a:endCxn id="58" idx="0"/>
            </p:cNvCxnSpPr>
            <p:nvPr/>
          </p:nvCxnSpPr>
          <p:spPr>
            <a:xfrm flipH="1">
              <a:off x="6938516" y="5575535"/>
              <a:ext cx="1772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6" idx="0"/>
              <a:endCxn id="44" idx="3"/>
            </p:cNvCxnSpPr>
            <p:nvPr/>
          </p:nvCxnSpPr>
          <p:spPr>
            <a:xfrm flipH="1" flipV="1">
              <a:off x="7421251" y="5575535"/>
              <a:ext cx="166949"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157316" y="5257800"/>
              <a:ext cx="489000" cy="838200"/>
              <a:chOff x="2804516" y="4411126"/>
              <a:chExt cx="489000" cy="838200"/>
            </a:xfrm>
          </p:grpSpPr>
          <p:sp>
            <p:nvSpPr>
              <p:cNvPr id="53" name="Isosceles Triangle 52"/>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Oval 53"/>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52" name="Straight Connector 51"/>
            <p:cNvCxnSpPr>
              <a:stCxn id="41" idx="5"/>
              <a:endCxn id="54" idx="0"/>
            </p:cNvCxnSpPr>
            <p:nvPr/>
          </p:nvCxnSpPr>
          <p:spPr>
            <a:xfrm flipH="1">
              <a:off x="6405116" y="4977429"/>
              <a:ext cx="403574" cy="2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37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up)">
                                      <p:cBhvr>
                                        <p:cTn id="7" dur="500"/>
                                        <p:tgtEl>
                                          <p:spTgt spid="4">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wipe(up)">
                                      <p:cBhvr>
                                        <p:cTn id="10" dur="500"/>
                                        <p:tgtEl>
                                          <p:spTgt spid="4">
                                            <p:txEl>
                                              <p:pRg st="5" end="5"/>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wipe(up)">
                                      <p:cBhvr>
                                        <p:cTn id="1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28</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1: Q is a </a:t>
            </a:r>
            <a:r>
              <a:rPr lang="en-US" sz="2600" b="1" dirty="0">
                <a:solidFill>
                  <a:srgbClr val="C00000"/>
                </a:solidFill>
              </a:rPr>
              <a:t>red node</a:t>
            </a:r>
            <a:r>
              <a:rPr lang="en-US" sz="2600" dirty="0"/>
              <a:t>.</a:t>
            </a:r>
          </a:p>
          <a:p>
            <a:endParaRPr lang="en-US" dirty="0"/>
          </a:p>
        </p:txBody>
      </p:sp>
      <p:grpSp>
        <p:nvGrpSpPr>
          <p:cNvPr id="36" name="Group 35"/>
          <p:cNvGrpSpPr/>
          <p:nvPr/>
        </p:nvGrpSpPr>
        <p:grpSpPr>
          <a:xfrm>
            <a:off x="247091" y="2369943"/>
            <a:ext cx="3639109" cy="2659969"/>
            <a:chOff x="2183891" y="2534231"/>
            <a:chExt cx="3639109" cy="2659969"/>
          </a:xfrm>
        </p:grpSpPr>
        <p:sp>
          <p:nvSpPr>
            <p:cNvPr id="37" name="Oval 36"/>
            <p:cNvSpPr/>
            <p:nvPr/>
          </p:nvSpPr>
          <p:spPr>
            <a:xfrm flipH="1">
              <a:off x="4413000" y="25342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8" name="Straight Connector 37"/>
            <p:cNvCxnSpPr>
              <a:stCxn id="37" idx="3"/>
              <a:endCxn id="39" idx="0"/>
            </p:cNvCxnSpPr>
            <p:nvPr/>
          </p:nvCxnSpPr>
          <p:spPr>
            <a:xfrm>
              <a:off x="4781735" y="29029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5022600" y="30923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40" name="Oval 39"/>
            <p:cNvSpPr/>
            <p:nvPr/>
          </p:nvSpPr>
          <p:spPr>
            <a:xfrm flipH="1">
              <a:off x="3772032" y="30940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1" name="Straight Connector 40"/>
            <p:cNvCxnSpPr>
              <a:stCxn id="37" idx="5"/>
              <a:endCxn id="40" idx="0"/>
            </p:cNvCxnSpPr>
            <p:nvPr/>
          </p:nvCxnSpPr>
          <p:spPr>
            <a:xfrm flipH="1">
              <a:off x="3988032" y="29029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3460800" y="34627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3244800" y="36772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4" name="Straight Arrow Connector 43"/>
            <p:cNvCxnSpPr/>
            <p:nvPr/>
          </p:nvCxnSpPr>
          <p:spPr>
            <a:xfrm>
              <a:off x="2819064" y="3350103"/>
              <a:ext cx="368418" cy="3662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183891" y="2902966"/>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6" name="Group 45"/>
            <p:cNvGrpSpPr/>
            <p:nvPr/>
          </p:nvGrpSpPr>
          <p:grpSpPr>
            <a:xfrm>
              <a:off x="2787600" y="4347228"/>
              <a:ext cx="489000" cy="834372"/>
              <a:chOff x="2787600" y="4347228"/>
              <a:chExt cx="489000" cy="834372"/>
            </a:xfrm>
          </p:grpSpPr>
          <p:sp>
            <p:nvSpPr>
              <p:cNvPr id="64" name="Isosceles Triangle 6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47" name="Straight Connector 46"/>
            <p:cNvCxnSpPr>
              <a:stCxn id="43" idx="5"/>
              <a:endCxn id="65" idx="0"/>
            </p:cNvCxnSpPr>
            <p:nvPr/>
          </p:nvCxnSpPr>
          <p:spPr>
            <a:xfrm flipH="1">
              <a:off x="3035064" y="40459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3" idx="3"/>
            </p:cNvCxnSpPr>
            <p:nvPr/>
          </p:nvCxnSpPr>
          <p:spPr>
            <a:xfrm flipH="1" flipV="1">
              <a:off x="3613535" y="40459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3"/>
              <a:endCxn id="61" idx="0"/>
            </p:cNvCxnSpPr>
            <p:nvPr/>
          </p:nvCxnSpPr>
          <p:spPr>
            <a:xfrm>
              <a:off x="4140767" y="34627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5"/>
              <a:endCxn id="59" idx="0"/>
            </p:cNvCxnSpPr>
            <p:nvPr/>
          </p:nvCxnSpPr>
          <p:spPr>
            <a:xfrm flipH="1">
              <a:off x="4863864" y="34610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57" idx="0"/>
              <a:endCxn id="39" idx="3"/>
            </p:cNvCxnSpPr>
            <p:nvPr/>
          </p:nvCxnSpPr>
          <p:spPr>
            <a:xfrm flipH="1" flipV="1">
              <a:off x="5391335" y="34610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3460800" y="4359828"/>
              <a:ext cx="489000" cy="834372"/>
              <a:chOff x="2787600" y="4347228"/>
              <a:chExt cx="489000" cy="834372"/>
            </a:xfrm>
          </p:grpSpPr>
          <p:sp>
            <p:nvSpPr>
              <p:cNvPr id="62" name="Isosceles Triangle 6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Oval 6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53" name="Group 52"/>
            <p:cNvGrpSpPr/>
            <p:nvPr/>
          </p:nvGrpSpPr>
          <p:grpSpPr>
            <a:xfrm>
              <a:off x="3981264" y="3737628"/>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4" name="Group 53"/>
            <p:cNvGrpSpPr/>
            <p:nvPr/>
          </p:nvGrpSpPr>
          <p:grpSpPr>
            <a:xfrm>
              <a:off x="4616400" y="3737628"/>
              <a:ext cx="489000" cy="834372"/>
              <a:chOff x="2787600" y="4347228"/>
              <a:chExt cx="489000" cy="834372"/>
            </a:xfrm>
          </p:grpSpPr>
          <p:sp>
            <p:nvSpPr>
              <p:cNvPr id="58" name="Isosceles Triangle 5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Oval 5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5" name="Group 54"/>
            <p:cNvGrpSpPr/>
            <p:nvPr/>
          </p:nvGrpSpPr>
          <p:grpSpPr>
            <a:xfrm>
              <a:off x="5334000" y="3716356"/>
              <a:ext cx="489000" cy="834372"/>
              <a:chOff x="2787600" y="4347228"/>
              <a:chExt cx="489000" cy="834372"/>
            </a:xfrm>
          </p:grpSpPr>
          <p:sp>
            <p:nvSpPr>
              <p:cNvPr id="56" name="Isosceles Triangle 5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7" name="Oval 5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68" name="Right Arrow 67"/>
          <p:cNvSpPr/>
          <p:nvPr/>
        </p:nvSpPr>
        <p:spPr>
          <a:xfrm>
            <a:off x="4114800" y="3329707"/>
            <a:ext cx="1676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99" name="Group 98"/>
          <p:cNvGrpSpPr/>
          <p:nvPr/>
        </p:nvGrpSpPr>
        <p:grpSpPr>
          <a:xfrm>
            <a:off x="5575200" y="2362200"/>
            <a:ext cx="3035400" cy="2659969"/>
            <a:chOff x="5556709" y="2362200"/>
            <a:chExt cx="3035400" cy="2659969"/>
          </a:xfrm>
        </p:grpSpPr>
        <p:sp>
          <p:nvSpPr>
            <p:cNvPr id="70" name="Oval 69"/>
            <p:cNvSpPr/>
            <p:nvPr/>
          </p:nvSpPr>
          <p:spPr>
            <a:xfrm flipH="1">
              <a:off x="7182109" y="2362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1" name="Straight Connector 70"/>
            <p:cNvCxnSpPr>
              <a:stCxn id="70" idx="3"/>
              <a:endCxn id="72" idx="0"/>
            </p:cNvCxnSpPr>
            <p:nvPr/>
          </p:nvCxnSpPr>
          <p:spPr>
            <a:xfrm>
              <a:off x="7550844" y="2730935"/>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flipH="1">
              <a:off x="7791709" y="2920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73" name="Oval 72"/>
            <p:cNvSpPr/>
            <p:nvPr/>
          </p:nvSpPr>
          <p:spPr>
            <a:xfrm flipH="1">
              <a:off x="6541141" y="29219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74" name="Straight Connector 73"/>
            <p:cNvCxnSpPr>
              <a:stCxn id="70" idx="5"/>
              <a:endCxn id="73" idx="0"/>
            </p:cNvCxnSpPr>
            <p:nvPr/>
          </p:nvCxnSpPr>
          <p:spPr>
            <a:xfrm flipH="1">
              <a:off x="6757141" y="2730935"/>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3" idx="5"/>
              <a:endCxn id="76" idx="0"/>
            </p:cNvCxnSpPr>
            <p:nvPr/>
          </p:nvCxnSpPr>
          <p:spPr>
            <a:xfrm flipH="1">
              <a:off x="6229909" y="3290720"/>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flipH="1">
              <a:off x="6013909"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9" name="Group 78"/>
            <p:cNvGrpSpPr/>
            <p:nvPr/>
          </p:nvGrpSpPr>
          <p:grpSpPr>
            <a:xfrm>
              <a:off x="5556709" y="4175197"/>
              <a:ext cx="489000" cy="834372"/>
              <a:chOff x="2787600" y="4347228"/>
              <a:chExt cx="489000" cy="834372"/>
            </a:xfrm>
          </p:grpSpPr>
          <p:sp>
            <p:nvSpPr>
              <p:cNvPr id="97" name="Isosceles Triangle 9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8" name="Oval 9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80" name="Straight Connector 79"/>
            <p:cNvCxnSpPr>
              <a:stCxn id="76" idx="5"/>
              <a:endCxn id="98" idx="0"/>
            </p:cNvCxnSpPr>
            <p:nvPr/>
          </p:nvCxnSpPr>
          <p:spPr>
            <a:xfrm flipH="1">
              <a:off x="5804173" y="3873935"/>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6" idx="3"/>
            </p:cNvCxnSpPr>
            <p:nvPr/>
          </p:nvCxnSpPr>
          <p:spPr>
            <a:xfrm flipH="1" flipV="1">
              <a:off x="6382644" y="3873935"/>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3"/>
              <a:endCxn id="94" idx="0"/>
            </p:cNvCxnSpPr>
            <p:nvPr/>
          </p:nvCxnSpPr>
          <p:spPr>
            <a:xfrm>
              <a:off x="6909876" y="3290720"/>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2" idx="5"/>
              <a:endCxn id="92" idx="0"/>
            </p:cNvCxnSpPr>
            <p:nvPr/>
          </p:nvCxnSpPr>
          <p:spPr>
            <a:xfrm flipH="1">
              <a:off x="7632973" y="3289068"/>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0" idx="0"/>
              <a:endCxn id="72" idx="3"/>
            </p:cNvCxnSpPr>
            <p:nvPr/>
          </p:nvCxnSpPr>
          <p:spPr>
            <a:xfrm flipH="1" flipV="1">
              <a:off x="8160444" y="3289068"/>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6229909" y="4187797"/>
              <a:ext cx="489000" cy="834372"/>
              <a:chOff x="2787600" y="4347228"/>
              <a:chExt cx="489000" cy="834372"/>
            </a:xfrm>
          </p:grpSpPr>
          <p:sp>
            <p:nvSpPr>
              <p:cNvPr id="95" name="Isosceles Triangle 9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6" name="Oval 9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86" name="Group 85"/>
            <p:cNvGrpSpPr/>
            <p:nvPr/>
          </p:nvGrpSpPr>
          <p:grpSpPr>
            <a:xfrm>
              <a:off x="6750373" y="3565597"/>
              <a:ext cx="489000" cy="834372"/>
              <a:chOff x="2787600" y="4347228"/>
              <a:chExt cx="489000" cy="834372"/>
            </a:xfrm>
          </p:grpSpPr>
          <p:sp>
            <p:nvSpPr>
              <p:cNvPr id="93" name="Isosceles Triangle 9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4" name="Oval 9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87" name="Group 86"/>
            <p:cNvGrpSpPr/>
            <p:nvPr/>
          </p:nvGrpSpPr>
          <p:grpSpPr>
            <a:xfrm>
              <a:off x="7385509" y="3565597"/>
              <a:ext cx="489000" cy="834372"/>
              <a:chOff x="2787600" y="4347228"/>
              <a:chExt cx="489000" cy="834372"/>
            </a:xfrm>
          </p:grpSpPr>
          <p:sp>
            <p:nvSpPr>
              <p:cNvPr id="91" name="Isosceles Triangle 9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2" name="Oval 9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88" name="Group 87"/>
            <p:cNvGrpSpPr/>
            <p:nvPr/>
          </p:nvGrpSpPr>
          <p:grpSpPr>
            <a:xfrm>
              <a:off x="8103109" y="3544325"/>
              <a:ext cx="489000" cy="834372"/>
              <a:chOff x="2787600" y="4347228"/>
              <a:chExt cx="489000" cy="834372"/>
            </a:xfrm>
          </p:grpSpPr>
          <p:sp>
            <p:nvSpPr>
              <p:cNvPr id="89" name="Isosceles Triangle 8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0" name="Oval 8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100" name="TextBox 99"/>
          <p:cNvSpPr txBox="1"/>
          <p:nvPr/>
        </p:nvSpPr>
        <p:spPr>
          <a:xfrm>
            <a:off x="5822664" y="5257800"/>
            <a:ext cx="2887650"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May </a:t>
            </a:r>
            <a:r>
              <a:rPr lang="en-US" sz="2400" b="1" dirty="0" err="1">
                <a:solidFill>
                  <a:srgbClr val="0000FF"/>
                </a:solidFill>
              </a:rPr>
              <a:t>recurse</a:t>
            </a:r>
            <a:r>
              <a:rPr lang="en-US" sz="2400" dirty="0"/>
              <a:t>, since G’s </a:t>
            </a:r>
            <a:br>
              <a:rPr lang="en-US" sz="2400" dirty="0"/>
            </a:br>
            <a:r>
              <a:rPr lang="en-US" sz="2400" dirty="0"/>
              <a:t>parent may be red.</a:t>
            </a:r>
          </a:p>
        </p:txBody>
      </p:sp>
    </p:spTree>
    <p:extLst>
      <p:ext uri="{BB962C8B-B14F-4D97-AF65-F5344CB8AC3E}">
        <p14:creationId xmlns:p14="http://schemas.microsoft.com/office/powerpoint/2010/main" val="55631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9"/>
                                        </p:tgtEl>
                                        <p:attrNameLst>
                                          <p:attrName>style.visibility</p:attrName>
                                        </p:attrNameLst>
                                      </p:cBhvr>
                                      <p:to>
                                        <p:strVal val="visible"/>
                                      </p:to>
                                    </p:set>
                                    <p:animEffect transition="in" filter="wipe(left)">
                                      <p:cBhvr>
                                        <p:cTn id="11" dur="500"/>
                                        <p:tgtEl>
                                          <p:spTgt spid="99"/>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00"/>
                                        </p:tgtEl>
                                        <p:attrNameLst>
                                          <p:attrName>style.visibility</p:attrName>
                                        </p:attrNameLst>
                                      </p:cBhvr>
                                      <p:to>
                                        <p:strVal val="visible"/>
                                      </p:to>
                                    </p:set>
                                    <p:anim calcmode="lin" valueType="num">
                                      <p:cBhvr>
                                        <p:cTn id="16" dur="500" fill="hold"/>
                                        <p:tgtEl>
                                          <p:spTgt spid="100"/>
                                        </p:tgtEl>
                                        <p:attrNameLst>
                                          <p:attrName>ppt_w</p:attrName>
                                        </p:attrNameLst>
                                      </p:cBhvr>
                                      <p:tavLst>
                                        <p:tav tm="0">
                                          <p:val>
                                            <p:fltVal val="0"/>
                                          </p:val>
                                        </p:tav>
                                        <p:tav tm="100000">
                                          <p:val>
                                            <p:strVal val="#ppt_w"/>
                                          </p:val>
                                        </p:tav>
                                      </p:tavLst>
                                    </p:anim>
                                    <p:anim calcmode="lin" valueType="num">
                                      <p:cBhvr>
                                        <p:cTn id="17" dur="500" fill="hold"/>
                                        <p:tgtEl>
                                          <p:spTgt spid="100"/>
                                        </p:tgtEl>
                                        <p:attrNameLst>
                                          <p:attrName>ppt_h</p:attrName>
                                        </p:attrNameLst>
                                      </p:cBhvr>
                                      <p:tavLst>
                                        <p:tav tm="0">
                                          <p:val>
                                            <p:fltVal val="0"/>
                                          </p:val>
                                        </p:tav>
                                        <p:tav tm="100000">
                                          <p:val>
                                            <p:strVal val="#ppt_h"/>
                                          </p:val>
                                        </p:tav>
                                      </p:tavLst>
                                    </p:anim>
                                    <p:animEffect transition="in" filter="fade">
                                      <p:cBhvr>
                                        <p:cTn id="1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0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dirty="0"/>
          </a:p>
        </p:txBody>
      </p:sp>
      <p:sp>
        <p:nvSpPr>
          <p:cNvPr id="4" name="Content Placeholder 3"/>
          <p:cNvSpPr>
            <a:spLocks noGrp="1"/>
          </p:cNvSpPr>
          <p:nvPr>
            <p:ph sz="quarter" idx="1"/>
          </p:nvPr>
        </p:nvSpPr>
        <p:spPr/>
        <p:txBody>
          <a:bodyPr>
            <a:normAutofit/>
          </a:bodyPr>
          <a:lstStyle/>
          <a:p>
            <a:pPr marL="274320" lvl="1" indent="-274320">
              <a:spcBef>
                <a:spcPts val="580"/>
              </a:spcBef>
              <a:buClr>
                <a:schemeClr val="accent1"/>
              </a:buClr>
            </a:pPr>
            <a:r>
              <a:rPr lang="en-US" sz="2600" dirty="0"/>
              <a:t>Case 2: Q is a </a:t>
            </a:r>
            <a:r>
              <a:rPr lang="en-US" sz="2600" b="1" dirty="0"/>
              <a:t>black node</a:t>
            </a:r>
            <a:r>
              <a:rPr lang="en-US" sz="2600" dirty="0"/>
              <a:t>; I is P’s </a:t>
            </a:r>
            <a:r>
              <a:rPr lang="en-US" sz="2600" b="1" dirty="0">
                <a:solidFill>
                  <a:srgbClr val="0000FF"/>
                </a:solidFill>
              </a:rPr>
              <a:t>left</a:t>
            </a:r>
            <a:r>
              <a:rPr lang="en-US" sz="2600" dirty="0">
                <a:solidFill>
                  <a:srgbClr val="0000FF"/>
                </a:solidFill>
              </a:rPr>
              <a:t> </a:t>
            </a:r>
            <a:r>
              <a:rPr lang="en-US" sz="2600" dirty="0"/>
              <a:t>child.</a:t>
            </a:r>
          </a:p>
        </p:txBody>
      </p:sp>
      <p:grpSp>
        <p:nvGrpSpPr>
          <p:cNvPr id="5" name="Group 4"/>
          <p:cNvGrpSpPr/>
          <p:nvPr/>
        </p:nvGrpSpPr>
        <p:grpSpPr>
          <a:xfrm>
            <a:off x="228600" y="2057400"/>
            <a:ext cx="3446295" cy="2514600"/>
            <a:chOff x="4738905" y="1454831"/>
            <a:chExt cx="3446295" cy="2514600"/>
          </a:xfrm>
        </p:grpSpPr>
        <p:sp>
          <p:nvSpPr>
            <p:cNvPr id="6" name="Isosceles Triangle 5"/>
            <p:cNvSpPr/>
            <p:nvPr/>
          </p:nvSpPr>
          <p:spPr>
            <a:xfrm>
              <a:off x="7696200" y="2286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7113393" y="14548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8" name="Straight Connector 7"/>
            <p:cNvCxnSpPr>
              <a:stCxn id="7" idx="3"/>
              <a:endCxn id="9" idx="0"/>
            </p:cNvCxnSpPr>
            <p:nvPr/>
          </p:nvCxnSpPr>
          <p:spPr>
            <a:xfrm>
              <a:off x="7482128" y="18235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flipH="1">
              <a:off x="7722993" y="20129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10" name="Oval 9"/>
            <p:cNvSpPr/>
            <p:nvPr/>
          </p:nvSpPr>
          <p:spPr>
            <a:xfrm flipH="1">
              <a:off x="6472425" y="20146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1" name="Straight Connector 10"/>
            <p:cNvCxnSpPr>
              <a:stCxn id="7" idx="5"/>
              <a:endCxn id="10" idx="0"/>
            </p:cNvCxnSpPr>
            <p:nvPr/>
          </p:nvCxnSpPr>
          <p:spPr>
            <a:xfrm flipH="1">
              <a:off x="6688425" y="18235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5"/>
              <a:endCxn id="13" idx="0"/>
            </p:cNvCxnSpPr>
            <p:nvPr/>
          </p:nvCxnSpPr>
          <p:spPr>
            <a:xfrm flipH="1">
              <a:off x="6161193" y="23833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5945193" y="25978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4" name="Straight Arrow Connector 13"/>
            <p:cNvCxnSpPr/>
            <p:nvPr/>
          </p:nvCxnSpPr>
          <p:spPr>
            <a:xfrm>
              <a:off x="5600700" y="2286000"/>
              <a:ext cx="312693"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38905" y="1827122"/>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6" name="Group 15"/>
            <p:cNvGrpSpPr/>
            <p:nvPr/>
          </p:nvGrpSpPr>
          <p:grpSpPr>
            <a:xfrm>
              <a:off x="5518200" y="3156431"/>
              <a:ext cx="489000" cy="813000"/>
              <a:chOff x="2805207" y="4320803"/>
              <a:chExt cx="489000" cy="813000"/>
            </a:xfrm>
          </p:grpSpPr>
          <p:sp>
            <p:nvSpPr>
              <p:cNvPr id="26" name="Isosceles Triangle 25"/>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Oval 26"/>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17" name="Group 16"/>
            <p:cNvGrpSpPr/>
            <p:nvPr/>
          </p:nvGrpSpPr>
          <p:grpSpPr>
            <a:xfrm>
              <a:off x="6248400" y="3131231"/>
              <a:ext cx="489000" cy="838200"/>
              <a:chOff x="2894007" y="4283003"/>
              <a:chExt cx="489000" cy="838200"/>
            </a:xfrm>
          </p:grpSpPr>
          <p:sp>
            <p:nvSpPr>
              <p:cNvPr id="24" name="Isosceles Triangle 23"/>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Oval 24"/>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18" name="Straight Connector 17"/>
            <p:cNvCxnSpPr>
              <a:stCxn id="13" idx="5"/>
              <a:endCxn id="27" idx="0"/>
            </p:cNvCxnSpPr>
            <p:nvPr/>
          </p:nvCxnSpPr>
          <p:spPr>
            <a:xfrm flipH="1">
              <a:off x="5734200" y="2966566"/>
              <a:ext cx="274258"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0"/>
              <a:endCxn id="13" idx="3"/>
            </p:cNvCxnSpPr>
            <p:nvPr/>
          </p:nvCxnSpPr>
          <p:spPr>
            <a:xfrm flipH="1" flipV="1">
              <a:off x="6313928" y="2966566"/>
              <a:ext cx="1646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889800" y="2670828"/>
              <a:ext cx="489000" cy="841403"/>
              <a:chOff x="3002007" y="4432200"/>
              <a:chExt cx="489000" cy="841403"/>
            </a:xfrm>
          </p:grpSpPr>
          <p:sp>
            <p:nvSpPr>
              <p:cNvPr id="22" name="Isosceles Triangle 21"/>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21" name="Straight Connector 20"/>
            <p:cNvCxnSpPr>
              <a:stCxn id="10" idx="3"/>
              <a:endCxn id="23" idx="0"/>
            </p:cNvCxnSpPr>
            <p:nvPr/>
          </p:nvCxnSpPr>
          <p:spPr>
            <a:xfrm>
              <a:off x="6841160" y="2383351"/>
              <a:ext cx="277240"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Right Arrow 27"/>
          <p:cNvSpPr/>
          <p:nvPr/>
        </p:nvSpPr>
        <p:spPr>
          <a:xfrm>
            <a:off x="3886200" y="2667000"/>
            <a:ext cx="1600200" cy="129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a:t>
            </a:r>
            <a:br>
              <a:rPr lang="en-US" sz="2400" dirty="0"/>
            </a:br>
            <a:r>
              <a:rPr lang="en-US" sz="2400" dirty="0"/>
              <a:t>Rotation</a:t>
            </a:r>
          </a:p>
        </p:txBody>
      </p:sp>
      <p:grpSp>
        <p:nvGrpSpPr>
          <p:cNvPr id="69" name="Group 68"/>
          <p:cNvGrpSpPr/>
          <p:nvPr/>
        </p:nvGrpSpPr>
        <p:grpSpPr>
          <a:xfrm>
            <a:off x="5819700" y="2133600"/>
            <a:ext cx="2470200" cy="2133600"/>
            <a:chOff x="5683200" y="3733800"/>
            <a:chExt cx="2470200" cy="2133600"/>
          </a:xfrm>
        </p:grpSpPr>
        <p:sp>
          <p:nvSpPr>
            <p:cNvPr id="31" name="Oval 30"/>
            <p:cNvSpPr/>
            <p:nvPr/>
          </p:nvSpPr>
          <p:spPr>
            <a:xfrm flipH="1">
              <a:off x="7359600" y="44003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2" name="Straight Connector 31"/>
            <p:cNvCxnSpPr>
              <a:stCxn id="31" idx="3"/>
              <a:endCxn id="33" idx="0"/>
            </p:cNvCxnSpPr>
            <p:nvPr/>
          </p:nvCxnSpPr>
          <p:spPr>
            <a:xfrm>
              <a:off x="7728335" y="47690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7664400" y="4984764"/>
              <a:ext cx="489000" cy="882636"/>
              <a:chOff x="7703188" y="4444333"/>
              <a:chExt cx="489000" cy="882636"/>
            </a:xfrm>
          </p:grpSpPr>
          <p:sp>
            <p:nvSpPr>
              <p:cNvPr id="30" name="Isosceles Triangle 2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3" name="Oval 32"/>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4" name="Oval 33"/>
            <p:cNvSpPr/>
            <p:nvPr/>
          </p:nvSpPr>
          <p:spPr>
            <a:xfrm flipH="1">
              <a:off x="67056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5" name="Straight Connector 34"/>
            <p:cNvCxnSpPr>
              <a:stCxn id="34" idx="5"/>
              <a:endCxn id="37" idx="1"/>
            </p:cNvCxnSpPr>
            <p:nvPr/>
          </p:nvCxnSpPr>
          <p:spPr>
            <a:xfrm flipH="1">
              <a:off x="6413735" y="41025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9" idx="0"/>
              <a:endCxn id="37" idx="3"/>
            </p:cNvCxnSpPr>
            <p:nvPr/>
          </p:nvCxnSpPr>
          <p:spPr>
            <a:xfrm flipH="1" flipV="1">
              <a:off x="6413735" y="47502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6045000" y="43815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0" name="Group 39"/>
            <p:cNvGrpSpPr/>
            <p:nvPr/>
          </p:nvGrpSpPr>
          <p:grpSpPr>
            <a:xfrm>
              <a:off x="5683200" y="5029200"/>
              <a:ext cx="489000" cy="813000"/>
              <a:chOff x="2805207" y="4320803"/>
              <a:chExt cx="489000" cy="813000"/>
            </a:xfrm>
          </p:grpSpPr>
          <p:sp>
            <p:nvSpPr>
              <p:cNvPr id="50" name="Isosceles Triangle 49"/>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1" name="Oval 50"/>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41" name="Group 40"/>
            <p:cNvGrpSpPr/>
            <p:nvPr/>
          </p:nvGrpSpPr>
          <p:grpSpPr>
            <a:xfrm>
              <a:off x="6292800" y="5029200"/>
              <a:ext cx="489000" cy="838200"/>
              <a:chOff x="2894007" y="4283003"/>
              <a:chExt cx="489000" cy="838200"/>
            </a:xfrm>
          </p:grpSpPr>
          <p:sp>
            <p:nvSpPr>
              <p:cNvPr id="48" name="Isosceles Triangle 47"/>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42" name="Straight Connector 41"/>
            <p:cNvCxnSpPr>
              <a:stCxn id="37" idx="5"/>
              <a:endCxn id="51" idx="0"/>
            </p:cNvCxnSpPr>
            <p:nvPr/>
          </p:nvCxnSpPr>
          <p:spPr>
            <a:xfrm flipH="1">
              <a:off x="5899200" y="47502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4" idx="3"/>
              <a:endCxn id="31" idx="7"/>
            </p:cNvCxnSpPr>
            <p:nvPr/>
          </p:nvCxnSpPr>
          <p:spPr>
            <a:xfrm>
              <a:off x="7074335" y="41025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7054800" y="5020795"/>
              <a:ext cx="489000" cy="841403"/>
              <a:chOff x="3002007" y="4432200"/>
              <a:chExt cx="489000" cy="841403"/>
            </a:xfrm>
          </p:grpSpPr>
          <p:sp>
            <p:nvSpPr>
              <p:cNvPr id="46" name="Isosceles Triangle 45"/>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5" name="Straight Connector 44"/>
            <p:cNvCxnSpPr>
              <a:stCxn id="31" idx="5"/>
              <a:endCxn id="47" idx="0"/>
            </p:cNvCxnSpPr>
            <p:nvPr/>
          </p:nvCxnSpPr>
          <p:spPr>
            <a:xfrm flipH="1">
              <a:off x="7283400" y="47690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2438400" y="4419600"/>
            <a:ext cx="2470200" cy="2133600"/>
            <a:chOff x="2438400" y="4419600"/>
            <a:chExt cx="2470200" cy="2133600"/>
          </a:xfrm>
        </p:grpSpPr>
        <p:sp>
          <p:nvSpPr>
            <p:cNvPr id="71" name="Oval 70"/>
            <p:cNvSpPr/>
            <p:nvPr/>
          </p:nvSpPr>
          <p:spPr>
            <a:xfrm flipH="1">
              <a:off x="4114800" y="5086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2" name="Straight Connector 71"/>
            <p:cNvCxnSpPr>
              <a:stCxn id="71" idx="3"/>
              <a:endCxn id="91" idx="0"/>
            </p:cNvCxnSpPr>
            <p:nvPr/>
          </p:nvCxnSpPr>
          <p:spPr>
            <a:xfrm>
              <a:off x="4483535" y="54548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4419600" y="5670564"/>
              <a:ext cx="489000" cy="882636"/>
              <a:chOff x="7703188" y="4444333"/>
              <a:chExt cx="489000" cy="882636"/>
            </a:xfrm>
          </p:grpSpPr>
          <p:sp>
            <p:nvSpPr>
              <p:cNvPr id="90" name="Isosceles Triangle 8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1" name="Oval 90"/>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74" name="Oval 73"/>
            <p:cNvSpPr/>
            <p:nvPr/>
          </p:nvSpPr>
          <p:spPr>
            <a:xfrm flipH="1">
              <a:off x="3460800" y="441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a:cs typeface="Times New Roman"/>
                </a:rPr>
                <a:t>P</a:t>
              </a:r>
            </a:p>
          </p:txBody>
        </p:sp>
        <p:cxnSp>
          <p:nvCxnSpPr>
            <p:cNvPr id="75" name="Straight Connector 74"/>
            <p:cNvCxnSpPr>
              <a:stCxn id="74" idx="5"/>
              <a:endCxn id="77" idx="1"/>
            </p:cNvCxnSpPr>
            <p:nvPr/>
          </p:nvCxnSpPr>
          <p:spPr>
            <a:xfrm flipH="1">
              <a:off x="3168935" y="47883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87" idx="0"/>
              <a:endCxn id="77" idx="3"/>
            </p:cNvCxnSpPr>
            <p:nvPr/>
          </p:nvCxnSpPr>
          <p:spPr>
            <a:xfrm flipH="1" flipV="1">
              <a:off x="3168935" y="54360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flipH="1">
              <a:off x="2800200" y="50673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8" name="Group 77"/>
            <p:cNvGrpSpPr/>
            <p:nvPr/>
          </p:nvGrpSpPr>
          <p:grpSpPr>
            <a:xfrm>
              <a:off x="2438400" y="5715000"/>
              <a:ext cx="489000" cy="813000"/>
              <a:chOff x="2805207" y="4320803"/>
              <a:chExt cx="489000" cy="813000"/>
            </a:xfrm>
          </p:grpSpPr>
          <p:sp>
            <p:nvSpPr>
              <p:cNvPr id="88" name="Isosceles Triangle 87"/>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9" name="Oval 88"/>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79" name="Group 78"/>
            <p:cNvGrpSpPr/>
            <p:nvPr/>
          </p:nvGrpSpPr>
          <p:grpSpPr>
            <a:xfrm>
              <a:off x="3048000" y="5715000"/>
              <a:ext cx="489000" cy="838200"/>
              <a:chOff x="2894007" y="4283003"/>
              <a:chExt cx="489000" cy="838200"/>
            </a:xfrm>
          </p:grpSpPr>
          <p:sp>
            <p:nvSpPr>
              <p:cNvPr id="86" name="Isosceles Triangle 85"/>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7" name="Oval 86"/>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80" name="Straight Connector 79"/>
            <p:cNvCxnSpPr>
              <a:stCxn id="77" idx="5"/>
              <a:endCxn id="89" idx="0"/>
            </p:cNvCxnSpPr>
            <p:nvPr/>
          </p:nvCxnSpPr>
          <p:spPr>
            <a:xfrm flipH="1">
              <a:off x="2654400" y="54360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3"/>
              <a:endCxn id="71" idx="7"/>
            </p:cNvCxnSpPr>
            <p:nvPr/>
          </p:nvCxnSpPr>
          <p:spPr>
            <a:xfrm>
              <a:off x="3829535" y="47883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3810000" y="5706595"/>
              <a:ext cx="489000" cy="841403"/>
              <a:chOff x="3002007" y="4432200"/>
              <a:chExt cx="489000" cy="841403"/>
            </a:xfrm>
          </p:grpSpPr>
          <p:sp>
            <p:nvSpPr>
              <p:cNvPr id="84" name="Isosceles Triangle 83"/>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5" name="Oval 84"/>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83" name="Straight Connector 82"/>
            <p:cNvCxnSpPr>
              <a:stCxn id="71" idx="5"/>
              <a:endCxn id="85" idx="0"/>
            </p:cNvCxnSpPr>
            <p:nvPr/>
          </p:nvCxnSpPr>
          <p:spPr>
            <a:xfrm flipH="1">
              <a:off x="4038600" y="54548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4713767" y="4560192"/>
            <a:ext cx="2490133" cy="751933"/>
            <a:chOff x="4713767" y="4560192"/>
            <a:chExt cx="2490133" cy="751933"/>
          </a:xfrm>
        </p:grpSpPr>
        <p:sp>
          <p:nvSpPr>
            <p:cNvPr id="93" name="Right Arrow 92"/>
            <p:cNvSpPr/>
            <p:nvPr/>
          </p:nvSpPr>
          <p:spPr>
            <a:xfrm rot="8428348">
              <a:off x="4713767" y="4560192"/>
              <a:ext cx="111467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4" name="TextBox 93"/>
            <p:cNvSpPr txBox="1"/>
            <p:nvPr/>
          </p:nvSpPr>
          <p:spPr>
            <a:xfrm>
              <a:off x="5785178" y="4687764"/>
              <a:ext cx="1418722" cy="461665"/>
            </a:xfrm>
            <a:prstGeom prst="rect">
              <a:avLst/>
            </a:prstGeom>
            <a:noFill/>
          </p:spPr>
          <p:txBody>
            <a:bodyPr wrap="none" rtlCol="0">
              <a:spAutoFit/>
            </a:bodyPr>
            <a:lstStyle/>
            <a:p>
              <a:r>
                <a:rPr lang="en-US" sz="2400" dirty="0"/>
                <a:t>Recoloring</a:t>
              </a:r>
            </a:p>
          </p:txBody>
        </p:sp>
      </p:grpSp>
      <p:sp>
        <p:nvSpPr>
          <p:cNvPr id="96" name="TextBox 95"/>
          <p:cNvSpPr txBox="1"/>
          <p:nvPr/>
        </p:nvSpPr>
        <p:spPr>
          <a:xfrm>
            <a:off x="5447228" y="5454899"/>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170266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left)">
                                      <p:cBhvr>
                                        <p:cTn id="11" dur="500"/>
                                        <p:tgtEl>
                                          <p:spTgt spid="6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wipe(up)">
                                      <p:cBhvr>
                                        <p:cTn id="16" dur="500"/>
                                        <p:tgtEl>
                                          <p:spTgt spid="95"/>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wipe(up)">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500" fill="hold"/>
                                        <p:tgtEl>
                                          <p:spTgt spid="96"/>
                                        </p:tgtEl>
                                        <p:attrNameLst>
                                          <p:attrName>ppt_w</p:attrName>
                                        </p:attrNameLst>
                                      </p:cBhvr>
                                      <p:tavLst>
                                        <p:tav tm="0">
                                          <p:val>
                                            <p:fltVal val="0"/>
                                          </p:val>
                                        </p:tav>
                                        <p:tav tm="100000">
                                          <p:val>
                                            <p:strVal val="#ppt_w"/>
                                          </p:val>
                                        </p:tav>
                                      </p:tavLst>
                                    </p:anim>
                                    <p:anim calcmode="lin" valueType="num">
                                      <p:cBhvr>
                                        <p:cTn id="26" dur="500" fill="hold"/>
                                        <p:tgtEl>
                                          <p:spTgt spid="96"/>
                                        </p:tgtEl>
                                        <p:attrNameLst>
                                          <p:attrName>ppt_h</p:attrName>
                                        </p:attrNameLst>
                                      </p:cBhvr>
                                      <p:tavLst>
                                        <p:tav tm="0">
                                          <p:val>
                                            <p:fltVal val="0"/>
                                          </p:val>
                                        </p:tav>
                                        <p:tav tm="100000">
                                          <p:val>
                                            <p:strVal val="#ppt_h"/>
                                          </p:val>
                                        </p:tav>
                                      </p:tavLst>
                                    </p:anim>
                                    <p:animEffect transition="in" filter="fade">
                                      <p:cBhvr>
                                        <p:cTn id="2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9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029200"/>
              </a:xfrm>
            </p:spPr>
            <p:txBody>
              <a:bodyPr>
                <a:normAutofit lnSpcReduction="10000"/>
              </a:bodyPr>
              <a:lstStyle/>
              <a:p>
                <a:r>
                  <a:rPr lang="en-US" dirty="0"/>
                  <a:t>A binary search tree. The data structure requires an extra one-bit color field in each node.</a:t>
                </a:r>
              </a:p>
              <a:p>
                <a:r>
                  <a:rPr lang="en-US" dirty="0"/>
                  <a:t>Property</a:t>
                </a:r>
              </a:p>
              <a:p>
                <a:pPr marL="514350" indent="-514350">
                  <a:buFont typeface="+mj-lt"/>
                  <a:buAutoNum type="arabicPeriod"/>
                </a:pPr>
                <a:r>
                  <a:rPr lang="en-US" sz="2400" dirty="0"/>
                  <a:t>Every node is either red or black.</a:t>
                </a:r>
              </a:p>
              <a:p>
                <a:pPr marL="514350" indent="-514350">
                  <a:buFont typeface="+mj-lt"/>
                  <a:buAutoNum type="arabicPeriod"/>
                </a:pPr>
                <a:r>
                  <a:rPr lang="en-US" sz="2400" b="1" dirty="0">
                    <a:solidFill>
                      <a:srgbClr val="0000FF"/>
                    </a:solidFill>
                  </a:rPr>
                  <a:t>Root rule</a:t>
                </a:r>
                <a:r>
                  <a:rPr lang="en-US" sz="2400" dirty="0"/>
                  <a:t>: The root is black.</a:t>
                </a:r>
              </a:p>
              <a:p>
                <a:pPr marL="514350" indent="-514350">
                  <a:buFont typeface="+mj-lt"/>
                  <a:buAutoNum type="arabicPeriod"/>
                </a:pPr>
                <a:r>
                  <a:rPr lang="en-US" sz="2400" b="1" dirty="0">
                    <a:solidFill>
                      <a:srgbClr val="0000FF"/>
                    </a:solidFill>
                  </a:rPr>
                  <a:t>Red rule</a:t>
                </a:r>
                <a:r>
                  <a:rPr lang="en-US" sz="2400" dirty="0"/>
                  <a:t>: Red node can </a:t>
                </a:r>
                <a:r>
                  <a:rPr lang="en-US" sz="2400" b="1" dirty="0">
                    <a:solidFill>
                      <a:srgbClr val="C00000"/>
                    </a:solidFill>
                  </a:rPr>
                  <a:t>only have</a:t>
                </a:r>
                <a:r>
                  <a:rPr lang="en-US" sz="2400" dirty="0"/>
                  <a:t> black children.</a:t>
                </a:r>
              </a:p>
              <a:p>
                <a:pPr marL="788670" lvl="1" indent="-514350"/>
                <a:r>
                  <a:rPr lang="en-US" dirty="0"/>
                  <a:t>Can’t have two consecutive red nodes on a path.</a:t>
                </a:r>
              </a:p>
              <a:p>
                <a:pPr marL="788670" lvl="1" indent="-514350"/>
                <a:endParaRPr lang="en-US" dirty="0"/>
              </a:p>
              <a:p>
                <a:pPr marL="788670" lvl="1" indent="-514350"/>
                <a:endParaRPr lang="en-US" dirty="0"/>
              </a:p>
              <a:p>
                <a:pPr marL="514350" indent="-514350">
                  <a:buFont typeface="+mj-lt"/>
                  <a:buAutoNum type="arabicPeriod"/>
                </a:pPr>
                <a:endParaRPr lang="en-US" dirty="0"/>
              </a:p>
              <a:p>
                <a:pPr marL="514350" indent="-514350">
                  <a:buFont typeface="+mj-lt"/>
                  <a:buAutoNum type="arabicPeriod"/>
                </a:pPr>
                <a:r>
                  <a:rPr lang="en-US" sz="2400" b="1" dirty="0">
                    <a:solidFill>
                      <a:srgbClr val="0000FF"/>
                    </a:solidFill>
                  </a:rPr>
                  <a:t>Path rule</a:t>
                </a:r>
                <a:r>
                  <a:rPr lang="en-US" sz="2400" dirty="0"/>
                  <a:t>: </a:t>
                </a:r>
                <a:r>
                  <a:rPr lang="en-US" sz="2400" b="1" dirty="0">
                    <a:solidFill>
                      <a:srgbClr val="C00000"/>
                    </a:solidFill>
                  </a:rPr>
                  <a:t>Every</a:t>
                </a:r>
                <a:r>
                  <a:rPr lang="en-US" sz="2400" dirty="0">
                    <a:solidFill>
                      <a:srgbClr val="C00000"/>
                    </a:solidFill>
                  </a:rPr>
                  <a:t> </a:t>
                </a:r>
                <a:r>
                  <a:rPr lang="en-US" sz="2400" dirty="0"/>
                  <a:t>path from a node </a:t>
                </a:r>
                <a14:m>
                  <m:oMath xmlns:m="http://schemas.openxmlformats.org/officeDocument/2006/math">
                    <m:r>
                      <a:rPr lang="en-US" sz="2400" i="1" dirty="0" smtClean="0">
                        <a:latin typeface="Cambria Math"/>
                      </a:rPr>
                      <m:t>𝑥</m:t>
                    </m:r>
                  </m:oMath>
                </a14:m>
                <a:r>
                  <a:rPr lang="en-US" sz="2400" dirty="0"/>
                  <a:t> to NULL must have the </a:t>
                </a:r>
                <a:r>
                  <a:rPr lang="en-US" sz="2400" b="1" dirty="0">
                    <a:solidFill>
                      <a:srgbClr val="C00000"/>
                    </a:solidFill>
                  </a:rPr>
                  <a:t>same number</a:t>
                </a:r>
                <a:r>
                  <a:rPr lang="en-US" sz="2400" dirty="0">
                    <a:solidFill>
                      <a:srgbClr val="C00000"/>
                    </a:solidFill>
                  </a:rPr>
                  <a:t> </a:t>
                </a:r>
                <a:r>
                  <a:rPr lang="en-US" sz="2400" dirty="0"/>
                  <a:t>of black nodes (including </a:t>
                </a:r>
                <a14:m>
                  <m:oMath xmlns:m="http://schemas.openxmlformats.org/officeDocument/2006/math">
                    <m:r>
                      <a:rPr lang="en-US" sz="2400" i="1" dirty="0" smtClean="0">
                        <a:latin typeface="Cambria Math"/>
                      </a:rPr>
                      <m:t>𝑥</m:t>
                    </m:r>
                  </m:oMath>
                </a14:m>
                <a:r>
                  <a:rPr lang="en-US" sz="2400" dirty="0"/>
                  <a:t> itself).</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029200"/>
              </a:xfrm>
              <a:blipFill rotWithShape="1">
                <a:blip r:embed="rId2"/>
                <a:stretch>
                  <a:fillRect l="-706" t="-1576"/>
                </a:stretch>
              </a:blipFill>
            </p:spPr>
            <p:txBody>
              <a:bodyPr/>
              <a:lstStyle/>
              <a:p>
                <a:r>
                  <a:rPr lang="en-US">
                    <a:noFill/>
                  </a:rPr>
                  <a:t> </a:t>
                </a:r>
              </a:p>
            </p:txBody>
          </p:sp>
        </mc:Fallback>
      </mc:AlternateContent>
      <p:grpSp>
        <p:nvGrpSpPr>
          <p:cNvPr id="14" name="Group 13"/>
          <p:cNvGrpSpPr/>
          <p:nvPr/>
        </p:nvGrpSpPr>
        <p:grpSpPr>
          <a:xfrm>
            <a:off x="1371600" y="4375599"/>
            <a:ext cx="1271798" cy="1022800"/>
            <a:chOff x="1916801" y="3918399"/>
            <a:chExt cx="1271798" cy="1022800"/>
          </a:xfrm>
        </p:grpSpPr>
        <p:sp>
          <p:nvSpPr>
            <p:cNvPr id="5" name="Oval 4"/>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Oval 5"/>
            <p:cNvSpPr/>
            <p:nvPr/>
          </p:nvSpPr>
          <p:spPr>
            <a:xfrm flipH="1">
              <a:off x="1916801"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2819400"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9" name="Straight Connector 8"/>
            <p:cNvCxnSpPr>
              <a:stCxn id="5" idx="5"/>
              <a:endCxn id="6"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a:endCxn id="7"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810000" y="4383248"/>
            <a:ext cx="1271798" cy="1022800"/>
            <a:chOff x="1916801" y="3918399"/>
            <a:chExt cx="1271798" cy="1022800"/>
          </a:xfrm>
        </p:grpSpPr>
        <p:sp>
          <p:nvSpPr>
            <p:cNvPr id="16" name="Oval 15"/>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Oval 16"/>
            <p:cNvSpPr/>
            <p:nvPr/>
          </p:nvSpPr>
          <p:spPr>
            <a:xfrm flipH="1">
              <a:off x="1916801"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8" name="Oval 17"/>
            <p:cNvSpPr/>
            <p:nvPr/>
          </p:nvSpPr>
          <p:spPr>
            <a:xfrm flipH="1">
              <a:off x="2819400"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9" name="Straight Connector 18"/>
            <p:cNvCxnSpPr>
              <a:stCxn id="16" idx="5"/>
              <a:endCxn id="17"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3"/>
              <a:endCxn id="18"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172200" y="4387400"/>
            <a:ext cx="1271798" cy="1022800"/>
            <a:chOff x="1916801" y="3918399"/>
            <a:chExt cx="1271798" cy="1022800"/>
          </a:xfrm>
        </p:grpSpPr>
        <p:sp>
          <p:nvSpPr>
            <p:cNvPr id="22" name="Oval 21"/>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1916801"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19400"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25" name="Straight Connector 24"/>
            <p:cNvCxnSpPr>
              <a:stCxn id="22" idx="5"/>
              <a:endCxn id="23"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3"/>
              <a:endCxn id="24"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2647902" y="4564559"/>
            <a:ext cx="628698" cy="769441"/>
          </a:xfrm>
          <a:prstGeom prst="rect">
            <a:avLst/>
          </a:prstGeom>
          <a:noFill/>
        </p:spPr>
        <p:txBody>
          <a:bodyPr wrap="none" rtlCol="0">
            <a:spAutoFit/>
          </a:bodyPr>
          <a:lstStyle/>
          <a:p>
            <a:r>
              <a:rPr lang="en-US" sz="4400" dirty="0">
                <a:solidFill>
                  <a:srgbClr val="00B050"/>
                </a:solidFill>
                <a:sym typeface="Wingdings"/>
              </a:rPr>
              <a:t></a:t>
            </a:r>
            <a:endParaRPr lang="en-US" dirty="0">
              <a:solidFill>
                <a:srgbClr val="00B050"/>
              </a:solidFill>
            </a:endParaRPr>
          </a:p>
        </p:txBody>
      </p:sp>
      <p:sp>
        <p:nvSpPr>
          <p:cNvPr id="28" name="TextBox 27"/>
          <p:cNvSpPr txBox="1"/>
          <p:nvPr/>
        </p:nvSpPr>
        <p:spPr>
          <a:xfrm>
            <a:off x="5149792" y="4502277"/>
            <a:ext cx="543739" cy="769441"/>
          </a:xfrm>
          <a:prstGeom prst="rect">
            <a:avLst/>
          </a:prstGeom>
          <a:noFill/>
        </p:spPr>
        <p:txBody>
          <a:bodyPr wrap="none" rtlCol="0">
            <a:spAutoFit/>
          </a:bodyPr>
          <a:lstStyle/>
          <a:p>
            <a:r>
              <a:rPr lang="en-US" sz="4400" dirty="0">
                <a:solidFill>
                  <a:srgbClr val="FF0000"/>
                </a:solidFill>
                <a:sym typeface="Wingdings"/>
              </a:rPr>
              <a:t></a:t>
            </a:r>
            <a:endParaRPr lang="en-US" dirty="0">
              <a:solidFill>
                <a:srgbClr val="FF0000"/>
              </a:solidFill>
            </a:endParaRPr>
          </a:p>
        </p:txBody>
      </p:sp>
      <p:sp>
        <p:nvSpPr>
          <p:cNvPr id="29" name="TextBox 28"/>
          <p:cNvSpPr txBox="1"/>
          <p:nvPr/>
        </p:nvSpPr>
        <p:spPr>
          <a:xfrm>
            <a:off x="7620000" y="4495800"/>
            <a:ext cx="543739" cy="769441"/>
          </a:xfrm>
          <a:prstGeom prst="rect">
            <a:avLst/>
          </a:prstGeom>
          <a:noFill/>
        </p:spPr>
        <p:txBody>
          <a:bodyPr wrap="none" rtlCol="0">
            <a:spAutoFit/>
          </a:bodyPr>
          <a:lstStyle/>
          <a:p>
            <a:r>
              <a:rPr lang="en-US" sz="4400" dirty="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11111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childTnLst>
                          </p:cTn>
                        </p:par>
                        <p:par>
                          <p:cTn id="32" fill="hold">
                            <p:stCondLst>
                              <p:cond delay="500"/>
                            </p:stCondLst>
                            <p:childTnLst>
                              <p:par>
                                <p:cTn id="33" presetID="16" presetClass="entr" presetSubtype="21"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childTnLst>
                          </p:cTn>
                        </p:par>
                        <p:par>
                          <p:cTn id="36" fill="hold">
                            <p:stCondLst>
                              <p:cond delay="1000"/>
                            </p:stCondLst>
                            <p:childTnLst>
                              <p:par>
                                <p:cTn id="37" presetID="16" presetClass="entr" presetSubtype="21"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arn(inVertic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p:cTn id="58" dur="500" fill="hold"/>
                                        <p:tgtEl>
                                          <p:spTgt spid="29"/>
                                        </p:tgtEl>
                                        <p:attrNameLst>
                                          <p:attrName>ppt_w</p:attrName>
                                        </p:attrNameLst>
                                      </p:cBhvr>
                                      <p:tavLst>
                                        <p:tav tm="0">
                                          <p:val>
                                            <p:fltVal val="0"/>
                                          </p:val>
                                        </p:tav>
                                        <p:tav tm="100000">
                                          <p:val>
                                            <p:strVal val="#ppt_w"/>
                                          </p:val>
                                        </p:tav>
                                      </p:tavLst>
                                    </p:anim>
                                    <p:anim calcmode="lin" valueType="num">
                                      <p:cBhvr>
                                        <p:cTn id="59" dur="500" fill="hold"/>
                                        <p:tgtEl>
                                          <p:spTgt spid="29"/>
                                        </p:tgtEl>
                                        <p:attrNameLst>
                                          <p:attrName>ppt_h</p:attrName>
                                        </p:attrNameLst>
                                      </p:cBhvr>
                                      <p:tavLst>
                                        <p:tav tm="0">
                                          <p:val>
                                            <p:fltVal val="0"/>
                                          </p:val>
                                        </p:tav>
                                        <p:tav tm="100000">
                                          <p:val>
                                            <p:strVal val="#ppt_h"/>
                                          </p:val>
                                        </p:tav>
                                      </p:tavLst>
                                    </p:anim>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animEffect transition="in" filter="wipe(left)">
                                      <p:cBhvr>
                                        <p:cTn id="6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3: Q is a </a:t>
            </a:r>
            <a:r>
              <a:rPr lang="en-US" sz="2600" b="1" dirty="0"/>
              <a:t>black node</a:t>
            </a:r>
            <a:r>
              <a:rPr lang="en-US" sz="2600" dirty="0"/>
              <a:t>; I is P’s </a:t>
            </a:r>
            <a:r>
              <a:rPr lang="en-US" sz="2600" b="1" dirty="0">
                <a:solidFill>
                  <a:srgbClr val="0000FF"/>
                </a:solidFill>
              </a:rPr>
              <a:t>right</a:t>
            </a:r>
            <a:r>
              <a:rPr lang="en-US" sz="2600" dirty="0">
                <a:solidFill>
                  <a:srgbClr val="0000FF"/>
                </a:solidFill>
              </a:rPr>
              <a:t> </a:t>
            </a:r>
            <a:r>
              <a:rPr lang="en-US" sz="2600" dirty="0"/>
              <a:t>child.</a:t>
            </a:r>
          </a:p>
          <a:p>
            <a:endParaRPr lang="en-US" dirty="0"/>
          </a:p>
        </p:txBody>
      </p:sp>
      <p:grpSp>
        <p:nvGrpSpPr>
          <p:cNvPr id="5" name="Group 4"/>
          <p:cNvGrpSpPr/>
          <p:nvPr/>
        </p:nvGrpSpPr>
        <p:grpSpPr>
          <a:xfrm>
            <a:off x="784477" y="2071283"/>
            <a:ext cx="3177923" cy="2567891"/>
            <a:chOff x="6157316" y="4048909"/>
            <a:chExt cx="3177923" cy="2567891"/>
          </a:xfrm>
        </p:grpSpPr>
        <p:sp>
          <p:nvSpPr>
            <p:cNvPr id="6" name="Isosceles Triangle 5"/>
            <p:cNvSpPr/>
            <p:nvPr/>
          </p:nvSpPr>
          <p:spPr>
            <a:xfrm>
              <a:off x="7969200" y="4880078"/>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7386393" y="404890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8" name="Straight Connector 7"/>
            <p:cNvCxnSpPr>
              <a:stCxn id="7" idx="3"/>
              <a:endCxn id="9" idx="0"/>
            </p:cNvCxnSpPr>
            <p:nvPr/>
          </p:nvCxnSpPr>
          <p:spPr>
            <a:xfrm>
              <a:off x="7755128" y="4417644"/>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flipH="1">
              <a:off x="7995993" y="460704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10" name="Oval 9"/>
            <p:cNvSpPr/>
            <p:nvPr/>
          </p:nvSpPr>
          <p:spPr>
            <a:xfrm flipH="1">
              <a:off x="6745425" y="46086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1" name="Straight Connector 10"/>
            <p:cNvCxnSpPr>
              <a:stCxn id="7" idx="5"/>
              <a:endCxn id="10" idx="0"/>
            </p:cNvCxnSpPr>
            <p:nvPr/>
          </p:nvCxnSpPr>
          <p:spPr>
            <a:xfrm flipH="1">
              <a:off x="6961425" y="4417644"/>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3"/>
              <a:endCxn id="13" idx="0"/>
            </p:cNvCxnSpPr>
            <p:nvPr/>
          </p:nvCxnSpPr>
          <p:spPr>
            <a:xfrm>
              <a:off x="7114160" y="4977429"/>
              <a:ext cx="154356" cy="229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7052516"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4" name="Straight Arrow Connector 13"/>
            <p:cNvCxnSpPr/>
            <p:nvPr/>
          </p:nvCxnSpPr>
          <p:spPr>
            <a:xfrm flipH="1" flipV="1">
              <a:off x="7555709" y="5489679"/>
              <a:ext cx="432000" cy="1958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41716" y="5614649"/>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6" name="Group 15"/>
            <p:cNvGrpSpPr/>
            <p:nvPr/>
          </p:nvGrpSpPr>
          <p:grpSpPr>
            <a:xfrm>
              <a:off x="6705600" y="5791200"/>
              <a:ext cx="489000" cy="825600"/>
              <a:chOff x="2819400" y="4356000"/>
              <a:chExt cx="489000" cy="825600"/>
            </a:xfrm>
          </p:grpSpPr>
          <p:sp>
            <p:nvSpPr>
              <p:cNvPr id="26" name="Isosceles Triangle 25"/>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Oval 26"/>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17" name="Group 16"/>
            <p:cNvGrpSpPr/>
            <p:nvPr/>
          </p:nvGrpSpPr>
          <p:grpSpPr>
            <a:xfrm>
              <a:off x="7332116" y="5791200"/>
              <a:ext cx="489000" cy="825600"/>
              <a:chOff x="2868116" y="4356000"/>
              <a:chExt cx="489000" cy="825600"/>
            </a:xfrm>
          </p:grpSpPr>
          <p:sp>
            <p:nvSpPr>
              <p:cNvPr id="24" name="Isosceles Triangle 23"/>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Oval 24"/>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18" name="Straight Connector 17"/>
            <p:cNvCxnSpPr>
              <a:stCxn id="13" idx="5"/>
              <a:endCxn id="27" idx="0"/>
            </p:cNvCxnSpPr>
            <p:nvPr/>
          </p:nvCxnSpPr>
          <p:spPr>
            <a:xfrm flipH="1">
              <a:off x="6938516" y="5575535"/>
              <a:ext cx="1772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0"/>
              <a:endCxn id="13" idx="3"/>
            </p:cNvCxnSpPr>
            <p:nvPr/>
          </p:nvCxnSpPr>
          <p:spPr>
            <a:xfrm flipH="1" flipV="1">
              <a:off x="7421251" y="5575535"/>
              <a:ext cx="166949"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157316" y="5257800"/>
              <a:ext cx="489000" cy="838200"/>
              <a:chOff x="2804516" y="4411126"/>
              <a:chExt cx="489000" cy="838200"/>
            </a:xfrm>
          </p:grpSpPr>
          <p:sp>
            <p:nvSpPr>
              <p:cNvPr id="22" name="Isosceles Triangle 21"/>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21" name="Straight Connector 20"/>
            <p:cNvCxnSpPr>
              <a:stCxn id="10" idx="5"/>
              <a:endCxn id="23" idx="0"/>
            </p:cNvCxnSpPr>
            <p:nvPr/>
          </p:nvCxnSpPr>
          <p:spPr>
            <a:xfrm flipH="1">
              <a:off x="6405116" y="4977429"/>
              <a:ext cx="403574" cy="2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675923" y="2579483"/>
            <a:ext cx="1914877" cy="2221117"/>
          </a:xfrm>
          <a:prstGeom prst="rect">
            <a:avLst/>
          </a:prstGeom>
          <a:no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4114800" y="2676983"/>
            <a:ext cx="1676400" cy="1361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63" name="Group 62"/>
          <p:cNvGrpSpPr/>
          <p:nvPr/>
        </p:nvGrpSpPr>
        <p:grpSpPr>
          <a:xfrm>
            <a:off x="6316984" y="2108400"/>
            <a:ext cx="2217416" cy="2590800"/>
            <a:chOff x="5434384" y="2514600"/>
            <a:chExt cx="2217416" cy="2590800"/>
          </a:xfrm>
        </p:grpSpPr>
        <p:sp>
          <p:nvSpPr>
            <p:cNvPr id="33" name="Oval 32"/>
            <p:cNvSpPr/>
            <p:nvPr/>
          </p:nvSpPr>
          <p:spPr>
            <a:xfrm flipH="1">
              <a:off x="6781800" y="2514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4" name="Straight Connector 33"/>
            <p:cNvCxnSpPr>
              <a:stCxn id="33" idx="3"/>
              <a:endCxn id="35" idx="0"/>
            </p:cNvCxnSpPr>
            <p:nvPr/>
          </p:nvCxnSpPr>
          <p:spPr>
            <a:xfrm>
              <a:off x="7150535" y="2883335"/>
              <a:ext cx="255058"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7162800" y="3124200"/>
              <a:ext cx="489000" cy="882636"/>
              <a:chOff x="7450684" y="2554361"/>
              <a:chExt cx="489000" cy="882636"/>
            </a:xfrm>
          </p:grpSpPr>
          <p:sp>
            <p:nvSpPr>
              <p:cNvPr id="32" name="Isosceles Triangle 31"/>
              <p:cNvSpPr/>
              <p:nvPr/>
            </p:nvSpPr>
            <p:spPr>
              <a:xfrm>
                <a:off x="7450684" y="2827397"/>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Oval 34"/>
              <p:cNvSpPr/>
              <p:nvPr/>
            </p:nvSpPr>
            <p:spPr>
              <a:xfrm flipH="1">
                <a:off x="7477477" y="255436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6" name="Oval 35"/>
            <p:cNvSpPr/>
            <p:nvPr/>
          </p:nvSpPr>
          <p:spPr>
            <a:xfrm flipH="1">
              <a:off x="58164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7" name="Straight Connector 36"/>
            <p:cNvCxnSpPr>
              <a:stCxn id="33" idx="5"/>
              <a:endCxn id="39" idx="0"/>
            </p:cNvCxnSpPr>
            <p:nvPr/>
          </p:nvCxnSpPr>
          <p:spPr>
            <a:xfrm flipH="1">
              <a:off x="6540600" y="2883335"/>
              <a:ext cx="304465"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0"/>
              <a:endCxn id="39" idx="5"/>
            </p:cNvCxnSpPr>
            <p:nvPr/>
          </p:nvCxnSpPr>
          <p:spPr>
            <a:xfrm flipV="1">
              <a:off x="6032400" y="3518135"/>
              <a:ext cx="3554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6324600" y="3149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2" name="Group 41"/>
            <p:cNvGrpSpPr/>
            <p:nvPr/>
          </p:nvGrpSpPr>
          <p:grpSpPr>
            <a:xfrm>
              <a:off x="6019800" y="4267200"/>
              <a:ext cx="489000" cy="825600"/>
              <a:chOff x="2819400" y="4356000"/>
              <a:chExt cx="489000" cy="825600"/>
            </a:xfrm>
          </p:grpSpPr>
          <p:sp>
            <p:nvSpPr>
              <p:cNvPr id="52" name="Isosceles Triangle 51"/>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3" name="Oval 52"/>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43" name="Group 42"/>
            <p:cNvGrpSpPr/>
            <p:nvPr/>
          </p:nvGrpSpPr>
          <p:grpSpPr>
            <a:xfrm>
              <a:off x="6553200" y="3810000"/>
              <a:ext cx="489000" cy="825600"/>
              <a:chOff x="2868116" y="4356000"/>
              <a:chExt cx="489000" cy="825600"/>
            </a:xfrm>
          </p:grpSpPr>
          <p:sp>
            <p:nvSpPr>
              <p:cNvPr id="50" name="Isosceles Triangle 49"/>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1" name="Oval 50"/>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4" name="Straight Connector 43"/>
            <p:cNvCxnSpPr>
              <a:stCxn id="36" idx="3"/>
              <a:endCxn id="53" idx="0"/>
            </p:cNvCxnSpPr>
            <p:nvPr/>
          </p:nvCxnSpPr>
          <p:spPr>
            <a:xfrm>
              <a:off x="6185135" y="4102535"/>
              <a:ext cx="675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1" idx="0"/>
              <a:endCxn id="39" idx="3"/>
            </p:cNvCxnSpPr>
            <p:nvPr/>
          </p:nvCxnSpPr>
          <p:spPr>
            <a:xfrm flipH="1" flipV="1">
              <a:off x="6693335" y="3518135"/>
              <a:ext cx="115949" cy="291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434384" y="4267200"/>
              <a:ext cx="489000" cy="838200"/>
              <a:chOff x="2804516" y="4411126"/>
              <a:chExt cx="489000" cy="838200"/>
            </a:xfrm>
          </p:grpSpPr>
          <p:sp>
            <p:nvSpPr>
              <p:cNvPr id="48" name="Isosceles Triangle 47"/>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47" name="Straight Connector 46"/>
            <p:cNvCxnSpPr>
              <a:stCxn id="36" idx="5"/>
              <a:endCxn id="49" idx="0"/>
            </p:cNvCxnSpPr>
            <p:nvPr/>
          </p:nvCxnSpPr>
          <p:spPr>
            <a:xfrm flipH="1">
              <a:off x="5682184" y="4102535"/>
              <a:ext cx="1974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6931825" y="4876800"/>
            <a:ext cx="140416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It’s Case 2!</a:t>
            </a:r>
          </a:p>
        </p:txBody>
      </p:sp>
    </p:spTree>
    <p:extLst>
      <p:ext uri="{BB962C8B-B14F-4D97-AF65-F5344CB8AC3E}">
        <p14:creationId xmlns:p14="http://schemas.microsoft.com/office/powerpoint/2010/main" val="320096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p:cTn id="22" dur="500" fill="hold"/>
                                        <p:tgtEl>
                                          <p:spTgt spid="64"/>
                                        </p:tgtEl>
                                        <p:attrNameLst>
                                          <p:attrName>ppt_w</p:attrName>
                                        </p:attrNameLst>
                                      </p:cBhvr>
                                      <p:tavLst>
                                        <p:tav tm="0">
                                          <p:val>
                                            <p:fltVal val="0"/>
                                          </p:val>
                                        </p:tav>
                                        <p:tav tm="100000">
                                          <p:val>
                                            <p:strVal val="#ppt_w"/>
                                          </p:val>
                                        </p:tav>
                                      </p:tavLst>
                                    </p:anim>
                                    <p:anim calcmode="lin" valueType="num">
                                      <p:cBhvr>
                                        <p:cTn id="23" dur="500" fill="hold"/>
                                        <p:tgtEl>
                                          <p:spTgt spid="64"/>
                                        </p:tgtEl>
                                        <p:attrNameLst>
                                          <p:attrName>ppt_h</p:attrName>
                                        </p:attrNameLst>
                                      </p:cBhvr>
                                      <p:tavLst>
                                        <p:tav tm="0">
                                          <p:val>
                                            <p:fltVal val="0"/>
                                          </p:val>
                                        </p:tav>
                                        <p:tav tm="100000">
                                          <p:val>
                                            <p:strVal val="#ppt_h"/>
                                          </p:val>
                                        </p:tav>
                                      </p:tavLst>
                                    </p:anim>
                                    <p:animEffect transition="in" filter="fade">
                                      <p:cBhvr>
                                        <p:cTn id="2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6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Violation at Internal Nodes: Case 3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dirty="0"/>
          </a:p>
        </p:txBody>
      </p:sp>
      <p:sp>
        <p:nvSpPr>
          <p:cNvPr id="4" name="Content Placeholder 3"/>
          <p:cNvSpPr>
            <a:spLocks noGrp="1"/>
          </p:cNvSpPr>
          <p:nvPr>
            <p:ph sz="quarter" idx="1"/>
          </p:nvPr>
        </p:nvSpPr>
        <p:spPr/>
        <p:txBody>
          <a:bodyPr/>
          <a:lstStyle/>
          <a:p>
            <a:endParaRPr lang="en-US"/>
          </a:p>
        </p:txBody>
      </p:sp>
      <p:grpSp>
        <p:nvGrpSpPr>
          <p:cNvPr id="5" name="Group 4"/>
          <p:cNvGrpSpPr/>
          <p:nvPr/>
        </p:nvGrpSpPr>
        <p:grpSpPr>
          <a:xfrm>
            <a:off x="838200" y="1624749"/>
            <a:ext cx="2217416" cy="2590800"/>
            <a:chOff x="5434384" y="2514600"/>
            <a:chExt cx="2217416" cy="2590800"/>
          </a:xfrm>
        </p:grpSpPr>
        <p:sp>
          <p:nvSpPr>
            <p:cNvPr id="6" name="Oval 5"/>
            <p:cNvSpPr/>
            <p:nvPr/>
          </p:nvSpPr>
          <p:spPr>
            <a:xfrm flipH="1">
              <a:off x="6781800" y="2514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26" idx="0"/>
            </p:cNvCxnSpPr>
            <p:nvPr/>
          </p:nvCxnSpPr>
          <p:spPr>
            <a:xfrm>
              <a:off x="7150535" y="2883335"/>
              <a:ext cx="255058"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162800" y="3124200"/>
              <a:ext cx="489000" cy="882636"/>
              <a:chOff x="7450684" y="2554361"/>
              <a:chExt cx="489000" cy="882636"/>
            </a:xfrm>
          </p:grpSpPr>
          <p:sp>
            <p:nvSpPr>
              <p:cNvPr id="25" name="Isosceles Triangle 24"/>
              <p:cNvSpPr/>
              <p:nvPr/>
            </p:nvSpPr>
            <p:spPr>
              <a:xfrm>
                <a:off x="7450684" y="2827397"/>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7477477" y="255436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9" name="Oval 8"/>
            <p:cNvSpPr/>
            <p:nvPr/>
          </p:nvSpPr>
          <p:spPr>
            <a:xfrm flipH="1">
              <a:off x="58164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12" idx="0"/>
            </p:cNvCxnSpPr>
            <p:nvPr/>
          </p:nvCxnSpPr>
          <p:spPr>
            <a:xfrm flipH="1">
              <a:off x="6540600" y="2883335"/>
              <a:ext cx="304465"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0"/>
              <a:endCxn id="12" idx="5"/>
            </p:cNvCxnSpPr>
            <p:nvPr/>
          </p:nvCxnSpPr>
          <p:spPr>
            <a:xfrm flipV="1">
              <a:off x="6032400" y="3518135"/>
              <a:ext cx="3554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6324600" y="3149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3" name="Group 12"/>
            <p:cNvGrpSpPr/>
            <p:nvPr/>
          </p:nvGrpSpPr>
          <p:grpSpPr>
            <a:xfrm>
              <a:off x="6019800" y="4267200"/>
              <a:ext cx="489000" cy="825600"/>
              <a:chOff x="2819400" y="4356000"/>
              <a:chExt cx="489000" cy="825600"/>
            </a:xfrm>
          </p:grpSpPr>
          <p:sp>
            <p:nvSpPr>
              <p:cNvPr id="23" name="Isosceles Triangle 22"/>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14" name="Group 13"/>
            <p:cNvGrpSpPr/>
            <p:nvPr/>
          </p:nvGrpSpPr>
          <p:grpSpPr>
            <a:xfrm>
              <a:off x="6553200" y="3810000"/>
              <a:ext cx="489000" cy="825600"/>
              <a:chOff x="2868116" y="4356000"/>
              <a:chExt cx="489000" cy="825600"/>
            </a:xfrm>
          </p:grpSpPr>
          <p:sp>
            <p:nvSpPr>
              <p:cNvPr id="21" name="Isosceles Triangle 20"/>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Oval 21"/>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15" name="Straight Connector 14"/>
            <p:cNvCxnSpPr>
              <a:stCxn id="9" idx="3"/>
              <a:endCxn id="24" idx="0"/>
            </p:cNvCxnSpPr>
            <p:nvPr/>
          </p:nvCxnSpPr>
          <p:spPr>
            <a:xfrm>
              <a:off x="6185135" y="4102535"/>
              <a:ext cx="675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2" idx="0"/>
              <a:endCxn id="12" idx="3"/>
            </p:cNvCxnSpPr>
            <p:nvPr/>
          </p:nvCxnSpPr>
          <p:spPr>
            <a:xfrm flipH="1" flipV="1">
              <a:off x="6693335" y="3518135"/>
              <a:ext cx="115949" cy="291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434384" y="4267200"/>
              <a:ext cx="489000" cy="838200"/>
              <a:chOff x="2804516" y="4411126"/>
              <a:chExt cx="489000" cy="838200"/>
            </a:xfrm>
          </p:grpSpPr>
          <p:sp>
            <p:nvSpPr>
              <p:cNvPr id="19" name="Isosceles Triangle 18"/>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Oval 19"/>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18" name="Straight Connector 17"/>
            <p:cNvCxnSpPr>
              <a:stCxn id="9" idx="5"/>
              <a:endCxn id="20" idx="0"/>
            </p:cNvCxnSpPr>
            <p:nvPr/>
          </p:nvCxnSpPr>
          <p:spPr>
            <a:xfrm flipH="1">
              <a:off x="5682184" y="4102535"/>
              <a:ext cx="1974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ight Arrow 26"/>
          <p:cNvSpPr/>
          <p:nvPr/>
        </p:nvSpPr>
        <p:spPr>
          <a:xfrm>
            <a:off x="3657600" y="2286000"/>
            <a:ext cx="1600200" cy="129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a:t>
            </a:r>
            <a:br>
              <a:rPr lang="en-US" sz="2400" dirty="0"/>
            </a:br>
            <a:r>
              <a:rPr lang="en-US" sz="2400" dirty="0"/>
              <a:t>Rotation</a:t>
            </a:r>
          </a:p>
        </p:txBody>
      </p:sp>
      <p:grpSp>
        <p:nvGrpSpPr>
          <p:cNvPr id="28" name="Group 27"/>
          <p:cNvGrpSpPr/>
          <p:nvPr/>
        </p:nvGrpSpPr>
        <p:grpSpPr>
          <a:xfrm>
            <a:off x="5591100" y="1752600"/>
            <a:ext cx="2470200" cy="2133600"/>
            <a:chOff x="5683200" y="3733800"/>
            <a:chExt cx="2470200" cy="2133600"/>
          </a:xfrm>
        </p:grpSpPr>
        <p:sp>
          <p:nvSpPr>
            <p:cNvPr id="29" name="Oval 28"/>
            <p:cNvSpPr/>
            <p:nvPr/>
          </p:nvSpPr>
          <p:spPr>
            <a:xfrm flipH="1">
              <a:off x="7359600" y="44003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0" name="Straight Connector 29"/>
            <p:cNvCxnSpPr>
              <a:stCxn id="29" idx="3"/>
              <a:endCxn id="49" idx="0"/>
            </p:cNvCxnSpPr>
            <p:nvPr/>
          </p:nvCxnSpPr>
          <p:spPr>
            <a:xfrm>
              <a:off x="7728335" y="47690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7664400" y="4984764"/>
              <a:ext cx="489000" cy="882636"/>
              <a:chOff x="7703188" y="4444333"/>
              <a:chExt cx="489000" cy="882636"/>
            </a:xfrm>
          </p:grpSpPr>
          <p:sp>
            <p:nvSpPr>
              <p:cNvPr id="48" name="Isosceles Triangle 47"/>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2" name="Oval 31"/>
            <p:cNvSpPr/>
            <p:nvPr/>
          </p:nvSpPr>
          <p:spPr>
            <a:xfrm flipH="1">
              <a:off x="67056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3" name="Straight Connector 32"/>
            <p:cNvCxnSpPr>
              <a:stCxn id="32" idx="5"/>
              <a:endCxn id="35" idx="1"/>
            </p:cNvCxnSpPr>
            <p:nvPr/>
          </p:nvCxnSpPr>
          <p:spPr>
            <a:xfrm flipH="1">
              <a:off x="6413735" y="41025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45" idx="0"/>
              <a:endCxn id="35" idx="3"/>
            </p:cNvCxnSpPr>
            <p:nvPr/>
          </p:nvCxnSpPr>
          <p:spPr>
            <a:xfrm flipH="1" flipV="1">
              <a:off x="6413735" y="47502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6045000" y="43815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nvGrpSpPr>
            <p:cNvPr id="36" name="Group 35"/>
            <p:cNvGrpSpPr/>
            <p:nvPr/>
          </p:nvGrpSpPr>
          <p:grpSpPr>
            <a:xfrm>
              <a:off x="5683200" y="5029200"/>
              <a:ext cx="489000" cy="813000"/>
              <a:chOff x="2805207" y="4320803"/>
              <a:chExt cx="489000" cy="813000"/>
            </a:xfrm>
          </p:grpSpPr>
          <p:sp>
            <p:nvSpPr>
              <p:cNvPr id="46" name="Isosceles Triangle 45"/>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37" name="Group 36"/>
            <p:cNvGrpSpPr/>
            <p:nvPr/>
          </p:nvGrpSpPr>
          <p:grpSpPr>
            <a:xfrm>
              <a:off x="6292800" y="5029200"/>
              <a:ext cx="489000" cy="838200"/>
              <a:chOff x="2894007" y="4283003"/>
              <a:chExt cx="489000" cy="838200"/>
            </a:xfrm>
          </p:grpSpPr>
          <p:sp>
            <p:nvSpPr>
              <p:cNvPr id="44" name="Isosceles Triangle 43"/>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5" name="Oval 44"/>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38" name="Straight Connector 37"/>
            <p:cNvCxnSpPr>
              <a:stCxn id="35" idx="5"/>
              <a:endCxn id="47" idx="0"/>
            </p:cNvCxnSpPr>
            <p:nvPr/>
          </p:nvCxnSpPr>
          <p:spPr>
            <a:xfrm flipH="1">
              <a:off x="5899200" y="47502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3"/>
              <a:endCxn id="29" idx="7"/>
            </p:cNvCxnSpPr>
            <p:nvPr/>
          </p:nvCxnSpPr>
          <p:spPr>
            <a:xfrm>
              <a:off x="7074335" y="41025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7054800" y="5020795"/>
              <a:ext cx="489000" cy="841403"/>
              <a:chOff x="3002007" y="4432200"/>
              <a:chExt cx="489000" cy="841403"/>
            </a:xfrm>
          </p:grpSpPr>
          <p:sp>
            <p:nvSpPr>
              <p:cNvPr id="42" name="Isosceles Triangle 41"/>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Oval 42"/>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1" name="Straight Connector 40"/>
            <p:cNvCxnSpPr>
              <a:stCxn id="29" idx="5"/>
              <a:endCxn id="43" idx="0"/>
            </p:cNvCxnSpPr>
            <p:nvPr/>
          </p:nvCxnSpPr>
          <p:spPr>
            <a:xfrm flipH="1">
              <a:off x="7283400" y="47690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2209800" y="4419600"/>
            <a:ext cx="2470200" cy="2133600"/>
            <a:chOff x="2438400" y="4419600"/>
            <a:chExt cx="2470200" cy="2133600"/>
          </a:xfrm>
        </p:grpSpPr>
        <p:sp>
          <p:nvSpPr>
            <p:cNvPr id="51" name="Oval 50"/>
            <p:cNvSpPr/>
            <p:nvPr/>
          </p:nvSpPr>
          <p:spPr>
            <a:xfrm flipH="1">
              <a:off x="4114800" y="5086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52" name="Straight Connector 51"/>
            <p:cNvCxnSpPr>
              <a:stCxn id="51" idx="3"/>
              <a:endCxn id="71" idx="0"/>
            </p:cNvCxnSpPr>
            <p:nvPr/>
          </p:nvCxnSpPr>
          <p:spPr>
            <a:xfrm>
              <a:off x="4483535" y="54548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4419600" y="5670564"/>
              <a:ext cx="489000" cy="882636"/>
              <a:chOff x="7703188" y="4444333"/>
              <a:chExt cx="489000" cy="882636"/>
            </a:xfrm>
          </p:grpSpPr>
          <p:sp>
            <p:nvSpPr>
              <p:cNvPr id="70" name="Isosceles Triangle 6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1" name="Oval 70"/>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54" name="Oval 53"/>
            <p:cNvSpPr/>
            <p:nvPr/>
          </p:nvSpPr>
          <p:spPr>
            <a:xfrm flipH="1">
              <a:off x="3460800" y="441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a:cs typeface="Times New Roman"/>
                </a:rPr>
                <a:t>I</a:t>
              </a:r>
            </a:p>
          </p:txBody>
        </p:sp>
        <p:cxnSp>
          <p:nvCxnSpPr>
            <p:cNvPr id="55" name="Straight Connector 54"/>
            <p:cNvCxnSpPr>
              <a:stCxn id="54" idx="5"/>
              <a:endCxn id="57" idx="1"/>
            </p:cNvCxnSpPr>
            <p:nvPr/>
          </p:nvCxnSpPr>
          <p:spPr>
            <a:xfrm flipH="1">
              <a:off x="3168935" y="47883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7" idx="0"/>
              <a:endCxn id="57" idx="3"/>
            </p:cNvCxnSpPr>
            <p:nvPr/>
          </p:nvCxnSpPr>
          <p:spPr>
            <a:xfrm flipH="1" flipV="1">
              <a:off x="3168935" y="54360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flipH="1">
              <a:off x="2800200" y="50673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nvGrpSpPr>
            <p:cNvPr id="58" name="Group 57"/>
            <p:cNvGrpSpPr/>
            <p:nvPr/>
          </p:nvGrpSpPr>
          <p:grpSpPr>
            <a:xfrm>
              <a:off x="2438400" y="5715000"/>
              <a:ext cx="489000" cy="813000"/>
              <a:chOff x="2805207" y="4320803"/>
              <a:chExt cx="489000" cy="813000"/>
            </a:xfrm>
          </p:grpSpPr>
          <p:sp>
            <p:nvSpPr>
              <p:cNvPr id="68" name="Isosceles Triangle 67"/>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59" name="Group 58"/>
            <p:cNvGrpSpPr/>
            <p:nvPr/>
          </p:nvGrpSpPr>
          <p:grpSpPr>
            <a:xfrm>
              <a:off x="3048000" y="5715000"/>
              <a:ext cx="489000" cy="838200"/>
              <a:chOff x="2894007" y="4283003"/>
              <a:chExt cx="489000" cy="838200"/>
            </a:xfrm>
          </p:grpSpPr>
          <p:sp>
            <p:nvSpPr>
              <p:cNvPr id="66" name="Isosceles Triangle 65"/>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60" name="Straight Connector 59"/>
            <p:cNvCxnSpPr>
              <a:stCxn id="57" idx="5"/>
              <a:endCxn id="69" idx="0"/>
            </p:cNvCxnSpPr>
            <p:nvPr/>
          </p:nvCxnSpPr>
          <p:spPr>
            <a:xfrm flipH="1">
              <a:off x="2654400" y="54360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4" idx="3"/>
              <a:endCxn id="51" idx="7"/>
            </p:cNvCxnSpPr>
            <p:nvPr/>
          </p:nvCxnSpPr>
          <p:spPr>
            <a:xfrm>
              <a:off x="3829535" y="47883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3810000" y="5706595"/>
              <a:ext cx="489000" cy="841403"/>
              <a:chOff x="3002007" y="4432200"/>
              <a:chExt cx="489000" cy="841403"/>
            </a:xfrm>
          </p:grpSpPr>
          <p:sp>
            <p:nvSpPr>
              <p:cNvPr id="64" name="Isosceles Triangle 63"/>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63" name="Straight Connector 62"/>
            <p:cNvCxnSpPr>
              <a:stCxn id="51" idx="5"/>
              <a:endCxn id="65" idx="0"/>
            </p:cNvCxnSpPr>
            <p:nvPr/>
          </p:nvCxnSpPr>
          <p:spPr>
            <a:xfrm flipH="1">
              <a:off x="4038600" y="54548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4485167" y="4179192"/>
            <a:ext cx="2490133" cy="751933"/>
            <a:chOff x="4713767" y="4560192"/>
            <a:chExt cx="2490133" cy="751933"/>
          </a:xfrm>
        </p:grpSpPr>
        <p:sp>
          <p:nvSpPr>
            <p:cNvPr id="73" name="Right Arrow 72"/>
            <p:cNvSpPr/>
            <p:nvPr/>
          </p:nvSpPr>
          <p:spPr>
            <a:xfrm rot="8428348">
              <a:off x="4713767" y="4560192"/>
              <a:ext cx="111467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TextBox 73"/>
            <p:cNvSpPr txBox="1"/>
            <p:nvPr/>
          </p:nvSpPr>
          <p:spPr>
            <a:xfrm>
              <a:off x="5785178" y="4687764"/>
              <a:ext cx="1418722" cy="461665"/>
            </a:xfrm>
            <a:prstGeom prst="rect">
              <a:avLst/>
            </a:prstGeom>
            <a:noFill/>
          </p:spPr>
          <p:txBody>
            <a:bodyPr wrap="none" rtlCol="0">
              <a:spAutoFit/>
            </a:bodyPr>
            <a:lstStyle/>
            <a:p>
              <a:r>
                <a:rPr lang="en-US" sz="2400" dirty="0"/>
                <a:t>Recoloring</a:t>
              </a:r>
            </a:p>
          </p:txBody>
        </p:sp>
      </p:grpSp>
      <p:sp>
        <p:nvSpPr>
          <p:cNvPr id="75" name="TextBox 74"/>
          <p:cNvSpPr txBox="1"/>
          <p:nvPr/>
        </p:nvSpPr>
        <p:spPr>
          <a:xfrm>
            <a:off x="5443928" y="5569803"/>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153048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up)">
                                      <p:cBhvr>
                                        <p:cTn id="16" dur="500"/>
                                        <p:tgtEl>
                                          <p:spTgt spid="7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up)">
                                      <p:cBhvr>
                                        <p:cTn id="20" dur="5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fltVal val="0"/>
                                          </p:val>
                                        </p:tav>
                                        <p:tav tm="100000">
                                          <p:val>
                                            <p:strVal val="#ppt_w"/>
                                          </p:val>
                                        </p:tav>
                                      </p:tavLst>
                                    </p:anim>
                                    <p:anim calcmode="lin" valueType="num">
                                      <p:cBhvr>
                                        <p:cTn id="26" dur="500" fill="hold"/>
                                        <p:tgtEl>
                                          <p:spTgt spid="75"/>
                                        </p:tgtEl>
                                        <p:attrNameLst>
                                          <p:attrName>ppt_h</p:attrName>
                                        </p:attrNameLst>
                                      </p:cBhvr>
                                      <p:tavLst>
                                        <p:tav tm="0">
                                          <p:val>
                                            <p:fltVal val="0"/>
                                          </p:val>
                                        </p:tav>
                                        <p:tav tm="100000">
                                          <p:val>
                                            <p:strVal val="#ppt_h"/>
                                          </p:val>
                                        </p:tav>
                                      </p:tavLst>
                                    </p:anim>
                                    <p:animEffect transition="in" filter="fade">
                                      <p:cBhvr>
                                        <p:cTn id="2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7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Violation at Internal Nodes: 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dirty="0"/>
          </a:p>
        </p:txBody>
      </p:sp>
      <p:sp>
        <p:nvSpPr>
          <p:cNvPr id="4" name="Content Placeholder 3"/>
          <p:cNvSpPr>
            <a:spLocks noGrp="1"/>
          </p:cNvSpPr>
          <p:nvPr>
            <p:ph sz="quarter" idx="1"/>
          </p:nvPr>
        </p:nvSpPr>
        <p:spPr>
          <a:xfrm>
            <a:off x="609600" y="1447800"/>
            <a:ext cx="8229600" cy="4572000"/>
          </a:xfrm>
        </p:spPr>
        <p:txBody>
          <a:bodyPr/>
          <a:lstStyle/>
          <a:p>
            <a:r>
              <a:rPr lang="en-US" dirty="0"/>
              <a:t>For Case 2 (Q is a </a:t>
            </a:r>
            <a:r>
              <a:rPr lang="en-US" b="1" dirty="0"/>
              <a:t>black node</a:t>
            </a:r>
            <a:r>
              <a:rPr lang="en-US" dirty="0"/>
              <a:t>; I is P’s </a:t>
            </a:r>
            <a:r>
              <a:rPr lang="en-US" b="1" dirty="0">
                <a:solidFill>
                  <a:srgbClr val="0000FF"/>
                </a:solidFill>
              </a:rPr>
              <a:t>left</a:t>
            </a:r>
            <a:r>
              <a:rPr lang="en-US" dirty="0">
                <a:solidFill>
                  <a:srgbClr val="0000FF"/>
                </a:solidFill>
              </a:rPr>
              <a:t> </a:t>
            </a:r>
            <a:r>
              <a:rPr lang="en-US" dirty="0"/>
              <a:t>child) and </a:t>
            </a:r>
            <a:br>
              <a:rPr lang="en-US" dirty="0"/>
            </a:br>
            <a:r>
              <a:rPr lang="en-US" dirty="0"/>
              <a:t>Case 3 (Q is a </a:t>
            </a:r>
            <a:r>
              <a:rPr lang="en-US" b="1" dirty="0"/>
              <a:t>black node</a:t>
            </a:r>
            <a:r>
              <a:rPr lang="en-US" dirty="0"/>
              <a:t>; I is P’s </a:t>
            </a:r>
            <a:r>
              <a:rPr lang="en-US" b="1" dirty="0">
                <a:solidFill>
                  <a:srgbClr val="0000FF"/>
                </a:solidFill>
              </a:rPr>
              <a:t>right</a:t>
            </a:r>
            <a:r>
              <a:rPr lang="en-US" dirty="0">
                <a:solidFill>
                  <a:srgbClr val="0000FF"/>
                </a:solidFill>
              </a:rPr>
              <a:t> </a:t>
            </a:r>
            <a:r>
              <a:rPr lang="en-US" dirty="0"/>
              <a:t>child), </a:t>
            </a:r>
            <a:r>
              <a:rPr lang="en-US" b="1" dirty="0">
                <a:solidFill>
                  <a:srgbClr val="C00000"/>
                </a:solidFill>
              </a:rPr>
              <a:t>we’re done</a:t>
            </a:r>
            <a:r>
              <a:rPr lang="en-US" dirty="0"/>
              <a:t>.</a:t>
            </a:r>
            <a:endParaRPr lang="en-US" sz="2200" dirty="0"/>
          </a:p>
          <a:p>
            <a:pPr marL="274320" lvl="1" indent="-274320">
              <a:spcBef>
                <a:spcPts val="580"/>
              </a:spcBef>
              <a:buClr>
                <a:schemeClr val="accent1"/>
              </a:buClr>
            </a:pPr>
            <a:r>
              <a:rPr lang="en-US" sz="2600" dirty="0"/>
              <a:t>For Case 1 (Q is a </a:t>
            </a:r>
            <a:r>
              <a:rPr lang="en-US" sz="2600" b="1" dirty="0">
                <a:solidFill>
                  <a:srgbClr val="C00000"/>
                </a:solidFill>
              </a:rPr>
              <a:t>red node</a:t>
            </a:r>
            <a:r>
              <a:rPr lang="en-US" sz="2600" dirty="0"/>
              <a:t>), we may </a:t>
            </a:r>
            <a:r>
              <a:rPr lang="en-US" sz="2600" dirty="0" err="1"/>
              <a:t>recurse</a:t>
            </a:r>
            <a:r>
              <a:rPr lang="en-US" sz="2600" dirty="0"/>
              <a:t>.</a:t>
            </a:r>
          </a:p>
          <a:p>
            <a:pPr marL="548640" lvl="2" indent="-274320">
              <a:spcBef>
                <a:spcPts val="580"/>
              </a:spcBef>
              <a:buClr>
                <a:schemeClr val="accent1"/>
              </a:buClr>
            </a:pPr>
            <a:r>
              <a:rPr lang="en-US" sz="2400" dirty="0"/>
              <a:t>Violation of </a:t>
            </a:r>
            <a:r>
              <a:rPr lang="en-US" sz="2400" b="1" dirty="0">
                <a:solidFill>
                  <a:srgbClr val="C00000"/>
                </a:solidFill>
              </a:rPr>
              <a:t>red rule</a:t>
            </a:r>
            <a:r>
              <a:rPr lang="en-US" sz="2400" dirty="0"/>
              <a:t>.</a:t>
            </a:r>
          </a:p>
          <a:p>
            <a:endParaRPr lang="en-US" dirty="0"/>
          </a:p>
        </p:txBody>
      </p:sp>
      <p:sp>
        <p:nvSpPr>
          <p:cNvPr id="39" name="Oval 38"/>
          <p:cNvSpPr/>
          <p:nvPr/>
        </p:nvSpPr>
        <p:spPr>
          <a:xfrm rot="3310862">
            <a:off x="6911246" y="3214418"/>
            <a:ext cx="997587" cy="1488395"/>
          </a:xfrm>
          <a:prstGeom prst="ellipse">
            <a:avLst/>
          </a:prstGeom>
          <a:solidFill>
            <a:srgbClr val="FFFF00"/>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a:off x="4038600" y="4776795"/>
            <a:ext cx="1639052"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6" name="Group 5"/>
          <p:cNvGrpSpPr/>
          <p:nvPr/>
        </p:nvGrpSpPr>
        <p:grpSpPr>
          <a:xfrm>
            <a:off x="152400" y="3141850"/>
            <a:ext cx="4162607" cy="3563750"/>
            <a:chOff x="349543" y="2913250"/>
            <a:chExt cx="4162607" cy="3563750"/>
          </a:xfrm>
        </p:grpSpPr>
        <p:sp>
          <p:nvSpPr>
            <p:cNvPr id="41" name="Oval 40"/>
            <p:cNvSpPr/>
            <p:nvPr/>
          </p:nvSpPr>
          <p:spPr>
            <a:xfrm flipH="1">
              <a:off x="2578652" y="38170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42" name="Straight Connector 41"/>
            <p:cNvCxnSpPr>
              <a:stCxn id="41" idx="3"/>
              <a:endCxn id="43" idx="0"/>
            </p:cNvCxnSpPr>
            <p:nvPr/>
          </p:nvCxnSpPr>
          <p:spPr>
            <a:xfrm>
              <a:off x="2947387" y="41857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3188252" y="4375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44" name="Oval 43"/>
            <p:cNvSpPr/>
            <p:nvPr/>
          </p:nvSpPr>
          <p:spPr>
            <a:xfrm flipH="1">
              <a:off x="1937684" y="43768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5" name="Straight Connector 44"/>
            <p:cNvCxnSpPr>
              <a:stCxn id="41" idx="5"/>
              <a:endCxn id="44" idx="0"/>
            </p:cNvCxnSpPr>
            <p:nvPr/>
          </p:nvCxnSpPr>
          <p:spPr>
            <a:xfrm flipH="1">
              <a:off x="2153684" y="41857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5"/>
              <a:endCxn id="47" idx="0"/>
            </p:cNvCxnSpPr>
            <p:nvPr/>
          </p:nvCxnSpPr>
          <p:spPr>
            <a:xfrm flipH="1">
              <a:off x="1626452" y="47455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1410452" y="49600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8" name="Straight Arrow Connector 47"/>
            <p:cNvCxnSpPr/>
            <p:nvPr/>
          </p:nvCxnSpPr>
          <p:spPr>
            <a:xfrm>
              <a:off x="984716" y="4632903"/>
              <a:ext cx="368418" cy="3662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9543" y="4185766"/>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50" name="Group 49"/>
            <p:cNvGrpSpPr/>
            <p:nvPr/>
          </p:nvGrpSpPr>
          <p:grpSpPr>
            <a:xfrm>
              <a:off x="953252" y="5630028"/>
              <a:ext cx="489000" cy="834372"/>
              <a:chOff x="2787600" y="4347228"/>
              <a:chExt cx="489000" cy="834372"/>
            </a:xfrm>
          </p:grpSpPr>
          <p:sp>
            <p:nvSpPr>
              <p:cNvPr id="68" name="Isosceles Triangle 6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51" name="Straight Connector 50"/>
            <p:cNvCxnSpPr>
              <a:stCxn id="47" idx="5"/>
              <a:endCxn id="69" idx="0"/>
            </p:cNvCxnSpPr>
            <p:nvPr/>
          </p:nvCxnSpPr>
          <p:spPr>
            <a:xfrm flipH="1">
              <a:off x="1200716" y="53287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47" idx="3"/>
            </p:cNvCxnSpPr>
            <p:nvPr/>
          </p:nvCxnSpPr>
          <p:spPr>
            <a:xfrm flipH="1" flipV="1">
              <a:off x="1779187" y="53287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4" idx="3"/>
              <a:endCxn id="65" idx="0"/>
            </p:cNvCxnSpPr>
            <p:nvPr/>
          </p:nvCxnSpPr>
          <p:spPr>
            <a:xfrm>
              <a:off x="2306419" y="47455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5"/>
              <a:endCxn id="63" idx="0"/>
            </p:cNvCxnSpPr>
            <p:nvPr/>
          </p:nvCxnSpPr>
          <p:spPr>
            <a:xfrm flipH="1">
              <a:off x="3029516" y="47438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1" idx="0"/>
              <a:endCxn id="43" idx="3"/>
            </p:cNvCxnSpPr>
            <p:nvPr/>
          </p:nvCxnSpPr>
          <p:spPr>
            <a:xfrm flipH="1" flipV="1">
              <a:off x="3556987" y="47438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1626452" y="5642628"/>
              <a:ext cx="489000" cy="834372"/>
              <a:chOff x="2787600" y="4347228"/>
              <a:chExt cx="489000" cy="834372"/>
            </a:xfrm>
          </p:grpSpPr>
          <p:sp>
            <p:nvSpPr>
              <p:cNvPr id="66" name="Isosceles Triangle 6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57" name="Group 56"/>
            <p:cNvGrpSpPr/>
            <p:nvPr/>
          </p:nvGrpSpPr>
          <p:grpSpPr>
            <a:xfrm>
              <a:off x="2146916" y="5020428"/>
              <a:ext cx="489000" cy="834372"/>
              <a:chOff x="2787600" y="4347228"/>
              <a:chExt cx="489000" cy="834372"/>
            </a:xfrm>
          </p:grpSpPr>
          <p:sp>
            <p:nvSpPr>
              <p:cNvPr id="64" name="Isosceles Triangle 6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8" name="Group 57"/>
            <p:cNvGrpSpPr/>
            <p:nvPr/>
          </p:nvGrpSpPr>
          <p:grpSpPr>
            <a:xfrm>
              <a:off x="2782052" y="5020428"/>
              <a:ext cx="489000" cy="834372"/>
              <a:chOff x="2787600" y="4347228"/>
              <a:chExt cx="489000" cy="834372"/>
            </a:xfrm>
          </p:grpSpPr>
          <p:sp>
            <p:nvSpPr>
              <p:cNvPr id="62" name="Isosceles Triangle 6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Oval 6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9" name="Group 58"/>
            <p:cNvGrpSpPr/>
            <p:nvPr/>
          </p:nvGrpSpPr>
          <p:grpSpPr>
            <a:xfrm>
              <a:off x="3499652" y="4999156"/>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sp>
          <p:nvSpPr>
            <p:cNvPr id="99" name="Oval 98"/>
            <p:cNvSpPr/>
            <p:nvPr/>
          </p:nvSpPr>
          <p:spPr>
            <a:xfrm flipH="1">
              <a:off x="3112957" y="330901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00" name="Straight Connector 99"/>
            <p:cNvCxnSpPr>
              <a:stCxn id="99" idx="5"/>
              <a:endCxn id="41" idx="0"/>
            </p:cNvCxnSpPr>
            <p:nvPr/>
          </p:nvCxnSpPr>
          <p:spPr>
            <a:xfrm flipH="1">
              <a:off x="2794652" y="3677749"/>
              <a:ext cx="381570" cy="139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rot="8528713">
              <a:off x="3558043" y="2913250"/>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102" name="TextBox 101"/>
            <p:cNvSpPr txBox="1"/>
            <p:nvPr/>
          </p:nvSpPr>
          <p:spPr>
            <a:xfrm rot="13120913" flipH="1">
              <a:off x="3252752" y="361575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grpSp>
        <p:nvGrpSpPr>
          <p:cNvPr id="19" name="Group 18"/>
          <p:cNvGrpSpPr/>
          <p:nvPr/>
        </p:nvGrpSpPr>
        <p:grpSpPr>
          <a:xfrm>
            <a:off x="5321459" y="2913250"/>
            <a:ext cx="3616299" cy="3792350"/>
            <a:chOff x="5267617" y="2913250"/>
            <a:chExt cx="3616299" cy="3792350"/>
          </a:xfrm>
        </p:grpSpPr>
        <p:sp>
          <p:nvSpPr>
            <p:cNvPr id="72" name="Oval 71"/>
            <p:cNvSpPr/>
            <p:nvPr/>
          </p:nvSpPr>
          <p:spPr>
            <a:xfrm flipH="1">
              <a:off x="6893017" y="40456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3" name="Straight Connector 72"/>
            <p:cNvCxnSpPr>
              <a:stCxn id="72" idx="3"/>
              <a:endCxn id="74" idx="0"/>
            </p:cNvCxnSpPr>
            <p:nvPr/>
          </p:nvCxnSpPr>
          <p:spPr>
            <a:xfrm>
              <a:off x="7261752" y="44143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flipH="1">
              <a:off x="7502617" y="46037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75" name="Oval 74"/>
            <p:cNvSpPr/>
            <p:nvPr/>
          </p:nvSpPr>
          <p:spPr>
            <a:xfrm flipH="1">
              <a:off x="6252049" y="460541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76" name="Straight Connector 75"/>
            <p:cNvCxnSpPr>
              <a:stCxn id="72" idx="5"/>
              <a:endCxn id="75" idx="0"/>
            </p:cNvCxnSpPr>
            <p:nvPr/>
          </p:nvCxnSpPr>
          <p:spPr>
            <a:xfrm flipH="1">
              <a:off x="6468049" y="44143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a:endCxn id="78" idx="0"/>
            </p:cNvCxnSpPr>
            <p:nvPr/>
          </p:nvCxnSpPr>
          <p:spPr>
            <a:xfrm flipH="1">
              <a:off x="5940817" y="49741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flipH="1">
              <a:off x="5724817" y="51886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9" name="Group 78"/>
            <p:cNvGrpSpPr/>
            <p:nvPr/>
          </p:nvGrpSpPr>
          <p:grpSpPr>
            <a:xfrm>
              <a:off x="5267617" y="5858628"/>
              <a:ext cx="489000" cy="834372"/>
              <a:chOff x="2787600" y="4347228"/>
              <a:chExt cx="489000" cy="834372"/>
            </a:xfrm>
          </p:grpSpPr>
          <p:sp>
            <p:nvSpPr>
              <p:cNvPr id="97" name="Isosceles Triangle 9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8" name="Oval 9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80" name="Straight Connector 79"/>
            <p:cNvCxnSpPr>
              <a:stCxn id="78" idx="5"/>
              <a:endCxn id="98" idx="0"/>
            </p:cNvCxnSpPr>
            <p:nvPr/>
          </p:nvCxnSpPr>
          <p:spPr>
            <a:xfrm flipH="1">
              <a:off x="5515081" y="55573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8" idx="3"/>
            </p:cNvCxnSpPr>
            <p:nvPr/>
          </p:nvCxnSpPr>
          <p:spPr>
            <a:xfrm flipH="1" flipV="1">
              <a:off x="6093552" y="55573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3"/>
              <a:endCxn id="94" idx="0"/>
            </p:cNvCxnSpPr>
            <p:nvPr/>
          </p:nvCxnSpPr>
          <p:spPr>
            <a:xfrm>
              <a:off x="6620784" y="49741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4" idx="5"/>
              <a:endCxn id="92" idx="0"/>
            </p:cNvCxnSpPr>
            <p:nvPr/>
          </p:nvCxnSpPr>
          <p:spPr>
            <a:xfrm flipH="1">
              <a:off x="7343881" y="49724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0" idx="0"/>
              <a:endCxn id="74" idx="3"/>
            </p:cNvCxnSpPr>
            <p:nvPr/>
          </p:nvCxnSpPr>
          <p:spPr>
            <a:xfrm flipH="1" flipV="1">
              <a:off x="7871352" y="49724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5940817" y="5871228"/>
              <a:ext cx="489000" cy="834372"/>
              <a:chOff x="2787600" y="4347228"/>
              <a:chExt cx="489000" cy="834372"/>
            </a:xfrm>
          </p:grpSpPr>
          <p:sp>
            <p:nvSpPr>
              <p:cNvPr id="95" name="Isosceles Triangle 9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6" name="Oval 9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86" name="Group 85"/>
            <p:cNvGrpSpPr/>
            <p:nvPr/>
          </p:nvGrpSpPr>
          <p:grpSpPr>
            <a:xfrm>
              <a:off x="6461281" y="5249028"/>
              <a:ext cx="489000" cy="834372"/>
              <a:chOff x="2787600" y="4347228"/>
              <a:chExt cx="489000" cy="834372"/>
            </a:xfrm>
          </p:grpSpPr>
          <p:sp>
            <p:nvSpPr>
              <p:cNvPr id="93" name="Isosceles Triangle 9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4" name="Oval 9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87" name="Group 86"/>
            <p:cNvGrpSpPr/>
            <p:nvPr/>
          </p:nvGrpSpPr>
          <p:grpSpPr>
            <a:xfrm>
              <a:off x="7096417" y="5249028"/>
              <a:ext cx="489000" cy="834372"/>
              <a:chOff x="2787600" y="4347228"/>
              <a:chExt cx="489000" cy="834372"/>
            </a:xfrm>
          </p:grpSpPr>
          <p:sp>
            <p:nvSpPr>
              <p:cNvPr id="91" name="Isosceles Triangle 9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2" name="Oval 9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88" name="Group 87"/>
            <p:cNvGrpSpPr/>
            <p:nvPr/>
          </p:nvGrpSpPr>
          <p:grpSpPr>
            <a:xfrm>
              <a:off x="7814017" y="5227756"/>
              <a:ext cx="489000" cy="834372"/>
              <a:chOff x="2787600" y="4347228"/>
              <a:chExt cx="489000" cy="834372"/>
            </a:xfrm>
          </p:grpSpPr>
          <p:sp>
            <p:nvSpPr>
              <p:cNvPr id="89" name="Isosceles Triangle 8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0" name="Oval 8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sp>
          <p:nvSpPr>
            <p:cNvPr id="103" name="Oval 102"/>
            <p:cNvSpPr/>
            <p:nvPr/>
          </p:nvSpPr>
          <p:spPr>
            <a:xfrm flipH="1">
              <a:off x="7484781" y="3429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04" name="Straight Connector 103"/>
            <p:cNvCxnSpPr>
              <a:stCxn id="103" idx="5"/>
              <a:endCxn id="72" idx="0"/>
            </p:cNvCxnSpPr>
            <p:nvPr/>
          </p:nvCxnSpPr>
          <p:spPr>
            <a:xfrm flipH="1">
              <a:off x="7109017" y="3797735"/>
              <a:ext cx="439029" cy="247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rot="8528713">
              <a:off x="7929809" y="2913250"/>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106" name="TextBox 105"/>
            <p:cNvSpPr txBox="1"/>
            <p:nvPr/>
          </p:nvSpPr>
          <p:spPr>
            <a:xfrm rot="13120913" flipH="1">
              <a:off x="7694710" y="369195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412939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left)">
                                      <p:cBhvr>
                                        <p:cTn id="12" dur="500"/>
                                        <p:tgtEl>
                                          <p:spTgt spid="7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10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Step: Violation Fix at the Root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dirty="0"/>
          </a:p>
        </p:txBody>
      </p:sp>
      <p:sp>
        <p:nvSpPr>
          <p:cNvPr id="4" name="Content Placeholder 3"/>
          <p:cNvSpPr>
            <a:spLocks noGrp="1"/>
          </p:cNvSpPr>
          <p:nvPr>
            <p:ph sz="quarter" idx="1"/>
          </p:nvPr>
        </p:nvSpPr>
        <p:spPr/>
        <p:txBody>
          <a:bodyPr/>
          <a:lstStyle/>
          <a:p>
            <a:r>
              <a:rPr lang="en-US" dirty="0"/>
              <a:t>By </a:t>
            </a:r>
            <a:r>
              <a:rPr lang="en-US" b="1" dirty="0">
                <a:solidFill>
                  <a:srgbClr val="C00000"/>
                </a:solidFill>
              </a:rPr>
              <a:t>moving the violation up</a:t>
            </a:r>
            <a:r>
              <a:rPr lang="en-US" dirty="0"/>
              <a:t> the tree …</a:t>
            </a:r>
          </a:p>
          <a:p>
            <a:pPr lvl="1"/>
            <a:r>
              <a:rPr lang="en-US" dirty="0"/>
              <a:t>… the root may become </a:t>
            </a:r>
            <a:r>
              <a:rPr lang="en-US" b="1" dirty="0">
                <a:solidFill>
                  <a:srgbClr val="C00000"/>
                </a:solidFill>
              </a:rPr>
              <a:t>red</a:t>
            </a:r>
            <a:r>
              <a:rPr lang="en-US" dirty="0"/>
              <a:t>.</a:t>
            </a:r>
          </a:p>
          <a:p>
            <a:pPr lvl="2"/>
            <a:endParaRPr lang="en-US" dirty="0"/>
          </a:p>
          <a:p>
            <a:r>
              <a:rPr lang="en-US" dirty="0"/>
              <a:t>Final step: set root to be </a:t>
            </a:r>
            <a:r>
              <a:rPr lang="en-US" b="1" dirty="0">
                <a:solidFill>
                  <a:srgbClr val="0000FF"/>
                </a:solidFill>
              </a:rPr>
              <a:t>black</a:t>
            </a:r>
            <a:r>
              <a:rPr lang="en-US" dirty="0"/>
              <a:t>.</a:t>
            </a:r>
          </a:p>
          <a:p>
            <a:pPr lvl="1"/>
            <a:r>
              <a:rPr lang="en-US" dirty="0"/>
              <a:t>All red-black tree properties are now </a:t>
            </a:r>
            <a:r>
              <a:rPr lang="en-US" b="1" u="sng" dirty="0"/>
              <a:t>restored</a:t>
            </a:r>
            <a:r>
              <a:rPr lang="en-US" dirty="0"/>
              <a:t>.</a:t>
            </a:r>
          </a:p>
          <a:p>
            <a:endParaRPr lang="en-US" dirty="0"/>
          </a:p>
          <a:p>
            <a:endParaRPr lang="en-US" dirty="0"/>
          </a:p>
        </p:txBody>
      </p:sp>
      <p:grpSp>
        <p:nvGrpSpPr>
          <p:cNvPr id="33" name="Group 32"/>
          <p:cNvGrpSpPr/>
          <p:nvPr/>
        </p:nvGrpSpPr>
        <p:grpSpPr>
          <a:xfrm>
            <a:off x="5638800" y="3484946"/>
            <a:ext cx="3035400" cy="2659969"/>
            <a:chOff x="5454600" y="3484946"/>
            <a:chExt cx="3035400" cy="2659969"/>
          </a:xfrm>
        </p:grpSpPr>
        <p:sp>
          <p:nvSpPr>
            <p:cNvPr id="6" name="Oval 5"/>
            <p:cNvSpPr/>
            <p:nvPr/>
          </p:nvSpPr>
          <p:spPr>
            <a:xfrm flipH="1">
              <a:off x="7080000" y="348494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7448735" y="3853681"/>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7689600" y="404307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9" name="Oval 8"/>
            <p:cNvSpPr/>
            <p:nvPr/>
          </p:nvSpPr>
          <p:spPr>
            <a:xfrm flipH="1">
              <a:off x="6439032" y="40447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10" name="Straight Connector 9"/>
            <p:cNvCxnSpPr>
              <a:stCxn id="6" idx="5"/>
              <a:endCxn id="9" idx="0"/>
            </p:cNvCxnSpPr>
            <p:nvPr/>
          </p:nvCxnSpPr>
          <p:spPr>
            <a:xfrm flipH="1">
              <a:off x="6655032" y="3853681"/>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127800" y="4413466"/>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911800" y="462794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3" name="Group 12"/>
            <p:cNvGrpSpPr/>
            <p:nvPr/>
          </p:nvGrpSpPr>
          <p:grpSpPr>
            <a:xfrm>
              <a:off x="5454600" y="5297943"/>
              <a:ext cx="489000" cy="834372"/>
              <a:chOff x="2787600" y="4347228"/>
              <a:chExt cx="489000" cy="834372"/>
            </a:xfrm>
          </p:grpSpPr>
          <p:sp>
            <p:nvSpPr>
              <p:cNvPr id="31" name="Isosceles Triangle 3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Oval 3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14" name="Straight Connector 13"/>
            <p:cNvCxnSpPr>
              <a:stCxn id="12" idx="5"/>
              <a:endCxn id="32" idx="0"/>
            </p:cNvCxnSpPr>
            <p:nvPr/>
          </p:nvCxnSpPr>
          <p:spPr>
            <a:xfrm flipH="1">
              <a:off x="5702064" y="4996681"/>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2" idx="3"/>
            </p:cNvCxnSpPr>
            <p:nvPr/>
          </p:nvCxnSpPr>
          <p:spPr>
            <a:xfrm flipH="1" flipV="1">
              <a:off x="6280535" y="4996681"/>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28" idx="0"/>
            </p:cNvCxnSpPr>
            <p:nvPr/>
          </p:nvCxnSpPr>
          <p:spPr>
            <a:xfrm>
              <a:off x="6807767" y="4413466"/>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5"/>
              <a:endCxn id="26" idx="0"/>
            </p:cNvCxnSpPr>
            <p:nvPr/>
          </p:nvCxnSpPr>
          <p:spPr>
            <a:xfrm flipH="1">
              <a:off x="7530864" y="4411814"/>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4" idx="0"/>
              <a:endCxn id="8" idx="3"/>
            </p:cNvCxnSpPr>
            <p:nvPr/>
          </p:nvCxnSpPr>
          <p:spPr>
            <a:xfrm flipH="1" flipV="1">
              <a:off x="8058335" y="4411814"/>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127800" y="5310543"/>
              <a:ext cx="489000" cy="834372"/>
              <a:chOff x="2787600" y="4347228"/>
              <a:chExt cx="489000" cy="834372"/>
            </a:xfrm>
          </p:grpSpPr>
          <p:sp>
            <p:nvSpPr>
              <p:cNvPr id="29" name="Isosceles Triangle 2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0" name="Oval 2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20" name="Group 19"/>
            <p:cNvGrpSpPr/>
            <p:nvPr/>
          </p:nvGrpSpPr>
          <p:grpSpPr>
            <a:xfrm>
              <a:off x="6648264" y="4688343"/>
              <a:ext cx="489000" cy="834372"/>
              <a:chOff x="2787600" y="4347228"/>
              <a:chExt cx="489000" cy="834372"/>
            </a:xfrm>
          </p:grpSpPr>
          <p:sp>
            <p:nvSpPr>
              <p:cNvPr id="27" name="Isosceles Triangle 2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8" name="Oval 2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21" name="Group 20"/>
            <p:cNvGrpSpPr/>
            <p:nvPr/>
          </p:nvGrpSpPr>
          <p:grpSpPr>
            <a:xfrm>
              <a:off x="7283400" y="4688343"/>
              <a:ext cx="489000" cy="834372"/>
              <a:chOff x="2787600" y="4347228"/>
              <a:chExt cx="489000" cy="834372"/>
            </a:xfrm>
          </p:grpSpPr>
          <p:sp>
            <p:nvSpPr>
              <p:cNvPr id="25" name="Isosceles Triangle 2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22" name="Group 21"/>
            <p:cNvGrpSpPr/>
            <p:nvPr/>
          </p:nvGrpSpPr>
          <p:grpSpPr>
            <a:xfrm>
              <a:off x="8001000" y="4667071"/>
              <a:ext cx="489000" cy="834372"/>
              <a:chOff x="2787600" y="4347228"/>
              <a:chExt cx="489000" cy="834372"/>
            </a:xfrm>
          </p:grpSpPr>
          <p:sp>
            <p:nvSpPr>
              <p:cNvPr id="23" name="Isosceles Triangle 2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grpSp>
        <p:nvGrpSpPr>
          <p:cNvPr id="34" name="Group 33"/>
          <p:cNvGrpSpPr/>
          <p:nvPr/>
        </p:nvGrpSpPr>
        <p:grpSpPr>
          <a:xfrm>
            <a:off x="762000" y="3583130"/>
            <a:ext cx="3035400" cy="2659969"/>
            <a:chOff x="5556709" y="2362200"/>
            <a:chExt cx="3035400" cy="2659969"/>
          </a:xfrm>
        </p:grpSpPr>
        <p:sp>
          <p:nvSpPr>
            <p:cNvPr id="35" name="Oval 34"/>
            <p:cNvSpPr/>
            <p:nvPr/>
          </p:nvSpPr>
          <p:spPr>
            <a:xfrm flipH="1">
              <a:off x="7182109" y="2362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36" name="Straight Connector 35"/>
            <p:cNvCxnSpPr>
              <a:stCxn id="35" idx="3"/>
              <a:endCxn id="37" idx="0"/>
            </p:cNvCxnSpPr>
            <p:nvPr/>
          </p:nvCxnSpPr>
          <p:spPr>
            <a:xfrm>
              <a:off x="7550844" y="2730935"/>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7791709" y="2920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38" name="Oval 37"/>
            <p:cNvSpPr/>
            <p:nvPr/>
          </p:nvSpPr>
          <p:spPr>
            <a:xfrm flipH="1">
              <a:off x="6541141" y="29219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39" name="Straight Connector 38"/>
            <p:cNvCxnSpPr>
              <a:stCxn id="35" idx="5"/>
              <a:endCxn id="38" idx="0"/>
            </p:cNvCxnSpPr>
            <p:nvPr/>
          </p:nvCxnSpPr>
          <p:spPr>
            <a:xfrm flipH="1">
              <a:off x="6757141" y="2730935"/>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8" idx="5"/>
              <a:endCxn id="41" idx="0"/>
            </p:cNvCxnSpPr>
            <p:nvPr/>
          </p:nvCxnSpPr>
          <p:spPr>
            <a:xfrm flipH="1">
              <a:off x="6229909" y="3290720"/>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flipH="1">
              <a:off x="6013909"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2" name="Group 41"/>
            <p:cNvGrpSpPr/>
            <p:nvPr/>
          </p:nvGrpSpPr>
          <p:grpSpPr>
            <a:xfrm>
              <a:off x="5556709" y="4175197"/>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43" name="Straight Connector 42"/>
            <p:cNvCxnSpPr>
              <a:stCxn id="41" idx="5"/>
              <a:endCxn id="61" idx="0"/>
            </p:cNvCxnSpPr>
            <p:nvPr/>
          </p:nvCxnSpPr>
          <p:spPr>
            <a:xfrm flipH="1">
              <a:off x="5804173" y="3873935"/>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1" idx="3"/>
            </p:cNvCxnSpPr>
            <p:nvPr/>
          </p:nvCxnSpPr>
          <p:spPr>
            <a:xfrm flipH="1" flipV="1">
              <a:off x="6382644" y="3873935"/>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3"/>
              <a:endCxn id="57" idx="0"/>
            </p:cNvCxnSpPr>
            <p:nvPr/>
          </p:nvCxnSpPr>
          <p:spPr>
            <a:xfrm>
              <a:off x="6909876" y="3290720"/>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7" idx="5"/>
              <a:endCxn id="55" idx="0"/>
            </p:cNvCxnSpPr>
            <p:nvPr/>
          </p:nvCxnSpPr>
          <p:spPr>
            <a:xfrm flipH="1">
              <a:off x="7632973" y="3289068"/>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3" idx="0"/>
              <a:endCxn id="37" idx="3"/>
            </p:cNvCxnSpPr>
            <p:nvPr/>
          </p:nvCxnSpPr>
          <p:spPr>
            <a:xfrm flipH="1" flipV="1">
              <a:off x="8160444" y="3289068"/>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229909" y="4187797"/>
              <a:ext cx="489000" cy="834372"/>
              <a:chOff x="2787600" y="4347228"/>
              <a:chExt cx="489000" cy="834372"/>
            </a:xfrm>
          </p:grpSpPr>
          <p:sp>
            <p:nvSpPr>
              <p:cNvPr id="58" name="Isosceles Triangle 5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Oval 5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49" name="Group 48"/>
            <p:cNvGrpSpPr/>
            <p:nvPr/>
          </p:nvGrpSpPr>
          <p:grpSpPr>
            <a:xfrm>
              <a:off x="6750373" y="3565597"/>
              <a:ext cx="489000" cy="834372"/>
              <a:chOff x="2787600" y="4347228"/>
              <a:chExt cx="489000" cy="834372"/>
            </a:xfrm>
          </p:grpSpPr>
          <p:sp>
            <p:nvSpPr>
              <p:cNvPr id="56" name="Isosceles Triangle 5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7" name="Oval 5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0" name="Group 49"/>
            <p:cNvGrpSpPr/>
            <p:nvPr/>
          </p:nvGrpSpPr>
          <p:grpSpPr>
            <a:xfrm>
              <a:off x="7385509" y="3565597"/>
              <a:ext cx="489000" cy="834372"/>
              <a:chOff x="2787600" y="4347228"/>
              <a:chExt cx="489000" cy="834372"/>
            </a:xfrm>
          </p:grpSpPr>
          <p:sp>
            <p:nvSpPr>
              <p:cNvPr id="54" name="Isosceles Triangle 5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5" name="Oval 5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1" name="Group 50"/>
            <p:cNvGrpSpPr/>
            <p:nvPr/>
          </p:nvGrpSpPr>
          <p:grpSpPr>
            <a:xfrm>
              <a:off x="8103109" y="3544325"/>
              <a:ext cx="489000" cy="834372"/>
              <a:chOff x="2787600" y="4347228"/>
              <a:chExt cx="489000" cy="834372"/>
            </a:xfrm>
          </p:grpSpPr>
          <p:sp>
            <p:nvSpPr>
              <p:cNvPr id="52" name="Isosceles Triangle 5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3" name="Oval 5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62" name="Right Arrow 61"/>
          <p:cNvSpPr/>
          <p:nvPr/>
        </p:nvSpPr>
        <p:spPr>
          <a:xfrm>
            <a:off x="3962400" y="4022281"/>
            <a:ext cx="1920900" cy="1311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br>
              <a:rPr lang="en-US" sz="2400" dirty="0"/>
            </a:br>
            <a:r>
              <a:rPr lang="en-US" sz="2400" dirty="0"/>
              <a:t>Root</a:t>
            </a:r>
          </a:p>
        </p:txBody>
      </p:sp>
    </p:spTree>
    <p:extLst>
      <p:ext uri="{BB962C8B-B14F-4D97-AF65-F5344CB8AC3E}">
        <p14:creationId xmlns:p14="http://schemas.microsoft.com/office/powerpoint/2010/main" val="236319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1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10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arn(inVertical)">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dirty="0"/>
          </a:p>
        </p:txBody>
      </p:sp>
      <p:sp>
        <p:nvSpPr>
          <p:cNvPr id="4" name="Content Placeholder 3"/>
          <p:cNvSpPr>
            <a:spLocks noGrp="1"/>
          </p:cNvSpPr>
          <p:nvPr>
            <p:ph sz="quarter" idx="1"/>
          </p:nvPr>
        </p:nvSpPr>
        <p:spPr/>
        <p:txBody>
          <a:bodyPr/>
          <a:lstStyle/>
          <a:p>
            <a:r>
              <a:rPr lang="en-US" dirty="0"/>
              <a:t>Insert 1</a:t>
            </a:r>
          </a:p>
          <a:p>
            <a:endParaRPr lang="en-US" dirty="0"/>
          </a:p>
          <a:p>
            <a:endParaRPr lang="en-US" dirty="0"/>
          </a:p>
          <a:p>
            <a:endParaRPr lang="en-US" dirty="0"/>
          </a:p>
          <a:p>
            <a:r>
              <a:rPr lang="en-US" dirty="0"/>
              <a:t>Insert 8</a:t>
            </a:r>
          </a:p>
          <a:p>
            <a:endParaRPr lang="en-US" dirty="0"/>
          </a:p>
        </p:txBody>
      </p:sp>
      <p:sp>
        <p:nvSpPr>
          <p:cNvPr id="7" name="Oval 6"/>
          <p:cNvSpPr/>
          <p:nvPr/>
        </p:nvSpPr>
        <p:spPr>
          <a:xfrm flipH="1">
            <a:off x="2463600" y="232854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13" name="Oval 12"/>
          <p:cNvSpPr/>
          <p:nvPr/>
        </p:nvSpPr>
        <p:spPr>
          <a:xfrm flipH="1">
            <a:off x="5587800" y="235888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9" name="Right Arrow 18"/>
          <p:cNvSpPr/>
          <p:nvPr/>
        </p:nvSpPr>
        <p:spPr>
          <a:xfrm>
            <a:off x="3352800" y="1888681"/>
            <a:ext cx="1920900" cy="1311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br>
              <a:rPr lang="en-US" sz="2400" dirty="0"/>
            </a:br>
            <a:r>
              <a:rPr lang="en-US" sz="2400" dirty="0"/>
              <a:t>Root</a:t>
            </a:r>
          </a:p>
        </p:txBody>
      </p:sp>
      <p:sp>
        <p:nvSpPr>
          <p:cNvPr id="20" name="Oval 19"/>
          <p:cNvSpPr/>
          <p:nvPr/>
        </p:nvSpPr>
        <p:spPr>
          <a:xfrm flipH="1">
            <a:off x="2438400" y="3810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nvGrpSpPr>
          <p:cNvPr id="25" name="Group 24"/>
          <p:cNvGrpSpPr/>
          <p:nvPr/>
        </p:nvGrpSpPr>
        <p:grpSpPr>
          <a:xfrm>
            <a:off x="2679600" y="4026000"/>
            <a:ext cx="825600" cy="761665"/>
            <a:chOff x="2853908" y="3353135"/>
            <a:chExt cx="825600" cy="761665"/>
          </a:xfrm>
        </p:grpSpPr>
        <p:cxnSp>
          <p:nvCxnSpPr>
            <p:cNvPr id="22" name="Straight Connector 21"/>
            <p:cNvCxnSpPr>
              <a:endCxn id="21" idx="7"/>
            </p:cNvCxnSpPr>
            <p:nvPr/>
          </p:nvCxnSpPr>
          <p:spPr>
            <a:xfrm>
              <a:off x="2853908" y="3353135"/>
              <a:ext cx="456865" cy="392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flipH="1">
              <a:off x="3247508" y="3682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spTree>
    <p:extLst>
      <p:ext uri="{BB962C8B-B14F-4D97-AF65-F5344CB8AC3E}">
        <p14:creationId xmlns:p14="http://schemas.microsoft.com/office/powerpoint/2010/main" val="316773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arn(inVertical)">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9" grpId="0" animBg="1"/>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rot="3310862">
            <a:off x="2873898" y="1807621"/>
            <a:ext cx="997587" cy="148839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flipH="1">
            <a:off x="2812932" y="2438400"/>
            <a:ext cx="596665" cy="596665"/>
            <a:chOff x="3083173" y="3340535"/>
            <a:chExt cx="596665" cy="596665"/>
          </a:xfrm>
        </p:grpSpPr>
        <p:sp>
          <p:nvSpPr>
            <p:cNvPr id="13" name="Oval 12"/>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14" name="Straight Connector 13"/>
            <p:cNvCxnSpPr>
              <a:endCxn id="13"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dirty="0"/>
          </a:p>
        </p:txBody>
      </p:sp>
      <p:sp>
        <p:nvSpPr>
          <p:cNvPr id="4" name="Content Placeholder 3"/>
          <p:cNvSpPr>
            <a:spLocks noGrp="1"/>
          </p:cNvSpPr>
          <p:nvPr>
            <p:ph sz="quarter" idx="1"/>
          </p:nvPr>
        </p:nvSpPr>
        <p:spPr/>
        <p:txBody>
          <a:bodyPr/>
          <a:lstStyle/>
          <a:p>
            <a:r>
              <a:rPr lang="en-US" dirty="0"/>
              <a:t>Insert 2</a:t>
            </a:r>
          </a:p>
          <a:p>
            <a:endParaRPr lang="en-US" dirty="0"/>
          </a:p>
        </p:txBody>
      </p:sp>
      <p:grpSp>
        <p:nvGrpSpPr>
          <p:cNvPr id="11" name="Group 10"/>
          <p:cNvGrpSpPr/>
          <p:nvPr/>
        </p:nvGrpSpPr>
        <p:grpSpPr>
          <a:xfrm>
            <a:off x="2679265" y="1524000"/>
            <a:ext cx="1066800" cy="977665"/>
            <a:chOff x="2679265" y="1600535"/>
            <a:chExt cx="1066800" cy="977665"/>
          </a:xfrm>
        </p:grpSpPr>
        <p:sp>
          <p:nvSpPr>
            <p:cNvPr id="5" name="Oval 4"/>
            <p:cNvSpPr/>
            <p:nvPr/>
          </p:nvSpPr>
          <p:spPr>
            <a:xfrm flipH="1">
              <a:off x="2679265" y="16005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nvGrpSpPr>
            <p:cNvPr id="6" name="Group 5"/>
            <p:cNvGrpSpPr/>
            <p:nvPr/>
          </p:nvGrpSpPr>
          <p:grpSpPr>
            <a:xfrm>
              <a:off x="3048000" y="1969270"/>
              <a:ext cx="698065" cy="608930"/>
              <a:chOff x="2981443" y="3505870"/>
              <a:chExt cx="698065" cy="608930"/>
            </a:xfrm>
          </p:grpSpPr>
          <p:sp>
            <p:nvSpPr>
              <p:cNvPr id="7" name="Oval 6"/>
              <p:cNvSpPr/>
              <p:nvPr/>
            </p:nvSpPr>
            <p:spPr>
              <a:xfrm flipH="1">
                <a:off x="3247508" y="3682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8" name="Straight Connector 7"/>
              <p:cNvCxnSpPr>
                <a:stCxn id="5" idx="3"/>
                <a:endCxn id="7" idx="7"/>
              </p:cNvCxnSpPr>
              <p:nvPr/>
            </p:nvCxnSpPr>
            <p:spPr>
              <a:xfrm>
                <a:off x="2981443" y="3505870"/>
                <a:ext cx="329330" cy="24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 name="Oval 14"/>
          <p:cNvSpPr/>
          <p:nvPr/>
        </p:nvSpPr>
        <p:spPr>
          <a:xfrm>
            <a:off x="2691646" y="3739986"/>
            <a:ext cx="1362194" cy="1530799"/>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18730506">
            <a:off x="6856272" y="1156544"/>
            <a:ext cx="997587" cy="2254431"/>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356000" y="2012832"/>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19" name="Group 18"/>
          <p:cNvGrpSpPr/>
          <p:nvPr/>
        </p:nvGrpSpPr>
        <p:grpSpPr>
          <a:xfrm>
            <a:off x="6565800" y="1562771"/>
            <a:ext cx="1498800" cy="1478760"/>
            <a:chOff x="6553200" y="3830040"/>
            <a:chExt cx="1498800" cy="1478760"/>
          </a:xfrm>
        </p:grpSpPr>
        <p:sp>
          <p:nvSpPr>
            <p:cNvPr id="20" name="Oval 19"/>
            <p:cNvSpPr/>
            <p:nvPr/>
          </p:nvSpPr>
          <p:spPr>
            <a:xfrm flipH="1">
              <a:off x="6553200" y="38300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21" name="Oval 20"/>
            <p:cNvSpPr/>
            <p:nvPr/>
          </p:nvSpPr>
          <p:spPr>
            <a:xfrm flipH="1">
              <a:off x="7620000" y="487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22" name="Straight Connector 21"/>
            <p:cNvCxnSpPr>
              <a:stCxn id="20" idx="3"/>
              <a:endCxn id="21" idx="7"/>
            </p:cNvCxnSpPr>
            <p:nvPr/>
          </p:nvCxnSpPr>
          <p:spPr>
            <a:xfrm>
              <a:off x="6921935" y="4198775"/>
              <a:ext cx="761330" cy="7412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086600" y="4343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sp>
        <p:nvSpPr>
          <p:cNvPr id="24" name="Right Arrow 23"/>
          <p:cNvSpPr/>
          <p:nvPr/>
        </p:nvSpPr>
        <p:spPr>
          <a:xfrm rot="20125902" flipH="1">
            <a:off x="4288185" y="3140648"/>
            <a:ext cx="2062304"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25" name="Group 24"/>
          <p:cNvGrpSpPr/>
          <p:nvPr/>
        </p:nvGrpSpPr>
        <p:grpSpPr>
          <a:xfrm>
            <a:off x="2767846" y="3899185"/>
            <a:ext cx="1219200" cy="1093854"/>
            <a:chOff x="5943935" y="2594881"/>
            <a:chExt cx="1219200" cy="1093854"/>
          </a:xfrm>
        </p:grpSpPr>
        <p:sp>
          <p:nvSpPr>
            <p:cNvPr id="26" name="Oval 25"/>
            <p:cNvSpPr/>
            <p:nvPr/>
          </p:nvSpPr>
          <p:spPr>
            <a:xfrm flipH="1">
              <a:off x="6731135" y="32567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27" name="Oval 26"/>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8" name="Straight Connector 27"/>
            <p:cNvCxnSpPr>
              <a:stCxn id="26" idx="0"/>
              <a:endCxn id="27"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5"/>
              <a:endCxn id="30"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5943935" y="323392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sp>
        <p:nvSpPr>
          <p:cNvPr id="31" name="Right Arrow 30"/>
          <p:cNvSpPr/>
          <p:nvPr/>
        </p:nvSpPr>
        <p:spPr>
          <a:xfrm>
            <a:off x="4508735" y="4070946"/>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2" name="Group 31"/>
          <p:cNvGrpSpPr/>
          <p:nvPr/>
        </p:nvGrpSpPr>
        <p:grpSpPr>
          <a:xfrm>
            <a:off x="6477000" y="3935346"/>
            <a:ext cx="1219200" cy="1093854"/>
            <a:chOff x="5997482" y="5181600"/>
            <a:chExt cx="1219200" cy="1093854"/>
          </a:xfrm>
        </p:grpSpPr>
        <p:sp>
          <p:nvSpPr>
            <p:cNvPr id="33" name="Oval 32"/>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34" name="Oval 33"/>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5" name="Straight Connector 34"/>
            <p:cNvCxnSpPr>
              <a:stCxn id="33" idx="0"/>
              <a:endCxn id="34"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5"/>
              <a:endCxn id="37"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38" name="TextBox 37"/>
          <p:cNvSpPr txBox="1"/>
          <p:nvPr/>
        </p:nvSpPr>
        <p:spPr>
          <a:xfrm>
            <a:off x="4008817" y="1469841"/>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3 at leaf</a:t>
            </a:r>
          </a:p>
        </p:txBody>
      </p:sp>
    </p:spTree>
    <p:extLst>
      <p:ext uri="{BB962C8B-B14F-4D97-AF65-F5344CB8AC3E}">
        <p14:creationId xmlns:p14="http://schemas.microsoft.com/office/powerpoint/2010/main" val="160738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500" fill="hold"/>
                                        <p:tgtEl>
                                          <p:spTgt spid="15"/>
                                        </p:tgtEl>
                                        <p:attrNameLst>
                                          <p:attrName>ppt_w</p:attrName>
                                        </p:attrNameLst>
                                      </p:cBhvr>
                                      <p:tavLst>
                                        <p:tav tm="0">
                                          <p:val>
                                            <p:fltVal val="0"/>
                                          </p:val>
                                        </p:tav>
                                        <p:tav tm="100000">
                                          <p:val>
                                            <p:strVal val="#ppt_w"/>
                                          </p:val>
                                        </p:tav>
                                      </p:tavLst>
                                    </p:anim>
                                    <p:anim calcmode="lin" valueType="num">
                                      <p:cBhvr>
                                        <p:cTn id="55" dur="500" fill="hold"/>
                                        <p:tgtEl>
                                          <p:spTgt spid="15"/>
                                        </p:tgtEl>
                                        <p:attrNameLst>
                                          <p:attrName>ppt_h</p:attrName>
                                        </p:attrNameLst>
                                      </p:cBhvr>
                                      <p:tavLst>
                                        <p:tav tm="0">
                                          <p:val>
                                            <p:fltVal val="0"/>
                                          </p:val>
                                        </p:tav>
                                        <p:tav tm="100000">
                                          <p:val>
                                            <p:strVal val="#ppt_h"/>
                                          </p:val>
                                        </p:tav>
                                      </p:tavLst>
                                    </p:anim>
                                    <p:animEffect transition="in" filter="fade">
                                      <p:cBhvr>
                                        <p:cTn id="56" dur="500"/>
                                        <p:tgtEl>
                                          <p:spTgt spid="15"/>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6" grpId="0" animBg="1"/>
      <p:bldP spid="18" grpId="0" animBg="1"/>
      <p:bldP spid="24" grpId="0" animBg="1"/>
      <p:bldP spid="31" grpId="0" animBg="1"/>
      <p:bldP spid="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flipH="1">
            <a:off x="3296002" y="2546794"/>
            <a:ext cx="596665" cy="596665"/>
            <a:chOff x="3083173" y="3340535"/>
            <a:chExt cx="596665" cy="596665"/>
          </a:xfrm>
        </p:grpSpPr>
        <p:sp>
          <p:nvSpPr>
            <p:cNvPr id="12" name="Oval 11"/>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3" name="Straight Connector 12"/>
            <p:cNvCxnSpPr>
              <a:endCxn id="12"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36</a:t>
            </a:fld>
            <a:endParaRPr lang="en-US" dirty="0"/>
          </a:p>
        </p:txBody>
      </p:sp>
      <p:sp>
        <p:nvSpPr>
          <p:cNvPr id="4" name="Content Placeholder 3"/>
          <p:cNvSpPr>
            <a:spLocks noGrp="1"/>
          </p:cNvSpPr>
          <p:nvPr>
            <p:ph sz="quarter" idx="1"/>
          </p:nvPr>
        </p:nvSpPr>
        <p:spPr/>
        <p:txBody>
          <a:bodyPr/>
          <a:lstStyle/>
          <a:p>
            <a:r>
              <a:rPr lang="en-US" dirty="0"/>
              <a:t>Insert 7</a:t>
            </a:r>
          </a:p>
        </p:txBody>
      </p:sp>
      <p:grpSp>
        <p:nvGrpSpPr>
          <p:cNvPr id="5" name="Group 4"/>
          <p:cNvGrpSpPr/>
          <p:nvPr/>
        </p:nvGrpSpPr>
        <p:grpSpPr>
          <a:xfrm>
            <a:off x="2667000" y="1496946"/>
            <a:ext cx="1524000" cy="1093854"/>
            <a:chOff x="5845082" y="5181600"/>
            <a:chExt cx="1524000" cy="1093854"/>
          </a:xfrm>
        </p:grpSpPr>
        <p:sp>
          <p:nvSpPr>
            <p:cNvPr id="6" name="Oval 5"/>
            <p:cNvSpPr/>
            <p:nvPr/>
          </p:nvSpPr>
          <p:spPr>
            <a:xfrm flipH="1">
              <a:off x="69370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7" name="Oval 6"/>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 name="Straight Connector 7"/>
            <p:cNvCxnSpPr>
              <a:stCxn id="6" idx="0"/>
              <a:endCxn id="7"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5"/>
              <a:endCxn id="10"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58450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14" name="TextBox 13"/>
          <p:cNvSpPr txBox="1"/>
          <p:nvPr/>
        </p:nvSpPr>
        <p:spPr>
          <a:xfrm>
            <a:off x="4495800" y="1386025"/>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15" name="Right Arrow 14"/>
          <p:cNvSpPr/>
          <p:nvPr/>
        </p:nvSpPr>
        <p:spPr>
          <a:xfrm>
            <a:off x="4556397" y="1976019"/>
            <a:ext cx="169200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25" name="Group 24"/>
          <p:cNvGrpSpPr/>
          <p:nvPr/>
        </p:nvGrpSpPr>
        <p:grpSpPr>
          <a:xfrm>
            <a:off x="6553200" y="1429092"/>
            <a:ext cx="1524000" cy="1646513"/>
            <a:chOff x="6553200" y="1429092"/>
            <a:chExt cx="1524000" cy="1646513"/>
          </a:xfrm>
        </p:grpSpPr>
        <p:grpSp>
          <p:nvGrpSpPr>
            <p:cNvPr id="16" name="Group 15"/>
            <p:cNvGrpSpPr/>
            <p:nvPr/>
          </p:nvGrpSpPr>
          <p:grpSpPr>
            <a:xfrm flipH="1">
              <a:off x="7182202" y="2478940"/>
              <a:ext cx="596665" cy="596665"/>
              <a:chOff x="3083173" y="3340535"/>
              <a:chExt cx="596665" cy="596665"/>
            </a:xfrm>
          </p:grpSpPr>
          <p:sp>
            <p:nvSpPr>
              <p:cNvPr id="17" name="Oval 16"/>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8" name="Straight Connector 17"/>
              <p:cNvCxnSpPr>
                <a:endCxn id="17"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553200" y="1429092"/>
              <a:ext cx="1524000" cy="1093854"/>
              <a:chOff x="5845082" y="5181600"/>
              <a:chExt cx="1524000" cy="1093854"/>
            </a:xfrm>
          </p:grpSpPr>
          <p:sp>
            <p:nvSpPr>
              <p:cNvPr id="20" name="Oval 19"/>
              <p:cNvSpPr/>
              <p:nvPr/>
            </p:nvSpPr>
            <p:spPr>
              <a:xfrm flipH="1">
                <a:off x="6937082" y="584345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21" name="Oval 20"/>
              <p:cNvSpPr/>
              <p:nvPr/>
            </p:nvSpPr>
            <p:spPr>
              <a:xfrm flipH="1">
                <a:off x="6403682" y="51816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2" name="Straight Connector 21"/>
              <p:cNvCxnSpPr>
                <a:stCxn id="20" idx="0"/>
                <a:endCxn id="21"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5"/>
                <a:endCxn id="24"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
        <p:nvSpPr>
          <p:cNvPr id="26" name="Right Arrow 25"/>
          <p:cNvSpPr/>
          <p:nvPr/>
        </p:nvSpPr>
        <p:spPr>
          <a:xfrm rot="20609402" flipH="1">
            <a:off x="4237064" y="3204675"/>
            <a:ext cx="2528781"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 Root</a:t>
            </a:r>
          </a:p>
        </p:txBody>
      </p:sp>
      <p:grpSp>
        <p:nvGrpSpPr>
          <p:cNvPr id="27" name="Group 26"/>
          <p:cNvGrpSpPr/>
          <p:nvPr/>
        </p:nvGrpSpPr>
        <p:grpSpPr>
          <a:xfrm>
            <a:off x="2534002" y="3550207"/>
            <a:ext cx="1524000" cy="1646513"/>
            <a:chOff x="6553200" y="1429092"/>
            <a:chExt cx="1524000" cy="1646513"/>
          </a:xfrm>
        </p:grpSpPr>
        <p:grpSp>
          <p:nvGrpSpPr>
            <p:cNvPr id="28" name="Group 27"/>
            <p:cNvGrpSpPr/>
            <p:nvPr/>
          </p:nvGrpSpPr>
          <p:grpSpPr>
            <a:xfrm flipH="1">
              <a:off x="7182202" y="2478940"/>
              <a:ext cx="596665" cy="596665"/>
              <a:chOff x="3083173" y="3340535"/>
              <a:chExt cx="596665" cy="596665"/>
            </a:xfrm>
          </p:grpSpPr>
          <p:sp>
            <p:nvSpPr>
              <p:cNvPr id="35" name="Oval 34"/>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6" name="Straight Connector 35"/>
              <p:cNvCxnSpPr>
                <a:endCxn id="35"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553200" y="1429092"/>
              <a:ext cx="1524000" cy="1093854"/>
              <a:chOff x="5845082" y="5181600"/>
              <a:chExt cx="1524000" cy="1093854"/>
            </a:xfrm>
          </p:grpSpPr>
          <p:sp>
            <p:nvSpPr>
              <p:cNvPr id="30" name="Oval 29"/>
              <p:cNvSpPr/>
              <p:nvPr/>
            </p:nvSpPr>
            <p:spPr>
              <a:xfrm flipH="1">
                <a:off x="6937082" y="584345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1" name="Oval 30"/>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2" name="Straight Connector 31"/>
              <p:cNvCxnSpPr>
                <a:stCxn id="30" idx="0"/>
                <a:endCxn id="31"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5"/>
                <a:endCxn id="34"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Tree>
    <p:extLst>
      <p:ext uri="{BB962C8B-B14F-4D97-AF65-F5344CB8AC3E}">
        <p14:creationId xmlns:p14="http://schemas.microsoft.com/office/powerpoint/2010/main" val="70365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right)">
                                      <p:cBhvr>
                                        <p:cTn id="33" dur="500"/>
                                        <p:tgtEl>
                                          <p:spTgt spid="26"/>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righ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val 52"/>
          <p:cNvSpPr/>
          <p:nvPr/>
        </p:nvSpPr>
        <p:spPr>
          <a:xfrm>
            <a:off x="7467600" y="2375135"/>
            <a:ext cx="1524000" cy="135866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2850379">
            <a:off x="3195944" y="1923565"/>
            <a:ext cx="997587" cy="208563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3043504" y="3048000"/>
            <a:ext cx="596665" cy="596665"/>
            <a:chOff x="3083173" y="3340535"/>
            <a:chExt cx="596665" cy="596665"/>
          </a:xfrm>
        </p:grpSpPr>
        <p:sp>
          <p:nvSpPr>
            <p:cNvPr id="16" name="Oval 15"/>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7" name="Straight Connector 16"/>
            <p:cNvCxnSpPr>
              <a:endCxn id="16"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dirty="0"/>
          </a:p>
        </p:txBody>
      </p:sp>
      <p:sp>
        <p:nvSpPr>
          <p:cNvPr id="4" name="Content Placeholder 3"/>
          <p:cNvSpPr>
            <a:spLocks noGrp="1"/>
          </p:cNvSpPr>
          <p:nvPr>
            <p:ph sz="quarter" idx="1"/>
          </p:nvPr>
        </p:nvSpPr>
        <p:spPr/>
        <p:txBody>
          <a:bodyPr/>
          <a:lstStyle/>
          <a:p>
            <a:r>
              <a:rPr lang="en-US" dirty="0"/>
              <a:t>Insert 3</a:t>
            </a:r>
          </a:p>
          <a:p>
            <a:endParaRPr lang="en-US" dirty="0"/>
          </a:p>
        </p:txBody>
      </p:sp>
      <p:grpSp>
        <p:nvGrpSpPr>
          <p:cNvPr id="5" name="Group 4"/>
          <p:cNvGrpSpPr/>
          <p:nvPr/>
        </p:nvGrpSpPr>
        <p:grpSpPr>
          <a:xfrm>
            <a:off x="2514600" y="1676400"/>
            <a:ext cx="1887569" cy="1498800"/>
            <a:chOff x="6553200" y="1429092"/>
            <a:chExt cx="1887569" cy="1498800"/>
          </a:xfrm>
        </p:grpSpPr>
        <p:grpSp>
          <p:nvGrpSpPr>
            <p:cNvPr id="6" name="Group 5"/>
            <p:cNvGrpSpPr/>
            <p:nvPr/>
          </p:nvGrpSpPr>
          <p:grpSpPr>
            <a:xfrm flipH="1">
              <a:off x="7551569" y="2331227"/>
              <a:ext cx="596665" cy="596665"/>
              <a:chOff x="2713806" y="3192822"/>
              <a:chExt cx="596665" cy="596665"/>
            </a:xfrm>
          </p:grpSpPr>
          <p:sp>
            <p:nvSpPr>
              <p:cNvPr id="13" name="Oval 12"/>
              <p:cNvSpPr/>
              <p:nvPr/>
            </p:nvSpPr>
            <p:spPr>
              <a:xfrm flipH="1">
                <a:off x="2878471" y="335748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4" name="Straight Connector 13"/>
              <p:cNvCxnSpPr>
                <a:endCxn id="13" idx="7"/>
              </p:cNvCxnSpPr>
              <p:nvPr/>
            </p:nvCxnSpPr>
            <p:spPr>
              <a:xfrm>
                <a:off x="2713806" y="3192822"/>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553200" y="1429092"/>
              <a:ext cx="1887569" cy="1071040"/>
              <a:chOff x="5845082" y="5181600"/>
              <a:chExt cx="1887569" cy="1071040"/>
            </a:xfrm>
          </p:grpSpPr>
          <p:sp>
            <p:nvSpPr>
              <p:cNvPr id="8" name="Oval 7"/>
              <p:cNvSpPr/>
              <p:nvPr/>
            </p:nvSpPr>
            <p:spPr>
              <a:xfrm flipH="1">
                <a:off x="7300651" y="5791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9" name="Oval 8"/>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p:cNvCxnSpPr>
                <a:stCxn id="8" idx="0"/>
                <a:endCxn id="9" idx="3"/>
              </p:cNvCxnSpPr>
              <p:nvPr/>
            </p:nvCxnSpPr>
            <p:spPr>
              <a:xfrm flipH="1" flipV="1">
                <a:off x="6772417" y="5550335"/>
                <a:ext cx="744234"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
        <p:nvSpPr>
          <p:cNvPr id="18" name="TextBox 17"/>
          <p:cNvSpPr txBox="1"/>
          <p:nvPr/>
        </p:nvSpPr>
        <p:spPr>
          <a:xfrm>
            <a:off x="4648200" y="1583470"/>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2 at leaf</a:t>
            </a:r>
          </a:p>
        </p:txBody>
      </p:sp>
      <p:sp>
        <p:nvSpPr>
          <p:cNvPr id="19" name="Right Arrow 18"/>
          <p:cNvSpPr/>
          <p:nvPr/>
        </p:nvSpPr>
        <p:spPr>
          <a:xfrm>
            <a:off x="4648200" y="2286000"/>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41" name="Group 40"/>
          <p:cNvGrpSpPr/>
          <p:nvPr/>
        </p:nvGrpSpPr>
        <p:grpSpPr>
          <a:xfrm>
            <a:off x="6934200" y="1828800"/>
            <a:ext cx="1908977" cy="1610403"/>
            <a:chOff x="7010400" y="1586445"/>
            <a:chExt cx="1908977" cy="1610403"/>
          </a:xfrm>
        </p:grpSpPr>
        <p:sp>
          <p:nvSpPr>
            <p:cNvPr id="29" name="Oval 28"/>
            <p:cNvSpPr/>
            <p:nvPr/>
          </p:nvSpPr>
          <p:spPr>
            <a:xfrm>
              <a:off x="8074197" y="222124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0" name="Straight Connector 29"/>
            <p:cNvCxnSpPr>
              <a:stCxn id="24" idx="0"/>
              <a:endCxn id="29"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8487377" y="27648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25" name="Oval 24"/>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26" name="Straight Connector 25"/>
            <p:cNvCxnSpPr>
              <a:stCxn id="29" idx="0"/>
              <a:endCxn id="25"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a:endCxn id="28"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2" name="Oval 31"/>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33" name="Straight Connector 32"/>
            <p:cNvCxnSpPr>
              <a:stCxn id="29" idx="3"/>
              <a:endCxn id="32"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Right Arrow 41"/>
          <p:cNvSpPr/>
          <p:nvPr/>
        </p:nvSpPr>
        <p:spPr>
          <a:xfrm rot="20609402" flipH="1">
            <a:off x="4628057" y="3348145"/>
            <a:ext cx="204406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43" name="Group 42"/>
          <p:cNvGrpSpPr/>
          <p:nvPr/>
        </p:nvGrpSpPr>
        <p:grpSpPr>
          <a:xfrm>
            <a:off x="2588875" y="3962400"/>
            <a:ext cx="1908977" cy="1610403"/>
            <a:chOff x="7010400" y="1586445"/>
            <a:chExt cx="1908977" cy="1610403"/>
          </a:xfrm>
        </p:grpSpPr>
        <p:sp>
          <p:nvSpPr>
            <p:cNvPr id="44" name="Oval 43"/>
            <p:cNvSpPr/>
            <p:nvPr/>
          </p:nvSpPr>
          <p:spPr>
            <a:xfrm>
              <a:off x="8074197" y="22212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45" name="Straight Connector 44"/>
            <p:cNvCxnSpPr>
              <a:stCxn id="46" idx="0"/>
              <a:endCxn id="44"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flipH="1">
              <a:off x="8487377" y="27648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47" name="Oval 46"/>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8" name="Straight Connector 47"/>
            <p:cNvCxnSpPr>
              <a:stCxn id="44" idx="0"/>
              <a:endCxn id="47"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5"/>
              <a:endCxn id="50"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51" name="Oval 50"/>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52" name="Straight Connector 51"/>
            <p:cNvCxnSpPr>
              <a:stCxn id="44" idx="3"/>
              <a:endCxn id="51"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059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p:cTn id="39" dur="500" fill="hold"/>
                                        <p:tgtEl>
                                          <p:spTgt spid="53"/>
                                        </p:tgtEl>
                                        <p:attrNameLst>
                                          <p:attrName>ppt_w</p:attrName>
                                        </p:attrNameLst>
                                      </p:cBhvr>
                                      <p:tavLst>
                                        <p:tav tm="0">
                                          <p:val>
                                            <p:fltVal val="0"/>
                                          </p:val>
                                        </p:tav>
                                        <p:tav tm="100000">
                                          <p:val>
                                            <p:strVal val="#ppt_w"/>
                                          </p:val>
                                        </p:tav>
                                      </p:tavLst>
                                    </p:anim>
                                    <p:anim calcmode="lin" valueType="num">
                                      <p:cBhvr>
                                        <p:cTn id="40" dur="500" fill="hold"/>
                                        <p:tgtEl>
                                          <p:spTgt spid="53"/>
                                        </p:tgtEl>
                                        <p:attrNameLst>
                                          <p:attrName>ppt_h</p:attrName>
                                        </p:attrNameLst>
                                      </p:cBhvr>
                                      <p:tavLst>
                                        <p:tav tm="0">
                                          <p:val>
                                            <p:fltVal val="0"/>
                                          </p:val>
                                        </p:tav>
                                        <p:tav tm="100000">
                                          <p:val>
                                            <p:strVal val="#ppt_h"/>
                                          </p:val>
                                        </p:tav>
                                      </p:tavLst>
                                    </p:anim>
                                    <p:animEffect transition="in" filter="fade">
                                      <p:cBhvr>
                                        <p:cTn id="41" dur="500"/>
                                        <p:tgtEl>
                                          <p:spTgt spid="53"/>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right)">
                                      <p:cBhvr>
                                        <p:cTn id="45" dur="500"/>
                                        <p:tgtEl>
                                          <p:spTgt spid="4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right)">
                                      <p:cBhvr>
                                        <p:cTn id="4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0" grpId="0" animBg="1"/>
      <p:bldP spid="18" grpId="0" animBg="1"/>
      <p:bldP spid="19" grpId="0" animBg="1"/>
      <p:bldP spid="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2133600" y="2555397"/>
            <a:ext cx="1524000" cy="178800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2542894" y="3672427"/>
            <a:ext cx="569359" cy="596665"/>
            <a:chOff x="3247838" y="3340535"/>
            <a:chExt cx="569359" cy="596665"/>
          </a:xfrm>
        </p:grpSpPr>
        <p:sp>
          <p:nvSpPr>
            <p:cNvPr id="16" name="Oval 15"/>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7" name="Straight Connector 16"/>
            <p:cNvCxnSpPr>
              <a:endCxn id="16" idx="1"/>
            </p:cNvCxnSpPr>
            <p:nvPr/>
          </p:nvCxnSpPr>
          <p:spPr>
            <a:xfrm flipH="1">
              <a:off x="3616573" y="3340535"/>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dirty="0"/>
          </a:p>
        </p:txBody>
      </p:sp>
      <p:sp>
        <p:nvSpPr>
          <p:cNvPr id="4" name="Content Placeholder 3"/>
          <p:cNvSpPr>
            <a:spLocks noGrp="1"/>
          </p:cNvSpPr>
          <p:nvPr>
            <p:ph sz="quarter" idx="1"/>
          </p:nvPr>
        </p:nvSpPr>
        <p:spPr/>
        <p:txBody>
          <a:bodyPr/>
          <a:lstStyle/>
          <a:p>
            <a:r>
              <a:rPr lang="en-US" dirty="0"/>
              <a:t>Insert 6</a:t>
            </a:r>
          </a:p>
          <a:p>
            <a:endParaRPr lang="en-US" dirty="0"/>
          </a:p>
        </p:txBody>
      </p:sp>
      <p:grpSp>
        <p:nvGrpSpPr>
          <p:cNvPr id="5" name="Group 4"/>
          <p:cNvGrpSpPr/>
          <p:nvPr/>
        </p:nvGrpSpPr>
        <p:grpSpPr>
          <a:xfrm>
            <a:off x="1600200" y="2123397"/>
            <a:ext cx="1908977" cy="1610403"/>
            <a:chOff x="7010400" y="1586445"/>
            <a:chExt cx="1908977" cy="1610403"/>
          </a:xfrm>
        </p:grpSpPr>
        <p:sp>
          <p:nvSpPr>
            <p:cNvPr id="6" name="Oval 5"/>
            <p:cNvSpPr/>
            <p:nvPr/>
          </p:nvSpPr>
          <p:spPr>
            <a:xfrm>
              <a:off x="8074197" y="22212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7" name="Straight Connector 6"/>
            <p:cNvCxnSpPr>
              <a:stCxn id="8" idx="0"/>
              <a:endCxn id="6"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8487377" y="27648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9" name="Oval 8"/>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p:cNvCxnSpPr>
              <a:stCxn id="6" idx="0"/>
              <a:endCxn id="9"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3" name="Oval 12"/>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4" name="Straight Connector 13"/>
            <p:cNvCxnSpPr>
              <a:stCxn id="6" idx="3"/>
              <a:endCxn id="13"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489583" y="2093732"/>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22" name="Right Arrow 21"/>
          <p:cNvSpPr/>
          <p:nvPr/>
        </p:nvSpPr>
        <p:spPr>
          <a:xfrm>
            <a:off x="3890177" y="3085159"/>
            <a:ext cx="212962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54" name="Group 53"/>
          <p:cNvGrpSpPr/>
          <p:nvPr/>
        </p:nvGrpSpPr>
        <p:grpSpPr>
          <a:xfrm>
            <a:off x="6096000" y="2093732"/>
            <a:ext cx="1908977" cy="2145695"/>
            <a:chOff x="6629400" y="1636532"/>
            <a:chExt cx="1908977" cy="2145695"/>
          </a:xfrm>
        </p:grpSpPr>
        <p:sp>
          <p:nvSpPr>
            <p:cNvPr id="42" name="Oval 41"/>
            <p:cNvSpPr/>
            <p:nvPr/>
          </p:nvSpPr>
          <p:spPr>
            <a:xfrm>
              <a:off x="7709453" y="335022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43" name="Straight Connector 42"/>
            <p:cNvCxnSpPr>
              <a:endCxn id="42" idx="1"/>
            </p:cNvCxnSpPr>
            <p:nvPr/>
          </p:nvCxnSpPr>
          <p:spPr>
            <a:xfrm>
              <a:off x="7572094" y="3185562"/>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693197" y="227133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46" name="Straight Connector 45"/>
            <p:cNvCxnSpPr>
              <a:stCxn id="47" idx="0"/>
              <a:endCxn id="45" idx="5"/>
            </p:cNvCxnSpPr>
            <p:nvPr/>
          </p:nvCxnSpPr>
          <p:spPr>
            <a:xfrm flipH="1" flipV="1">
              <a:off x="8061932" y="2640067"/>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8106377" y="28149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48" name="Oval 47"/>
            <p:cNvSpPr/>
            <p:nvPr/>
          </p:nvSpPr>
          <p:spPr>
            <a:xfrm flipH="1">
              <a:off x="7188000" y="163653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9" name="Straight Connector 48"/>
            <p:cNvCxnSpPr>
              <a:stCxn id="45" idx="0"/>
              <a:endCxn id="48" idx="3"/>
            </p:cNvCxnSpPr>
            <p:nvPr/>
          </p:nvCxnSpPr>
          <p:spPr>
            <a:xfrm flipH="1" flipV="1">
              <a:off x="7556735" y="2005267"/>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5"/>
              <a:endCxn id="51" idx="0"/>
            </p:cNvCxnSpPr>
            <p:nvPr/>
          </p:nvCxnSpPr>
          <p:spPr>
            <a:xfrm flipH="1">
              <a:off x="6845400" y="2005267"/>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flipH="1">
              <a:off x="6629400" y="227557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52" name="Oval 51"/>
            <p:cNvSpPr/>
            <p:nvPr/>
          </p:nvSpPr>
          <p:spPr>
            <a:xfrm>
              <a:off x="7253428" y="279878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53" name="Straight Connector 52"/>
            <p:cNvCxnSpPr>
              <a:stCxn id="45" idx="3"/>
              <a:endCxn id="52" idx="0"/>
            </p:cNvCxnSpPr>
            <p:nvPr/>
          </p:nvCxnSpPr>
          <p:spPr>
            <a:xfrm flipH="1">
              <a:off x="7469428" y="2640067"/>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5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wipe(left)">
                                      <p:cBhvr>
                                        <p:cTn id="3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1" grpId="0" animBg="1"/>
      <p:bldP spid="2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2209800" y="5505563"/>
            <a:ext cx="1362194" cy="1239452"/>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rot="19048495">
            <a:off x="7277287" y="2471759"/>
            <a:ext cx="997587" cy="2058008"/>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572178">
            <a:off x="2720246" y="3026697"/>
            <a:ext cx="997587" cy="148839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flipH="1">
            <a:off x="2731068" y="3656930"/>
            <a:ext cx="596665" cy="596665"/>
            <a:chOff x="3083173" y="3340535"/>
            <a:chExt cx="596665" cy="596665"/>
          </a:xfrm>
        </p:grpSpPr>
        <p:sp>
          <p:nvSpPr>
            <p:cNvPr id="18" name="Oval 17"/>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9" name="Straight Connector 18"/>
            <p:cNvCxnSpPr>
              <a:endCxn id="18"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dirty="0"/>
          </a:p>
        </p:txBody>
      </p:sp>
      <p:sp>
        <p:nvSpPr>
          <p:cNvPr id="4" name="Content Placeholder 3"/>
          <p:cNvSpPr>
            <a:spLocks noGrp="1"/>
          </p:cNvSpPr>
          <p:nvPr>
            <p:ph sz="quarter" idx="1"/>
          </p:nvPr>
        </p:nvSpPr>
        <p:spPr/>
        <p:txBody>
          <a:bodyPr/>
          <a:lstStyle/>
          <a:p>
            <a:r>
              <a:rPr lang="en-US" dirty="0"/>
              <a:t>Insert 4</a:t>
            </a:r>
          </a:p>
          <a:p>
            <a:endParaRPr lang="en-US" dirty="0"/>
          </a:p>
        </p:txBody>
      </p:sp>
      <p:grpSp>
        <p:nvGrpSpPr>
          <p:cNvPr id="5" name="Group 4"/>
          <p:cNvGrpSpPr/>
          <p:nvPr/>
        </p:nvGrpSpPr>
        <p:grpSpPr>
          <a:xfrm>
            <a:off x="2133600" y="1567219"/>
            <a:ext cx="1908977" cy="2145695"/>
            <a:chOff x="6629400" y="1636532"/>
            <a:chExt cx="1908977" cy="2145695"/>
          </a:xfrm>
        </p:grpSpPr>
        <p:sp>
          <p:nvSpPr>
            <p:cNvPr id="6" name="Oval 5"/>
            <p:cNvSpPr/>
            <p:nvPr/>
          </p:nvSpPr>
          <p:spPr>
            <a:xfrm>
              <a:off x="7709453" y="335022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7" name="Straight Connector 6"/>
            <p:cNvCxnSpPr>
              <a:endCxn id="6" idx="1"/>
            </p:cNvCxnSpPr>
            <p:nvPr/>
          </p:nvCxnSpPr>
          <p:spPr>
            <a:xfrm>
              <a:off x="7572094" y="3185562"/>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693197" y="227133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9" name="Straight Connector 8"/>
            <p:cNvCxnSpPr>
              <a:stCxn id="10" idx="0"/>
              <a:endCxn id="8" idx="5"/>
            </p:cNvCxnSpPr>
            <p:nvPr/>
          </p:nvCxnSpPr>
          <p:spPr>
            <a:xfrm flipH="1" flipV="1">
              <a:off x="8061932" y="2640067"/>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8106377" y="28149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1" name="Oval 10"/>
            <p:cNvSpPr/>
            <p:nvPr/>
          </p:nvSpPr>
          <p:spPr>
            <a:xfrm flipH="1">
              <a:off x="7188000" y="163653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2" name="Straight Connector 11"/>
            <p:cNvCxnSpPr>
              <a:stCxn id="8" idx="0"/>
              <a:endCxn id="11" idx="3"/>
            </p:cNvCxnSpPr>
            <p:nvPr/>
          </p:nvCxnSpPr>
          <p:spPr>
            <a:xfrm flipH="1" flipV="1">
              <a:off x="7556735" y="2005267"/>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5"/>
              <a:endCxn id="14" idx="0"/>
            </p:cNvCxnSpPr>
            <p:nvPr/>
          </p:nvCxnSpPr>
          <p:spPr>
            <a:xfrm flipH="1">
              <a:off x="6845400" y="2005267"/>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6629400" y="227557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5" name="Oval 14"/>
            <p:cNvSpPr/>
            <p:nvPr/>
          </p:nvSpPr>
          <p:spPr>
            <a:xfrm>
              <a:off x="7253428" y="279878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16" name="Straight Connector 15"/>
            <p:cNvCxnSpPr>
              <a:stCxn id="8" idx="3"/>
              <a:endCxn id="15" idx="0"/>
            </p:cNvCxnSpPr>
            <p:nvPr/>
          </p:nvCxnSpPr>
          <p:spPr>
            <a:xfrm flipH="1">
              <a:off x="7469428" y="2640067"/>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299857" y="1511104"/>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3 at leaf</a:t>
            </a:r>
          </a:p>
        </p:txBody>
      </p:sp>
      <p:sp>
        <p:nvSpPr>
          <p:cNvPr id="22" name="Right Arrow 21"/>
          <p:cNvSpPr/>
          <p:nvPr/>
        </p:nvSpPr>
        <p:spPr>
          <a:xfrm>
            <a:off x="4017554" y="3139590"/>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40" name="Group 39"/>
          <p:cNvGrpSpPr/>
          <p:nvPr/>
        </p:nvGrpSpPr>
        <p:grpSpPr>
          <a:xfrm>
            <a:off x="6477000" y="1561171"/>
            <a:ext cx="2032200" cy="2604629"/>
            <a:chOff x="6477000" y="1561171"/>
            <a:chExt cx="2032200" cy="2604629"/>
          </a:xfrm>
        </p:grpSpPr>
        <p:sp>
          <p:nvSpPr>
            <p:cNvPr id="24" name="Oval 23"/>
            <p:cNvSpPr/>
            <p:nvPr/>
          </p:nvSpPr>
          <p:spPr>
            <a:xfrm>
              <a:off x="80262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28" name="Straight Connector 27"/>
            <p:cNvCxnSpPr>
              <a:endCxn id="24" idx="1"/>
            </p:cNvCxnSpPr>
            <p:nvPr/>
          </p:nvCxnSpPr>
          <p:spPr>
            <a:xfrm>
              <a:off x="7456841" y="3073107"/>
              <a:ext cx="632624" cy="7239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540797" y="219597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0" name="Straight Connector 29"/>
            <p:cNvCxnSpPr>
              <a:stCxn id="31" idx="0"/>
              <a:endCxn id="29" idx="5"/>
            </p:cNvCxnSpPr>
            <p:nvPr/>
          </p:nvCxnSpPr>
          <p:spPr>
            <a:xfrm flipH="1" flipV="1">
              <a:off x="7909532" y="2564706"/>
              <a:ext cx="383668" cy="17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8077200" y="2743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2" name="Oval 31"/>
            <p:cNvSpPr/>
            <p:nvPr/>
          </p:nvSpPr>
          <p:spPr>
            <a:xfrm flipH="1">
              <a:off x="7035600" y="1561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3" name="Straight Connector 32"/>
            <p:cNvCxnSpPr>
              <a:stCxn id="29" idx="0"/>
              <a:endCxn id="32" idx="3"/>
            </p:cNvCxnSpPr>
            <p:nvPr/>
          </p:nvCxnSpPr>
          <p:spPr>
            <a:xfrm flipH="1" flipV="1">
              <a:off x="7404335" y="1929906"/>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2" idx="5"/>
              <a:endCxn id="35" idx="0"/>
            </p:cNvCxnSpPr>
            <p:nvPr/>
          </p:nvCxnSpPr>
          <p:spPr>
            <a:xfrm flipH="1">
              <a:off x="6693000" y="1929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6477000" y="2200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6" name="Oval 35"/>
            <p:cNvSpPr/>
            <p:nvPr/>
          </p:nvSpPr>
          <p:spPr>
            <a:xfrm>
              <a:off x="7101028" y="27234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37" name="Straight Connector 36"/>
            <p:cNvCxnSpPr>
              <a:stCxn id="29" idx="3"/>
              <a:endCxn id="36" idx="0"/>
            </p:cNvCxnSpPr>
            <p:nvPr/>
          </p:nvCxnSpPr>
          <p:spPr>
            <a:xfrm flipH="1">
              <a:off x="7317028" y="2564706"/>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543800" y="32256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grpSp>
      <p:sp>
        <p:nvSpPr>
          <p:cNvPr id="42" name="Right Arrow 41"/>
          <p:cNvSpPr/>
          <p:nvPr/>
        </p:nvSpPr>
        <p:spPr>
          <a:xfrm rot="20609402" flipH="1">
            <a:off x="3766193" y="4088182"/>
            <a:ext cx="313059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77" name="Group 76"/>
          <p:cNvGrpSpPr/>
          <p:nvPr/>
        </p:nvGrpSpPr>
        <p:grpSpPr>
          <a:xfrm>
            <a:off x="2057400" y="4495800"/>
            <a:ext cx="1984203" cy="1932829"/>
            <a:chOff x="1597197" y="4163171"/>
            <a:chExt cx="1984203" cy="1932829"/>
          </a:xfrm>
        </p:grpSpPr>
        <p:sp>
          <p:nvSpPr>
            <p:cNvPr id="57" name="Oval 56"/>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58" name="Straight Connector 57"/>
            <p:cNvCxnSpPr>
              <a:stCxn id="59"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3" name="Straight Connector 62"/>
            <p:cNvCxnSpPr>
              <a:endCxn id="62"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2" idx="5"/>
              <a:endCxn id="65"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66" name="Oval 65"/>
            <p:cNvSpPr/>
            <p:nvPr/>
          </p:nvSpPr>
          <p:spPr>
            <a:xfrm>
              <a:off x="1777800" y="5664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68" name="Oval 67"/>
            <p:cNvSpPr/>
            <p:nvPr/>
          </p:nvSpPr>
          <p:spPr>
            <a:xfrm>
              <a:off x="2201168"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69" name="Straight Connector 68"/>
            <p:cNvCxnSpPr>
              <a:stCxn id="68" idx="5"/>
              <a:endCxn id="57"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61" name="Oval 60"/>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
        <p:nvSpPr>
          <p:cNvPr id="79" name="Right Arrow 78"/>
          <p:cNvSpPr/>
          <p:nvPr/>
        </p:nvSpPr>
        <p:spPr>
          <a:xfrm>
            <a:off x="4214751" y="5209829"/>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80" name="Group 79"/>
          <p:cNvGrpSpPr/>
          <p:nvPr/>
        </p:nvGrpSpPr>
        <p:grpSpPr>
          <a:xfrm>
            <a:off x="6227354" y="4489371"/>
            <a:ext cx="1984203" cy="1932829"/>
            <a:chOff x="1597197" y="4163171"/>
            <a:chExt cx="1984203" cy="1932829"/>
          </a:xfrm>
        </p:grpSpPr>
        <p:sp>
          <p:nvSpPr>
            <p:cNvPr id="81" name="Oval 80"/>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82" name="Straight Connector 81"/>
            <p:cNvCxnSpPr>
              <a:stCxn id="90"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4" name="Straight Connector 83"/>
            <p:cNvCxnSpPr>
              <a:endCxn id="83"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a:endCxn id="86"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87" name="Oval 86"/>
            <p:cNvSpPr/>
            <p:nvPr/>
          </p:nvSpPr>
          <p:spPr>
            <a:xfrm>
              <a:off x="1777800"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8" name="Oval 87"/>
            <p:cNvSpPr/>
            <p:nvPr/>
          </p:nvSpPr>
          <p:spPr>
            <a:xfrm>
              <a:off x="2201168"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89" name="Straight Connector 88"/>
            <p:cNvCxnSpPr>
              <a:stCxn id="88" idx="5"/>
              <a:endCxn id="81"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91" name="Oval 90"/>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Tree>
    <p:extLst>
      <p:ext uri="{BB962C8B-B14F-4D97-AF65-F5344CB8AC3E}">
        <p14:creationId xmlns:p14="http://schemas.microsoft.com/office/powerpoint/2010/main" val="332730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right)">
                                      <p:cBhvr>
                                        <p:cTn id="45" dur="500"/>
                                        <p:tgtEl>
                                          <p:spTgt spid="4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right)">
                                      <p:cBhvr>
                                        <p:cTn id="49" dur="500"/>
                                        <p:tgtEl>
                                          <p:spTgt spid="77"/>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78"/>
                                        </p:tgtEl>
                                        <p:attrNameLst>
                                          <p:attrName>style.visibility</p:attrName>
                                        </p:attrNameLst>
                                      </p:cBhvr>
                                      <p:to>
                                        <p:strVal val="visible"/>
                                      </p:to>
                                    </p:set>
                                    <p:anim calcmode="lin" valueType="num">
                                      <p:cBhvr>
                                        <p:cTn id="54" dur="500" fill="hold"/>
                                        <p:tgtEl>
                                          <p:spTgt spid="78"/>
                                        </p:tgtEl>
                                        <p:attrNameLst>
                                          <p:attrName>ppt_w</p:attrName>
                                        </p:attrNameLst>
                                      </p:cBhvr>
                                      <p:tavLst>
                                        <p:tav tm="0">
                                          <p:val>
                                            <p:fltVal val="0"/>
                                          </p:val>
                                        </p:tav>
                                        <p:tav tm="100000">
                                          <p:val>
                                            <p:strVal val="#ppt_w"/>
                                          </p:val>
                                        </p:tav>
                                      </p:tavLst>
                                    </p:anim>
                                    <p:anim calcmode="lin" valueType="num">
                                      <p:cBhvr>
                                        <p:cTn id="55" dur="500" fill="hold"/>
                                        <p:tgtEl>
                                          <p:spTgt spid="78"/>
                                        </p:tgtEl>
                                        <p:attrNameLst>
                                          <p:attrName>ppt_h</p:attrName>
                                        </p:attrNameLst>
                                      </p:cBhvr>
                                      <p:tavLst>
                                        <p:tav tm="0">
                                          <p:val>
                                            <p:fltVal val="0"/>
                                          </p:val>
                                        </p:tav>
                                        <p:tav tm="100000">
                                          <p:val>
                                            <p:strVal val="#ppt_h"/>
                                          </p:val>
                                        </p:tav>
                                      </p:tavLst>
                                    </p:anim>
                                    <p:animEffect transition="in" filter="fade">
                                      <p:cBhvr>
                                        <p:cTn id="56" dur="500"/>
                                        <p:tgtEl>
                                          <p:spTgt spid="78"/>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wipe(left)">
                                      <p:cBhvr>
                                        <p:cTn id="60" dur="500"/>
                                        <p:tgtEl>
                                          <p:spTgt spid="79"/>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left)">
                                      <p:cBhvr>
                                        <p:cTn id="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41" grpId="0" animBg="1"/>
      <p:bldP spid="21" grpId="0" animBg="1"/>
      <p:bldP spid="20" grpId="0" animBg="1"/>
      <p:bldP spid="22" grpId="0" animBg="1"/>
      <p:bldP spid="42" grpId="0" animBg="1"/>
      <p:bldP spid="7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 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Property</a:t>
                </a:r>
              </a:p>
              <a:p>
                <a:pPr marL="514350" indent="-514350">
                  <a:buFont typeface="+mj-lt"/>
                  <a:buAutoNum type="arabicPeriod"/>
                </a:pPr>
                <a:r>
                  <a:rPr lang="en-US" sz="2400" dirty="0"/>
                  <a:t>A binary search tree</a:t>
                </a:r>
              </a:p>
              <a:p>
                <a:pPr marL="514350" indent="-514350">
                  <a:buFont typeface="+mj-lt"/>
                  <a:buAutoNum type="arabicPeriod"/>
                </a:pPr>
                <a:r>
                  <a:rPr lang="en-US" sz="2400" dirty="0"/>
                  <a:t>Every node is either red or black.</a:t>
                </a:r>
              </a:p>
              <a:p>
                <a:pPr marL="514350" indent="-514350">
                  <a:buFont typeface="+mj-lt"/>
                  <a:buAutoNum type="arabicPeriod"/>
                </a:pPr>
                <a:r>
                  <a:rPr lang="en-US" sz="2400" b="1" dirty="0">
                    <a:solidFill>
                      <a:srgbClr val="0000FF"/>
                    </a:solidFill>
                  </a:rPr>
                  <a:t>Root rule</a:t>
                </a:r>
                <a:r>
                  <a:rPr lang="en-US" sz="2400" dirty="0"/>
                  <a:t>: The root is black.</a:t>
                </a:r>
              </a:p>
              <a:p>
                <a:pPr marL="514350" indent="-514350">
                  <a:buFont typeface="+mj-lt"/>
                  <a:buAutoNum type="arabicPeriod"/>
                </a:pPr>
                <a:r>
                  <a:rPr lang="en-US" sz="2400" b="1" dirty="0">
                    <a:solidFill>
                      <a:srgbClr val="0000FF"/>
                    </a:solidFill>
                  </a:rPr>
                  <a:t>Red rule</a:t>
                </a:r>
                <a:r>
                  <a:rPr lang="en-US" sz="2400" dirty="0"/>
                  <a:t>: Red node can </a:t>
                </a:r>
                <a:r>
                  <a:rPr lang="en-US" sz="2400" b="1" dirty="0">
                    <a:solidFill>
                      <a:srgbClr val="C00000"/>
                    </a:solidFill>
                  </a:rPr>
                  <a:t>only have</a:t>
                </a:r>
                <a:r>
                  <a:rPr lang="en-US" sz="2400" dirty="0"/>
                  <a:t> black children.</a:t>
                </a:r>
              </a:p>
              <a:p>
                <a:pPr marL="514350" indent="-514350">
                  <a:buFont typeface="+mj-lt"/>
                  <a:buAutoNum type="arabicPeriod"/>
                </a:pPr>
                <a:r>
                  <a:rPr lang="en-US" sz="2400" b="1" dirty="0">
                    <a:solidFill>
                      <a:srgbClr val="0000FF"/>
                    </a:solidFill>
                  </a:rPr>
                  <a:t>Path rule</a:t>
                </a:r>
                <a:r>
                  <a:rPr lang="en-US" sz="2400" dirty="0"/>
                  <a:t>: </a:t>
                </a:r>
                <a:r>
                  <a:rPr lang="en-US" sz="2400" b="1" dirty="0">
                    <a:solidFill>
                      <a:srgbClr val="C00000"/>
                    </a:solidFill>
                  </a:rPr>
                  <a:t>Every</a:t>
                </a:r>
                <a:r>
                  <a:rPr lang="en-US" sz="2400" dirty="0">
                    <a:solidFill>
                      <a:srgbClr val="C00000"/>
                    </a:solidFill>
                  </a:rPr>
                  <a:t> </a:t>
                </a:r>
                <a:r>
                  <a:rPr lang="en-US" sz="2400" dirty="0"/>
                  <a:t>path from a node </a:t>
                </a:r>
                <a14:m>
                  <m:oMath xmlns:m="http://schemas.openxmlformats.org/officeDocument/2006/math">
                    <m:r>
                      <a:rPr lang="en-US" sz="2400" i="1" dirty="0">
                        <a:latin typeface="Cambria Math"/>
                      </a:rPr>
                      <m:t>𝑥</m:t>
                    </m:r>
                  </m:oMath>
                </a14:m>
                <a:r>
                  <a:rPr lang="en-US" sz="2400" dirty="0"/>
                  <a:t> to NULL must have the </a:t>
                </a:r>
                <a:r>
                  <a:rPr lang="en-US" sz="2400" b="1" dirty="0">
                    <a:solidFill>
                      <a:srgbClr val="C00000"/>
                    </a:solidFill>
                  </a:rPr>
                  <a:t>same number</a:t>
                </a:r>
                <a:r>
                  <a:rPr lang="en-US" sz="2400" dirty="0">
                    <a:solidFill>
                      <a:srgbClr val="C00000"/>
                    </a:solidFill>
                  </a:rPr>
                  <a:t> </a:t>
                </a:r>
                <a:r>
                  <a:rPr lang="en-US" sz="2400" dirty="0"/>
                  <a:t>of black nodes (including </a:t>
                </a:r>
                <a14:m>
                  <m:oMath xmlns:m="http://schemas.openxmlformats.org/officeDocument/2006/math">
                    <m:r>
                      <a:rPr lang="en-US" sz="2400" i="1" dirty="0">
                        <a:latin typeface="Cambria Math"/>
                      </a:rPr>
                      <m:t>𝑥</m:t>
                    </m:r>
                  </m:oMath>
                </a14:m>
                <a:r>
                  <a:rPr lang="en-US" sz="2400" dirty="0"/>
                  <a:t> itself).</a:t>
                </a:r>
              </a:p>
              <a:p>
                <a:pPr marL="514350" indent="-514350">
                  <a:buFont typeface="+mj-lt"/>
                  <a:buAutoNum type="arabicPeriod"/>
                </a:pPr>
                <a:endParaRPr lang="en-US" sz="2800"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grpSp>
        <p:nvGrpSpPr>
          <p:cNvPr id="80" name="Group 79"/>
          <p:cNvGrpSpPr/>
          <p:nvPr/>
        </p:nvGrpSpPr>
        <p:grpSpPr>
          <a:xfrm>
            <a:off x="2971800" y="4572000"/>
            <a:ext cx="3048000" cy="1752600"/>
            <a:chOff x="2438400" y="4114800"/>
            <a:chExt cx="3581400" cy="2209800"/>
          </a:xfrm>
        </p:grpSpPr>
        <p:sp>
          <p:nvSpPr>
            <p:cNvPr id="6" name="Oval 5"/>
            <p:cNvSpPr/>
            <p:nvPr/>
          </p:nvSpPr>
          <p:spPr>
            <a:xfrm flipH="1">
              <a:off x="3934158"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778019"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03081"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478590" y="4644637"/>
              <a:ext cx="600635"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21" name="Straight Connector 20"/>
            <p:cNvCxnSpPr>
              <a:stCxn id="7" idx="3"/>
              <a:endCxn id="20"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24" name="Straight Connector 23"/>
            <p:cNvCxnSpPr>
              <a:stCxn id="7" idx="5"/>
              <a:endCxn id="2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3"/>
              <a:endCxn id="30" idx="0"/>
            </p:cNvCxnSpPr>
            <p:nvPr/>
          </p:nvCxnSpPr>
          <p:spPr>
            <a:xfrm>
              <a:off x="5292210" y="5404979"/>
              <a:ext cx="422790" cy="31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5410200" y="5715000"/>
              <a:ext cx="609600" cy="6096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32" name="Oval 31"/>
            <p:cNvSpPr/>
            <p:nvPr/>
          </p:nvSpPr>
          <p:spPr>
            <a:xfrm flipH="1">
              <a:off x="4267199"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33" name="Straight Connector 32"/>
            <p:cNvCxnSpPr>
              <a:stCxn id="8" idx="5"/>
              <a:endCxn id="32" idx="0"/>
            </p:cNvCxnSpPr>
            <p:nvPr/>
          </p:nvCxnSpPr>
          <p:spPr>
            <a:xfrm flipH="1">
              <a:off x="4571999" y="5404979"/>
              <a:ext cx="294241"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5376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1981200" y="3254467"/>
            <a:ext cx="1524000" cy="162233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40</a:t>
            </a:fld>
            <a:endParaRPr lang="en-US" dirty="0"/>
          </a:p>
        </p:txBody>
      </p:sp>
      <p:sp>
        <p:nvSpPr>
          <p:cNvPr id="4" name="Content Placeholder 3"/>
          <p:cNvSpPr>
            <a:spLocks noGrp="1"/>
          </p:cNvSpPr>
          <p:nvPr>
            <p:ph sz="quarter" idx="1"/>
          </p:nvPr>
        </p:nvSpPr>
        <p:spPr/>
        <p:txBody>
          <a:bodyPr/>
          <a:lstStyle/>
          <a:p>
            <a:r>
              <a:rPr lang="en-US" dirty="0"/>
              <a:t>Insert 5</a:t>
            </a:r>
          </a:p>
          <a:p>
            <a:endParaRPr lang="en-US" dirty="0"/>
          </a:p>
        </p:txBody>
      </p:sp>
      <p:grpSp>
        <p:nvGrpSpPr>
          <p:cNvPr id="5" name="Group 4"/>
          <p:cNvGrpSpPr/>
          <p:nvPr/>
        </p:nvGrpSpPr>
        <p:grpSpPr>
          <a:xfrm>
            <a:off x="1905000" y="2286000"/>
            <a:ext cx="1984203" cy="1932829"/>
            <a:chOff x="1597197" y="4163171"/>
            <a:chExt cx="1984203" cy="1932829"/>
          </a:xfrm>
        </p:grpSpPr>
        <p:sp>
          <p:nvSpPr>
            <p:cNvPr id="6" name="Oval 5"/>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7" name="Straight Connector 6"/>
            <p:cNvCxnSpPr>
              <a:stCxn id="15"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endCxn id="8"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11"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2" name="Oval 11"/>
            <p:cNvSpPr/>
            <p:nvPr/>
          </p:nvSpPr>
          <p:spPr>
            <a:xfrm>
              <a:off x="1777800"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3" name="Oval 12"/>
            <p:cNvSpPr/>
            <p:nvPr/>
          </p:nvSpPr>
          <p:spPr>
            <a:xfrm>
              <a:off x="2201168"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4" name="Straight Connector 13"/>
            <p:cNvCxnSpPr>
              <a:stCxn id="13" idx="5"/>
              <a:endCxn id="6"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16" name="Oval 15"/>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grpSp>
        <p:nvGrpSpPr>
          <p:cNvPr id="17" name="Group 16"/>
          <p:cNvGrpSpPr/>
          <p:nvPr/>
        </p:nvGrpSpPr>
        <p:grpSpPr>
          <a:xfrm flipH="1">
            <a:off x="2514600" y="4190665"/>
            <a:ext cx="596665" cy="596665"/>
            <a:chOff x="3055438" y="3340535"/>
            <a:chExt cx="596665" cy="596665"/>
          </a:xfrm>
        </p:grpSpPr>
        <p:sp>
          <p:nvSpPr>
            <p:cNvPr id="18" name="Oval 17"/>
            <p:cNvSpPr/>
            <p:nvPr/>
          </p:nvSpPr>
          <p:spPr>
            <a:xfrm flipH="1">
              <a:off x="3220103"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9" name="Straight Connector 18"/>
            <p:cNvCxnSpPr>
              <a:endCxn id="18" idx="7"/>
            </p:cNvCxnSpPr>
            <p:nvPr/>
          </p:nvCxnSpPr>
          <p:spPr>
            <a:xfrm>
              <a:off x="3055438"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3924037" y="2256335"/>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22" name="Right Arrow 21"/>
          <p:cNvSpPr/>
          <p:nvPr/>
        </p:nvSpPr>
        <p:spPr>
          <a:xfrm>
            <a:off x="3962400" y="3124200"/>
            <a:ext cx="197722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8" name="Group 37"/>
          <p:cNvGrpSpPr/>
          <p:nvPr/>
        </p:nvGrpSpPr>
        <p:grpSpPr>
          <a:xfrm>
            <a:off x="5943600" y="2222400"/>
            <a:ext cx="1984203" cy="2501330"/>
            <a:chOff x="6396823" y="1460400"/>
            <a:chExt cx="1984203" cy="2501330"/>
          </a:xfrm>
        </p:grpSpPr>
        <p:sp>
          <p:nvSpPr>
            <p:cNvPr id="24" name="Oval 23"/>
            <p:cNvSpPr/>
            <p:nvPr/>
          </p:nvSpPr>
          <p:spPr>
            <a:xfrm>
              <a:off x="7454659"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25" name="Straight Connector 24"/>
            <p:cNvCxnSpPr>
              <a:stCxn id="33" idx="3"/>
            </p:cNvCxnSpPr>
            <p:nvPr/>
          </p:nvCxnSpPr>
          <p:spPr>
            <a:xfrm flipH="1">
              <a:off x="6815755" y="2390364"/>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flipH="1">
              <a:off x="6955423" y="14604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27" name="Straight Connector 26"/>
            <p:cNvCxnSpPr>
              <a:endCxn id="26" idx="3"/>
            </p:cNvCxnSpPr>
            <p:nvPr/>
          </p:nvCxnSpPr>
          <p:spPr>
            <a:xfrm flipH="1" flipV="1">
              <a:off x="7324158" y="1829135"/>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6" idx="5"/>
              <a:endCxn id="29" idx="0"/>
            </p:cNvCxnSpPr>
            <p:nvPr/>
          </p:nvCxnSpPr>
          <p:spPr>
            <a:xfrm flipH="1">
              <a:off x="6612823" y="18291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flipH="1">
              <a:off x="6396823" y="20994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0" name="Oval 29"/>
            <p:cNvSpPr/>
            <p:nvPr/>
          </p:nvSpPr>
          <p:spPr>
            <a:xfrm>
              <a:off x="6577426"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31" name="Oval 30"/>
            <p:cNvSpPr/>
            <p:nvPr/>
          </p:nvSpPr>
          <p:spPr>
            <a:xfrm>
              <a:off x="7000794" y="25040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2" name="Straight Connector 31"/>
            <p:cNvCxnSpPr>
              <a:stCxn id="31" idx="5"/>
              <a:endCxn id="24" idx="1"/>
            </p:cNvCxnSpPr>
            <p:nvPr/>
          </p:nvCxnSpPr>
          <p:spPr>
            <a:xfrm>
              <a:off x="7369529" y="2872764"/>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7460620" y="2021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34" name="Oval 33"/>
            <p:cNvSpPr/>
            <p:nvPr/>
          </p:nvSpPr>
          <p:spPr>
            <a:xfrm flipH="1">
              <a:off x="7949026" y="25040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6" name="Oval 35"/>
            <p:cNvSpPr/>
            <p:nvPr/>
          </p:nvSpPr>
          <p:spPr>
            <a:xfrm>
              <a:off x="7006423" y="352973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37" name="Straight Connector 36"/>
            <p:cNvCxnSpPr>
              <a:endCxn id="36" idx="7"/>
            </p:cNvCxnSpPr>
            <p:nvPr/>
          </p:nvCxnSpPr>
          <p:spPr>
            <a:xfrm flipH="1">
              <a:off x="7375158" y="336506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rot="2412178">
            <a:off x="6475911" y="2524927"/>
            <a:ext cx="997587" cy="1348165"/>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010400" y="1455003"/>
            <a:ext cx="1670201"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dirty="0"/>
              <a:t>Case 3 at </a:t>
            </a:r>
            <a:br>
              <a:rPr lang="en-US" sz="2400" dirty="0"/>
            </a:br>
            <a:r>
              <a:rPr lang="en-US" sz="2400" dirty="0"/>
              <a:t>internal node</a:t>
            </a:r>
          </a:p>
        </p:txBody>
      </p:sp>
    </p:spTree>
    <p:extLst>
      <p:ext uri="{BB962C8B-B14F-4D97-AF65-F5344CB8AC3E}">
        <p14:creationId xmlns:p14="http://schemas.microsoft.com/office/powerpoint/2010/main" val="19144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fltVal val="0"/>
                                          </p:val>
                                        </p:tav>
                                        <p:tav tm="100000">
                                          <p:val>
                                            <p:strVal val="#ppt_h"/>
                                          </p:val>
                                        </p:tav>
                                      </p:tavLst>
                                    </p:anim>
                                    <p:animEffect transition="in" filter="fade">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22" grpId="0" animBg="1"/>
      <p:bldP spid="40" grpId="0" animBg="1"/>
      <p:bldP spid="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val 85"/>
          <p:cNvSpPr/>
          <p:nvPr/>
        </p:nvSpPr>
        <p:spPr>
          <a:xfrm>
            <a:off x="2186300" y="4800600"/>
            <a:ext cx="1623700" cy="1050629"/>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rot="19582497">
            <a:off x="6453564" y="1233251"/>
            <a:ext cx="2091939" cy="3344106"/>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462865">
            <a:off x="2173382" y="1910639"/>
            <a:ext cx="1600417" cy="2369444"/>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41</a:t>
            </a:fld>
            <a:endParaRPr lang="en-US" dirty="0"/>
          </a:p>
        </p:txBody>
      </p:sp>
      <p:sp>
        <p:nvSpPr>
          <p:cNvPr id="4" name="Content Placeholder 3"/>
          <p:cNvSpPr>
            <a:spLocks noGrp="1"/>
          </p:cNvSpPr>
          <p:nvPr>
            <p:ph sz="quarter" idx="1"/>
          </p:nvPr>
        </p:nvSpPr>
        <p:spPr/>
        <p:txBody>
          <a:bodyPr/>
          <a:lstStyle/>
          <a:p>
            <a:endParaRPr lang="en-US" dirty="0"/>
          </a:p>
          <a:p>
            <a:endParaRPr lang="en-US" dirty="0"/>
          </a:p>
        </p:txBody>
      </p:sp>
      <p:grpSp>
        <p:nvGrpSpPr>
          <p:cNvPr id="5" name="Group 4"/>
          <p:cNvGrpSpPr/>
          <p:nvPr/>
        </p:nvGrpSpPr>
        <p:grpSpPr>
          <a:xfrm>
            <a:off x="1901997" y="1600200"/>
            <a:ext cx="1984203" cy="2501330"/>
            <a:chOff x="6396823" y="1460400"/>
            <a:chExt cx="1984203" cy="2501330"/>
          </a:xfrm>
        </p:grpSpPr>
        <p:sp>
          <p:nvSpPr>
            <p:cNvPr id="6" name="Oval 5"/>
            <p:cNvSpPr/>
            <p:nvPr/>
          </p:nvSpPr>
          <p:spPr>
            <a:xfrm>
              <a:off x="7454659"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7" name="Straight Connector 6"/>
            <p:cNvCxnSpPr>
              <a:stCxn id="15" idx="3"/>
            </p:cNvCxnSpPr>
            <p:nvPr/>
          </p:nvCxnSpPr>
          <p:spPr>
            <a:xfrm flipH="1">
              <a:off x="6815755" y="2390364"/>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6955423" y="14604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endCxn id="8" idx="3"/>
            </p:cNvCxnSpPr>
            <p:nvPr/>
          </p:nvCxnSpPr>
          <p:spPr>
            <a:xfrm flipH="1" flipV="1">
              <a:off x="7324158" y="1829135"/>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11" idx="0"/>
            </p:cNvCxnSpPr>
            <p:nvPr/>
          </p:nvCxnSpPr>
          <p:spPr>
            <a:xfrm flipH="1">
              <a:off x="6612823" y="18291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6396823" y="20994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2" name="Oval 11"/>
            <p:cNvSpPr/>
            <p:nvPr/>
          </p:nvSpPr>
          <p:spPr>
            <a:xfrm>
              <a:off x="6577426"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3" name="Oval 12"/>
            <p:cNvSpPr/>
            <p:nvPr/>
          </p:nvSpPr>
          <p:spPr>
            <a:xfrm>
              <a:off x="7000794" y="25040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13" idx="5"/>
              <a:endCxn id="6" idx="1"/>
            </p:cNvCxnSpPr>
            <p:nvPr/>
          </p:nvCxnSpPr>
          <p:spPr>
            <a:xfrm>
              <a:off x="7369529" y="2872764"/>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460620" y="2021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16" name="Oval 15"/>
            <p:cNvSpPr/>
            <p:nvPr/>
          </p:nvSpPr>
          <p:spPr>
            <a:xfrm flipH="1">
              <a:off x="7949026" y="25040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7" name="Oval 16"/>
            <p:cNvSpPr/>
            <p:nvPr/>
          </p:nvSpPr>
          <p:spPr>
            <a:xfrm>
              <a:off x="7006423" y="352973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8" name="Straight Connector 17"/>
            <p:cNvCxnSpPr>
              <a:endCxn id="17" idx="7"/>
            </p:cNvCxnSpPr>
            <p:nvPr/>
          </p:nvCxnSpPr>
          <p:spPr>
            <a:xfrm flipH="1">
              <a:off x="7375158" y="336506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p:cNvSpPr/>
          <p:nvPr/>
        </p:nvSpPr>
        <p:spPr>
          <a:xfrm rot="2412178">
            <a:off x="2402061" y="1919347"/>
            <a:ext cx="997587" cy="1348165"/>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8600" y="1437260"/>
            <a:ext cx="1670201"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dirty="0"/>
              <a:t>Case 3 at </a:t>
            </a:r>
            <a:br>
              <a:rPr lang="en-US" sz="2400" dirty="0"/>
            </a:br>
            <a:r>
              <a:rPr lang="en-US" sz="2400" dirty="0"/>
              <a:t>internal node</a:t>
            </a:r>
          </a:p>
        </p:txBody>
      </p:sp>
      <p:sp>
        <p:nvSpPr>
          <p:cNvPr id="22" name="Right Arrow 21"/>
          <p:cNvSpPr/>
          <p:nvPr/>
        </p:nvSpPr>
        <p:spPr>
          <a:xfrm>
            <a:off x="4191000" y="2530164"/>
            <a:ext cx="2057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59" name="Group 58"/>
          <p:cNvGrpSpPr/>
          <p:nvPr/>
        </p:nvGrpSpPr>
        <p:grpSpPr>
          <a:xfrm>
            <a:off x="6324600" y="1530066"/>
            <a:ext cx="2347837" cy="2508534"/>
            <a:chOff x="6455391" y="1437260"/>
            <a:chExt cx="2347837" cy="2508534"/>
          </a:xfrm>
        </p:grpSpPr>
        <p:cxnSp>
          <p:nvCxnSpPr>
            <p:cNvPr id="50" name="Straight Connector 49"/>
            <p:cNvCxnSpPr>
              <a:stCxn id="47" idx="3"/>
              <a:endCxn id="49" idx="7"/>
            </p:cNvCxnSpPr>
            <p:nvPr/>
          </p:nvCxnSpPr>
          <p:spPr>
            <a:xfrm flipH="1">
              <a:off x="7596963" y="2924675"/>
              <a:ext cx="464039"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596963" y="30326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39" name="Straight Connector 38"/>
            <p:cNvCxnSpPr>
              <a:stCxn id="45" idx="3"/>
            </p:cNvCxnSpPr>
            <p:nvPr/>
          </p:nvCxnSpPr>
          <p:spPr>
            <a:xfrm flipH="1">
              <a:off x="7295551" y="2452018"/>
              <a:ext cx="248304" cy="3199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flipH="1">
              <a:off x="7013991" y="143726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1" name="Straight Connector 40"/>
            <p:cNvCxnSpPr>
              <a:stCxn id="45" idx="0"/>
              <a:endCxn id="40" idx="3"/>
            </p:cNvCxnSpPr>
            <p:nvPr/>
          </p:nvCxnSpPr>
          <p:spPr>
            <a:xfrm flipH="1" flipV="1">
              <a:off x="7382726" y="1805995"/>
              <a:ext cx="313864" cy="277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6671391" y="180599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6455391" y="20763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44" name="Oval 43"/>
            <p:cNvSpPr/>
            <p:nvPr/>
          </p:nvSpPr>
          <p:spPr>
            <a:xfrm>
              <a:off x="7003219" y="258299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45" name="Oval 44"/>
            <p:cNvSpPr/>
            <p:nvPr/>
          </p:nvSpPr>
          <p:spPr>
            <a:xfrm>
              <a:off x="7480590" y="208328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46" name="Straight Connector 45"/>
            <p:cNvCxnSpPr>
              <a:stCxn id="45" idx="5"/>
              <a:endCxn id="48" idx="7"/>
            </p:cNvCxnSpPr>
            <p:nvPr/>
          </p:nvCxnSpPr>
          <p:spPr>
            <a:xfrm>
              <a:off x="7849325" y="2452018"/>
              <a:ext cx="585168"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997737" y="25559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48" name="Oval 47"/>
            <p:cNvSpPr/>
            <p:nvPr/>
          </p:nvSpPr>
          <p:spPr>
            <a:xfrm flipH="1">
              <a:off x="8371228" y="303139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49" name="Oval 48"/>
            <p:cNvSpPr/>
            <p:nvPr/>
          </p:nvSpPr>
          <p:spPr>
            <a:xfrm>
              <a:off x="7228228" y="35137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
        <p:nvSpPr>
          <p:cNvPr id="61" name="Right Arrow 60"/>
          <p:cNvSpPr/>
          <p:nvPr/>
        </p:nvSpPr>
        <p:spPr>
          <a:xfrm rot="20609402" flipH="1">
            <a:off x="3425490" y="3860823"/>
            <a:ext cx="313059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84" name="Group 83"/>
          <p:cNvGrpSpPr/>
          <p:nvPr/>
        </p:nvGrpSpPr>
        <p:grpSpPr>
          <a:xfrm>
            <a:off x="1777800" y="4837023"/>
            <a:ext cx="2464200" cy="1862511"/>
            <a:chOff x="1777800" y="4837023"/>
            <a:chExt cx="2464200" cy="1862511"/>
          </a:xfrm>
        </p:grpSpPr>
        <p:cxnSp>
          <p:nvCxnSpPr>
            <p:cNvPr id="63" name="Straight Connector 62"/>
            <p:cNvCxnSpPr>
              <a:stCxn id="73" idx="3"/>
              <a:endCxn id="75" idx="7"/>
            </p:cNvCxnSpPr>
            <p:nvPr/>
          </p:nvCxnSpPr>
          <p:spPr>
            <a:xfrm flipH="1">
              <a:off x="3137135" y="5678415"/>
              <a:ext cx="221076"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65" name="Straight Connector 64"/>
            <p:cNvCxnSpPr>
              <a:stCxn id="71" idx="3"/>
              <a:endCxn id="69"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7" name="Straight Connector 66"/>
            <p:cNvCxnSpPr>
              <a:stCxn id="70" idx="0"/>
              <a:endCxn id="66" idx="3"/>
            </p:cNvCxnSpPr>
            <p:nvPr/>
          </p:nvCxnSpPr>
          <p:spPr>
            <a:xfrm flipH="1" flipV="1">
              <a:off x="2654735" y="5651735"/>
              <a:ext cx="24865" cy="15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70" name="Oval 69"/>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71" name="Oval 70"/>
            <p:cNvSpPr/>
            <p:nvPr/>
          </p:nvSpPr>
          <p:spPr>
            <a:xfrm>
              <a:off x="2777799" y="483702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72" name="Straight Connector 71"/>
            <p:cNvCxnSpPr>
              <a:stCxn id="71" idx="5"/>
              <a:endCxn id="74"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74" name="Oval 73"/>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75" name="Oval 74"/>
            <p:cNvSpPr/>
            <p:nvPr/>
          </p:nvSpPr>
          <p:spPr>
            <a:xfrm>
              <a:off x="2768400" y="62675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
        <p:nvSpPr>
          <p:cNvPr id="85" name="Right Arrow 84"/>
          <p:cNvSpPr/>
          <p:nvPr/>
        </p:nvSpPr>
        <p:spPr>
          <a:xfrm>
            <a:off x="4356794" y="5209829"/>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87" name="Group 86"/>
          <p:cNvGrpSpPr/>
          <p:nvPr/>
        </p:nvGrpSpPr>
        <p:grpSpPr>
          <a:xfrm>
            <a:off x="6298800" y="4629823"/>
            <a:ext cx="2464200" cy="1862511"/>
            <a:chOff x="1777800" y="4837023"/>
            <a:chExt cx="2464200" cy="1862511"/>
          </a:xfrm>
        </p:grpSpPr>
        <p:cxnSp>
          <p:nvCxnSpPr>
            <p:cNvPr id="88" name="Straight Connector 87"/>
            <p:cNvCxnSpPr>
              <a:stCxn id="97" idx="3"/>
              <a:endCxn id="99" idx="7"/>
            </p:cNvCxnSpPr>
            <p:nvPr/>
          </p:nvCxnSpPr>
          <p:spPr>
            <a:xfrm flipH="1">
              <a:off x="3137135" y="5678415"/>
              <a:ext cx="221076"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90" name="Straight Connector 89"/>
            <p:cNvCxnSpPr>
              <a:stCxn id="95" idx="3"/>
              <a:endCxn id="93"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flipH="1">
              <a:off x="2286000" y="5283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92" name="Straight Connector 91"/>
            <p:cNvCxnSpPr>
              <a:stCxn id="94" idx="0"/>
              <a:endCxn id="91" idx="3"/>
            </p:cNvCxnSpPr>
            <p:nvPr/>
          </p:nvCxnSpPr>
          <p:spPr>
            <a:xfrm flipH="1" flipV="1">
              <a:off x="2654735" y="5651735"/>
              <a:ext cx="24865" cy="15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94" name="Oval 93"/>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95" name="Oval 94"/>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96" name="Straight Connector 95"/>
            <p:cNvCxnSpPr>
              <a:stCxn id="95" idx="5"/>
              <a:endCxn id="98"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98" name="Oval 97"/>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99" name="Oval 98"/>
            <p:cNvSpPr/>
            <p:nvPr/>
          </p:nvSpPr>
          <p:spPr>
            <a:xfrm>
              <a:off x="2768400" y="62675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Tree>
    <p:extLst>
      <p:ext uri="{BB962C8B-B14F-4D97-AF65-F5344CB8AC3E}">
        <p14:creationId xmlns:p14="http://schemas.microsoft.com/office/powerpoint/2010/main" val="28196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left)">
                                      <p:cBhvr>
                                        <p:cTn id="18" dur="5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p:cTn id="23" dur="500" fill="hold"/>
                                        <p:tgtEl>
                                          <p:spTgt spid="60"/>
                                        </p:tgtEl>
                                        <p:attrNameLst>
                                          <p:attrName>ppt_w</p:attrName>
                                        </p:attrNameLst>
                                      </p:cBhvr>
                                      <p:tavLst>
                                        <p:tav tm="0">
                                          <p:val>
                                            <p:fltVal val="0"/>
                                          </p:val>
                                        </p:tav>
                                        <p:tav tm="100000">
                                          <p:val>
                                            <p:strVal val="#ppt_w"/>
                                          </p:val>
                                        </p:tav>
                                      </p:tavLst>
                                    </p:anim>
                                    <p:anim calcmode="lin" valueType="num">
                                      <p:cBhvr>
                                        <p:cTn id="24" dur="500" fill="hold"/>
                                        <p:tgtEl>
                                          <p:spTgt spid="60"/>
                                        </p:tgtEl>
                                        <p:attrNameLst>
                                          <p:attrName>ppt_h</p:attrName>
                                        </p:attrNameLst>
                                      </p:cBhvr>
                                      <p:tavLst>
                                        <p:tav tm="0">
                                          <p:val>
                                            <p:fltVal val="0"/>
                                          </p:val>
                                        </p:tav>
                                        <p:tav tm="100000">
                                          <p:val>
                                            <p:strVal val="#ppt_h"/>
                                          </p:val>
                                        </p:tav>
                                      </p:tavLst>
                                    </p:anim>
                                    <p:animEffect transition="in" filter="fade">
                                      <p:cBhvr>
                                        <p:cTn id="25" dur="500"/>
                                        <p:tgtEl>
                                          <p:spTgt spid="60"/>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right)">
                                      <p:cBhvr>
                                        <p:cTn id="29" dur="500"/>
                                        <p:tgtEl>
                                          <p:spTgt spid="6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wipe(up)">
                                      <p:cBhvr>
                                        <p:cTn id="34" dur="500"/>
                                        <p:tgtEl>
                                          <p:spTgt spid="84"/>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6"/>
                                        </p:tgtEl>
                                        <p:attrNameLst>
                                          <p:attrName>style.visibility</p:attrName>
                                        </p:attrNameLst>
                                      </p:cBhvr>
                                      <p:to>
                                        <p:strVal val="visible"/>
                                      </p:to>
                                    </p:set>
                                    <p:anim calcmode="lin" valueType="num">
                                      <p:cBhvr>
                                        <p:cTn id="39" dur="500" fill="hold"/>
                                        <p:tgtEl>
                                          <p:spTgt spid="86"/>
                                        </p:tgtEl>
                                        <p:attrNameLst>
                                          <p:attrName>ppt_w</p:attrName>
                                        </p:attrNameLst>
                                      </p:cBhvr>
                                      <p:tavLst>
                                        <p:tav tm="0">
                                          <p:val>
                                            <p:fltVal val="0"/>
                                          </p:val>
                                        </p:tav>
                                        <p:tav tm="100000">
                                          <p:val>
                                            <p:strVal val="#ppt_w"/>
                                          </p:val>
                                        </p:tav>
                                      </p:tavLst>
                                    </p:anim>
                                    <p:anim calcmode="lin" valueType="num">
                                      <p:cBhvr>
                                        <p:cTn id="40" dur="500" fill="hold"/>
                                        <p:tgtEl>
                                          <p:spTgt spid="86"/>
                                        </p:tgtEl>
                                        <p:attrNameLst>
                                          <p:attrName>ppt_h</p:attrName>
                                        </p:attrNameLst>
                                      </p:cBhvr>
                                      <p:tavLst>
                                        <p:tav tm="0">
                                          <p:val>
                                            <p:fltVal val="0"/>
                                          </p:val>
                                        </p:tav>
                                        <p:tav tm="100000">
                                          <p:val>
                                            <p:strVal val="#ppt_h"/>
                                          </p:val>
                                        </p:tav>
                                      </p:tavLst>
                                    </p:anim>
                                    <p:animEffect transition="in" filter="fade">
                                      <p:cBhvr>
                                        <p:cTn id="41" dur="500"/>
                                        <p:tgtEl>
                                          <p:spTgt spid="86"/>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left)">
                                      <p:cBhvr>
                                        <p:cTn id="45" dur="5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wipe(left)">
                                      <p:cBhvr>
                                        <p:cTn id="5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60" grpId="0" animBg="1"/>
      <p:bldP spid="21" grpId="0" animBg="1"/>
      <p:bldP spid="22" grpId="0" animBg="1"/>
      <p:bldP spid="61" grpId="0" animBg="1"/>
      <p:bldP spid="8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Number of rotations required</a:t>
                </a:r>
              </a:p>
              <a:p>
                <a:pPr lvl="1"/>
                <a:r>
                  <a:rPr lang="en-US" dirty="0"/>
                  <a:t>For case 1, only need to recolor, </a:t>
                </a:r>
                <a:r>
                  <a:rPr lang="en-US" b="1" dirty="0">
                    <a:solidFill>
                      <a:srgbClr val="C00000"/>
                    </a:solidFill>
                  </a:rPr>
                  <a:t>no</a:t>
                </a:r>
                <a:r>
                  <a:rPr lang="en-US" dirty="0">
                    <a:solidFill>
                      <a:srgbClr val="C00000"/>
                    </a:solidFill>
                  </a:rPr>
                  <a:t> </a:t>
                </a:r>
                <a:r>
                  <a:rPr lang="en-US" dirty="0"/>
                  <a:t>rotation.</a:t>
                </a:r>
              </a:p>
              <a:p>
                <a:pPr lvl="1"/>
                <a:r>
                  <a:rPr lang="en-US" dirty="0"/>
                  <a:t>For case 2 or 3, perform 1 or 2 rotations and terminate.</a:t>
                </a:r>
              </a:p>
              <a:p>
                <a:pPr lvl="1"/>
                <a:r>
                  <a:rPr lang="en-US" b="1" u="sng" dirty="0"/>
                  <a:t>Thus</a:t>
                </a:r>
                <a:r>
                  <a:rPr lang="en-US" dirty="0"/>
                  <a:t>: # rotations = </a:t>
                </a:r>
                <a14:m>
                  <m:oMath xmlns:m="http://schemas.openxmlformats.org/officeDocument/2006/math">
                    <m:r>
                      <a:rPr lang="en-US" i="1" dirty="0" smtClean="0">
                        <a:latin typeface="Cambria Math"/>
                      </a:rPr>
                      <m:t>𝑂</m:t>
                    </m:r>
                    <m:r>
                      <a:rPr lang="en-US" i="1" dirty="0" smtClean="0">
                        <a:latin typeface="Cambria Math"/>
                      </a:rPr>
                      <m:t>(1)</m:t>
                    </m:r>
                  </m:oMath>
                </a14:m>
                <a:r>
                  <a:rPr lang="en-US" dirty="0"/>
                  <a:t>.</a:t>
                </a:r>
              </a:p>
              <a:p>
                <a:endParaRPr lang="en-US" dirty="0"/>
              </a:p>
              <a:p>
                <a:r>
                  <a:rPr lang="en-US" dirty="0"/>
                  <a:t>Number of recoloring required</a:t>
                </a:r>
              </a:p>
              <a:p>
                <a:pPr lvl="1"/>
                <a:r>
                  <a:rPr lang="en-US" dirty="0"/>
                  <a:t>Worst case: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endParaRPr lang="en-US" dirty="0"/>
              </a:p>
              <a:p>
                <a:pPr lvl="1"/>
                <a:endParaRPr lang="en-US" dirty="0"/>
              </a:p>
              <a:p>
                <a:r>
                  <a:rPr lang="en-US" dirty="0"/>
                  <a:t>Runtime complexity is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324445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 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lvl="0">
                  <a:buClr>
                    <a:srgbClr val="D34817"/>
                  </a:buClr>
                </a:pPr>
                <a:r>
                  <a:rPr lang="en-US" dirty="0">
                    <a:solidFill>
                      <a:prstClr val="black"/>
                    </a:solidFill>
                  </a:rPr>
                  <a:t>Property</a:t>
                </a:r>
              </a:p>
              <a:p>
                <a:pPr marL="514350" indent="-514350">
                  <a:buClr>
                    <a:srgbClr val="D34817"/>
                  </a:buClr>
                  <a:buFont typeface="+mj-lt"/>
                  <a:buAutoNum type="arabicPeriod"/>
                </a:pPr>
                <a:r>
                  <a:rPr lang="en-US" altLang="zh-CN" sz="2400" dirty="0"/>
                  <a:t>A binary search tree</a:t>
                </a:r>
              </a:p>
              <a:p>
                <a:pPr marL="514350" lvl="0" indent="-514350">
                  <a:buClr>
                    <a:srgbClr val="D34817"/>
                  </a:buClr>
                  <a:buFont typeface="+mj-lt"/>
                  <a:buAutoNum type="arabicPeriod"/>
                </a:pPr>
                <a:r>
                  <a:rPr lang="en-US" sz="2400" dirty="0">
                    <a:solidFill>
                      <a:prstClr val="black"/>
                    </a:solidFill>
                  </a:rPr>
                  <a:t>Every node is either red or black.</a:t>
                </a:r>
              </a:p>
              <a:p>
                <a:pPr marL="514350" lvl="0" indent="-514350">
                  <a:buClr>
                    <a:srgbClr val="D34817"/>
                  </a:buClr>
                  <a:buFont typeface="+mj-lt"/>
                  <a:buAutoNum type="arabicPeriod"/>
                </a:pPr>
                <a:r>
                  <a:rPr lang="en-US" sz="2400" b="1" dirty="0">
                    <a:solidFill>
                      <a:srgbClr val="0000FF"/>
                    </a:solidFill>
                  </a:rPr>
                  <a:t>Root rule</a:t>
                </a:r>
                <a:r>
                  <a:rPr lang="en-US" sz="2400" dirty="0">
                    <a:solidFill>
                      <a:prstClr val="black"/>
                    </a:solidFill>
                  </a:rPr>
                  <a:t>: The root is black.</a:t>
                </a:r>
              </a:p>
              <a:p>
                <a:pPr marL="514350" lvl="0" indent="-514350">
                  <a:buClr>
                    <a:srgbClr val="D34817"/>
                  </a:buClr>
                  <a:buFont typeface="+mj-lt"/>
                  <a:buAutoNum type="arabicPeriod"/>
                </a:pPr>
                <a:r>
                  <a:rPr lang="en-US" sz="2400" b="1" dirty="0">
                    <a:solidFill>
                      <a:srgbClr val="0000FF"/>
                    </a:solidFill>
                  </a:rPr>
                  <a:t>Red rule</a:t>
                </a:r>
                <a:r>
                  <a:rPr lang="en-US" sz="2400" dirty="0">
                    <a:solidFill>
                      <a:prstClr val="black"/>
                    </a:solidFill>
                  </a:rPr>
                  <a:t>: Red node can </a:t>
                </a:r>
                <a:r>
                  <a:rPr lang="en-US" sz="2400" b="1" dirty="0">
                    <a:solidFill>
                      <a:srgbClr val="C00000"/>
                    </a:solidFill>
                  </a:rPr>
                  <a:t>only have</a:t>
                </a:r>
                <a:r>
                  <a:rPr lang="en-US" sz="2400" dirty="0">
                    <a:solidFill>
                      <a:prstClr val="black"/>
                    </a:solidFill>
                  </a:rPr>
                  <a:t> black children.</a:t>
                </a:r>
              </a:p>
              <a:p>
                <a:pPr marL="514350" lvl="0" indent="-514350">
                  <a:buClr>
                    <a:srgbClr val="D34817"/>
                  </a:buClr>
                  <a:buFont typeface="+mj-lt"/>
                  <a:buAutoNum type="arabicPeriod"/>
                </a:pPr>
                <a:r>
                  <a:rPr lang="en-US" sz="2400" b="1" dirty="0">
                    <a:solidFill>
                      <a:srgbClr val="0000FF"/>
                    </a:solidFill>
                  </a:rPr>
                  <a:t>Path rule</a:t>
                </a:r>
                <a:r>
                  <a:rPr lang="en-US" sz="2400" dirty="0">
                    <a:solidFill>
                      <a:prstClr val="black"/>
                    </a:solidFill>
                  </a:rPr>
                  <a:t>: </a:t>
                </a:r>
                <a:r>
                  <a:rPr lang="en-US" sz="2400" b="1" dirty="0">
                    <a:solidFill>
                      <a:srgbClr val="C00000"/>
                    </a:solidFill>
                  </a:rPr>
                  <a:t>Every</a:t>
                </a:r>
                <a:r>
                  <a:rPr lang="en-US" sz="2400" dirty="0">
                    <a:solidFill>
                      <a:srgbClr val="C00000"/>
                    </a:solidFill>
                  </a:rPr>
                  <a:t> </a:t>
                </a:r>
                <a:r>
                  <a:rPr lang="en-US" sz="2400" dirty="0">
                    <a:solidFill>
                      <a:prstClr val="black"/>
                    </a:solidFill>
                  </a:rPr>
                  <a:t>path from a node </a:t>
                </a:r>
                <a14:m>
                  <m:oMath xmlns:m="http://schemas.openxmlformats.org/officeDocument/2006/math">
                    <m:r>
                      <a:rPr lang="en-US" sz="2400" i="1" dirty="0">
                        <a:solidFill>
                          <a:prstClr val="black"/>
                        </a:solidFill>
                        <a:latin typeface="Cambria Math"/>
                      </a:rPr>
                      <m:t>𝑥</m:t>
                    </m:r>
                  </m:oMath>
                </a14:m>
                <a:r>
                  <a:rPr lang="en-US" sz="2400" dirty="0">
                    <a:solidFill>
                      <a:prstClr val="black"/>
                    </a:solidFill>
                  </a:rPr>
                  <a:t> to NULL must have the </a:t>
                </a:r>
                <a:r>
                  <a:rPr lang="en-US" sz="2400" b="1" dirty="0">
                    <a:solidFill>
                      <a:srgbClr val="C00000"/>
                    </a:solidFill>
                  </a:rPr>
                  <a:t>same number</a:t>
                </a:r>
                <a:r>
                  <a:rPr lang="en-US" sz="2400" dirty="0">
                    <a:solidFill>
                      <a:srgbClr val="C00000"/>
                    </a:solidFill>
                  </a:rPr>
                  <a:t> </a:t>
                </a:r>
                <a:r>
                  <a:rPr lang="en-US" sz="2400" dirty="0">
                    <a:solidFill>
                      <a:prstClr val="black"/>
                    </a:solidFill>
                  </a:rPr>
                  <a:t>of black nodes (including </a:t>
                </a:r>
                <a14:m>
                  <m:oMath xmlns:m="http://schemas.openxmlformats.org/officeDocument/2006/math">
                    <m:r>
                      <a:rPr lang="en-US" sz="2400" i="1" dirty="0">
                        <a:solidFill>
                          <a:prstClr val="black"/>
                        </a:solidFill>
                        <a:latin typeface="Cambria Math"/>
                      </a:rPr>
                      <m:t>𝑥</m:t>
                    </m:r>
                  </m:oMath>
                </a14:m>
                <a:r>
                  <a:rPr lang="en-US" sz="2400" dirty="0">
                    <a:solidFill>
                      <a:prstClr val="black"/>
                    </a:solidFill>
                  </a:rPr>
                  <a:t> itself).</a:t>
                </a:r>
              </a:p>
              <a:p>
                <a:r>
                  <a:rPr lang="en-US" b="1" u="sng" dirty="0"/>
                  <a:t>Claim</a:t>
                </a:r>
                <a:r>
                  <a:rPr lang="en-US" dirty="0"/>
                  <a:t>: a chain of length 3 cannot be a red-black tree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grpSp>
        <p:nvGrpSpPr>
          <p:cNvPr id="22" name="Group 21"/>
          <p:cNvGrpSpPr/>
          <p:nvPr/>
        </p:nvGrpSpPr>
        <p:grpSpPr>
          <a:xfrm>
            <a:off x="3657600" y="5062374"/>
            <a:ext cx="1643226" cy="1567026"/>
            <a:chOff x="3657600" y="4648200"/>
            <a:chExt cx="1643226" cy="1567026"/>
          </a:xfrm>
        </p:grpSpPr>
        <p:sp>
          <p:nvSpPr>
            <p:cNvPr id="5" name="Oval 4"/>
            <p:cNvSpPr/>
            <p:nvPr/>
          </p:nvSpPr>
          <p:spPr>
            <a:xfrm flipH="1">
              <a:off x="3657600" y="4648200"/>
              <a:ext cx="452317" cy="440191"/>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cxnSp>
          <p:nvCxnSpPr>
            <p:cNvPr id="6" name="Straight Connector 5"/>
            <p:cNvCxnSpPr>
              <a:stCxn id="5" idx="3"/>
              <a:endCxn id="8" idx="7"/>
            </p:cNvCxnSpPr>
            <p:nvPr/>
          </p:nvCxnSpPr>
          <p:spPr>
            <a:xfrm>
              <a:off x="4043677" y="5023927"/>
              <a:ext cx="232017" cy="193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4209461" y="5154974"/>
              <a:ext cx="452266" cy="42463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Arial" panose="020B0604020202020204" pitchFamily="34" charset="0"/>
                  <a:cs typeface="Arial" panose="020B0604020202020204" pitchFamily="34" charset="0"/>
                </a:rPr>
                <a:t>?</a:t>
              </a:r>
              <a:endParaRPr lang="en-US" sz="2400" b="1" dirty="0">
                <a:solidFill>
                  <a:srgbClr val="FF0000"/>
                </a:solidFill>
                <a:latin typeface="Arial" panose="020B0604020202020204" pitchFamily="34" charset="0"/>
                <a:cs typeface="Arial" panose="020B0604020202020204" pitchFamily="34" charset="0"/>
              </a:endParaRPr>
            </a:p>
          </p:txBody>
        </p:sp>
        <p:cxnSp>
          <p:nvCxnSpPr>
            <p:cNvPr id="11" name="Straight Connector 10"/>
            <p:cNvCxnSpPr>
              <a:stCxn id="8" idx="3"/>
              <a:endCxn id="12" idx="7"/>
            </p:cNvCxnSpPr>
            <p:nvPr/>
          </p:nvCxnSpPr>
          <p:spPr>
            <a:xfrm>
              <a:off x="4595494" y="5517424"/>
              <a:ext cx="278362" cy="2708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4800600" y="5715000"/>
              <a:ext cx="500226" cy="5002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Arial" panose="020B0604020202020204" pitchFamily="34" charset="0"/>
                  <a:cs typeface="Arial" panose="020B0604020202020204" pitchFamily="34" charset="0"/>
                </a:rPr>
                <a:t>?</a:t>
              </a:r>
              <a:endParaRPr lang="en-US" sz="2400"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9901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barn(inVertical)">
                                      <p:cBhvr>
                                        <p:cTn id="7" dur="500"/>
                                        <p:tgtEl>
                                          <p:spTgt spid="4">
                                            <p:txEl>
                                              <p:pRg st="6" end="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Height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b="1" dirty="0">
                    <a:solidFill>
                      <a:srgbClr val="C00000"/>
                    </a:solidFill>
                  </a:rPr>
                  <a:t>Black height</a:t>
                </a:r>
                <a:r>
                  <a:rPr lang="en-US" dirty="0"/>
                  <a:t> of a node </a:t>
                </a:r>
                <a14:m>
                  <m:oMath xmlns:m="http://schemas.openxmlformats.org/officeDocument/2006/math">
                    <m:r>
                      <a:rPr lang="en-US" i="1" dirty="0" smtClean="0">
                        <a:latin typeface="Cambria Math"/>
                      </a:rPr>
                      <m:t>𝑥</m:t>
                    </m:r>
                  </m:oMath>
                </a14:m>
                <a:r>
                  <a:rPr lang="en-US" dirty="0"/>
                  <a:t> is the number of black nodes on the path from </a:t>
                </a:r>
                <a14:m>
                  <m:oMath xmlns:m="http://schemas.openxmlformats.org/officeDocument/2006/math">
                    <m:r>
                      <a:rPr lang="en-US" i="1" dirty="0" smtClean="0">
                        <a:latin typeface="Cambria Math"/>
                      </a:rPr>
                      <m:t>𝑥</m:t>
                    </m:r>
                  </m:oMath>
                </a14:m>
                <a:r>
                  <a:rPr lang="en-US" dirty="0"/>
                  <a:t> to NULL, </a:t>
                </a:r>
                <a:r>
                  <a:rPr lang="en-US" b="1" dirty="0">
                    <a:solidFill>
                      <a:srgbClr val="0000FF"/>
                    </a:solidFill>
                  </a:rPr>
                  <a:t>including</a:t>
                </a:r>
                <a:r>
                  <a:rPr lang="en-US" dirty="0">
                    <a:solidFill>
                      <a:srgbClr val="0000FF"/>
                    </a:solidFill>
                  </a:rPr>
                  <a:t> </a:t>
                </a:r>
                <a14:m>
                  <m:oMath xmlns:m="http://schemas.openxmlformats.org/officeDocument/2006/math">
                    <m:r>
                      <a:rPr lang="en-US" i="1" dirty="0" smtClean="0">
                        <a:latin typeface="Cambria Math"/>
                      </a:rPr>
                      <m:t>𝑥</m:t>
                    </m:r>
                  </m:oMath>
                </a14:m>
                <a:r>
                  <a:rPr lang="en-US" dirty="0"/>
                  <a:t> itself.</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933"/>
                </a:stretch>
              </a:blipFill>
            </p:spPr>
            <p:txBody>
              <a:bodyPr/>
              <a:lstStyle/>
              <a:p>
                <a:r>
                  <a:rPr lang="en-US">
                    <a:noFill/>
                  </a:rPr>
                  <a:t> </a:t>
                </a:r>
              </a:p>
            </p:txBody>
          </p:sp>
        </mc:Fallback>
      </mc:AlternateContent>
      <p:grpSp>
        <p:nvGrpSpPr>
          <p:cNvPr id="5" name="Group 4"/>
          <p:cNvGrpSpPr/>
          <p:nvPr/>
        </p:nvGrpSpPr>
        <p:grpSpPr>
          <a:xfrm>
            <a:off x="2739562" y="2880053"/>
            <a:ext cx="3813638" cy="2209800"/>
            <a:chOff x="2438400" y="4114800"/>
            <a:chExt cx="3813638" cy="2209800"/>
          </a:xfrm>
        </p:grpSpPr>
        <p:sp>
          <p:nvSpPr>
            <p:cNvPr id="6" name="Oval 5"/>
            <p:cNvSpPr/>
            <p:nvPr/>
          </p:nvSpPr>
          <p:spPr>
            <a:xfrm flipH="1">
              <a:off x="4013996"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963826"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82919"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558428" y="4644637"/>
              <a:ext cx="706604"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6" idx="0"/>
            </p:cNvCxnSpPr>
            <p:nvPr/>
          </p:nvCxnSpPr>
          <p:spPr>
            <a:xfrm>
              <a:off x="5478017" y="5404979"/>
              <a:ext cx="469221" cy="31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5642438" y="5715000"/>
              <a:ext cx="609600" cy="6096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17" name="Oval 16"/>
            <p:cNvSpPr/>
            <p:nvPr/>
          </p:nvSpPr>
          <p:spPr>
            <a:xfrm flipH="1">
              <a:off x="4499437"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4804237" y="5404979"/>
              <a:ext cx="247810"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2209800" y="4567535"/>
            <a:ext cx="349776" cy="523220"/>
          </a:xfrm>
          <a:prstGeom prst="rect">
            <a:avLst/>
          </a:prstGeom>
          <a:noFill/>
        </p:spPr>
        <p:txBody>
          <a:bodyPr wrap="none" rtlCol="0">
            <a:spAutoFit/>
          </a:bodyPr>
          <a:lstStyle/>
          <a:p>
            <a:r>
              <a:rPr lang="en-US" sz="2800" dirty="0">
                <a:solidFill>
                  <a:srgbClr val="0000FF"/>
                </a:solidFill>
              </a:rPr>
              <a:t>1</a:t>
            </a:r>
          </a:p>
        </p:txBody>
      </p:sp>
      <p:sp>
        <p:nvSpPr>
          <p:cNvPr id="20" name="TextBox 19"/>
          <p:cNvSpPr txBox="1"/>
          <p:nvPr/>
        </p:nvSpPr>
        <p:spPr>
          <a:xfrm>
            <a:off x="3484270" y="4567535"/>
            <a:ext cx="349776" cy="523220"/>
          </a:xfrm>
          <a:prstGeom prst="rect">
            <a:avLst/>
          </a:prstGeom>
          <a:noFill/>
        </p:spPr>
        <p:txBody>
          <a:bodyPr wrap="none" rtlCol="0">
            <a:spAutoFit/>
          </a:bodyPr>
          <a:lstStyle/>
          <a:p>
            <a:r>
              <a:rPr lang="en-US" sz="2800" dirty="0">
                <a:solidFill>
                  <a:srgbClr val="0000FF"/>
                </a:solidFill>
              </a:rPr>
              <a:t>1</a:t>
            </a:r>
          </a:p>
        </p:txBody>
      </p:sp>
      <p:sp>
        <p:nvSpPr>
          <p:cNvPr id="21" name="TextBox 20"/>
          <p:cNvSpPr txBox="1"/>
          <p:nvPr/>
        </p:nvSpPr>
        <p:spPr>
          <a:xfrm>
            <a:off x="5415612" y="4567534"/>
            <a:ext cx="349776" cy="523220"/>
          </a:xfrm>
          <a:prstGeom prst="rect">
            <a:avLst/>
          </a:prstGeom>
          <a:noFill/>
        </p:spPr>
        <p:txBody>
          <a:bodyPr wrap="none" rtlCol="0">
            <a:spAutoFit/>
          </a:bodyPr>
          <a:lstStyle/>
          <a:p>
            <a:r>
              <a:rPr lang="en-US" sz="2800" dirty="0">
                <a:solidFill>
                  <a:srgbClr val="0000FF"/>
                </a:solidFill>
              </a:rPr>
              <a:t>0</a:t>
            </a:r>
          </a:p>
        </p:txBody>
      </p:sp>
      <p:sp>
        <p:nvSpPr>
          <p:cNvPr id="22" name="TextBox 21"/>
          <p:cNvSpPr txBox="1"/>
          <p:nvPr/>
        </p:nvSpPr>
        <p:spPr>
          <a:xfrm>
            <a:off x="6608470" y="4554219"/>
            <a:ext cx="349776" cy="523220"/>
          </a:xfrm>
          <a:prstGeom prst="rect">
            <a:avLst/>
          </a:prstGeom>
          <a:noFill/>
        </p:spPr>
        <p:txBody>
          <a:bodyPr wrap="none" rtlCol="0">
            <a:spAutoFit/>
          </a:bodyPr>
          <a:lstStyle/>
          <a:p>
            <a:r>
              <a:rPr lang="en-US" sz="2800" dirty="0">
                <a:solidFill>
                  <a:srgbClr val="0000FF"/>
                </a:solidFill>
              </a:rPr>
              <a:t>0</a:t>
            </a:r>
          </a:p>
        </p:txBody>
      </p:sp>
      <p:sp>
        <p:nvSpPr>
          <p:cNvPr id="23" name="TextBox 22"/>
          <p:cNvSpPr txBox="1"/>
          <p:nvPr/>
        </p:nvSpPr>
        <p:spPr>
          <a:xfrm>
            <a:off x="3073263" y="3695672"/>
            <a:ext cx="349776" cy="523220"/>
          </a:xfrm>
          <a:prstGeom prst="rect">
            <a:avLst/>
          </a:prstGeom>
          <a:noFill/>
        </p:spPr>
        <p:txBody>
          <a:bodyPr wrap="none" rtlCol="0">
            <a:spAutoFit/>
          </a:bodyPr>
          <a:lstStyle/>
          <a:p>
            <a:r>
              <a:rPr lang="en-US" sz="2800" dirty="0">
                <a:solidFill>
                  <a:srgbClr val="0000FF"/>
                </a:solidFill>
              </a:rPr>
              <a:t>1</a:t>
            </a:r>
          </a:p>
        </p:txBody>
      </p:sp>
      <p:sp>
        <p:nvSpPr>
          <p:cNvPr id="24" name="TextBox 23"/>
          <p:cNvSpPr txBox="1"/>
          <p:nvPr/>
        </p:nvSpPr>
        <p:spPr>
          <a:xfrm>
            <a:off x="5914014" y="3695671"/>
            <a:ext cx="349776" cy="523220"/>
          </a:xfrm>
          <a:prstGeom prst="rect">
            <a:avLst/>
          </a:prstGeom>
          <a:noFill/>
        </p:spPr>
        <p:txBody>
          <a:bodyPr wrap="none" rtlCol="0">
            <a:spAutoFit/>
          </a:bodyPr>
          <a:lstStyle/>
          <a:p>
            <a:r>
              <a:rPr lang="en-US" sz="2800" dirty="0">
                <a:solidFill>
                  <a:srgbClr val="0000FF"/>
                </a:solidFill>
              </a:rPr>
              <a:t>1</a:t>
            </a:r>
          </a:p>
        </p:txBody>
      </p:sp>
      <p:sp>
        <p:nvSpPr>
          <p:cNvPr id="25" name="TextBox 24"/>
          <p:cNvSpPr txBox="1"/>
          <p:nvPr/>
        </p:nvSpPr>
        <p:spPr>
          <a:xfrm>
            <a:off x="5060018" y="2907306"/>
            <a:ext cx="349776" cy="523220"/>
          </a:xfrm>
          <a:prstGeom prst="rect">
            <a:avLst/>
          </a:prstGeom>
          <a:noFill/>
        </p:spPr>
        <p:txBody>
          <a:bodyPr wrap="none" rtlCol="0">
            <a:spAutoFit/>
          </a:bodyPr>
          <a:lstStyle/>
          <a:p>
            <a:r>
              <a:rPr lang="en-US" sz="2800" dirty="0">
                <a:solidFill>
                  <a:srgbClr val="0000FF"/>
                </a:solidFill>
              </a:rPr>
              <a:t>2</a:t>
            </a:r>
          </a:p>
        </p:txBody>
      </p:sp>
    </p:spTree>
    <p:extLst>
      <p:ext uri="{BB962C8B-B14F-4D97-AF65-F5344CB8AC3E}">
        <p14:creationId xmlns:p14="http://schemas.microsoft.com/office/powerpoint/2010/main" val="273288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Effect transition="in" filter="fade">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Which Statements Are Correct?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p:txBody>
          <a:bodyPr/>
          <a:lstStyle/>
          <a:p>
            <a:pPr marL="0" indent="0">
              <a:buNone/>
            </a:pPr>
            <a:r>
              <a:rPr lang="en-US" altLang="zh-CN" b="1" dirty="0"/>
              <a:t>A.</a:t>
            </a:r>
            <a:r>
              <a:rPr lang="en-US" altLang="zh-CN" dirty="0"/>
              <a:t> It is possible for a </a:t>
            </a:r>
            <a:r>
              <a:rPr lang="en-US" altLang="zh-CN" b="1" dirty="0">
                <a:solidFill>
                  <a:srgbClr val="C00000"/>
                </a:solidFill>
              </a:rPr>
              <a:t>red</a:t>
            </a:r>
            <a:r>
              <a:rPr lang="en-US" altLang="zh-CN" dirty="0">
                <a:solidFill>
                  <a:srgbClr val="C00000"/>
                </a:solidFill>
              </a:rPr>
              <a:t> </a:t>
            </a:r>
            <a:r>
              <a:rPr lang="en-US" altLang="zh-CN" dirty="0"/>
              <a:t>node to have a single child.</a:t>
            </a:r>
          </a:p>
          <a:p>
            <a:pPr marL="0" indent="0">
              <a:buNone/>
            </a:pPr>
            <a:r>
              <a:rPr lang="en-US" altLang="zh-CN" b="1" dirty="0"/>
              <a:t>B.</a:t>
            </a:r>
            <a:r>
              <a:rPr lang="en-US" altLang="zh-CN" dirty="0"/>
              <a:t> It is possible for a </a:t>
            </a:r>
            <a:r>
              <a:rPr lang="en-US" altLang="zh-CN" b="1" dirty="0"/>
              <a:t>black</a:t>
            </a:r>
            <a:r>
              <a:rPr lang="en-US" altLang="zh-CN" dirty="0"/>
              <a:t> node to have a single child.</a:t>
            </a:r>
          </a:p>
          <a:p>
            <a:pPr marL="0" indent="0">
              <a:buNone/>
            </a:pPr>
            <a:r>
              <a:rPr lang="en-US" altLang="zh-CN" b="1" dirty="0"/>
              <a:t>C.</a:t>
            </a:r>
            <a:r>
              <a:rPr lang="en-US" altLang="zh-CN" dirty="0"/>
              <a:t> It is possible for a node to have two children of different colors.</a:t>
            </a:r>
          </a:p>
          <a:p>
            <a:pPr marL="0" indent="0">
              <a:buNone/>
            </a:pPr>
            <a:r>
              <a:rPr lang="en-US" altLang="zh-CN" b="1" dirty="0"/>
              <a:t>D.</a:t>
            </a:r>
            <a:r>
              <a:rPr lang="en-US" altLang="zh-CN" dirty="0"/>
              <a:t> It is possible for a node to have two children and the node and its children are all of the same color.</a:t>
            </a:r>
          </a:p>
          <a:p>
            <a:pPr marL="0" indent="0">
              <a:buNone/>
            </a:pPr>
            <a:endParaRPr lang="zh-CN" altLang="en-US" dirty="0"/>
          </a:p>
        </p:txBody>
      </p:sp>
      <p:pic>
        <p:nvPicPr>
          <p:cNvPr id="5"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92621" y="267308"/>
            <a:ext cx="821765" cy="776941"/>
          </a:xfrm>
          <a:prstGeom prst="rect">
            <a:avLst/>
          </a:prstGeom>
        </p:spPr>
      </p:pic>
    </p:spTree>
    <p:extLst>
      <p:ext uri="{BB962C8B-B14F-4D97-AF65-F5344CB8AC3E}">
        <p14:creationId xmlns:p14="http://schemas.microsoft.com/office/powerpoint/2010/main" val="162989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 of the Rules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dirty="0"/>
          </a:p>
        </p:txBody>
      </p:sp>
      <p:sp>
        <p:nvSpPr>
          <p:cNvPr id="4" name="Content Placeholder 3"/>
          <p:cNvSpPr>
            <a:spLocks noGrp="1"/>
          </p:cNvSpPr>
          <p:nvPr>
            <p:ph sz="quarter" idx="1"/>
          </p:nvPr>
        </p:nvSpPr>
        <p:spPr/>
        <p:txBody>
          <a:bodyPr/>
          <a:lstStyle/>
          <a:p>
            <a:r>
              <a:rPr lang="en-US" dirty="0"/>
              <a:t>If a </a:t>
            </a:r>
            <a:r>
              <a:rPr lang="en-US" b="1" dirty="0">
                <a:solidFill>
                  <a:srgbClr val="C00000"/>
                </a:solidFill>
              </a:rPr>
              <a:t>red</a:t>
            </a:r>
            <a:r>
              <a:rPr lang="en-US" dirty="0">
                <a:solidFill>
                  <a:srgbClr val="C00000"/>
                </a:solidFill>
              </a:rPr>
              <a:t> </a:t>
            </a:r>
            <a:r>
              <a:rPr lang="en-US" dirty="0"/>
              <a:t>node has </a:t>
            </a:r>
            <a:r>
              <a:rPr lang="en-US" b="1" dirty="0">
                <a:solidFill>
                  <a:srgbClr val="C00000"/>
                </a:solidFill>
              </a:rPr>
              <a:t>at least one </a:t>
            </a:r>
            <a:r>
              <a:rPr lang="en-US" dirty="0"/>
              <a:t>child, it </a:t>
            </a:r>
            <a:r>
              <a:rPr lang="en-US" b="1" u="sng" dirty="0"/>
              <a:t>must have</a:t>
            </a:r>
            <a:r>
              <a:rPr lang="en-US" dirty="0"/>
              <a:t> </a:t>
            </a:r>
            <a:r>
              <a:rPr lang="en-US" b="1" dirty="0">
                <a:solidFill>
                  <a:srgbClr val="0000FF"/>
                </a:solidFill>
              </a:rPr>
              <a:t>two children</a:t>
            </a:r>
            <a:r>
              <a:rPr lang="en-US" dirty="0"/>
              <a:t> and they must be </a:t>
            </a:r>
            <a:r>
              <a:rPr lang="en-US" b="1" dirty="0">
                <a:solidFill>
                  <a:srgbClr val="0000FF"/>
                </a:solidFill>
              </a:rPr>
              <a:t>black</a:t>
            </a:r>
            <a:r>
              <a:rPr lang="en-US" dirty="0"/>
              <a:t>.</a:t>
            </a:r>
          </a:p>
          <a:p>
            <a:pPr lvl="1"/>
            <a:r>
              <a:rPr lang="en-US" dirty="0"/>
              <a:t>Why? </a:t>
            </a:r>
          </a:p>
          <a:p>
            <a:pPr lvl="2"/>
            <a:r>
              <a:rPr lang="en-US" sz="2400" dirty="0"/>
              <a:t>A red node’s child can only be black.</a:t>
            </a:r>
          </a:p>
          <a:p>
            <a:pPr lvl="2"/>
            <a:r>
              <a:rPr lang="en-US" sz="2400" dirty="0"/>
              <a:t>If has only one black child, then violate the </a:t>
            </a:r>
            <a:r>
              <a:rPr lang="en-US" sz="2400" b="1" dirty="0">
                <a:solidFill>
                  <a:srgbClr val="0000FF"/>
                </a:solidFill>
              </a:rPr>
              <a:t>path rule</a:t>
            </a:r>
            <a:r>
              <a:rPr lang="en-US" sz="2400" dirty="0"/>
              <a:t>.</a:t>
            </a:r>
          </a:p>
          <a:p>
            <a:r>
              <a:rPr lang="en-US" dirty="0"/>
              <a:t>If a black node has </a:t>
            </a:r>
            <a:r>
              <a:rPr lang="en-US" b="1" dirty="0">
                <a:solidFill>
                  <a:srgbClr val="C00000"/>
                </a:solidFill>
              </a:rPr>
              <a:t>only one</a:t>
            </a:r>
            <a:r>
              <a:rPr lang="en-US" dirty="0"/>
              <a:t> child, that child </a:t>
            </a:r>
            <a:r>
              <a:rPr lang="en-US" b="1" u="sng" dirty="0"/>
              <a:t>must be </a:t>
            </a:r>
            <a:r>
              <a:rPr lang="en-US" dirty="0"/>
              <a:t>a </a:t>
            </a:r>
            <a:r>
              <a:rPr lang="en-US" b="1" dirty="0">
                <a:solidFill>
                  <a:srgbClr val="C00000"/>
                </a:solidFill>
              </a:rPr>
              <a:t>red leaf</a:t>
            </a:r>
            <a:r>
              <a:rPr lang="en-US" dirty="0"/>
              <a:t>.</a:t>
            </a:r>
          </a:p>
          <a:p>
            <a:pPr lvl="1"/>
            <a:r>
              <a:rPr lang="en-US" dirty="0"/>
              <a:t>Why?</a:t>
            </a:r>
          </a:p>
          <a:p>
            <a:pPr lvl="2"/>
            <a:r>
              <a:rPr lang="en-US" sz="2400" dirty="0"/>
              <a:t>Can’t be black.</a:t>
            </a:r>
          </a:p>
          <a:p>
            <a:pPr lvl="2"/>
            <a:r>
              <a:rPr lang="en-US" sz="2400" dirty="0"/>
              <a:t>Must be a leaf.</a:t>
            </a:r>
          </a:p>
        </p:txBody>
      </p:sp>
      <p:grpSp>
        <p:nvGrpSpPr>
          <p:cNvPr id="5" name="Group 4"/>
          <p:cNvGrpSpPr/>
          <p:nvPr/>
        </p:nvGrpSpPr>
        <p:grpSpPr>
          <a:xfrm>
            <a:off x="4982769" y="4241363"/>
            <a:ext cx="2942031" cy="2209800"/>
            <a:chOff x="2438400" y="4114800"/>
            <a:chExt cx="2942031" cy="2209800"/>
          </a:xfrm>
        </p:grpSpPr>
        <p:sp>
          <p:nvSpPr>
            <p:cNvPr id="6" name="Oval 5"/>
            <p:cNvSpPr/>
            <p:nvPr/>
          </p:nvSpPr>
          <p:spPr>
            <a:xfrm flipH="1">
              <a:off x="3934158"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778019"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03081"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478590" y="4644637"/>
              <a:ext cx="600635"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flipH="1">
              <a:off x="4267199"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4571999" y="5404979"/>
              <a:ext cx="294241"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586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left)">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barn(inVertical)">
                                      <p:cBhvr>
                                        <p:cTn id="29" dur="500"/>
                                        <p:tgtEl>
                                          <p:spTgt spid="4">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p:cTn id="34"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wipe(left)">
                                      <p:cBhvr>
                                        <p:cTn id="41" dur="500"/>
                                        <p:tgtEl>
                                          <p:spTgt spid="4">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wipe(left)">
                                      <p:cBhvr>
                                        <p:cTn id="4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Guarantee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b="1" u="sng" dirty="0"/>
                  <a:t>Claim</a:t>
                </a:r>
                <a:r>
                  <a:rPr lang="en-US" dirty="0"/>
                  <a:t>: every red-black tree with </a:t>
                </a:r>
                <a14:m>
                  <m:oMath xmlns:m="http://schemas.openxmlformats.org/officeDocument/2006/math">
                    <m:r>
                      <a:rPr lang="en-US" i="1" dirty="0" smtClean="0">
                        <a:latin typeface="Cambria Math"/>
                      </a:rPr>
                      <m:t>𝑛</m:t>
                    </m:r>
                  </m:oMath>
                </a14:m>
                <a:r>
                  <a:rPr lang="en-US" dirty="0"/>
                  <a:t> nodes has height </a:t>
                </a:r>
                <a14:m>
                  <m:oMath xmlns:m="http://schemas.openxmlformats.org/officeDocument/2006/math">
                    <m:r>
                      <a:rPr lang="en-US" b="0" i="1" smtClean="0">
                        <a:latin typeface="Cambria Math"/>
                        <a:ea typeface="Cambria Math"/>
                      </a:rPr>
                      <m:t>≤</m:t>
                    </m:r>
                    <m:r>
                      <a:rPr lang="en-US" b="0" i="1" smtClean="0">
                        <a:latin typeface="Cambria Math"/>
                      </a:rPr>
                      <m:t>2</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m:t>
                        </m:r>
                        <m:r>
                          <a:rPr lang="en-US" b="0" i="1" smtClean="0">
                            <a:latin typeface="Cambria Math"/>
                          </a:rPr>
                          <m:t>𝑛</m:t>
                        </m:r>
                        <m:r>
                          <a:rPr lang="en-US" b="0" i="1" smtClean="0">
                            <a:latin typeface="Cambria Math"/>
                          </a:rPr>
                          <m:t>+1)</m:t>
                        </m:r>
                      </m:e>
                    </m:func>
                  </m:oMath>
                </a14:m>
                <a:r>
                  <a:rPr lang="en-US" dirty="0"/>
                  <a:t>.</a:t>
                </a:r>
              </a:p>
              <a:p>
                <a:r>
                  <a:rPr lang="en-US" dirty="0"/>
                  <a:t>Proof:</a:t>
                </a:r>
              </a:p>
              <a:p>
                <a:pPr lvl="1"/>
                <a:r>
                  <a:rPr lang="en-US" dirty="0"/>
                  <a:t>In a binary tree with </a:t>
                </a:r>
                <a14:m>
                  <m:oMath xmlns:m="http://schemas.openxmlformats.org/officeDocument/2006/math">
                    <m:r>
                      <a:rPr lang="en-US" i="1" dirty="0">
                        <a:latin typeface="Cambria Math"/>
                      </a:rPr>
                      <m:t>𝑛</m:t>
                    </m:r>
                  </m:oMath>
                </a14:m>
                <a:r>
                  <a:rPr lang="en-US" dirty="0"/>
                  <a:t> nodes, there is a root-NULL path with </a:t>
                </a:r>
                <a:r>
                  <a:rPr lang="en-US" b="1" u="sng" dirty="0"/>
                  <a:t>at most </a:t>
                </a:r>
                <a14:m>
                  <m:oMath xmlns:m="http://schemas.openxmlformats.org/officeDocument/2006/math">
                    <m:func>
                      <m:funcPr>
                        <m:ctrlPr>
                          <a:rPr lang="en-US" i="1">
                            <a:latin typeface="Cambria Math" panose="02040503050406030204" pitchFamily="18" charset="0"/>
                            <a:ea typeface="Cambria Math"/>
                          </a:rPr>
                        </m:ctrlPr>
                      </m:funcPr>
                      <m:fName>
                        <m:sSub>
                          <m:sSubPr>
                            <m:ctrlPr>
                              <a:rPr lang="en-US" i="1">
                                <a:latin typeface="Cambria Math" panose="02040503050406030204" pitchFamily="18" charset="0"/>
                                <a:ea typeface="Cambria Math"/>
                              </a:rPr>
                            </m:ctrlPr>
                          </m:sSubPr>
                          <m:e>
                            <m:r>
                              <m:rPr>
                                <m:sty m:val="p"/>
                              </m:rPr>
                              <a:rPr lang="en-US">
                                <a:latin typeface="Cambria Math"/>
                                <a:ea typeface="Cambria Math"/>
                              </a:rPr>
                              <m:t>log</m:t>
                            </m:r>
                          </m:e>
                          <m:sub>
                            <m:r>
                              <a:rPr lang="en-US" i="1">
                                <a:latin typeface="Cambria Math"/>
                                <a:ea typeface="Cambria Math"/>
                              </a:rPr>
                              <m:t>2</m:t>
                            </m:r>
                          </m:sub>
                        </m:sSub>
                      </m:fName>
                      <m:e>
                        <m:r>
                          <a:rPr lang="en-US" i="1">
                            <a:latin typeface="Cambria Math"/>
                            <a:ea typeface="Cambria Math"/>
                          </a:rPr>
                          <m:t>(</m:t>
                        </m:r>
                        <m:r>
                          <a:rPr lang="en-US" i="1">
                            <a:latin typeface="Cambria Math"/>
                            <a:ea typeface="Cambria Math"/>
                          </a:rPr>
                          <m:t>𝑛</m:t>
                        </m:r>
                        <m:r>
                          <a:rPr lang="en-US" i="1">
                            <a:latin typeface="Cambria Math"/>
                            <a:ea typeface="Cambria Math"/>
                          </a:rPr>
                          <m:t>+1)</m:t>
                        </m:r>
                      </m:e>
                    </m:func>
                  </m:oMath>
                </a14:m>
                <a:r>
                  <a:rPr lang="en-US" dirty="0"/>
                  <a:t> nodes. (why?)</a:t>
                </a:r>
              </a:p>
              <a:p>
                <a:pPr lvl="2"/>
                <a:r>
                  <a:rPr lang="en-US" altLang="zh-CN" sz="2400" b="1" u="sng" dirty="0"/>
                  <a:t>Thus</a:t>
                </a:r>
                <a:r>
                  <a:rPr lang="en-US" altLang="zh-CN" sz="2400" dirty="0"/>
                  <a:t>: # black nodes on that path </a:t>
                </a:r>
                <a14:m>
                  <m:oMath xmlns:m="http://schemas.openxmlformats.org/officeDocument/2006/math">
                    <m:r>
                      <a:rPr lang="en-US" altLang="zh-CN" sz="2400" i="1">
                        <a:latin typeface="Cambria Math"/>
                        <a:ea typeface="Cambria Math"/>
                      </a:rPr>
                      <m:t>≤</m:t>
                    </m:r>
                    <m:func>
                      <m:funcPr>
                        <m:ctrlPr>
                          <a:rPr lang="en-US" altLang="zh-CN" sz="2400" i="1">
                            <a:latin typeface="Cambria Math" panose="02040503050406030204" pitchFamily="18" charset="0"/>
                            <a:ea typeface="Cambria Math"/>
                          </a:rPr>
                        </m:ctrlPr>
                      </m:funcPr>
                      <m:fName>
                        <m:sSub>
                          <m:sSubPr>
                            <m:ctrlPr>
                              <a:rPr lang="en-US" altLang="zh-CN" sz="2400" i="1">
                                <a:latin typeface="Cambria Math" panose="02040503050406030204" pitchFamily="18" charset="0"/>
                                <a:ea typeface="Cambria Math"/>
                              </a:rPr>
                            </m:ctrlPr>
                          </m:sSubPr>
                          <m:e>
                            <m:r>
                              <m:rPr>
                                <m:sty m:val="p"/>
                              </m:rPr>
                              <a:rPr lang="en-US" altLang="zh-CN" sz="2400">
                                <a:latin typeface="Cambria Math"/>
                                <a:ea typeface="Cambria Math"/>
                              </a:rPr>
                              <m:t>log</m:t>
                            </m:r>
                          </m:e>
                          <m:sub>
                            <m:r>
                              <a:rPr lang="en-US" altLang="zh-CN" sz="2400" i="1">
                                <a:latin typeface="Cambria Math"/>
                                <a:ea typeface="Cambria Math"/>
                              </a:rPr>
                              <m:t>2</m:t>
                            </m:r>
                          </m:sub>
                        </m:sSub>
                      </m:fName>
                      <m:e>
                        <m:r>
                          <a:rPr lang="en-US" altLang="zh-CN" sz="2400" i="1">
                            <a:latin typeface="Cambria Math"/>
                            <a:ea typeface="Cambria Math"/>
                          </a:rPr>
                          <m:t>(</m:t>
                        </m:r>
                        <m:r>
                          <a:rPr lang="en-US" altLang="zh-CN" sz="2400" i="1">
                            <a:latin typeface="Cambria Math"/>
                            <a:ea typeface="Cambria Math"/>
                          </a:rPr>
                          <m:t>𝑛</m:t>
                        </m:r>
                        <m:r>
                          <a:rPr lang="en-US" altLang="zh-CN" sz="2400" i="1">
                            <a:latin typeface="Cambria Math"/>
                            <a:ea typeface="Cambria Math"/>
                          </a:rPr>
                          <m:t>+1)</m:t>
                        </m:r>
                      </m:e>
                    </m:func>
                  </m:oMath>
                </a14:m>
                <a:r>
                  <a:rPr lang="en-US" altLang="zh-CN" sz="2400" dirty="0"/>
                  <a:t>.</a:t>
                </a:r>
              </a:p>
              <a:p>
                <a:pPr lvl="1"/>
                <a:r>
                  <a:rPr lang="en-US" altLang="zh-CN" dirty="0"/>
                  <a:t>By </a:t>
                </a:r>
                <a:r>
                  <a:rPr lang="en-US" altLang="zh-CN" b="1" dirty="0">
                    <a:solidFill>
                      <a:srgbClr val="0000FF"/>
                    </a:solidFill>
                  </a:rPr>
                  <a:t>path rule</a:t>
                </a:r>
                <a:r>
                  <a:rPr lang="en-US" altLang="zh-CN" dirty="0"/>
                  <a:t>: every root-NULL path has </a:t>
                </a:r>
                <a14:m>
                  <m:oMath xmlns:m="http://schemas.openxmlformats.org/officeDocument/2006/math">
                    <m:r>
                      <a:rPr lang="en-US" altLang="zh-CN" i="1">
                        <a:latin typeface="Cambria Math"/>
                        <a:ea typeface="Cambria Math"/>
                      </a:rPr>
                      <m:t>≤</m:t>
                    </m:r>
                    <m:func>
                      <m:funcPr>
                        <m:ctrlPr>
                          <a:rPr lang="en-US" altLang="zh-CN" i="1">
                            <a:latin typeface="Cambria Math" panose="02040503050406030204" pitchFamily="18" charset="0"/>
                            <a:ea typeface="Cambria Math"/>
                          </a:rPr>
                        </m:ctrlPr>
                      </m:funcPr>
                      <m:fName>
                        <m:sSub>
                          <m:sSubPr>
                            <m:ctrlPr>
                              <a:rPr lang="en-US" altLang="zh-CN" i="1">
                                <a:latin typeface="Cambria Math" panose="02040503050406030204" pitchFamily="18" charset="0"/>
                                <a:ea typeface="Cambria Math"/>
                              </a:rPr>
                            </m:ctrlPr>
                          </m:sSubPr>
                          <m:e>
                            <m:r>
                              <m:rPr>
                                <m:sty m:val="p"/>
                              </m:rPr>
                              <a:rPr lang="en-US" altLang="zh-CN">
                                <a:latin typeface="Cambria Math"/>
                                <a:ea typeface="Cambria Math"/>
                              </a:rPr>
                              <m:t>log</m:t>
                            </m:r>
                          </m:e>
                          <m:sub>
                            <m:r>
                              <a:rPr lang="en-US" altLang="zh-CN" i="1">
                                <a:latin typeface="Cambria Math"/>
                                <a:ea typeface="Cambria Math"/>
                              </a:rPr>
                              <m:t>2</m:t>
                            </m:r>
                          </m:sub>
                        </m:sSub>
                      </m:fName>
                      <m:e>
                        <m:r>
                          <a:rPr lang="en-US" altLang="zh-CN" i="1">
                            <a:latin typeface="Cambria Math"/>
                            <a:ea typeface="Cambria Math"/>
                          </a:rPr>
                          <m:t>(</m:t>
                        </m:r>
                        <m:r>
                          <a:rPr lang="en-US" altLang="zh-CN" i="1">
                            <a:latin typeface="Cambria Math"/>
                            <a:ea typeface="Cambria Math"/>
                          </a:rPr>
                          <m:t>𝑛</m:t>
                        </m:r>
                        <m:r>
                          <a:rPr lang="en-US" altLang="zh-CN" i="1">
                            <a:latin typeface="Cambria Math"/>
                            <a:ea typeface="Cambria Math"/>
                          </a:rPr>
                          <m:t>+1)</m:t>
                        </m:r>
                      </m:e>
                    </m:func>
                  </m:oMath>
                </a14:m>
                <a:r>
                  <a:rPr lang="en-US" altLang="zh-CN" dirty="0"/>
                  <a:t> </a:t>
                </a:r>
                <a:r>
                  <a:rPr lang="en-US" altLang="zh-CN" b="1" dirty="0">
                    <a:solidFill>
                      <a:srgbClr val="C00000"/>
                    </a:solidFill>
                  </a:rPr>
                  <a:t>black nodes</a:t>
                </a:r>
                <a:r>
                  <a:rPr lang="en-US" altLang="zh-CN" dirty="0"/>
                  <a:t>.</a:t>
                </a:r>
              </a:p>
              <a:p>
                <a:pPr lvl="1"/>
                <a:r>
                  <a:rPr lang="en-US" altLang="zh-CN" dirty="0"/>
                  <a:t>By </a:t>
                </a:r>
                <a:r>
                  <a:rPr lang="en-US" altLang="zh-CN" b="1" dirty="0">
                    <a:solidFill>
                      <a:srgbClr val="0000FF"/>
                    </a:solidFill>
                  </a:rPr>
                  <a:t>red rule</a:t>
                </a:r>
                <a:r>
                  <a:rPr lang="en-US" altLang="zh-CN" dirty="0"/>
                  <a:t>: every root-NULL path has </a:t>
                </a:r>
                <a14:m>
                  <m:oMath xmlns:m="http://schemas.openxmlformats.org/officeDocument/2006/math">
                    <m:r>
                      <a:rPr lang="en-US" altLang="zh-CN" i="1">
                        <a:latin typeface="Cambria Math"/>
                        <a:ea typeface="Cambria Math"/>
                      </a:rPr>
                      <m:t>≤2</m:t>
                    </m:r>
                    <m:func>
                      <m:funcPr>
                        <m:ctrlPr>
                          <a:rPr lang="en-US" altLang="zh-CN" i="1">
                            <a:latin typeface="Cambria Math" panose="02040503050406030204" pitchFamily="18" charset="0"/>
                            <a:ea typeface="Cambria Math"/>
                          </a:rPr>
                        </m:ctrlPr>
                      </m:funcPr>
                      <m:fName>
                        <m:sSub>
                          <m:sSubPr>
                            <m:ctrlPr>
                              <a:rPr lang="en-US" altLang="zh-CN" i="1">
                                <a:latin typeface="Cambria Math" panose="02040503050406030204" pitchFamily="18" charset="0"/>
                                <a:ea typeface="Cambria Math"/>
                              </a:rPr>
                            </m:ctrlPr>
                          </m:sSubPr>
                          <m:e>
                            <m:r>
                              <m:rPr>
                                <m:sty m:val="p"/>
                              </m:rPr>
                              <a:rPr lang="en-US" altLang="zh-CN">
                                <a:latin typeface="Cambria Math"/>
                                <a:ea typeface="Cambria Math"/>
                              </a:rPr>
                              <m:t>log</m:t>
                            </m:r>
                          </m:e>
                          <m:sub>
                            <m:r>
                              <a:rPr lang="en-US" altLang="zh-CN" i="1">
                                <a:latin typeface="Cambria Math"/>
                                <a:ea typeface="Cambria Math"/>
                              </a:rPr>
                              <m:t>2</m:t>
                            </m:r>
                          </m:sub>
                        </m:sSub>
                      </m:fName>
                      <m:e>
                        <m:r>
                          <a:rPr lang="en-US" altLang="zh-CN" i="1">
                            <a:latin typeface="Cambria Math"/>
                            <a:ea typeface="Cambria Math"/>
                          </a:rPr>
                          <m:t>(</m:t>
                        </m:r>
                        <m:r>
                          <a:rPr lang="en-US" altLang="zh-CN" i="1">
                            <a:latin typeface="Cambria Math"/>
                            <a:ea typeface="Cambria Math"/>
                          </a:rPr>
                          <m:t>𝑛</m:t>
                        </m:r>
                        <m:r>
                          <a:rPr lang="en-US" altLang="zh-CN" i="1">
                            <a:latin typeface="Cambria Math"/>
                            <a:ea typeface="Cambria Math"/>
                          </a:rPr>
                          <m:t>+1)</m:t>
                        </m:r>
                      </m:e>
                    </m:func>
                  </m:oMath>
                </a14:m>
                <a:r>
                  <a:rPr lang="en-US" altLang="zh-CN" dirty="0"/>
                  <a:t> </a:t>
                </a:r>
                <a:r>
                  <a:rPr lang="en-US" altLang="zh-CN" b="1" dirty="0">
                    <a:solidFill>
                      <a:srgbClr val="C00000"/>
                    </a:solidFill>
                  </a:rPr>
                  <a:t>total nodes</a:t>
                </a:r>
                <a:r>
                  <a:rPr lang="en-US" altLang="zh-CN" dirty="0"/>
                  <a:t>.</a:t>
                </a:r>
              </a:p>
              <a:p>
                <a:pPr lvl="1"/>
                <a:endParaRPr lang="en-US"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067"/>
                </a:stretch>
              </a:blipFill>
            </p:spPr>
            <p:txBody>
              <a:bodyPr/>
              <a:lstStyle/>
              <a:p>
                <a:r>
                  <a:rPr lang="zh-CN" altLang="en-US">
                    <a:noFill/>
                  </a:rPr>
                  <a:t> </a:t>
                </a:r>
              </a:p>
            </p:txBody>
          </p:sp>
        </mc:Fallback>
      </mc:AlternateContent>
      <p:sp>
        <p:nvSpPr>
          <p:cNvPr id="29" name="TextBox 28"/>
          <p:cNvSpPr txBox="1"/>
          <p:nvPr/>
        </p:nvSpPr>
        <p:spPr>
          <a:xfrm>
            <a:off x="3886200" y="5334000"/>
            <a:ext cx="1112420" cy="52322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800" dirty="0"/>
              <a:t>Q.E.D.</a:t>
            </a:r>
          </a:p>
        </p:txBody>
      </p:sp>
    </p:spTree>
    <p:extLst>
      <p:ext uri="{BB962C8B-B14F-4D97-AF65-F5344CB8AC3E}">
        <p14:creationId xmlns:p14="http://schemas.microsoft.com/office/powerpoint/2010/main" val="22926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34135</TotalTime>
  <Words>2839</Words>
  <Application>Microsoft Office PowerPoint</Application>
  <PresentationFormat>On-screen Show (4:3)</PresentationFormat>
  <Paragraphs>792</Paragraphs>
  <Slides>42</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Cambria Math</vt:lpstr>
      <vt:lpstr>Franklin Gothic Book</vt:lpstr>
      <vt:lpstr>Perpetua</vt:lpstr>
      <vt:lpstr>Times New Roman</vt:lpstr>
      <vt:lpstr>Wingdings 2</vt:lpstr>
      <vt:lpstr>Equity</vt:lpstr>
      <vt:lpstr>VE281 Data Structures and Algorithms</vt:lpstr>
      <vt:lpstr>Outline</vt:lpstr>
      <vt:lpstr>Red-Black Tree</vt:lpstr>
      <vt:lpstr>Red-Black Tree Example</vt:lpstr>
      <vt:lpstr>Counter Example</vt:lpstr>
      <vt:lpstr>Black Height</vt:lpstr>
      <vt:lpstr>Which Statements Are Correct?</vt:lpstr>
      <vt:lpstr>Implication of the Rules</vt:lpstr>
      <vt:lpstr>Height Guarantee</vt:lpstr>
      <vt:lpstr>Operations on Red-Black Trees</vt:lpstr>
      <vt:lpstr>Outline</vt:lpstr>
      <vt:lpstr>Insertion</vt:lpstr>
      <vt:lpstr>Modification: Rotation</vt:lpstr>
      <vt:lpstr>Modification: Recoloring</vt:lpstr>
      <vt:lpstr>Insertion: Sketch</vt:lpstr>
      <vt:lpstr>Violation at Leaf</vt:lpstr>
      <vt:lpstr>Which Statements Are Correct?</vt:lpstr>
      <vt:lpstr>Violation at Leaf</vt:lpstr>
      <vt:lpstr>Violation at Leaf</vt:lpstr>
      <vt:lpstr>Violation at Leaf</vt:lpstr>
      <vt:lpstr>Violation at Leaf</vt:lpstr>
      <vt:lpstr>Violation at Leaf</vt:lpstr>
      <vt:lpstr>Violation at Leaf</vt:lpstr>
      <vt:lpstr>Violation at Leaf: Summary</vt:lpstr>
      <vt:lpstr>Violation at Internal Nodes</vt:lpstr>
      <vt:lpstr>Violation at Internal Nodes</vt:lpstr>
      <vt:lpstr>Violation at Internal Nodes</vt:lpstr>
      <vt:lpstr>Violation at Internal Nodes</vt:lpstr>
      <vt:lpstr>Violation at Internal Nodes</vt:lpstr>
      <vt:lpstr>Violation at Internal Nodes</vt:lpstr>
      <vt:lpstr>Violation at Internal Nodes: Case 3 (cont.)</vt:lpstr>
      <vt:lpstr>Violation at Internal Nodes: Summary</vt:lpstr>
      <vt:lpstr>Final Step: Violation Fix at the Root</vt:lpstr>
      <vt:lpstr>Example</vt:lpstr>
      <vt:lpstr>Example (cont.)</vt:lpstr>
      <vt:lpstr>Example (cont.)</vt:lpstr>
      <vt:lpstr>Example (cont.)</vt:lpstr>
      <vt:lpstr>Example (cont.)</vt:lpstr>
      <vt:lpstr>Example (cont.)</vt:lpstr>
      <vt:lpstr>Example (cont.)</vt:lpstr>
      <vt:lpstr>Example (cont.)</vt:lpstr>
      <vt:lpstr>Runtime Complexity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A9981</cp:lastModifiedBy>
  <cp:revision>2593</cp:revision>
  <dcterms:created xsi:type="dcterms:W3CDTF">2008-09-02T17:19:50Z</dcterms:created>
  <dcterms:modified xsi:type="dcterms:W3CDTF">2020-11-18T06:39:50Z</dcterms:modified>
</cp:coreProperties>
</file>