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98" r:id="rId11"/>
    <p:sldId id="663" r:id="rId12"/>
    <p:sldId id="664" r:id="rId13"/>
    <p:sldId id="665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9358" autoAdjust="0"/>
  </p:normalViewPr>
  <p:slideViewPr>
    <p:cSldViewPr>
      <p:cViewPr varScale="1">
        <p:scale>
          <a:sx n="145" d="100"/>
          <a:sy n="145" d="100"/>
        </p:scale>
        <p:origin x="22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1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space complexity, can we write</a:t>
            </a:r>
            <a:r>
              <a:rPr lang="en-US" baseline="0" dirty="0"/>
              <a:t> it as O(|E|), since |V| = O(|E|)?</a:t>
            </a:r>
          </a:p>
          <a:p>
            <a:r>
              <a:rPr lang="en-US" baseline="0" dirty="0"/>
              <a:t>Answer: No. Since the graph could contain far fewer edges than nodes.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v1 -&gt; v2</a:t>
            </a:r>
          </a:p>
          <a:p>
            <a:r>
              <a:rPr lang="en-US" dirty="0"/>
              <a:t>v1</a:t>
            </a:r>
            <a:r>
              <a:rPr lang="en-US" baseline="0" dirty="0"/>
              <a:t> -&gt; v3</a:t>
            </a:r>
          </a:p>
          <a:p>
            <a:r>
              <a:rPr lang="en-US" baseline="0" dirty="0"/>
              <a:t>v2 -&gt; v1</a:t>
            </a:r>
          </a:p>
          <a:p>
            <a:r>
              <a:rPr lang="en-US" baseline="0" dirty="0"/>
              <a:t>v2 -&gt; v3</a:t>
            </a:r>
          </a:p>
          <a:p>
            <a:r>
              <a:rPr lang="en-US" baseline="0" dirty="0"/>
              <a:t>v3 -&gt; v1</a:t>
            </a:r>
          </a:p>
          <a:p>
            <a:r>
              <a:rPr lang="en-US" baseline="0" dirty="0"/>
              <a:t>v3 -&gt; 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verified</a:t>
            </a:r>
            <a:r>
              <a:rPr lang="en-US" baseline="0" dirty="0"/>
              <a:t> with this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en-US" baseline="0" dirty="0"/>
              <a:t> is </a:t>
            </a:r>
            <a:r>
              <a:rPr lang="en-US" baseline="0"/>
              <a:t>very useful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this is a directed graph, so it is not 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Graphs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basics about graph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graphs in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connected graph </a:t>
            </a:r>
            <a:r>
              <a:rPr lang="en-US" dirty="0"/>
              <a:t>is a graph where a simple path exists between all pairs of nodes.</a:t>
            </a:r>
          </a:p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strongly connected </a:t>
            </a:r>
            <a:r>
              <a:rPr lang="en-US" dirty="0"/>
              <a:t>if there is a simple </a:t>
            </a:r>
            <a:r>
              <a:rPr lang="en-US" b="1" dirty="0">
                <a:solidFill>
                  <a:srgbClr val="0000FF"/>
                </a:solidFill>
              </a:rPr>
              <a:t>directed path </a:t>
            </a:r>
            <a:r>
              <a:rPr lang="en-US" dirty="0"/>
              <a:t>between any pair of nodes.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77057" y="3870788"/>
            <a:ext cx="1524000" cy="1528465"/>
            <a:chOff x="4454769" y="3195935"/>
            <a:chExt cx="1524000" cy="1528465"/>
          </a:xfrm>
        </p:grpSpPr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6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weakly connected</a:t>
            </a:r>
            <a:r>
              <a:rPr lang="en-US" dirty="0"/>
              <a:t> if there is a simple path between any pair of nodes in the underlying undirected graph.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66566" y="30435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60453" y="3249628"/>
            <a:ext cx="336399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directed graph is weakly</a:t>
            </a:r>
            <a:br>
              <a:rPr lang="en-US" sz="2400" dirty="0"/>
            </a:br>
            <a:r>
              <a:rPr lang="en-US" sz="2400" dirty="0"/>
              <a:t>connected, but not strongly</a:t>
            </a:r>
            <a:br>
              <a:rPr lang="en-US" sz="2400" dirty="0"/>
            </a:br>
            <a:r>
              <a:rPr lang="en-US" sz="2400" dirty="0"/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1522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node is the number of edges incident to the node, e.g., degree(v</a:t>
            </a:r>
            <a:r>
              <a:rPr lang="en-US" baseline="-25000" dirty="0"/>
              <a:t>2</a:t>
            </a:r>
            <a:r>
              <a:rPr lang="en-US" dirty="0"/>
              <a:t>) = 3, degree(v</a:t>
            </a:r>
            <a:r>
              <a:rPr lang="en-US" baseline="-25000" dirty="0"/>
              <a:t>3</a:t>
            </a:r>
            <a:r>
              <a:rPr lang="en-US" dirty="0"/>
              <a:t>) =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relationship between the sum of degrees of all nodes and the number of edges?</a:t>
            </a:r>
          </a:p>
          <a:p>
            <a:pPr lvl="1"/>
            <a:r>
              <a:rPr lang="en-US" dirty="0"/>
              <a:t>Sum(degrees) = 2 * Number(edges)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895" y="253059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 for 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directed graphs, we differentiate between </a:t>
            </a:r>
            <a:r>
              <a:rPr lang="en-US" b="1" dirty="0">
                <a:solidFill>
                  <a:srgbClr val="0000FF"/>
                </a:solidFill>
              </a:rPr>
              <a:t>incoming </a:t>
            </a:r>
            <a:r>
              <a:rPr lang="en-US" dirty="0"/>
              <a:t>edges and </a:t>
            </a:r>
            <a:r>
              <a:rPr lang="en-US" b="1" dirty="0">
                <a:solidFill>
                  <a:srgbClr val="0000FF"/>
                </a:solidFill>
              </a:rPr>
              <a:t>outgoing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edges of a node. Thus we differentiate between a node’s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and its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in-degree: number of incoming edges of a node</a:t>
            </a:r>
          </a:p>
          <a:p>
            <a:pPr lvl="1"/>
            <a:r>
              <a:rPr lang="en-US" dirty="0"/>
              <a:t>out-degree: number of outgoing edges of a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Nodes with zero in-degree are </a:t>
            </a:r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nodes, e.g.,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Nodes with zero out-degree are </a:t>
            </a:r>
            <a:r>
              <a:rPr lang="en-US" b="1" dirty="0">
                <a:solidFill>
                  <a:srgbClr val="0000FF"/>
                </a:solidFill>
              </a:rPr>
              <a:t>sink</a:t>
            </a:r>
            <a:r>
              <a:rPr lang="en-US" dirty="0"/>
              <a:t> nodes, e.g., 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What is the sum of in-degrees/out-degrees of all nodes?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6750" y="35007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00800" y="3699301"/>
            <a:ext cx="230537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in-degree(v</a:t>
            </a:r>
            <a:r>
              <a:rPr lang="en-US" sz="2400" baseline="-25000" dirty="0"/>
              <a:t>2</a:t>
            </a:r>
            <a:r>
              <a:rPr lang="en-US" sz="2400" dirty="0"/>
              <a:t>) = 1</a:t>
            </a:r>
            <a:br>
              <a:rPr lang="en-US" sz="2400" dirty="0"/>
            </a:br>
            <a:r>
              <a:rPr lang="en-US" sz="2400" dirty="0"/>
              <a:t>out-degree(v</a:t>
            </a:r>
            <a:r>
              <a:rPr lang="en-US" sz="2400" baseline="-25000" dirty="0"/>
              <a:t>2</a:t>
            </a:r>
            <a:r>
              <a:rPr lang="en-US" sz="2400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25086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Directed Acyclic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cycle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path starting and finishing at the same node.</a:t>
            </a:r>
          </a:p>
          <a:p>
            <a:pPr lvl="1"/>
            <a:r>
              <a:rPr lang="en-US" dirty="0"/>
              <a:t>A self-loop is a cycle of length 1.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cycle</a:t>
            </a:r>
            <a:r>
              <a:rPr lang="en-US" dirty="0"/>
              <a:t> has no repeated nodes, except the first and the last node, 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 graph with no cycle is called an </a:t>
            </a:r>
            <a:r>
              <a:rPr lang="en-US" b="1" dirty="0">
                <a:solidFill>
                  <a:srgbClr val="C00000"/>
                </a:solidFill>
              </a:rPr>
              <a:t>acyclic graph</a:t>
            </a:r>
            <a:r>
              <a:rPr lang="en-US" dirty="0"/>
              <a:t>.</a:t>
            </a:r>
          </a:p>
          <a:p>
            <a:r>
              <a:rPr lang="en-US" dirty="0"/>
              <a:t>A directed graph with no cycles is called a </a:t>
            </a:r>
            <a:r>
              <a:rPr lang="en-US" b="1" dirty="0">
                <a:solidFill>
                  <a:srgbClr val="C00000"/>
                </a:solidFill>
              </a:rPr>
              <a:t>directed acyclic graph</a:t>
            </a:r>
            <a:r>
              <a:rPr lang="en-US" dirty="0"/>
              <a:t>, or </a:t>
            </a:r>
            <a:r>
              <a:rPr lang="en-US" b="1" dirty="0">
                <a:solidFill>
                  <a:srgbClr val="0000FF"/>
                </a:solidFill>
              </a:rPr>
              <a:t>DAG</a:t>
            </a:r>
            <a:r>
              <a:rPr lang="en-US" dirty="0"/>
              <a:t> for short.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02711" y="2940584"/>
            <a:ext cx="2634177" cy="1326616"/>
            <a:chOff x="3385623" y="2940584"/>
            <a:chExt cx="2634177" cy="1326616"/>
          </a:xfrm>
        </p:grpSpPr>
        <p:sp>
          <p:nvSpPr>
            <p:cNvPr id="6" name="Oval 5"/>
            <p:cNvSpPr/>
            <p:nvPr/>
          </p:nvSpPr>
          <p:spPr>
            <a:xfrm>
              <a:off x="3385623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87592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95223" y="339421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410200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97192" y="3394217"/>
              <a:ext cx="402282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22127" y="30849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5223" y="294058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4" name="Straight Connector 13"/>
            <p:cNvCxnSpPr>
              <a:stCxn id="6" idx="5"/>
              <a:endCxn id="9" idx="2"/>
            </p:cNvCxnSpPr>
            <p:nvPr/>
          </p:nvCxnSpPr>
          <p:spPr>
            <a:xfrm>
              <a:off x="3905949" y="3609743"/>
              <a:ext cx="1504251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9501" y="378607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4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the following graphs DAGs?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55994" y="2470021"/>
            <a:ext cx="1715087" cy="2278889"/>
            <a:chOff x="1522232" y="2813652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1572" y="2532373"/>
            <a:ext cx="3774947" cy="2030944"/>
            <a:chOff x="2244853" y="3118713"/>
            <a:chExt cx="3774947" cy="2030944"/>
          </a:xfrm>
        </p:grpSpPr>
        <p:sp>
          <p:nvSpPr>
            <p:cNvPr id="22" name="Oval 21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6"/>
              <a:endCxn id="24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5"/>
              <a:endCxn id="25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6"/>
              <a:endCxn id="26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26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7"/>
              <a:endCxn id="24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7"/>
              <a:endCxn id="25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6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graph: edges of a graph may have different costs or weights.</a:t>
            </a:r>
          </a:p>
          <a:p>
            <a:pPr lvl="1"/>
            <a:r>
              <a:rPr lang="en-US" dirty="0"/>
              <a:t>For example, the weights on edges represent the distance between two nodes.</a:t>
            </a:r>
          </a:p>
          <a:p>
            <a:pPr lvl="1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31695" y="3371730"/>
            <a:ext cx="2625969" cy="1759298"/>
            <a:chOff x="3331695" y="3371730"/>
            <a:chExt cx="2625969" cy="1759298"/>
          </a:xfrm>
        </p:grpSpPr>
        <p:sp>
          <p:nvSpPr>
            <p:cNvPr id="6" name="Oval 5"/>
            <p:cNvSpPr/>
            <p:nvPr/>
          </p:nvSpPr>
          <p:spPr>
            <a:xfrm>
              <a:off x="3331695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33664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41295" y="391182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48064" y="40642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43264" y="3911828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46782" y="4584554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37182" y="45214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38464" y="4216628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68199" y="3602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1295" y="390010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3202" y="414868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46361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569" y="337173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7312" y="345016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2470" y="4191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338" y="46482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81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Size and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size of a graph and the complexity of a graph algorithms are usually defined in terms of</a:t>
                </a:r>
              </a:p>
              <a:p>
                <a:pPr lvl="1"/>
                <a:r>
                  <a:rPr lang="en-US" dirty="0"/>
                  <a:t>number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both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Sparse</a:t>
                </a:r>
                <a:r>
                  <a:rPr lang="en-US" dirty="0"/>
                  <a:t> graph: a graph with few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tree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Dense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graph: a graph with many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complete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86"/>
            <a:ext cx="7048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62" y="1952698"/>
            <a:ext cx="305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/>
          <a:stretch/>
        </p:blipFill>
        <p:spPr bwMode="auto">
          <a:xfrm>
            <a:off x="5570806" y="1898113"/>
            <a:ext cx="3038622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913" y="4876800"/>
            <a:ext cx="1092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Linked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253" y="4897902"/>
            <a:ext cx="7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7442" y="4897902"/>
            <a:ext cx="100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9485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01551" y="3200400"/>
            <a:ext cx="2656449" cy="812409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5160" y="2822038"/>
            <a:ext cx="3825240" cy="1559462"/>
            <a:chOff x="1676400" y="2209800"/>
            <a:chExt cx="3825240" cy="1559462"/>
          </a:xfrm>
        </p:grpSpPr>
        <p:sp>
          <p:nvSpPr>
            <p:cNvPr id="6" name="Oval 5"/>
            <p:cNvSpPr/>
            <p:nvPr/>
          </p:nvSpPr>
          <p:spPr>
            <a:xfrm>
              <a:off x="1676400" y="2209800"/>
              <a:ext cx="3825240" cy="155946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5437" y="2758336"/>
              <a:ext cx="689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Tree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2160" y="2280396"/>
            <a:ext cx="5349240" cy="2626625"/>
            <a:chOff x="1676400" y="1676400"/>
            <a:chExt cx="5349240" cy="2626625"/>
          </a:xfrm>
        </p:grpSpPr>
        <p:sp>
          <p:nvSpPr>
            <p:cNvPr id="10" name="Oval 9"/>
            <p:cNvSpPr/>
            <p:nvPr/>
          </p:nvSpPr>
          <p:spPr>
            <a:xfrm>
              <a:off x="1676400" y="1676400"/>
              <a:ext cx="5349240" cy="262662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437" y="27583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a set of </a:t>
                </a:r>
                <a:r>
                  <a:rPr lang="en-US" b="1" dirty="0">
                    <a:solidFill>
                      <a:srgbClr val="0000FF"/>
                    </a:solidFill>
                  </a:rPr>
                  <a:t>nodes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that connects pairs of nodes.</a:t>
                </a:r>
              </a:p>
              <a:p>
                <a:pPr lvl="1"/>
                <a:r>
                  <a:rPr lang="en-US" dirty="0"/>
                  <a:t>Nodes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vertices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Edges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arcs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nodes are </a:t>
                </a:r>
                <a:r>
                  <a:rPr lang="en-US" b="1" dirty="0">
                    <a:solidFill>
                      <a:srgbClr val="0000FF"/>
                    </a:solidFill>
                  </a:rPr>
                  <a:t>directly connected</a:t>
                </a:r>
                <a:r>
                  <a:rPr lang="en-US" dirty="0"/>
                  <a:t> if there is an edge connecting them, e.g.,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2</a:t>
                </a:r>
                <a:r>
                  <a:rPr lang="en-US" dirty="0"/>
                  <a:t> are directly connected, but not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3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706" t="-88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352800" y="3119735"/>
            <a:ext cx="2625969" cy="1528465"/>
            <a:chOff x="3352800" y="3195935"/>
            <a:chExt cx="2625969" cy="1528465"/>
          </a:xfrm>
        </p:grpSpPr>
        <p:sp>
          <p:nvSpPr>
            <p:cNvPr id="5" name="Oval 4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1" name="Straight Connector 10"/>
            <p:cNvCxnSpPr>
              <a:stCxn id="6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8" name="Straight Connector 17"/>
            <p:cNvCxnSpPr>
              <a:stCxn id="15" idx="0"/>
              <a:endCxn id="6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matrix: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|×|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matrix representation of a graph.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edge; otherwise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830550" y="3351382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12" idx="4"/>
              <a:endCxn id="28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19600" y="2973852"/>
            <a:ext cx="2735447" cy="2667183"/>
            <a:chOff x="4445844" y="3268720"/>
            <a:chExt cx="2735447" cy="266718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0 0 0 1 0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80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 for Weighted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 and its weight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 otherwise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360860" y="2662535"/>
            <a:ext cx="2035806" cy="2430006"/>
            <a:chOff x="1360860" y="2662535"/>
            <a:chExt cx="2035806" cy="2430006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8951" y="26625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0936" y="337647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0860" y="33764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8471" y="36143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6601" y="43987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47735" y="2387349"/>
            <a:ext cx="2735447" cy="2667183"/>
            <a:chOff x="4445844" y="3268720"/>
            <a:chExt cx="2735447" cy="266718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4 2 ∞ ∞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5 ∞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7 ∞ 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800" y="5486400"/>
            <a:ext cx="60768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not use 0 to represent a missing edge?</a:t>
            </a:r>
          </a:p>
        </p:txBody>
      </p:sp>
    </p:spTree>
    <p:extLst>
      <p:ext uri="{BB962C8B-B14F-4D97-AF65-F5344CB8AC3E}">
        <p14:creationId xmlns:p14="http://schemas.microsoft.com/office/powerpoint/2010/main" val="23855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Space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units</a:t>
                </a:r>
              </a:p>
              <a:p>
                <a:pPr lvl="1"/>
                <a:r>
                  <a:rPr lang="en-US" dirty="0"/>
                  <a:t>For an undirected graph, may store only the lower or upper triangle. Thus,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|/2</m:t>
                    </m:r>
                  </m:oMath>
                </a14:m>
                <a:r>
                  <a:rPr lang="en-US" dirty="0"/>
                  <a:t> units.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time complexity for finding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What is the time complexity for finding </a:t>
                </a:r>
                <a:r>
                  <a:rPr lang="en-US" b="1" u="sng" dirty="0"/>
                  <a:t>all</a:t>
                </a:r>
                <a:r>
                  <a:rPr lang="en-US" dirty="0"/>
                  <a:t>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list: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linked lists.</a:t>
                </a:r>
              </a:p>
              <a:p>
                <a:pPr lvl="1"/>
                <a:r>
                  <a:rPr lang="en-US" dirty="0"/>
                  <a:t>Each array element represents a node and its linked list represents the node’s neighbors.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76957" y="3106927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662134" y="3091319"/>
            <a:ext cx="4368365" cy="2232746"/>
            <a:chOff x="1280985" y="3281819"/>
            <a:chExt cx="4368365" cy="2232746"/>
          </a:xfrm>
        </p:grpSpPr>
        <p:sp>
          <p:nvSpPr>
            <p:cNvPr id="18" name="Rectangle 17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2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Graph Representation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in an undirected graph is represented twice.</a:t>
            </a:r>
          </a:p>
          <a:p>
            <a:pPr lvl="1"/>
            <a:r>
              <a:rPr lang="en-US" dirty="0"/>
              <a:t>Each edge is treated as </a:t>
            </a:r>
            <a:r>
              <a:rPr lang="en-US" b="1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edge in a directed graph is represented once.</a:t>
            </a:r>
          </a:p>
          <a:p>
            <a:r>
              <a:rPr lang="en-US" dirty="0"/>
              <a:t>Weighted graph stores edge weight in linked-list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6331" y="2521711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74143" y="2416328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3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space complexity?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checking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finding all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35556" y="1494233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19002" y="1494233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Graph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Worst case time complexity for two common operations: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Adjacency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; Adjacency list: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all the nodes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adjacency matrix and adjacency list: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Adjacency list often requires less space than adjacency matrix.</a:t>
                </a:r>
              </a:p>
              <a:p>
                <a:r>
                  <a:rPr lang="en-US" dirty="0"/>
                  <a:t>Dense graphs are more efficiently represented as adjacency matrices and sparse graphs as adjacency lists.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3" t="-10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Path finding problems</a:t>
            </a:r>
          </a:p>
          <a:p>
            <a:pPr lvl="1"/>
            <a:r>
              <a:rPr lang="en-US" dirty="0"/>
              <a:t>Find if there exists a path between two given nodes.</a:t>
            </a:r>
          </a:p>
          <a:p>
            <a:pPr lvl="1"/>
            <a:r>
              <a:rPr lang="en-US" dirty="0"/>
              <a:t>Find the shortest path between two given nodes.</a:t>
            </a:r>
          </a:p>
          <a:p>
            <a:pPr lvl="1"/>
            <a:endParaRPr lang="en-US" dirty="0"/>
          </a:p>
          <a:p>
            <a:r>
              <a:rPr lang="en-US" dirty="0"/>
              <a:t>Connectedness problems</a:t>
            </a:r>
          </a:p>
          <a:p>
            <a:pPr lvl="1"/>
            <a:r>
              <a:rPr lang="en-US" dirty="0"/>
              <a:t>Find if the graph is a connected graph.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Directly connected nodes are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each other (e.g.,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), and one is the </a:t>
            </a:r>
            <a:r>
              <a:rPr lang="en-US" b="1" dirty="0">
                <a:solidFill>
                  <a:srgbClr val="0000FF"/>
                </a:solidFill>
              </a:rPr>
              <a:t>neighbor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directly connecting two nodes are </a:t>
            </a:r>
            <a:r>
              <a:rPr lang="en-US" b="1" dirty="0">
                <a:solidFill>
                  <a:srgbClr val="C00000"/>
                </a:solidFill>
              </a:rPr>
              <a:t>incident </a:t>
            </a:r>
            <a:r>
              <a:rPr lang="en-US" dirty="0"/>
              <a:t>to the nodes, and the nodes </a:t>
            </a:r>
            <a:r>
              <a:rPr lang="en-US" b="1" dirty="0">
                <a:solidFill>
                  <a:srgbClr val="C00000"/>
                </a:solidFill>
              </a:rPr>
              <a:t>incident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edge.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6317" y="254596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9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nodes may be directly connected by more than one </a:t>
            </a:r>
            <a:r>
              <a:rPr lang="en-US" b="1" dirty="0">
                <a:solidFill>
                  <a:srgbClr val="C00000"/>
                </a:solidFill>
              </a:rPr>
              <a:t>parallel edges</a:t>
            </a:r>
            <a:r>
              <a:rPr lang="en-US" dirty="0"/>
              <a:t>, e.g.,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edge connecting a node to itself is called a </a:t>
            </a:r>
            <a:r>
              <a:rPr lang="en-US" b="1" dirty="0">
                <a:solidFill>
                  <a:srgbClr val="0000FF"/>
                </a:solidFill>
              </a:rPr>
              <a:t>self-loop</a:t>
            </a:r>
            <a:r>
              <a:rPr lang="en-US" dirty="0"/>
              <a:t>, e.g., e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simple graph</a:t>
            </a:r>
            <a:r>
              <a:rPr lang="en-US" dirty="0"/>
              <a:t> is a graph without parallel edges and self-loops.</a:t>
            </a:r>
          </a:p>
          <a:p>
            <a:pPr lvl="1"/>
            <a:r>
              <a:rPr lang="en-US" dirty="0"/>
              <a:t>Unless otherwise specified, we will work only with simple graphs in this course.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46431" y="1777554"/>
            <a:ext cx="2625969" cy="1651446"/>
            <a:chOff x="5267854" y="1638050"/>
            <a:chExt cx="2625969" cy="1651446"/>
          </a:xfrm>
        </p:grpSpPr>
        <p:sp>
          <p:nvSpPr>
            <p:cNvPr id="6" name="Oval 5"/>
            <p:cNvSpPr/>
            <p:nvPr/>
          </p:nvSpPr>
          <p:spPr>
            <a:xfrm>
              <a:off x="5267854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69823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5"/>
              <a:endCxn id="7" idx="3"/>
            </p:cNvCxnSpPr>
            <p:nvPr/>
          </p:nvCxnSpPr>
          <p:spPr>
            <a:xfrm>
              <a:off x="5788180" y="2743022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284223" y="26798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6979423" y="2527496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04358" y="221823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0943" y="18288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24" name="Straight Connector 23"/>
            <p:cNvCxnSpPr>
              <a:stCxn id="6" idx="7"/>
              <a:endCxn id="7" idx="1"/>
            </p:cNvCxnSpPr>
            <p:nvPr/>
          </p:nvCxnSpPr>
          <p:spPr>
            <a:xfrm>
              <a:off x="5788180" y="2311970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6670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8" name="Arc 27"/>
            <p:cNvSpPr/>
            <p:nvPr/>
          </p:nvSpPr>
          <p:spPr>
            <a:xfrm>
              <a:off x="6629400" y="1828800"/>
              <a:ext cx="474958" cy="541831"/>
            </a:xfrm>
            <a:prstGeom prst="arc">
              <a:avLst>
                <a:gd name="adj1" fmla="val 8888464"/>
                <a:gd name="adj2" fmla="val 464215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67443" y="16380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complete graph</a:t>
            </a:r>
            <a:r>
              <a:rPr lang="en-US" dirty="0"/>
              <a:t> is a graph where every pair of nodes is directly 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edges are there in a complete graph of </a:t>
            </a:r>
            <a:r>
              <a:rPr lang="en-US" i="1" dirty="0"/>
              <a:t>N</a:t>
            </a:r>
            <a:r>
              <a:rPr lang="en-US" dirty="0"/>
              <a:t> nodes?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695700" y="2509910"/>
            <a:ext cx="1600200" cy="1452489"/>
            <a:chOff x="3124200" y="2509911"/>
            <a:chExt cx="1600200" cy="1452489"/>
          </a:xfrm>
        </p:grpSpPr>
        <p:sp>
          <p:nvSpPr>
            <p:cNvPr id="33" name="Oval 32"/>
            <p:cNvSpPr/>
            <p:nvPr/>
          </p:nvSpPr>
          <p:spPr>
            <a:xfrm>
              <a:off x="3124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4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6"/>
              <a:endCxn id="37" idx="2"/>
            </p:cNvCxnSpPr>
            <p:nvPr/>
          </p:nvCxnSpPr>
          <p:spPr>
            <a:xfrm>
              <a:off x="3581400" y="2738511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  <a:endCxn id="39" idx="2"/>
            </p:cNvCxnSpPr>
            <p:nvPr/>
          </p:nvCxnSpPr>
          <p:spPr>
            <a:xfrm>
              <a:off x="3581400" y="3733800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4"/>
              <a:endCxn id="38" idx="0"/>
            </p:cNvCxnSpPr>
            <p:nvPr/>
          </p:nvCxnSpPr>
          <p:spPr>
            <a:xfrm>
              <a:off x="3352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4"/>
              <a:endCxn id="39" idx="0"/>
            </p:cNvCxnSpPr>
            <p:nvPr/>
          </p:nvCxnSpPr>
          <p:spPr>
            <a:xfrm>
              <a:off x="4495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5"/>
              <a:endCxn id="39" idx="1"/>
            </p:cNvCxnSpPr>
            <p:nvPr/>
          </p:nvCxnSpPr>
          <p:spPr>
            <a:xfrm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  <a:endCxn id="38" idx="7"/>
            </p:cNvCxnSpPr>
            <p:nvPr/>
          </p:nvCxnSpPr>
          <p:spPr>
            <a:xfrm flipH="1"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Directed graph </a:t>
            </a:r>
            <a:r>
              <a:rPr lang="en-US" dirty="0"/>
              <a:t>(digraph): edges are directional.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Nodes incident to an edge form an </a:t>
            </a:r>
            <a:r>
              <a:rPr lang="en-US" b="1" dirty="0">
                <a:solidFill>
                  <a:srgbClr val="C00000"/>
                </a:solidFill>
              </a:rPr>
              <a:t>ordered</a:t>
            </a:r>
            <a:r>
              <a:rPr lang="en-US" dirty="0"/>
              <a:t> pair.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 However, there is no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Examples: rivers and streams, one-way streets, provider-customer relationships.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2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Undirected graph</a:t>
            </a:r>
            <a:r>
              <a:rPr lang="en-US" dirty="0"/>
              <a:t>: all edges have no orientation.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ordering of nodes on edges.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between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Examples: friendship and two-way roads.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5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dirty="0"/>
              <a:t> is a series of nodes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that are connected by edges.</a:t>
            </a:r>
          </a:p>
          <a:p>
            <a:pPr lvl="1"/>
            <a:r>
              <a:rPr lang="en-US" dirty="0"/>
              <a:t>For a 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/>
              <a:t> 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an undirected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C00000"/>
                </a:solidFill>
              </a:rPr>
              <a:t>between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0098" y="3195935"/>
            <a:ext cx="2625969" cy="1071265"/>
            <a:chOff x="3505200" y="3795612"/>
            <a:chExt cx="2625969" cy="1071265"/>
          </a:xfrm>
        </p:grpSpPr>
        <p:sp>
          <p:nvSpPr>
            <p:cNvPr id="19" name="Oval 18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1" name="Straight Connector 20"/>
            <p:cNvCxnSpPr>
              <a:stCxn id="19" idx="6"/>
              <a:endCxn id="20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>
              <a:stCxn id="20" idx="6"/>
              <a:endCxn id="22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5253335"/>
            <a:ext cx="2625969" cy="1071265"/>
            <a:chOff x="3505200" y="3795612"/>
            <a:chExt cx="2625969" cy="1071265"/>
          </a:xfrm>
        </p:grpSpPr>
        <p:sp>
          <p:nvSpPr>
            <p:cNvPr id="27" name="Oval 26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27" idx="6"/>
              <a:endCxn id="28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31" name="Straight Connector 30"/>
            <p:cNvCxnSpPr>
              <a:stCxn id="28" idx="6"/>
              <a:endCxn id="30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105400" y="3308811"/>
            <a:ext cx="27106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path.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253335"/>
            <a:ext cx="27747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00FF"/>
                </a:solidFill>
              </a:rPr>
              <a:t>also</a:t>
            </a:r>
            <a:r>
              <a:rPr lang="en-US" sz="2400" dirty="0"/>
              <a:t> a path.</a:t>
            </a:r>
          </a:p>
        </p:txBody>
      </p:sp>
    </p:spTree>
    <p:extLst>
      <p:ext uri="{BB962C8B-B14F-4D97-AF65-F5344CB8AC3E}">
        <p14:creationId xmlns:p14="http://schemas.microsoft.com/office/powerpoint/2010/main" val="33097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path </a:t>
            </a:r>
            <a:r>
              <a:rPr lang="en-US" dirty="0"/>
              <a:t>is a path with no node appearing twice</a:t>
            </a:r>
          </a:p>
          <a:p>
            <a:pPr lvl="1"/>
            <a:r>
              <a:rPr lang="en-US" dirty="0"/>
              <a:t>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is a simple path;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is not.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895" y="279993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94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34873</TotalTime>
  <Words>1785</Words>
  <Application>Microsoft Office PowerPoint</Application>
  <PresentationFormat>On-screen Show (4:3)</PresentationFormat>
  <Paragraphs>436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Graphs</vt:lpstr>
      <vt:lpstr>Graphs</vt:lpstr>
      <vt:lpstr>Simple Graphs</vt:lpstr>
      <vt:lpstr>Complete Graphs</vt:lpstr>
      <vt:lpstr>Directed Graphs</vt:lpstr>
      <vt:lpstr>Undirected Graphs</vt:lpstr>
      <vt:lpstr>Paths</vt:lpstr>
      <vt:lpstr>Simple Paths</vt:lpstr>
      <vt:lpstr>Connected Graphs</vt:lpstr>
      <vt:lpstr>Connected Graphs</vt:lpstr>
      <vt:lpstr>Node Degree</vt:lpstr>
      <vt:lpstr>Node Degree for Directed Graphs</vt:lpstr>
      <vt:lpstr>Cycles and Directed Acyclic Graphs</vt:lpstr>
      <vt:lpstr>Directed Acyclic Graphs (DAG)</vt:lpstr>
      <vt:lpstr>Weighted Graphs</vt:lpstr>
      <vt:lpstr>Graph Size and Complexity</vt:lpstr>
      <vt:lpstr>Linked Lists, Trees, and Graphs</vt:lpstr>
      <vt:lpstr>Linked Lists, Trees, and Graphs</vt:lpstr>
      <vt:lpstr>Graph Representation Adjacency Matrix</vt:lpstr>
      <vt:lpstr>Adjacency Matrix for Weighted Graph</vt:lpstr>
      <vt:lpstr>Adjacency Matrix Properties</vt:lpstr>
      <vt:lpstr>Graph Representation Adjacency List</vt:lpstr>
      <vt:lpstr>Graph Representation Adjacency List</vt:lpstr>
      <vt:lpstr>Adjacency List Properties</vt:lpstr>
      <vt:lpstr>Comparison of Graph Representation</vt:lpstr>
      <vt:lpstr>Sample Graph Problems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2606</cp:revision>
  <dcterms:created xsi:type="dcterms:W3CDTF">2008-09-02T17:19:50Z</dcterms:created>
  <dcterms:modified xsi:type="dcterms:W3CDTF">2020-11-23T06:35:57Z</dcterms:modified>
</cp:coreProperties>
</file>