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91" r:id="rId3"/>
    <p:sldId id="710" r:id="rId4"/>
    <p:sldId id="711" r:id="rId5"/>
    <p:sldId id="712" r:id="rId6"/>
    <p:sldId id="713" r:id="rId7"/>
    <p:sldId id="692" r:id="rId8"/>
    <p:sldId id="7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84717" autoAdjust="0"/>
  </p:normalViewPr>
  <p:slideViewPr>
    <p:cSldViewPr>
      <p:cViewPr varScale="1">
        <p:scale>
          <a:sx n="77" d="100"/>
          <a:sy n="77" d="100"/>
        </p:scale>
        <p:origin x="17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Related question:</a:t>
            </a:r>
            <a:r>
              <a:rPr lang="en-US" baseline="0" dirty="0" smtClean="0"/>
              <a:t> What is the DFS result? A, B, E, G, C, D,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second iteration,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v = </a:t>
            </a:r>
            <a:r>
              <a:rPr lang="en-US" baseline="0" dirty="0" err="1" smtClean="0"/>
              <a:t>q.dequeue</a:t>
            </a:r>
            <a:r>
              <a:rPr lang="en-US" baseline="0" dirty="0" smtClean="0"/>
              <a:t> = “B”, actually we will visit A, C, and 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A and C are already visited. Thus, we only visit E and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E into the queue.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DFS(v) will mark</a:t>
            </a:r>
            <a:r>
              <a:rPr lang="en-US" baseline="0" dirty="0" smtClean="0"/>
              <a:t> those reachable nodes as “visited”.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Graph Search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two widely-used graph search algorithms, </a:t>
            </a:r>
            <a:r>
              <a:rPr lang="en-US" altLang="zh-CN" dirty="0"/>
              <a:t>breadth-first </a:t>
            </a:r>
            <a:r>
              <a:rPr lang="en-US" altLang="zh-CN" dirty="0" smtClean="0"/>
              <a:t>search and </a:t>
            </a:r>
            <a:r>
              <a:rPr lang="en-US" dirty="0" smtClean="0"/>
              <a:t>depth-first search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their runtime complexity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b="1" dirty="0">
                    <a:solidFill>
                      <a:srgbClr val="0000FF"/>
                    </a:solidFill>
                  </a:rPr>
                  <a:t>reachable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from </a:t>
                </a:r>
                <a:r>
                  <a:rPr lang="en-US" dirty="0" smtClean="0"/>
                  <a:t>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if and only if there </a:t>
                </a:r>
                <a:r>
                  <a:rPr lang="en-US" dirty="0"/>
                  <a:t>is a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graph search </a:t>
                </a:r>
                <a:r>
                  <a:rPr lang="en-US" dirty="0"/>
                  <a:t>method starts at a given </a:t>
                </a:r>
                <a:r>
                  <a:rPr lang="en-US" dirty="0" smtClean="0"/>
                  <a:t>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visits </a:t>
                </a:r>
                <a:r>
                  <a:rPr lang="en-US" b="1" dirty="0">
                    <a:solidFill>
                      <a:srgbClr val="C00000"/>
                    </a:solidFill>
                  </a:rPr>
                  <a:t>every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node </a:t>
                </a:r>
                <a:r>
                  <a:rPr lang="en-US" dirty="0"/>
                  <a:t>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reachable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exactly once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/>
                  <a:t>Many graph problems </a:t>
                </a:r>
                <a:r>
                  <a:rPr lang="en-US" dirty="0" smtClean="0"/>
                  <a:t>are solved </a:t>
                </a:r>
                <a:r>
                  <a:rPr lang="en-US" dirty="0"/>
                  <a:t>using a search method.</a:t>
                </a:r>
              </a:p>
              <a:p>
                <a:pPr lvl="1"/>
                <a:r>
                  <a:rPr lang="en-US" dirty="0" smtClean="0"/>
                  <a:t>Find a path </a:t>
                </a:r>
                <a:r>
                  <a:rPr lang="en-US" dirty="0"/>
                  <a:t>from one </a:t>
                </a:r>
                <a:r>
                  <a:rPr lang="en-US" dirty="0" smtClean="0"/>
                  <a:t>node to </a:t>
                </a:r>
                <a:r>
                  <a:rPr lang="en-US" dirty="0"/>
                  <a:t>another.</a:t>
                </a:r>
              </a:p>
              <a:p>
                <a:pPr lvl="1"/>
                <a:r>
                  <a:rPr lang="en-US" dirty="0" smtClean="0"/>
                  <a:t>Find if the </a:t>
                </a:r>
                <a:r>
                  <a:rPr lang="en-US" dirty="0"/>
                  <a:t>graph </a:t>
                </a:r>
                <a:r>
                  <a:rPr lang="en-US" dirty="0" smtClean="0"/>
                  <a:t>is connected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/>
                  <a:t>Commonly used search methods:</a:t>
                </a:r>
              </a:p>
              <a:p>
                <a:pPr lvl="1"/>
                <a:r>
                  <a:rPr lang="en-US" altLang="zh-CN" dirty="0"/>
                  <a:t>Breadth-first search.</a:t>
                </a:r>
              </a:p>
              <a:p>
                <a:pPr lvl="1"/>
                <a:r>
                  <a:rPr lang="en-US" dirty="0" smtClean="0"/>
                  <a:t>Depth-first </a:t>
                </a:r>
                <a:r>
                  <a:rPr lang="en-US" dirty="0"/>
                  <a:t>search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7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 </a:t>
            </a:r>
            <a:r>
              <a:rPr lang="en-US" dirty="0" smtClean="0"/>
              <a:t>(BFS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start node, visit </a:t>
            </a:r>
            <a:r>
              <a:rPr lang="en-US" dirty="0"/>
              <a:t>all directly connected neighbors first</a:t>
            </a:r>
            <a:r>
              <a:rPr lang="en-US" dirty="0" smtClean="0"/>
              <a:t>, then </a:t>
            </a:r>
            <a:r>
              <a:rPr lang="en-US" dirty="0"/>
              <a:t>nodes 2 hops away, 3 hops away, and so </a:t>
            </a:r>
            <a:r>
              <a:rPr lang="en-US" dirty="0" smtClean="0"/>
              <a:t>on.</a:t>
            </a:r>
          </a:p>
          <a:p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1547514" y="2687977"/>
            <a:ext cx="2808210" cy="2779359"/>
            <a:chOff x="2723019" y="2687977"/>
            <a:chExt cx="2808210" cy="2779359"/>
          </a:xfrm>
        </p:grpSpPr>
        <p:sp>
          <p:nvSpPr>
            <p:cNvPr id="47" name="Oval 46"/>
            <p:cNvSpPr/>
            <p:nvPr/>
          </p:nvSpPr>
          <p:spPr>
            <a:xfrm>
              <a:off x="272301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cxnSp>
          <p:nvCxnSpPr>
            <p:cNvPr id="48" name="Straight Connector 47"/>
            <p:cNvCxnSpPr>
              <a:stCxn id="47" idx="7"/>
              <a:endCxn id="49" idx="3"/>
            </p:cNvCxnSpPr>
            <p:nvPr/>
          </p:nvCxnSpPr>
          <p:spPr>
            <a:xfrm flipV="1">
              <a:off x="3113264" y="3086429"/>
              <a:ext cx="339201" cy="546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385510" y="268797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3336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034196" y="35650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07402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cxnSp>
          <p:nvCxnSpPr>
            <p:cNvPr id="53" name="Straight Connector 52"/>
            <p:cNvCxnSpPr>
              <a:stCxn id="51" idx="1"/>
              <a:endCxn id="49" idx="5"/>
            </p:cNvCxnSpPr>
            <p:nvPr/>
          </p:nvCxnSpPr>
          <p:spPr>
            <a:xfrm flipH="1" flipV="1">
              <a:off x="3775755" y="3086429"/>
              <a:ext cx="325396" cy="546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9" idx="6"/>
              <a:endCxn id="52" idx="1"/>
            </p:cNvCxnSpPr>
            <p:nvPr/>
          </p:nvCxnSpPr>
          <p:spPr>
            <a:xfrm>
              <a:off x="3842710" y="2921385"/>
              <a:ext cx="1298274" cy="712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6290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cxnSp>
          <p:nvCxnSpPr>
            <p:cNvPr id="61" name="Straight Connector 60"/>
            <p:cNvCxnSpPr>
              <a:stCxn id="47" idx="6"/>
              <a:endCxn id="51" idx="2"/>
            </p:cNvCxnSpPr>
            <p:nvPr/>
          </p:nvCxnSpPr>
          <p:spPr>
            <a:xfrm flipV="1">
              <a:off x="3180219" y="3798450"/>
              <a:ext cx="85397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1" idx="6"/>
              <a:endCxn id="52" idx="2"/>
            </p:cNvCxnSpPr>
            <p:nvPr/>
          </p:nvCxnSpPr>
          <p:spPr>
            <a:xfrm>
              <a:off x="4491396" y="3798450"/>
              <a:ext cx="5826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0" idx="1"/>
              <a:endCxn id="47" idx="5"/>
            </p:cNvCxnSpPr>
            <p:nvPr/>
          </p:nvCxnSpPr>
          <p:spPr>
            <a:xfrm flipH="1" flipV="1">
              <a:off x="3113264" y="3963495"/>
              <a:ext cx="287357" cy="448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9" idx="1"/>
              <a:endCxn id="51" idx="5"/>
            </p:cNvCxnSpPr>
            <p:nvPr/>
          </p:nvCxnSpPr>
          <p:spPr>
            <a:xfrm flipH="1" flipV="1">
              <a:off x="4424441" y="3963494"/>
              <a:ext cx="271580" cy="448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9" idx="7"/>
              <a:endCxn id="52" idx="4"/>
            </p:cNvCxnSpPr>
            <p:nvPr/>
          </p:nvCxnSpPr>
          <p:spPr>
            <a:xfrm flipV="1">
              <a:off x="5019311" y="4031858"/>
              <a:ext cx="283318" cy="37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938453" y="500052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82" name="Straight Connector 81"/>
            <p:cNvCxnSpPr>
              <a:stCxn id="81" idx="1"/>
              <a:endCxn id="50" idx="5"/>
            </p:cNvCxnSpPr>
            <p:nvPr/>
          </p:nvCxnSpPr>
          <p:spPr>
            <a:xfrm flipH="1" flipV="1">
              <a:off x="3723911" y="4741850"/>
              <a:ext cx="281497" cy="3270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2210005" y="2679070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sp>
        <p:nvSpPr>
          <p:cNvPr id="88" name="Oval 87"/>
          <p:cNvSpPr/>
          <p:nvPr/>
        </p:nvSpPr>
        <p:spPr>
          <a:xfrm>
            <a:off x="1547514" y="3565043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89" name="Oval 88"/>
          <p:cNvSpPr/>
          <p:nvPr/>
        </p:nvSpPr>
        <p:spPr>
          <a:xfrm>
            <a:off x="2858691" y="3565041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90" name="Oval 89"/>
          <p:cNvSpPr/>
          <p:nvPr/>
        </p:nvSpPr>
        <p:spPr>
          <a:xfrm>
            <a:off x="3898524" y="3560783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91" name="Oval 90"/>
          <p:cNvSpPr/>
          <p:nvPr/>
        </p:nvSpPr>
        <p:spPr>
          <a:xfrm>
            <a:off x="2158028" y="4343398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sp>
        <p:nvSpPr>
          <p:cNvPr id="92" name="Oval 91"/>
          <p:cNvSpPr/>
          <p:nvPr/>
        </p:nvSpPr>
        <p:spPr>
          <a:xfrm>
            <a:off x="3441324" y="4343397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2762948" y="5000520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baseline="-250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5605489" y="2606255"/>
            <a:ext cx="2758440" cy="2548862"/>
            <a:chOff x="5605489" y="2918438"/>
            <a:chExt cx="2758440" cy="2548862"/>
          </a:xfrm>
        </p:grpSpPr>
        <p:sp>
          <p:nvSpPr>
            <p:cNvPr id="94" name="Oval 93"/>
            <p:cNvSpPr/>
            <p:nvPr/>
          </p:nvSpPr>
          <p:spPr>
            <a:xfrm>
              <a:off x="5605489" y="3581499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95514" y="3581499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direct neighbor</a:t>
              </a:r>
              <a:endParaRPr lang="en-US" sz="24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5638314" y="4289260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97285" y="4221809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2 hops away</a:t>
              </a:r>
              <a:endParaRPr lang="en-US" sz="24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5640085" y="5000485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40885" y="492428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3 hops away</a:t>
              </a:r>
              <a:endParaRPr lang="en-US" sz="24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5605489" y="2921384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40885" y="2918438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start node</a:t>
              </a:r>
              <a:endParaRPr lang="en-US" sz="2400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513541" y="5770320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dirty="0" smtClean="0">
                <a:sym typeface="Wingdings" pitchFamily="2" charset="2"/>
              </a:rPr>
              <a:t>BCDEFG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51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</a:t>
            </a:r>
            <a:r>
              <a:rPr lang="en-US" dirty="0"/>
              <a:t>Search (BFS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700" dirty="0" smtClean="0"/>
              <a:t>Implementation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BFS can </a:t>
            </a:r>
            <a:r>
              <a:rPr lang="en-US" sz="2800" dirty="0"/>
              <a:t>be implemented using a </a:t>
            </a:r>
            <a:r>
              <a:rPr lang="en-US" sz="2800" dirty="0" smtClean="0"/>
              <a:t>queue.</a:t>
            </a:r>
          </a:p>
          <a:p>
            <a:endParaRPr lang="en-US" dirty="0" smtClean="0"/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BFS(s)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An empty queue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visit s and mark s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visited;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for(each node u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v) {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if(u is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visit u and mark u as visited;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(u);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}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</a:t>
            </a:r>
            <a:r>
              <a:rPr lang="en-US" dirty="0"/>
              <a:t>Search (BFS)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03378" y="4985806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67927" y="497407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4994" y="4985878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69131" y="496318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107190" y="1106841"/>
            <a:ext cx="2808210" cy="2779359"/>
            <a:chOff x="2723019" y="2687977"/>
            <a:chExt cx="2808210" cy="2779359"/>
          </a:xfrm>
        </p:grpSpPr>
        <p:sp>
          <p:nvSpPr>
            <p:cNvPr id="36" name="Oval 35"/>
            <p:cNvSpPr/>
            <p:nvPr/>
          </p:nvSpPr>
          <p:spPr>
            <a:xfrm>
              <a:off x="272301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cxnSp>
          <p:nvCxnSpPr>
            <p:cNvPr id="37" name="Straight Connector 36"/>
            <p:cNvCxnSpPr>
              <a:stCxn id="36" idx="7"/>
              <a:endCxn id="38" idx="3"/>
            </p:cNvCxnSpPr>
            <p:nvPr/>
          </p:nvCxnSpPr>
          <p:spPr>
            <a:xfrm flipV="1">
              <a:off x="3113264" y="3086429"/>
              <a:ext cx="339201" cy="546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385510" y="268797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3336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034196" y="35650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07402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cxnSp>
          <p:nvCxnSpPr>
            <p:cNvPr id="42" name="Straight Connector 41"/>
            <p:cNvCxnSpPr>
              <a:stCxn id="40" idx="1"/>
              <a:endCxn id="38" idx="5"/>
            </p:cNvCxnSpPr>
            <p:nvPr/>
          </p:nvCxnSpPr>
          <p:spPr>
            <a:xfrm flipH="1" flipV="1">
              <a:off x="3775755" y="3086429"/>
              <a:ext cx="325396" cy="546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6"/>
              <a:endCxn id="41" idx="1"/>
            </p:cNvCxnSpPr>
            <p:nvPr/>
          </p:nvCxnSpPr>
          <p:spPr>
            <a:xfrm>
              <a:off x="3842710" y="2921385"/>
              <a:ext cx="1298274" cy="712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6290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cxnSp>
          <p:nvCxnSpPr>
            <p:cNvPr id="45" name="Straight Connector 44"/>
            <p:cNvCxnSpPr>
              <a:stCxn id="36" idx="6"/>
              <a:endCxn id="40" idx="2"/>
            </p:cNvCxnSpPr>
            <p:nvPr/>
          </p:nvCxnSpPr>
          <p:spPr>
            <a:xfrm flipV="1">
              <a:off x="3180219" y="3798450"/>
              <a:ext cx="85397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6"/>
              <a:endCxn id="41" idx="2"/>
            </p:cNvCxnSpPr>
            <p:nvPr/>
          </p:nvCxnSpPr>
          <p:spPr>
            <a:xfrm>
              <a:off x="4491396" y="3798450"/>
              <a:ext cx="5826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1"/>
              <a:endCxn id="36" idx="5"/>
            </p:cNvCxnSpPr>
            <p:nvPr/>
          </p:nvCxnSpPr>
          <p:spPr>
            <a:xfrm flipH="1" flipV="1">
              <a:off x="3113264" y="3963495"/>
              <a:ext cx="287357" cy="448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1"/>
              <a:endCxn id="40" idx="5"/>
            </p:cNvCxnSpPr>
            <p:nvPr/>
          </p:nvCxnSpPr>
          <p:spPr>
            <a:xfrm flipH="1" flipV="1">
              <a:off x="4424441" y="3963494"/>
              <a:ext cx="271580" cy="448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4" idx="7"/>
              <a:endCxn id="41" idx="4"/>
            </p:cNvCxnSpPr>
            <p:nvPr/>
          </p:nvCxnSpPr>
          <p:spPr>
            <a:xfrm flipV="1">
              <a:off x="5019311" y="4031858"/>
              <a:ext cx="283318" cy="37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3938453" y="500052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51" name="Straight Connector 50"/>
            <p:cNvCxnSpPr>
              <a:stCxn id="50" idx="1"/>
              <a:endCxn id="39" idx="5"/>
            </p:cNvCxnSpPr>
            <p:nvPr/>
          </p:nvCxnSpPr>
          <p:spPr>
            <a:xfrm flipH="1" flipV="1">
              <a:off x="3723911" y="4741850"/>
              <a:ext cx="281497" cy="3270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769681" y="1097934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6107190" y="1983907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7418367" y="1983905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55" name="Oval 54"/>
          <p:cNvSpPr/>
          <p:nvPr/>
        </p:nvSpPr>
        <p:spPr>
          <a:xfrm>
            <a:off x="8458200" y="1979647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6717704" y="2762262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sp>
        <p:nvSpPr>
          <p:cNvPr id="57" name="Oval 56"/>
          <p:cNvSpPr/>
          <p:nvPr/>
        </p:nvSpPr>
        <p:spPr>
          <a:xfrm>
            <a:off x="8001000" y="2762261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7322624" y="3419384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426331" y="496317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8614" y="496318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7898" y="49611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984" y="4953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3667" y="4952998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95860" y="5710535"/>
            <a:ext cx="15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Visit Order: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4460588" y="569417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69131" y="4968451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969131" y="5701424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26331" y="4967429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426331" y="570142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45062" y="495300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801860" y="1363695"/>
            <a:ext cx="250953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Start node is node A.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457200" y="2007781"/>
            <a:ext cx="605055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BFS(s)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An empty queue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visit s and mark s as visited;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for(each node u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if(u is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visit u and mark u as visited;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(u);</a:t>
            </a:r>
          </a:p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20280" y="56941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42228" y="5701423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17373" y="56858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57902" y="56858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31491" y="4952998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882499" y="4941876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343980" y="493098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3" grpId="1"/>
      <p:bldP spid="24" grpId="0" animBg="1"/>
      <p:bldP spid="24" grpId="1" animBg="1"/>
      <p:bldP spid="25" grpId="0"/>
      <p:bldP spid="25" grpId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 animBg="1"/>
      <p:bldP spid="66" grpId="1" animBg="1"/>
      <p:bldP spid="67" grpId="0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3" grpId="0"/>
      <p:bldP spid="74" grpId="0"/>
      <p:bldP spid="75" grpId="0"/>
      <p:bldP spid="76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696464"/>
                </a:solidFill>
              </a:rPr>
              <a:t>Breadth-First </a:t>
            </a:r>
            <a:r>
              <a:rPr lang="en-US" sz="3600" dirty="0">
                <a:solidFill>
                  <a:srgbClr val="696464"/>
                </a:solidFill>
              </a:rPr>
              <a:t>Search (BFS)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 smtClean="0">
                <a:solidFill>
                  <a:srgbClr val="696464"/>
                </a:solidFill>
              </a:rPr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If graph is implemented as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adjacency matrix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Visit each node exactly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 row of each node in the adjacency matrix is scanned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 for each node.</a:t>
                </a:r>
              </a:p>
              <a:p>
                <a:pPr lvl="1"/>
                <a:r>
                  <a:rPr lang="en-US" altLang="zh-CN" dirty="0"/>
                  <a:t>Total running 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𝑉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If graph is implemented as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adjacency list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Visit each node exactly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Adjacency list of each node is scanned once.</a:t>
                </a:r>
              </a:p>
              <a:p>
                <a:pPr lvl="1"/>
                <a:r>
                  <a:rPr lang="en-US" altLang="zh-CN" dirty="0"/>
                  <a:t>Size of entire adjacency list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2|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/>
                  <a:t> for undirected graph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/>
                  <a:t> for directed graph.</a:t>
                </a:r>
              </a:p>
              <a:p>
                <a:pPr lvl="1"/>
                <a:r>
                  <a:rPr lang="en-US" altLang="zh-CN" dirty="0"/>
                  <a:t>Total running time: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|+|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2"/>
                <a:stretch>
                  <a:fillRect l="-784" t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0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DFS(v)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visit v;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mark v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visited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for(each node u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if(u is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DFS(u);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to mark a node “visited”?</a:t>
            </a:r>
          </a:p>
          <a:p>
            <a:pPr lvl="1"/>
            <a:r>
              <a:rPr lang="en-US" dirty="0" smtClean="0"/>
              <a:t>Keep a “visited” field in the node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5715000" y="4725745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cxnSp>
        <p:nvCxnSpPr>
          <p:cNvPr id="20" name="Straight Connector 19"/>
          <p:cNvCxnSpPr>
            <a:stCxn id="19" idx="7"/>
            <a:endCxn id="21" idx="3"/>
          </p:cNvCxnSpPr>
          <p:nvPr/>
        </p:nvCxnSpPr>
        <p:spPr>
          <a:xfrm flipV="1">
            <a:off x="6105245" y="4247131"/>
            <a:ext cx="339201" cy="546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77491" y="3848679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77491" y="5602812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7026177" y="472574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7988242" y="4684163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cxnSp>
        <p:nvCxnSpPr>
          <p:cNvPr id="25" name="Straight Connector 24"/>
          <p:cNvCxnSpPr>
            <a:stCxn id="23" idx="1"/>
            <a:endCxn id="21" idx="5"/>
          </p:cNvCxnSpPr>
          <p:nvPr/>
        </p:nvCxnSpPr>
        <p:spPr>
          <a:xfrm flipH="1" flipV="1">
            <a:off x="6767736" y="4247131"/>
            <a:ext cx="325396" cy="546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9" idx="5"/>
          </p:cNvCxnSpPr>
          <p:nvPr/>
        </p:nvCxnSpPr>
        <p:spPr>
          <a:xfrm flipH="1" flipV="1">
            <a:off x="6105245" y="5124197"/>
            <a:ext cx="339201" cy="546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7"/>
            <a:endCxn id="23" idx="3"/>
          </p:cNvCxnSpPr>
          <p:nvPr/>
        </p:nvCxnSpPr>
        <p:spPr>
          <a:xfrm flipV="1">
            <a:off x="6767736" y="5124196"/>
            <a:ext cx="325396" cy="546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21" idx="4"/>
          </p:cNvCxnSpPr>
          <p:nvPr/>
        </p:nvCxnSpPr>
        <p:spPr>
          <a:xfrm flipV="1">
            <a:off x="6606091" y="4315494"/>
            <a:ext cx="0" cy="1287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24" idx="3"/>
          </p:cNvCxnSpPr>
          <p:nvPr/>
        </p:nvCxnSpPr>
        <p:spPr>
          <a:xfrm flipV="1">
            <a:off x="6834691" y="5082615"/>
            <a:ext cx="1220506" cy="753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6"/>
            <a:endCxn id="24" idx="1"/>
          </p:cNvCxnSpPr>
          <p:nvPr/>
        </p:nvCxnSpPr>
        <p:spPr>
          <a:xfrm>
            <a:off x="6834691" y="4082087"/>
            <a:ext cx="1220506" cy="670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083242" y="4179092"/>
            <a:ext cx="272246" cy="437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07888" y="4417306"/>
            <a:ext cx="0" cy="10421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92842" y="4417306"/>
            <a:ext cx="0" cy="98037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98568" y="5082615"/>
            <a:ext cx="272246" cy="437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716177" y="4315494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50078" y="5213976"/>
            <a:ext cx="311052" cy="48911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940664" y="5213976"/>
            <a:ext cx="1114533" cy="658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07042" y="5256395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940665" y="4025463"/>
            <a:ext cx="1114532" cy="59066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997643" y="5082615"/>
            <a:ext cx="877913" cy="56569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03574" y="4719055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sp>
        <p:nvSpPr>
          <p:cNvPr id="42" name="Oval 41"/>
          <p:cNvSpPr/>
          <p:nvPr/>
        </p:nvSpPr>
        <p:spPr>
          <a:xfrm>
            <a:off x="6374313" y="383932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6369535" y="5594567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44" name="Oval 43"/>
          <p:cNvSpPr/>
          <p:nvPr/>
        </p:nvSpPr>
        <p:spPr>
          <a:xfrm>
            <a:off x="7022373" y="4715244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7983839" y="468416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 flipH="1" flipV="1">
            <a:off x="6873710" y="4230999"/>
            <a:ext cx="1114532" cy="59066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17033" y="4306451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195832" y="4348941"/>
            <a:ext cx="311052" cy="48911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02939" y="5085373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5256395"/>
            <a:ext cx="219002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Time complexity?</a:t>
            </a:r>
            <a:endParaRPr lang="zh-CN" alt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25950" y="5846714"/>
            <a:ext cx="15440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Same as BFS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5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All the Nodes in 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graph may not be connected. How can we traverse all the nodes in the graph?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for(each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the graph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if(v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visited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DFS(v);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955650" y="2495370"/>
            <a:ext cx="3539734" cy="1771830"/>
            <a:chOff x="2741118" y="2733585"/>
            <a:chExt cx="3539734" cy="1771830"/>
          </a:xfrm>
        </p:grpSpPr>
        <p:sp>
          <p:nvSpPr>
            <p:cNvPr id="6" name="Oval 5"/>
            <p:cNvSpPr/>
            <p:nvPr/>
          </p:nvSpPr>
          <p:spPr>
            <a:xfrm>
              <a:off x="2741118" y="338593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cxnSp>
          <p:nvCxnSpPr>
            <p:cNvPr id="7" name="Straight Connector 6"/>
            <p:cNvCxnSpPr>
              <a:stCxn id="6" idx="7"/>
              <a:endCxn id="8" idx="3"/>
            </p:cNvCxnSpPr>
            <p:nvPr/>
          </p:nvCxnSpPr>
          <p:spPr>
            <a:xfrm flipV="1">
              <a:off x="3131363" y="3132037"/>
              <a:ext cx="339201" cy="322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403609" y="273358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03609" y="40386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52295" y="338593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800600" y="296218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>
              <a:stCxn id="10" idx="1"/>
              <a:endCxn id="8" idx="5"/>
            </p:cNvCxnSpPr>
            <p:nvPr/>
          </p:nvCxnSpPr>
          <p:spPr>
            <a:xfrm flipH="1" flipV="1">
              <a:off x="3793854" y="3132037"/>
              <a:ext cx="325396" cy="32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1"/>
              <a:endCxn id="6" idx="5"/>
            </p:cNvCxnSpPr>
            <p:nvPr/>
          </p:nvCxnSpPr>
          <p:spPr>
            <a:xfrm flipH="1" flipV="1">
              <a:off x="3131363" y="3784385"/>
              <a:ext cx="339201" cy="322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7"/>
              <a:endCxn id="10" idx="3"/>
            </p:cNvCxnSpPr>
            <p:nvPr/>
          </p:nvCxnSpPr>
          <p:spPr>
            <a:xfrm flipV="1">
              <a:off x="3793854" y="3784384"/>
              <a:ext cx="325396" cy="322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0"/>
              <a:endCxn id="8" idx="4"/>
            </p:cNvCxnSpPr>
            <p:nvPr/>
          </p:nvCxnSpPr>
          <p:spPr>
            <a:xfrm flipV="1">
              <a:off x="3632209" y="3200400"/>
              <a:ext cx="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212507" y="3712266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823652" y="3132036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20" name="Straight Connector 19"/>
            <p:cNvCxnSpPr>
              <a:stCxn id="18" idx="1"/>
              <a:endCxn id="11" idx="4"/>
            </p:cNvCxnSpPr>
            <p:nvPr/>
          </p:nvCxnSpPr>
          <p:spPr>
            <a:xfrm flipH="1" flipV="1">
              <a:off x="5029200" y="3429000"/>
              <a:ext cx="250262" cy="351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7"/>
              <a:endCxn id="19" idx="3"/>
            </p:cNvCxnSpPr>
            <p:nvPr/>
          </p:nvCxnSpPr>
          <p:spPr>
            <a:xfrm flipV="1">
              <a:off x="5602752" y="3530488"/>
              <a:ext cx="287855" cy="250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1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34545</TotalTime>
  <Words>449</Words>
  <Application>Microsoft Office PowerPoint</Application>
  <PresentationFormat>On-screen Show (4:3)</PresentationFormat>
  <Paragraphs>134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Courier New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Graph Search</vt:lpstr>
      <vt:lpstr>Breadth-First Search (BFS)</vt:lpstr>
      <vt:lpstr>Breadth-First Search (BFS) Implementation</vt:lpstr>
      <vt:lpstr>Breadth-First Search (BFS) Example</vt:lpstr>
      <vt:lpstr>Breadth-First Search (BFS) Time Complexity</vt:lpstr>
      <vt:lpstr>Depth-First Search (DFS)</vt:lpstr>
      <vt:lpstr>Traverse All the Nodes in a Graph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2630</cp:revision>
  <dcterms:created xsi:type="dcterms:W3CDTF">2008-09-02T17:19:50Z</dcterms:created>
  <dcterms:modified xsi:type="dcterms:W3CDTF">2018-11-28T01:21:40Z</dcterms:modified>
</cp:coreProperties>
</file>