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3"/>
  </p:notesMasterIdLst>
  <p:handoutMasterIdLst>
    <p:handoutMasterId r:id="rId24"/>
  </p:handoutMasterIdLst>
  <p:sldIdLst>
    <p:sldId id="256" r:id="rId2"/>
    <p:sldId id="746" r:id="rId3"/>
    <p:sldId id="747" r:id="rId4"/>
    <p:sldId id="748" r:id="rId5"/>
    <p:sldId id="749" r:id="rId6"/>
    <p:sldId id="750" r:id="rId7"/>
    <p:sldId id="751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61" r:id="rId18"/>
    <p:sldId id="762" r:id="rId19"/>
    <p:sldId id="763" r:id="rId20"/>
    <p:sldId id="764" r:id="rId21"/>
    <p:sldId id="7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84717" autoAdjust="0"/>
  </p:normalViewPr>
  <p:slideViewPr>
    <p:cSldViewPr>
      <p:cViewPr varScale="1">
        <p:scale>
          <a:sx n="137" d="100"/>
          <a:sy n="137" d="100"/>
        </p:scale>
        <p:origin x="246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 topological sorting for directed graph with cycles? Consider a </a:t>
            </a:r>
            <a:r>
              <a:rPr lang="en-US" baseline="0" dirty="0"/>
              <a:t>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cook dinner</a:t>
            </a:r>
            <a:r>
              <a:rPr lang="en-US" baseline="0" dirty="0"/>
              <a:t>, we need to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0.png"/><Relationship Id="rId7" Type="http://schemas.openxmlformats.org/officeDocument/2006/relationships/image" Target="../media/image2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1.png"/><Relationship Id="rId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Topological Sorting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topological sorting is and why it is useful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topological sorting algorithm and its runtime complexity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981200" y="445041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26741" y="3478234"/>
            <a:ext cx="137890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0692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G, visit G, and decrement </a:t>
            </a:r>
            <a:br>
              <a:rPr lang="en-US" sz="2400" dirty="0"/>
            </a:br>
            <a:r>
              <a:rPr lang="en-US" sz="2400" dirty="0"/>
              <a:t>in-degrees of G’s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8724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3943175" y="4462137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26741" y="3478234"/>
            <a:ext cx="142699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27897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B, visit B, and decrement </a:t>
            </a:r>
            <a:br>
              <a:rPr lang="en-US" sz="2400" dirty="0"/>
            </a:br>
            <a:r>
              <a:rPr lang="en-US" sz="2400" dirty="0"/>
              <a:t>in-degrees of B’s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21302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D, visit D, and decrement </a:t>
            </a:r>
            <a:br>
              <a:rPr lang="en-US" sz="2400" dirty="0"/>
            </a:br>
            <a:r>
              <a:rPr lang="en-US" sz="2400" dirty="0"/>
              <a:t>in-degrees of D’s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38656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4933775" y="4462137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26741" y="3478234"/>
            <a:ext cx="142699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21520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E, visit E, and decrement </a:t>
            </a:r>
            <a:br>
              <a:rPr lang="en-US" sz="2400" dirty="0"/>
            </a:br>
            <a:r>
              <a:rPr lang="en-US" sz="2400" dirty="0"/>
              <a:t>in-degrees of E’s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6138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3005220" y="4425796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00590" y="4425796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05175" y="3463523"/>
            <a:ext cx="214513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C and F</a:t>
            </a:r>
          </a:p>
        </p:txBody>
      </p:sp>
    </p:spTree>
    <p:extLst>
      <p:ext uri="{BB962C8B-B14F-4D97-AF65-F5344CB8AC3E}">
        <p14:creationId xmlns:p14="http://schemas.microsoft.com/office/powerpoint/2010/main" val="1341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C, visit C, and decrement </a:t>
            </a:r>
            <a:br>
              <a:rPr lang="en-US" sz="2400" dirty="0"/>
            </a:br>
            <a:r>
              <a:rPr lang="en-US" sz="2400" dirty="0"/>
              <a:t>in-degrees of C’s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5415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71775" y="3232691"/>
            <a:ext cx="398307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F, visit F, and decrement </a:t>
            </a:r>
            <a:br>
              <a:rPr lang="en-US" sz="2400" dirty="0"/>
            </a:br>
            <a:r>
              <a:rPr lang="en-US" sz="2400" dirty="0"/>
              <a:t>in-degrees of F’s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38027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Topological sorting</a:t>
                </a:r>
                <a:r>
                  <a:rPr lang="en-US" dirty="0"/>
                  <a:t> : an ordering on nodes of a </a:t>
                </a:r>
                <a:r>
                  <a:rPr lang="en-US" b="1" dirty="0">
                    <a:solidFill>
                      <a:srgbClr val="C00000"/>
                    </a:solidFill>
                  </a:rPr>
                  <a:t>directed graph</a:t>
                </a:r>
                <a:r>
                  <a:rPr lang="en-US" dirty="0"/>
                  <a:t> so that </a:t>
                </a:r>
                <a:r>
                  <a:rPr lang="en-US" b="1" u="sng" dirty="0"/>
                  <a:t>for each</a:t>
                </a:r>
                <a:r>
                  <a:rPr lang="en-US" dirty="0"/>
                  <a:t>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(means: an edge </a:t>
                </a:r>
                <a:r>
                  <a:rPr lang="en-US" b="1" dirty="0">
                    <a:solidFill>
                      <a:srgbClr val="0000FF"/>
                    </a:solidFill>
                  </a:rPr>
                  <a:t>from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to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in the 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ordering.</a:t>
                </a:r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topological ordering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2935858" y="3531656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23" name="Straight Arrow Connector 22"/>
            <p:cNvCxnSpPr>
              <a:stCxn id="6" idx="6"/>
              <a:endCxn id="8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0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6"/>
              <a:endCxn id="11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6"/>
              <a:endCxn id="16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5"/>
              <a:endCxn id="11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7"/>
              <a:endCxn id="9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7"/>
              <a:endCxn id="10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209800" y="5700933"/>
            <a:ext cx="494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topological sorting is: A, G, D, B, E, C, F</a:t>
            </a:r>
          </a:p>
        </p:txBody>
      </p:sp>
    </p:spTree>
    <p:extLst>
      <p:ext uri="{BB962C8B-B14F-4D97-AF65-F5344CB8AC3E}">
        <p14:creationId xmlns:p14="http://schemas.microsoft.com/office/powerpoint/2010/main" val="402437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82673" y="3366720"/>
            <a:ext cx="331276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Queue is now empty. Done!</a:t>
            </a:r>
          </a:p>
        </p:txBody>
      </p:sp>
    </p:spTree>
    <p:extLst>
      <p:ext uri="{BB962C8B-B14F-4D97-AF65-F5344CB8AC3E}">
        <p14:creationId xmlns:p14="http://schemas.microsoft.com/office/powerpoint/2010/main" val="1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Time Complexity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1981200"/>
                <a:ext cx="7848600" cy="3194721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Compute the in-degrees of all nodes.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err="1"/>
                  <a:t>Enqueue</a:t>
                </a:r>
                <a:r>
                  <a:rPr lang="en-US" sz="2400" dirty="0"/>
                  <a:t> all in-degree 0 nodes into a queue.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While queue is not empty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err="1"/>
                  <a:t>Dequeue</a:t>
                </a:r>
                <a:r>
                  <a:rPr lang="en-US" sz="2400" dirty="0"/>
                  <a:t> a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from the queue and visit it.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Decrement in-degrees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’s neighbors.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If any neighbor’s in-degree becomes 0 …</a:t>
                </a:r>
              </a:p>
              <a:p>
                <a:pPr marL="123444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… place  it in the queue.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81200"/>
                <a:ext cx="7848600" cy="3194721"/>
              </a:xfrm>
              <a:prstGeom prst="rect">
                <a:avLst/>
              </a:prstGeom>
              <a:blipFill rotWithShape="1">
                <a:blip r:embed="rId2"/>
                <a:stretch>
                  <a:fillRect l="-929" b="-226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4117" y="1378634"/>
            <a:ext cx="42567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Assume adjacency list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26758" y="1981200"/>
                <a:ext cx="2675989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+|</m:t>
                    </m:r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58" y="1981200"/>
                <a:ext cx="26759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26177" y="3338493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77" y="3338493"/>
                <a:ext cx="191071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26176" y="3800158"/>
                <a:ext cx="1913024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76" y="3800158"/>
                <a:ext cx="191302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23947" y="4491335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947" y="4491335"/>
                <a:ext cx="19107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94117" y="5334000"/>
                <a:ext cx="4285981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2400" dirty="0"/>
                  <a:t>Total running time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(|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|+|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17" y="5334000"/>
                <a:ext cx="428598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76084" y="2444970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84" y="2444970"/>
                <a:ext cx="191071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4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Graph Has Topological Sorting?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any “topological sorting” for directed graph </a:t>
                </a:r>
                <a:r>
                  <a:rPr lang="en-US" b="1" dirty="0">
                    <a:solidFill>
                      <a:srgbClr val="0000FF"/>
                    </a:solidFill>
                  </a:rPr>
                  <a:t>with cycles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In other words, can we order the nodes so that for each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ordering?</a:t>
                </a:r>
              </a:p>
              <a:p>
                <a:pPr lvl="1"/>
                <a:r>
                  <a:rPr lang="en-US" b="1" u="sng" dirty="0"/>
                  <a:t>Answer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C00000"/>
                    </a:solidFill>
                  </a:rPr>
                  <a:t>No! </a:t>
                </a:r>
                <a:r>
                  <a:rPr lang="en-US" dirty="0"/>
                  <a:t>(Why?)</a:t>
                </a:r>
              </a:p>
              <a:p>
                <a:r>
                  <a:rPr lang="en-US" dirty="0"/>
                  <a:t>How about </a:t>
                </a:r>
                <a:r>
                  <a:rPr lang="en-US" b="1" dirty="0">
                    <a:solidFill>
                      <a:srgbClr val="C00000"/>
                    </a:solidFill>
                  </a:rPr>
                  <a:t>directed acyclic graph (DAG)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Yes! Guarantee to have a topological ordering.</a:t>
                </a:r>
              </a:p>
              <a:p>
                <a:pPr lvl="1"/>
                <a:r>
                  <a:rPr lang="en-US" dirty="0"/>
                  <a:t>Why? There is always a </a:t>
                </a:r>
                <a:r>
                  <a:rPr lang="en-US" b="1" dirty="0">
                    <a:solidFill>
                      <a:srgbClr val="C00000"/>
                    </a:solidFill>
                  </a:rPr>
                  <a:t>source node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 a DAG. 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first. For the graph 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again, there is a source node. Put it next …</a:t>
                </a:r>
              </a:p>
              <a:p>
                <a:r>
                  <a:rPr lang="en-US" dirty="0"/>
                  <a:t>Next, we will focus on topological sorting on </a:t>
                </a:r>
                <a:r>
                  <a:rPr lang="en-US" b="1" dirty="0">
                    <a:solidFill>
                      <a:srgbClr val="C00000"/>
                    </a:solidFill>
                  </a:rPr>
                  <a:t>DAG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Topological sorting is not necessarily </a:t>
            </a:r>
            <a:r>
              <a:rPr lang="en-US" b="1" dirty="0">
                <a:solidFill>
                  <a:srgbClr val="C00000"/>
                </a:solidFill>
              </a:rPr>
              <a:t>unique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A, G, D, B, E, C, F and A, B, G, D, E, F, C are both topological sorting.</a:t>
            </a:r>
          </a:p>
          <a:p>
            <a:r>
              <a:rPr lang="en-US" dirty="0"/>
              <a:t>Are the following orderings topological sorting?</a:t>
            </a:r>
          </a:p>
          <a:p>
            <a:pPr lvl="1"/>
            <a:r>
              <a:rPr lang="en-US" dirty="0"/>
              <a:t>A, B, E, G, D, C, F</a:t>
            </a:r>
          </a:p>
          <a:p>
            <a:pPr lvl="1"/>
            <a:r>
              <a:rPr lang="en-US" dirty="0"/>
              <a:t>A, G, B, D, E, F, C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78658" y="1571235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2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Topological Sorting</a:t>
            </a:r>
            <a:br>
              <a:rPr lang="en-US" dirty="0"/>
            </a:br>
            <a:r>
              <a:rPr lang="en-US" sz="2700" dirty="0"/>
              <a:t>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Scheduling tasks when some tasks depend on other tasks being completed.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0" y="2309812"/>
            <a:ext cx="727710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F8D6A-EB98-4452-8020-6E900644F6A9}"/>
              </a:ext>
            </a:extLst>
          </p:cNvPr>
          <p:cNvSpPr txBox="1"/>
          <p:nvPr/>
        </p:nvSpPr>
        <p:spPr>
          <a:xfrm>
            <a:off x="457200" y="2329589"/>
            <a:ext cx="37338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Serialization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Parallel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 Serial</a:t>
            </a:r>
          </a:p>
          <a:p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Sort out complex dependencies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Topological Sorting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Evaluating a combination logic circuit given a set of inputs.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56200" y="2008643"/>
          <a:ext cx="5781675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2989561" imgH="1319760" progId="Visio.Drawing.11">
                  <p:embed/>
                </p:oleObj>
              </mc:Choice>
              <mc:Fallback>
                <p:oleObj name="Visio" r:id="rId4" imgW="2989561" imgH="1319760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200" y="2008643"/>
                        <a:ext cx="5781675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48410" y="194450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410" y="23210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8410" y="28544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8410" y="32354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4542" y="2881501"/>
            <a:ext cx="37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3810000" y="4191000"/>
            <a:ext cx="4538437" cy="2339254"/>
            <a:chOff x="3810000" y="4267200"/>
            <a:chExt cx="4538437" cy="2339254"/>
          </a:xfrm>
        </p:grpSpPr>
        <p:sp>
          <p:nvSpPr>
            <p:cNvPr id="7" name="Oval 6"/>
            <p:cNvSpPr/>
            <p:nvPr/>
          </p:nvSpPr>
          <p:spPr>
            <a:xfrm>
              <a:off x="3810000" y="4267200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>
              <a:stCxn id="7" idx="6"/>
              <a:endCxn id="39" idx="1"/>
            </p:cNvCxnSpPr>
            <p:nvPr/>
          </p:nvCxnSpPr>
          <p:spPr>
            <a:xfrm>
              <a:off x="4432230" y="4500608"/>
              <a:ext cx="788948" cy="230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810000" y="4827522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852922" y="5471282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833044" y="6139639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105400" y="4662478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354651" y="4662478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106251" y="6139639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354651" y="6139639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108917" y="5471281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726207" y="6139639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  <a:endParaRPr lang="en-US" baseline="-25000" dirty="0"/>
            </a:p>
          </p:txBody>
        </p:sp>
        <p:cxnSp>
          <p:nvCxnSpPr>
            <p:cNvPr id="46" name="Straight Arrow Connector 45"/>
            <p:cNvCxnSpPr>
              <a:stCxn id="31" idx="6"/>
              <a:endCxn id="39" idx="3"/>
            </p:cNvCxnSpPr>
            <p:nvPr/>
          </p:nvCxnSpPr>
          <p:spPr>
            <a:xfrm>
              <a:off x="4432230" y="5060930"/>
              <a:ext cx="788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3" idx="2"/>
            </p:cNvCxnSpPr>
            <p:nvPr/>
          </p:nvCxnSpPr>
          <p:spPr>
            <a:xfrm flipV="1">
              <a:off x="4475152" y="5704689"/>
              <a:ext cx="6337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7"/>
              <a:endCxn id="43" idx="3"/>
            </p:cNvCxnSpPr>
            <p:nvPr/>
          </p:nvCxnSpPr>
          <p:spPr>
            <a:xfrm flipV="1">
              <a:off x="4364151" y="5869733"/>
              <a:ext cx="860544" cy="338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2" idx="5"/>
              <a:endCxn id="41" idx="1"/>
            </p:cNvCxnSpPr>
            <p:nvPr/>
          </p:nvCxnSpPr>
          <p:spPr>
            <a:xfrm>
              <a:off x="4384029" y="5869734"/>
              <a:ext cx="838000" cy="338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" idx="6"/>
              <a:endCxn id="41" idx="2"/>
            </p:cNvCxnSpPr>
            <p:nvPr/>
          </p:nvCxnSpPr>
          <p:spPr>
            <a:xfrm>
              <a:off x="4455274" y="6373047"/>
              <a:ext cx="6509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9" idx="6"/>
              <a:endCxn id="40" idx="2"/>
            </p:cNvCxnSpPr>
            <p:nvPr/>
          </p:nvCxnSpPr>
          <p:spPr>
            <a:xfrm>
              <a:off x="5895983" y="4895886"/>
              <a:ext cx="458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6"/>
              <a:endCxn id="40" idx="3"/>
            </p:cNvCxnSpPr>
            <p:nvPr/>
          </p:nvCxnSpPr>
          <p:spPr>
            <a:xfrm flipV="1">
              <a:off x="5899500" y="5060930"/>
              <a:ext cx="570929" cy="643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1" idx="6"/>
              <a:endCxn id="42" idx="2"/>
            </p:cNvCxnSpPr>
            <p:nvPr/>
          </p:nvCxnSpPr>
          <p:spPr>
            <a:xfrm>
              <a:off x="5896834" y="6373047"/>
              <a:ext cx="4578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0" idx="4"/>
              <a:endCxn id="42" idx="0"/>
            </p:cNvCxnSpPr>
            <p:nvPr/>
          </p:nvCxnSpPr>
          <p:spPr>
            <a:xfrm>
              <a:off x="6749943" y="5129293"/>
              <a:ext cx="0" cy="1010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2" idx="6"/>
              <a:endCxn id="44" idx="2"/>
            </p:cNvCxnSpPr>
            <p:nvPr/>
          </p:nvCxnSpPr>
          <p:spPr>
            <a:xfrm>
              <a:off x="7145234" y="6373047"/>
              <a:ext cx="5809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3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Sorting: Algorithm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a </a:t>
                </a:r>
                <a:r>
                  <a:rPr lang="en-US" b="1" dirty="0">
                    <a:solidFill>
                      <a:srgbClr val="0000FF"/>
                    </a:solidFill>
                  </a:rPr>
                  <a:t>queue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Algorithm: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Compute the in-degrees of all nodes. (</a:t>
                </a:r>
                <a:r>
                  <a:rPr lang="en-US" b="1" dirty="0">
                    <a:solidFill>
                      <a:srgbClr val="FF0000"/>
                    </a:solidFill>
                  </a:rPr>
                  <a:t>in-degree</a:t>
                </a:r>
                <a:r>
                  <a:rPr lang="en-US" dirty="0"/>
                  <a:t>: number of </a:t>
                </a:r>
                <a:r>
                  <a:rPr lang="en-US" b="1" dirty="0">
                    <a:solidFill>
                      <a:srgbClr val="FF0000"/>
                    </a:solidFill>
                  </a:rPr>
                  <a:t>incoming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edges of a node.)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b="1" dirty="0" err="1">
                    <a:solidFill>
                      <a:srgbClr val="0000FF"/>
                    </a:solidFill>
                  </a:rPr>
                  <a:t>Enqueue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all in-degree 0 nodes into a queue.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While queue is not empty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b="1" dirty="0" err="1">
                    <a:solidFill>
                      <a:srgbClr val="0000FF"/>
                    </a:solidFill>
                  </a:rPr>
                  <a:t>Dequeue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a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from the queue and visit it.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dirty="0"/>
                  <a:t>Decrement in-degrees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’s neighbors.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dirty="0"/>
                  <a:t>If any neighbor’s in-degree becomes 0, </a:t>
                </a:r>
                <a:r>
                  <a:rPr lang="en-US" sz="2400" b="1" dirty="0" err="1">
                    <a:solidFill>
                      <a:srgbClr val="0000FF"/>
                    </a:solidFill>
                  </a:rPr>
                  <a:t>enqueue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it into the queue.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7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05175" y="3463523"/>
            <a:ext cx="211557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A and G</a:t>
            </a:r>
          </a:p>
        </p:txBody>
      </p:sp>
      <p:sp>
        <p:nvSpPr>
          <p:cNvPr id="31" name="Oval 30"/>
          <p:cNvSpPr/>
          <p:nvPr/>
        </p:nvSpPr>
        <p:spPr>
          <a:xfrm>
            <a:off x="984934" y="441993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87730" y="441993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71775" y="3232691"/>
            <a:ext cx="411183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A, visit A, and decrement </a:t>
            </a:r>
            <a:br>
              <a:rPr lang="en-US" sz="2400" dirty="0"/>
            </a:br>
            <a:r>
              <a:rPr lang="en-US" sz="2400" dirty="0"/>
              <a:t>in-degrees of A’s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15798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35446</TotalTime>
  <Words>1143</Words>
  <Application>Microsoft Office PowerPoint</Application>
  <PresentationFormat>On-screen Show (4:3)</PresentationFormat>
  <Paragraphs>511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Visio</vt:lpstr>
      <vt:lpstr>VE281 Data Structures and Algorithms</vt:lpstr>
      <vt:lpstr>Topological Sorting</vt:lpstr>
      <vt:lpstr>Which Graph Has Topological Sorting?</vt:lpstr>
      <vt:lpstr>Topological Sorting</vt:lpstr>
      <vt:lpstr>Topological Sorting Applications</vt:lpstr>
      <vt:lpstr>Topological Sorting Applications</vt:lpstr>
      <vt:lpstr>Topological Sorting: Algorithm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2634</cp:revision>
  <dcterms:created xsi:type="dcterms:W3CDTF">2008-09-02T17:19:50Z</dcterms:created>
  <dcterms:modified xsi:type="dcterms:W3CDTF">2020-11-27T07:34:35Z</dcterms:modified>
</cp:coreProperties>
</file>