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1"/>
  </p:notesMasterIdLst>
  <p:handoutMasterIdLst>
    <p:handoutMasterId r:id="rId42"/>
  </p:handoutMasterIdLst>
  <p:sldIdLst>
    <p:sldId id="256" r:id="rId2"/>
    <p:sldId id="875" r:id="rId3"/>
    <p:sldId id="856" r:id="rId4"/>
    <p:sldId id="857" r:id="rId5"/>
    <p:sldId id="858" r:id="rId6"/>
    <p:sldId id="859" r:id="rId7"/>
    <p:sldId id="860" r:id="rId8"/>
    <p:sldId id="861" r:id="rId9"/>
    <p:sldId id="886" r:id="rId10"/>
    <p:sldId id="884" r:id="rId11"/>
    <p:sldId id="863" r:id="rId12"/>
    <p:sldId id="864" r:id="rId13"/>
    <p:sldId id="865" r:id="rId14"/>
    <p:sldId id="866" r:id="rId15"/>
    <p:sldId id="867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85" r:id="rId36"/>
    <p:sldId id="879" r:id="rId37"/>
    <p:sldId id="880" r:id="rId38"/>
    <p:sldId id="881" r:id="rId39"/>
    <p:sldId id="88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89520" autoAdjust="0"/>
  </p:normalViewPr>
  <p:slideViewPr>
    <p:cSldViewPr>
      <p:cViewPr varScale="1">
        <p:scale>
          <a:sx n="104" d="100"/>
          <a:sy n="104" d="100"/>
        </p:scale>
        <p:origin x="10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output looks like ((A1 * A2) * (A3 * A4))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2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Indeed, this give the</a:t>
            </a:r>
            <a:r>
              <a:rPr lang="en-US" baseline="0" dirty="0"/>
              <a:t> minimum of</a:t>
            </a:r>
            <a:r>
              <a:rPr lang="en-US" dirty="0"/>
              <a:t> 220</a:t>
            </a:r>
            <a:r>
              <a:rPr lang="en-US" baseline="0" dirty="0"/>
              <a:t> multiplications.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73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Obtain the optimal order: O(n) recursive calls. </a:t>
            </a:r>
          </a:p>
          <a:p>
            <a:endParaRPr lang="en-US" dirty="0"/>
          </a:p>
          <a:p>
            <a:r>
              <a:rPr lang="en-US" dirty="0"/>
              <a:t>Indeed, since each non-base</a:t>
            </a:r>
            <a:r>
              <a:rPr lang="en-US" baseline="0" dirty="0"/>
              <a:t> recursive </a:t>
            </a:r>
            <a:r>
              <a:rPr lang="en-US" dirty="0"/>
              <a:t>call</a:t>
            </a:r>
            <a:r>
              <a:rPr lang="en-US" baseline="0" dirty="0"/>
              <a:t> produces a *, # of </a:t>
            </a:r>
            <a:r>
              <a:rPr lang="en-US" dirty="0"/>
              <a:t>non-base</a:t>
            </a:r>
            <a:r>
              <a:rPr lang="en-US" baseline="0" dirty="0"/>
              <a:t> recursive </a:t>
            </a:r>
            <a:r>
              <a:rPr lang="en-US" dirty="0"/>
              <a:t>call</a:t>
            </a:r>
            <a:r>
              <a:rPr lang="en-US" baseline="0" dirty="0"/>
              <a:t>s is (n-1). # of base recursive calls is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optimization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6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8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AxB</a:t>
            </a:r>
            <a:r>
              <a:rPr lang="en-US" dirty="0"/>
              <a:t>)</a:t>
            </a:r>
            <a:r>
              <a:rPr lang="en-US" dirty="0" err="1"/>
              <a:t>xC</a:t>
            </a:r>
            <a:r>
              <a:rPr lang="en-US" dirty="0"/>
              <a:t>: 100*1*100</a:t>
            </a:r>
            <a:r>
              <a:rPr lang="en-US" baseline="0" dirty="0"/>
              <a:t> + 100*100*1 = 20000</a:t>
            </a:r>
          </a:p>
          <a:p>
            <a:endParaRPr lang="en-US" baseline="0" dirty="0"/>
          </a:p>
          <a:p>
            <a:r>
              <a:rPr lang="en-US" baseline="0" dirty="0"/>
              <a:t>Ax(</a:t>
            </a:r>
            <a:r>
              <a:rPr lang="en-US" baseline="0" dirty="0" err="1"/>
              <a:t>BxC</a:t>
            </a:r>
            <a:r>
              <a:rPr lang="en-US" baseline="0" dirty="0"/>
              <a:t>): 1*100*1 + 100*1*1 = 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requirement</a:t>
            </a:r>
            <a:r>
              <a:rPr lang="en-US" baseline="0" dirty="0"/>
              <a:t> of valid matrix multiplication is: if we multiple A and B, A is a x b and B is c x d, then we require b =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6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A_i</a:t>
            </a:r>
            <a:r>
              <a:rPr lang="en-US" dirty="0"/>
              <a:t> x ... x </a:t>
            </a:r>
            <a:r>
              <a:rPr lang="en-US" dirty="0" err="1"/>
              <a:t>A_k</a:t>
            </a:r>
            <a:r>
              <a:rPr lang="en-US" dirty="0"/>
              <a:t> has</a:t>
            </a:r>
            <a:r>
              <a:rPr lang="en-US" baseline="0" dirty="0"/>
              <a:t> dimension p_{i-1} x </a:t>
            </a:r>
            <a:r>
              <a:rPr lang="en-US" baseline="0" dirty="0" err="1"/>
              <a:t>p_k</a:t>
            </a:r>
            <a:r>
              <a:rPr lang="en-US" baseline="0" dirty="0"/>
              <a:t>; A_{k+1} x ... x </a:t>
            </a:r>
            <a:r>
              <a:rPr lang="en-US" baseline="0" dirty="0" err="1"/>
              <a:t>A_j</a:t>
            </a:r>
            <a:r>
              <a:rPr lang="en-US" baseline="0" dirty="0"/>
              <a:t> has dimension </a:t>
            </a:r>
            <a:r>
              <a:rPr lang="en-US" baseline="0" dirty="0" err="1"/>
              <a:t>p_k</a:t>
            </a:r>
            <a:r>
              <a:rPr lang="en-US" baseline="0" dirty="0"/>
              <a:t> x </a:t>
            </a:r>
            <a:r>
              <a:rPr lang="en-US" baseline="0" dirty="0" err="1"/>
              <a:t>p_j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Thus, last matrix multiplication needs # scalar multiplications = p_{i-1} x </a:t>
            </a:r>
            <a:r>
              <a:rPr lang="en-US" baseline="0" dirty="0" err="1"/>
              <a:t>p_k</a:t>
            </a:r>
            <a:r>
              <a:rPr lang="en-US" baseline="0" dirty="0"/>
              <a:t> x </a:t>
            </a:r>
            <a:r>
              <a:rPr lang="en-US" baseline="0" dirty="0" err="1"/>
              <a:t>p_j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When k = </a:t>
            </a:r>
            <a:r>
              <a:rPr lang="en-US" baseline="0" dirty="0" err="1"/>
              <a:t>i</a:t>
            </a:r>
            <a:r>
              <a:rPr lang="en-US" baseline="0" dirty="0"/>
              <a:t>, it is </a:t>
            </a:r>
            <a:r>
              <a:rPr lang="en-US" baseline="0" dirty="0" err="1"/>
              <a:t>A_i</a:t>
            </a:r>
            <a:r>
              <a:rPr lang="en-US" baseline="0" dirty="0"/>
              <a:t> x (A_{i+1} x ... x </a:t>
            </a:r>
            <a:r>
              <a:rPr lang="en-US" baseline="0" dirty="0" err="1"/>
              <a:t>A_j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When k = j-1, it is (</a:t>
            </a:r>
            <a:r>
              <a:rPr lang="en-US" baseline="0" dirty="0" err="1"/>
              <a:t>A_i</a:t>
            </a:r>
            <a:r>
              <a:rPr lang="en-US" baseline="0" dirty="0"/>
              <a:t> x ... x A_{j-1}) x </a:t>
            </a:r>
            <a:r>
              <a:rPr lang="en-US" baseline="0" dirty="0" err="1"/>
              <a:t>A_j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Q_{</a:t>
            </a:r>
            <a:r>
              <a:rPr lang="en-US" dirty="0" err="1"/>
              <a:t>i</a:t>
            </a:r>
            <a:r>
              <a:rPr lang="en-US" dirty="0"/>
              <a:t>, j} is</a:t>
            </a:r>
            <a:r>
              <a:rPr lang="en-US" baseline="0" dirty="0"/>
              <a:t> determined by Q_{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i</a:t>
            </a:r>
            <a:r>
              <a:rPr lang="en-US" baseline="0" dirty="0"/>
              <a:t>} &amp; Q_{i+1, j}, Q_{</a:t>
            </a:r>
            <a:r>
              <a:rPr lang="en-US" baseline="0" dirty="0" err="1"/>
              <a:t>i</a:t>
            </a:r>
            <a:r>
              <a:rPr lang="en-US" baseline="0" dirty="0"/>
              <a:t>, i+1} &amp; Q_{i+2, j}, ..., Q_{</a:t>
            </a:r>
            <a:r>
              <a:rPr lang="en-US" baseline="0" dirty="0" err="1"/>
              <a:t>i</a:t>
            </a:r>
            <a:r>
              <a:rPr lang="en-US" baseline="0" dirty="0"/>
              <a:t>, j-1} &amp; Q_{j, j}</a:t>
            </a:r>
          </a:p>
          <a:p>
            <a:endParaRPr lang="en-US" baseline="0" dirty="0"/>
          </a:p>
          <a:p>
            <a:r>
              <a:rPr lang="en-US" sz="1200" dirty="0"/>
              <a:t>Many </a:t>
            </a:r>
            <a:r>
              <a:rPr lang="en-US" sz="1200" dirty="0" err="1"/>
              <a:t>subproblems</a:t>
            </a:r>
            <a:r>
              <a:rPr lang="en-US" sz="1200" dirty="0"/>
              <a:t> are overlapped,</a:t>
            </a:r>
            <a:r>
              <a:rPr lang="en-US" sz="1200" baseline="0" dirty="0"/>
              <a:t> e.g., Q12, Q23, Q34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m_ii</a:t>
            </a:r>
            <a:r>
              <a:rPr lang="en-US" dirty="0"/>
              <a:t>?</a:t>
            </a:r>
            <a:r>
              <a:rPr lang="en-US" baseline="0" dirty="0"/>
              <a:t> It is the minimum # of scalar multiplications for getting </a:t>
            </a:r>
            <a:r>
              <a:rPr lang="en-US" baseline="0" dirty="0" err="1"/>
              <a:t>A_ii</a:t>
            </a:r>
            <a:r>
              <a:rPr lang="en-US" baseline="0" dirty="0"/>
              <a:t>, which is 0.</a:t>
            </a:r>
          </a:p>
          <a:p>
            <a:r>
              <a:rPr lang="en-US" baseline="0" dirty="0" err="1"/>
              <a:t>s_ij</a:t>
            </a:r>
            <a:r>
              <a:rPr lang="en-US" baseline="0" dirty="0"/>
              <a:t>: First compute </a:t>
            </a:r>
            <a:r>
              <a:rPr lang="en-US" baseline="0" dirty="0" err="1"/>
              <a:t>A_i</a:t>
            </a:r>
            <a:r>
              <a:rPr lang="en-US" baseline="0" dirty="0"/>
              <a:t> x A_{i+1} x ... x A_{</a:t>
            </a:r>
            <a:r>
              <a:rPr lang="en-US" baseline="0" dirty="0" err="1"/>
              <a:t>s_ij</a:t>
            </a:r>
            <a:r>
              <a:rPr lang="en-US" baseline="0" dirty="0"/>
              <a:t>} and then compute A_{</a:t>
            </a:r>
            <a:r>
              <a:rPr lang="en-US" baseline="0" dirty="0" err="1"/>
              <a:t>s_ij</a:t>
            </a:r>
            <a:r>
              <a:rPr lang="en-US" baseline="0" dirty="0"/>
              <a:t> + 1} x A_{</a:t>
            </a:r>
            <a:r>
              <a:rPr lang="en-US" baseline="0" dirty="0" err="1"/>
              <a:t>s_ij</a:t>
            </a:r>
            <a:r>
              <a:rPr lang="en-US" baseline="0" dirty="0"/>
              <a:t> + 2} x ... x </a:t>
            </a:r>
            <a:r>
              <a:rPr lang="en-US" baseline="0" dirty="0" err="1"/>
              <a:t>A_j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I.e., A1 is 10x1, A2 is 1x10, A3 is 10x1, and A4 is</a:t>
            </a:r>
            <a:r>
              <a:rPr lang="en-US" baseline="0" dirty="0"/>
              <a:t> 1x20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2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20.png"/><Relationship Id="rId4" Type="http://schemas.openxmlformats.org/officeDocument/2006/relationships/image" Target="../media/image3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2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24.png"/><Relationship Id="rId4" Type="http://schemas.openxmlformats.org/officeDocument/2006/relationships/image" Target="../media/image3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25.png"/><Relationship Id="rId4" Type="http://schemas.openxmlformats.org/officeDocument/2006/relationships/image" Target="../media/image3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27.png"/><Relationship Id="rId4" Type="http://schemas.openxmlformats.org/officeDocument/2006/relationships/image" Target="../media/image312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27.png"/><Relationship Id="rId4" Type="http://schemas.openxmlformats.org/officeDocument/2006/relationships/image" Target="../media/image312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2.png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2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20.png"/><Relationship Id="rId4" Type="http://schemas.openxmlformats.org/officeDocument/2006/relationships/image" Target="../media/image3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20.png"/><Relationship Id="rId4" Type="http://schemas.openxmlformats.org/officeDocument/2006/relationships/image" Target="../media/image3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2.png"/><Relationship Id="rId4" Type="http://schemas.openxmlformats.org/officeDocument/2006/relationships/image" Target="../media/image30.png"/><Relationship Id="rId9" Type="http://schemas.openxmlformats.org/officeDocument/2006/relationships/image" Target="../media/image4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3" Type="http://schemas.openxmlformats.org/officeDocument/2006/relationships/image" Target="../media/image480.png"/><Relationship Id="rId7" Type="http://schemas.openxmlformats.org/officeDocument/2006/relationships/image" Target="../media/image39.png"/><Relationship Id="rId12" Type="http://schemas.openxmlformats.org/officeDocument/2006/relationships/image" Target="../media/image5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50.png"/><Relationship Id="rId10" Type="http://schemas.openxmlformats.org/officeDocument/2006/relationships/image" Target="../media/image550.png"/><Relationship Id="rId4" Type="http://schemas.openxmlformats.org/officeDocument/2006/relationships/image" Target="../media/image490.png"/><Relationship Id="rId9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00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Dynamic Programming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the basic idea of dynamic programming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under what situation dynamic programming could be applied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/>
              <a:t>Example: Matrix-Chain Multiplication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cost of multiplying two 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dirty="0"/>
                  <a:t> matrix. </a:t>
                </a:r>
              </a:p>
              <a:p>
                <a:pPr lvl="1"/>
                <a:r>
                  <a:rPr lang="en-US" dirty="0"/>
                  <a:t>Since the time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𝐴𝐵</m:t>
                    </m:r>
                  </m:oMath>
                </a14:m>
                <a:r>
                  <a:rPr lang="en-US" dirty="0"/>
                  <a:t> is dominated by the number of </a:t>
                </a:r>
                <a:r>
                  <a:rPr lang="en-US" b="1" dirty="0">
                    <a:solidFill>
                      <a:srgbClr val="0000FF"/>
                    </a:solidFill>
                  </a:rPr>
                  <a:t>scalar multiplications</a:t>
                </a:r>
                <a:r>
                  <a:rPr lang="en-US" dirty="0"/>
                  <a:t>, we use the number of scalar multiplications as the complexity measure.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We need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scalar multiplications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number of scalar multiplications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𝑝𝑞𝑟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34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Now how would you compute the multiplication of three matrices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we multiply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)×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the number of scalar multiplications is 20000.</a:t>
                </a:r>
              </a:p>
              <a:p>
                <a:r>
                  <a:rPr lang="en-US" dirty="0"/>
                  <a:t>If we multiply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 number of scalar multiplications is 200.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05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we want to multiply a chain of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what is the best order of multiplication to minimize the number of scalar multiplications?</a:t>
                </a:r>
              </a:p>
              <a:p>
                <a:endParaRPr lang="en-US" dirty="0"/>
              </a:p>
              <a:p>
                <a:r>
                  <a:rPr lang="en-US" dirty="0"/>
                  <a:t>This is an optimization problem.</a:t>
                </a:r>
              </a:p>
              <a:p>
                <a:r>
                  <a:rPr lang="en-US" dirty="0"/>
                  <a:t>It can be proved that number of different orders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matrices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1.5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Instead of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enumerating</a:t>
                </a:r>
                <a:r>
                  <a:rPr lang="en-US" dirty="0"/>
                  <a:t> all of the orders, can we do better to solve the optimization problem?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simplicity, define the problem of finding the optimal order to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The minimal number of scalar multiplications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ultimately want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>
                <a:blip r:embed="rId2"/>
                <a:stretch>
                  <a:fillRect l="-78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73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in the optimal order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the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last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multiplication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)×(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the order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the </a:t>
                </a:r>
                <a:r>
                  <a:rPr lang="en-US" b="1" dirty="0">
                    <a:solidFill>
                      <a:srgbClr val="C00000"/>
                    </a:solidFill>
                  </a:rPr>
                  <a:t>optimal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order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must be an </a:t>
                </a:r>
                <a:r>
                  <a:rPr lang="en-US" b="1" dirty="0">
                    <a:solidFill>
                      <a:srgbClr val="C00000"/>
                    </a:solidFill>
                  </a:rPr>
                  <a:t>optimal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order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Why?</a:t>
                </a:r>
              </a:p>
              <a:p>
                <a:pPr lvl="2"/>
                <a:r>
                  <a:rPr lang="en-US" sz="2400" dirty="0"/>
                  <a:t>If not, then we copy and paste the better order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:r>
                  <a:rPr lang="en-US" sz="2400" dirty="0"/>
                  <a:t>we have a better order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!</a:t>
                </a:r>
              </a:p>
              <a:p>
                <a:pPr lvl="2"/>
                <a:r>
                  <a:rPr lang="en-US" sz="2400" dirty="0"/>
                  <a:t>Similar conclusion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we can divide the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into two smaller instances: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>
                <a:blip r:embed="rId3"/>
                <a:stretch>
                  <a:fillRect l="-784" t="-1250" r="-157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83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we have known the minimum number of scalar multiplications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However, we don’t know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!</a:t>
                </a:r>
                <a:r>
                  <a:rPr lang="en-US" dirty="0"/>
                  <a:t> We need to consider all possible divisions, i.e.,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Thus, in order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we need to consider all </a:t>
                </a:r>
                <a:r>
                  <a:rPr lang="en-US" dirty="0" err="1"/>
                  <a:t>subproblems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summary, we can divide the problem into </a:t>
            </a:r>
            <a:r>
              <a:rPr lang="en-US" dirty="0" err="1"/>
              <a:t>subproblems</a:t>
            </a:r>
            <a:r>
              <a:rPr lang="en-US" dirty="0"/>
              <a:t> of the same form.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24325" y="2514600"/>
                <a:ext cx="877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325" y="2514600"/>
                <a:ext cx="877869" cy="461665"/>
              </a:xfrm>
              <a:prstGeom prst="rect">
                <a:avLst/>
              </a:prstGeom>
              <a:blipFill>
                <a:blip r:embed="rId3"/>
                <a:stretch>
                  <a:fillRect l="-694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51079" y="3372147"/>
                <a:ext cx="877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79" y="3372147"/>
                <a:ext cx="877869" cy="461665"/>
              </a:xfrm>
              <a:prstGeom prst="rect">
                <a:avLst/>
              </a:prstGeom>
              <a:blipFill>
                <a:blip r:embed="rId4"/>
                <a:stretch>
                  <a:fillRect l="-69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03155" y="3376910"/>
                <a:ext cx="884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55" y="3376910"/>
                <a:ext cx="884986" cy="461665"/>
              </a:xfrm>
              <a:prstGeom prst="rect">
                <a:avLst/>
              </a:prstGeom>
              <a:blipFill>
                <a:blip r:embed="rId5"/>
                <a:stretch>
                  <a:fillRect l="-68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718792" y="3343571"/>
                <a:ext cx="877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792" y="3343571"/>
                <a:ext cx="877869" cy="461665"/>
              </a:xfrm>
              <a:prstGeom prst="rect">
                <a:avLst/>
              </a:prstGeom>
              <a:blipFill>
                <a:blip r:embed="rId6"/>
                <a:stretch>
                  <a:fillRect l="-69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33114" y="3343571"/>
                <a:ext cx="884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14" y="3343571"/>
                <a:ext cx="884986" cy="461665"/>
              </a:xfrm>
              <a:prstGeom prst="rect">
                <a:avLst/>
              </a:prstGeom>
              <a:blipFill>
                <a:blip r:embed="rId7"/>
                <a:stretch>
                  <a:fillRect l="-69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00114" y="3343571"/>
                <a:ext cx="884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14" y="3343571"/>
                <a:ext cx="884986" cy="461665"/>
              </a:xfrm>
              <a:prstGeom prst="rect">
                <a:avLst/>
              </a:prstGeom>
              <a:blipFill>
                <a:blip r:embed="rId8"/>
                <a:stretch>
                  <a:fillRect l="-69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40432" y="3367383"/>
                <a:ext cx="877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32" y="3367383"/>
                <a:ext cx="877869" cy="461665"/>
              </a:xfrm>
              <a:prstGeom prst="rect">
                <a:avLst/>
              </a:prstGeom>
              <a:blipFill>
                <a:blip r:embed="rId9"/>
                <a:stretch>
                  <a:fillRect l="-69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51714" y="4360065"/>
                <a:ext cx="884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14" y="4360065"/>
                <a:ext cx="884986" cy="461665"/>
              </a:xfrm>
              <a:prstGeom prst="rect">
                <a:avLst/>
              </a:prstGeom>
              <a:blipFill>
                <a:blip r:embed="rId10"/>
                <a:stretch>
                  <a:fillRect l="-69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671637" y="4364529"/>
                <a:ext cx="884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637" y="4364529"/>
                <a:ext cx="884986" cy="461665"/>
              </a:xfrm>
              <a:prstGeom prst="rect">
                <a:avLst/>
              </a:prstGeom>
              <a:blipFill>
                <a:blip r:embed="rId11"/>
                <a:stretch>
                  <a:fillRect l="-69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51914" y="4367510"/>
                <a:ext cx="884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14" y="4367510"/>
                <a:ext cx="884986" cy="461665"/>
              </a:xfrm>
              <a:prstGeom prst="rect">
                <a:avLst/>
              </a:prstGeom>
              <a:blipFill>
                <a:blip r:embed="rId12"/>
                <a:stretch>
                  <a:fillRect l="-69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37714" y="4367510"/>
                <a:ext cx="884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14" y="4367510"/>
                <a:ext cx="884986" cy="461665"/>
              </a:xfrm>
              <a:prstGeom prst="rect">
                <a:avLst/>
              </a:prstGeom>
              <a:blipFill>
                <a:blip r:embed="rId13"/>
                <a:stretch>
                  <a:fillRect l="-69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999094" y="4351734"/>
                <a:ext cx="877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094" y="4351734"/>
                <a:ext cx="877869" cy="461665"/>
              </a:xfrm>
              <a:prstGeom prst="rect">
                <a:avLst/>
              </a:prstGeom>
              <a:blipFill>
                <a:blip r:embed="rId14"/>
                <a:stretch>
                  <a:fillRect l="-69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638800" y="4340423"/>
                <a:ext cx="884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340423"/>
                <a:ext cx="884986" cy="461665"/>
              </a:xfrm>
              <a:prstGeom prst="rect">
                <a:avLst/>
              </a:prstGeom>
              <a:blipFill>
                <a:blip r:embed="rId15"/>
                <a:stretch>
                  <a:fillRect l="-69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498157" y="4340423"/>
                <a:ext cx="877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57" y="4340423"/>
                <a:ext cx="877869" cy="461665"/>
              </a:xfrm>
              <a:prstGeom prst="rect">
                <a:avLst/>
              </a:prstGeom>
              <a:blipFill>
                <a:blip r:embed="rId16"/>
                <a:stretch>
                  <a:fillRect l="-69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200114" y="4340423"/>
                <a:ext cx="884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14" y="4340423"/>
                <a:ext cx="884986" cy="461665"/>
              </a:xfrm>
              <a:prstGeom prst="rect">
                <a:avLst/>
              </a:prstGeom>
              <a:blipFill>
                <a:blip r:embed="rId17"/>
                <a:stretch>
                  <a:fillRect l="-69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H="1">
            <a:off x="2203156" y="2976265"/>
            <a:ext cx="1675156" cy="367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927841" y="2978645"/>
            <a:ext cx="1149735" cy="398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0"/>
          </p:cNvCxnSpPr>
          <p:nvPr/>
        </p:nvCxnSpPr>
        <p:spPr>
          <a:xfrm flipH="1">
            <a:off x="4157727" y="2978645"/>
            <a:ext cx="273871" cy="36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0"/>
          </p:cNvCxnSpPr>
          <p:nvPr/>
        </p:nvCxnSpPr>
        <p:spPr>
          <a:xfrm>
            <a:off x="4533114" y="2978645"/>
            <a:ext cx="442493" cy="36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66685" y="2948582"/>
            <a:ext cx="1273747" cy="428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089739" y="2948582"/>
            <a:ext cx="2110375" cy="423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077391" y="3838575"/>
            <a:ext cx="318932" cy="501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401115" y="3838575"/>
            <a:ext cx="802040" cy="528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38392" y="3805236"/>
            <a:ext cx="802040" cy="528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044554" y="3833812"/>
            <a:ext cx="318932" cy="501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539068" y="3838575"/>
            <a:ext cx="318932" cy="501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65498" y="3838575"/>
            <a:ext cx="318932" cy="501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5" idx="0"/>
          </p:cNvCxnSpPr>
          <p:nvPr/>
        </p:nvCxnSpPr>
        <p:spPr>
          <a:xfrm>
            <a:off x="2884430" y="3829048"/>
            <a:ext cx="795777" cy="538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89287" y="3838575"/>
            <a:ext cx="715627" cy="538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41880" y="5205412"/>
            <a:ext cx="406220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Many </a:t>
            </a:r>
            <a:r>
              <a:rPr lang="en-US" sz="2400" dirty="0" err="1"/>
              <a:t>subproblems</a:t>
            </a:r>
            <a:r>
              <a:rPr lang="en-US" sz="2400" dirty="0"/>
              <a:t> are overlapped.</a:t>
            </a:r>
          </a:p>
        </p:txBody>
      </p:sp>
    </p:spTree>
    <p:extLst>
      <p:ext uri="{BB962C8B-B14F-4D97-AF65-F5344CB8AC3E}">
        <p14:creationId xmlns:p14="http://schemas.microsoft.com/office/powerpoint/2010/main" val="2687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Matrix-Chain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straightforward recursive algorithm has exponential time complexity.</a:t>
                </a:r>
              </a:p>
              <a:p>
                <a:pPr lvl="1"/>
                <a:r>
                  <a:rPr lang="en-US" dirty="0"/>
                  <a:t>However, it will encounter each </a:t>
                </a:r>
                <a:r>
                  <a:rPr lang="en-US" dirty="0" err="1"/>
                  <a:t>subproblem</a:t>
                </a:r>
                <a:r>
                  <a:rPr lang="en-US" dirty="0"/>
                  <a:t> many times in different branches of the tree.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total number of different </a:t>
                </a:r>
                <a:r>
                  <a:rPr lang="en-US" dirty="0" err="1"/>
                  <a:t>subproblems</a:t>
                </a:r>
                <a:r>
                  <a:rPr lang="en-US" dirty="0"/>
                  <a:t> is not exponential.</a:t>
                </a:r>
              </a:p>
              <a:p>
                <a:pPr lvl="1"/>
                <a:r>
                  <a:rPr lang="en-US" dirty="0"/>
                  <a:t>They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total number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Instead, we use a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tabular</a:t>
                </a:r>
                <a:r>
                  <a:rPr lang="en-US" dirty="0"/>
                  <a:t>,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bottom-up</a:t>
                </a:r>
                <a:r>
                  <a:rPr lang="en-US" dirty="0"/>
                  <a:t> approach.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1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Bottom-up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Apply the recursive 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Initial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the first round, 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the second round, 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 on and so forth.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round, 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+2)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Finally, 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 obtain the multiplication order, we also record the 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which gives the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49" t="-1067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4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Example: Matrix-Chain Multiplication</a:t>
            </a:r>
          </a:p>
          <a:p>
            <a:pPr lvl="1"/>
            <a:r>
              <a:rPr lang="en-US" altLang="zh-CN" dirty="0"/>
              <a:t>Summary</a:t>
            </a:r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0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14571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61779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35714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194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29195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86715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0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01712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89352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95579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59403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87192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67499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68074" y="5410200"/>
                <a:ext cx="6004208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6004208" cy="497252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939475" y="5907452"/>
                <a:ext cx="1937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75" y="5907452"/>
                <a:ext cx="193732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47678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53056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18987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07369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27558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22010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6004208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6004208" cy="497252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39475" y="5907452"/>
                <a:ext cx="1937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75" y="5907452"/>
                <a:ext cx="193732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0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51264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15774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29197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96423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65852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84498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6698309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+2)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+2)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6698309" cy="579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5412379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5412379" cy="497252"/>
              </a:xfrm>
              <a:prstGeom prst="rect">
                <a:avLst/>
              </a:prstGeom>
              <a:blipFill>
                <a:blip r:embed="rId8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12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24856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16825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05558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13416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62120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70910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5044266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5044266" cy="579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33920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3392019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640940" y="5943600"/>
                <a:ext cx="2281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{20, 200}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5943600"/>
                <a:ext cx="2281907" cy="461665"/>
              </a:xfrm>
              <a:prstGeom prst="rect">
                <a:avLst/>
              </a:prstGeom>
              <a:blipFill>
                <a:blip r:embed="rId9"/>
                <a:stretch>
                  <a:fillRect r="-53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01739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33561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70407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70044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65686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88713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5044266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5044266" cy="579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33920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3392019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606877" y="5943600"/>
                <a:ext cx="2281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{20, 200}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877" y="5943600"/>
                <a:ext cx="2281907" cy="461665"/>
              </a:xfrm>
              <a:prstGeom prst="rect">
                <a:avLst/>
              </a:prstGeom>
              <a:blipFill>
                <a:blip r:embed="rId9"/>
                <a:stretch>
                  <a:fillRect r="-53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6358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50238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9713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40875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67666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29403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5056256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5056256" cy="579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33897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3389774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639408" y="5943600"/>
                <a:ext cx="2281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{400, 30}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08" y="5943600"/>
                <a:ext cx="2281907" cy="461665"/>
              </a:xfrm>
              <a:prstGeom prst="rect">
                <a:avLst/>
              </a:prstGeom>
              <a:blipFill>
                <a:blip r:embed="rId9"/>
                <a:stretch>
                  <a:fillRect r="-53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3591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72177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96046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20232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3336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73869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68074" y="5410200"/>
                <a:ext cx="5056256" cy="579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4" y="5410200"/>
                <a:ext cx="5056256" cy="579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416842" y="5943600"/>
                <a:ext cx="33897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42" y="5943600"/>
                <a:ext cx="3389774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644700" y="5943600"/>
                <a:ext cx="2281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{400, 30}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700" y="5943600"/>
                <a:ext cx="2281907" cy="461665"/>
              </a:xfrm>
              <a:prstGeom prst="rect">
                <a:avLst/>
              </a:prstGeom>
              <a:blipFill>
                <a:blip r:embed="rId9"/>
                <a:stretch>
                  <a:fillRect r="-53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358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75783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68091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0560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77052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3340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74315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749996" y="5486400"/>
                <a:ext cx="7507312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+3)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+3)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+3)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96" y="5486400"/>
                <a:ext cx="7507312" cy="573106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192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32997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89357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16455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91156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14433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47395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749995" y="5486400"/>
                <a:ext cx="5815053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≤3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95" y="5486400"/>
                <a:ext cx="5815053" cy="573106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3200" y="6019800"/>
                <a:ext cx="3194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{230, 2300,220}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019800"/>
                <a:ext cx="319401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Divide and Conquer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Recursively solving </a:t>
                </a:r>
                <a:r>
                  <a:rPr lang="en-US" dirty="0" err="1"/>
                  <a:t>subproblems</a:t>
                </a:r>
                <a:r>
                  <a:rPr lang="en-US" dirty="0"/>
                  <a:t> can result in the same computations being repeated when the </a:t>
                </a:r>
                <a:r>
                  <a:rPr lang="en-US" dirty="0" err="1"/>
                  <a:t>subproblems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overlap.</a:t>
                </a: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For example: computing the </a:t>
                </a:r>
                <a:r>
                  <a:rPr lang="en-US" b="1" dirty="0">
                    <a:solidFill>
                      <a:srgbClr val="0000FF"/>
                    </a:solidFill>
                  </a:rPr>
                  <a:t>Fibonacci sequence</a:t>
                </a:r>
              </a:p>
              <a:p>
                <a:pPr marL="0" lvl="1" indent="0">
                  <a:spcBef>
                    <a:spcPts val="580"/>
                  </a:spcBef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=0;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=1;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≥2</m:t>
                      </m:r>
                    </m:oMath>
                  </m:oMathPara>
                </a14:m>
                <a:endParaRPr lang="en-US" dirty="0"/>
              </a:p>
              <a:p>
                <a:pPr lvl="0">
                  <a:buClr>
                    <a:srgbClr val="D34817"/>
                  </a:buClr>
                </a:pPr>
                <a:r>
                  <a:rPr lang="en-US" dirty="0">
                    <a:solidFill>
                      <a:prstClr val="black"/>
                    </a:solidFill>
                  </a:rPr>
                  <a:t>Divide and conquer approach:</a:t>
                </a:r>
              </a:p>
              <a:p>
                <a:pPr marL="0" lvl="0" indent="0">
                  <a:buClr>
                    <a:srgbClr val="D34817"/>
                  </a:buClr>
                  <a:buNone/>
                </a:pP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fib(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n) {</a:t>
                </a:r>
                <a:b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   if(n &lt;= 1) return n;</a:t>
                </a:r>
                <a:b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   return fib(n-1)+fib(n-2);</a:t>
                </a:r>
                <a:b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40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97587"/>
              </p:ext>
            </p:extLst>
          </p:nvPr>
        </p:nvGraphicFramePr>
        <p:xfrm>
          <a:off x="12954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20248"/>
              </p:ext>
            </p:extLst>
          </p:nvPr>
        </p:nvGraphicFramePr>
        <p:xfrm>
          <a:off x="12954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99188"/>
              </p:ext>
            </p:extLst>
          </p:nvPr>
        </p:nvGraphicFramePr>
        <p:xfrm>
          <a:off x="4572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4" y="3886200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40" y="2514600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05655"/>
              </p:ext>
            </p:extLst>
          </p:nvPr>
        </p:nvGraphicFramePr>
        <p:xfrm>
          <a:off x="5562600" y="3276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437"/>
              </p:ext>
            </p:extLst>
          </p:nvPr>
        </p:nvGraphicFramePr>
        <p:xfrm>
          <a:off x="5562600" y="2819400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741"/>
              </p:ext>
            </p:extLst>
          </p:nvPr>
        </p:nvGraphicFramePr>
        <p:xfrm>
          <a:off x="4724400" y="3276600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24" y="3886200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0" y="2514600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9" y="2573982"/>
                <a:ext cx="716478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73" y="2573981"/>
                <a:ext cx="628313" cy="491417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749995" y="5486400"/>
                <a:ext cx="5815053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≤3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95" y="5486400"/>
                <a:ext cx="5815053" cy="573106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3200" y="6019800"/>
                <a:ext cx="3194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{230, 2300,220}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019800"/>
                <a:ext cx="319401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200400" y="3200400"/>
            <a:ext cx="762000" cy="594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3055203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Optimal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603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Constructing an Optimal 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construct an optimal order based on the records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Print_Order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(s,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, j) {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if(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== j)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&lt;&lt; "A</a:t>
                </a:r>
                <a:r>
                  <a:rPr lang="en-US" sz="2400" b="1" baseline="-25000" dirty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";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else {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&lt;&lt; "(";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Print_Order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(s,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sz="2400" b="1" baseline="-25000" dirty="0" err="1">
                    <a:latin typeface="Courier New" pitchFamily="49" charset="0"/>
                    <a:cs typeface="Courier New" pitchFamily="49" charset="0"/>
                  </a:rPr>
                  <a:t>ij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&lt;&lt; "*";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Print_Order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(s, s</a:t>
                </a:r>
                <a:r>
                  <a:rPr lang="en-US" sz="2400" b="1" baseline="-25000" dirty="0">
                    <a:latin typeface="Courier New" pitchFamily="49" charset="0"/>
                    <a:cs typeface="Courier New" pitchFamily="49" charset="0"/>
                  </a:rPr>
                  <a:t>ij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+1, j);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&lt;&lt; ")";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}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r>
                  <a:rPr lang="en-US" dirty="0"/>
                  <a:t>Initial call is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Print_Order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(s, 1, n);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5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 an optimal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=20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83630"/>
              </p:ext>
            </p:extLst>
          </p:nvPr>
        </p:nvGraphicFramePr>
        <p:xfrm>
          <a:off x="1143000" y="3555346"/>
          <a:ext cx="2667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35309"/>
              </p:ext>
            </p:extLst>
          </p:nvPr>
        </p:nvGraphicFramePr>
        <p:xfrm>
          <a:off x="1143000" y="3098146"/>
          <a:ext cx="2667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66451"/>
              </p:ext>
            </p:extLst>
          </p:nvPr>
        </p:nvGraphicFramePr>
        <p:xfrm>
          <a:off x="304800" y="3555346"/>
          <a:ext cx="838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6024" y="4164946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24" y="4164946"/>
                <a:ext cx="36112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21340" y="2793346"/>
                <a:ext cx="369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40" y="2793346"/>
                <a:ext cx="3694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9" r="-32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7373" y="2852727"/>
                <a:ext cx="62831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" y="2852727"/>
                <a:ext cx="628313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962400" y="3106228"/>
                <a:ext cx="1258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6228"/>
                <a:ext cx="12589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 rot="16200000">
            <a:off x="5330721" y="2989488"/>
            <a:ext cx="381001" cy="66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67400" y="2874228"/>
                <a:ext cx="29831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74228"/>
                <a:ext cx="2983189" cy="830997"/>
              </a:xfrm>
              <a:prstGeom prst="rect">
                <a:avLst/>
              </a:prstGeom>
              <a:blipFill rotWithShape="1">
                <a:blip r:embed="rId8"/>
                <a:stretch>
                  <a:fillRect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038600" y="4077304"/>
                <a:ext cx="1258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077304"/>
                <a:ext cx="125893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6200000">
            <a:off x="5342260" y="3933164"/>
            <a:ext cx="381001" cy="66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43600" y="3941028"/>
                <a:ext cx="22869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941028"/>
                <a:ext cx="2286972" cy="830997"/>
              </a:xfrm>
              <a:prstGeom prst="rect">
                <a:avLst/>
              </a:prstGeom>
              <a:blipFill rotWithShape="1">
                <a:blip r:embed="rId10"/>
                <a:stretch>
                  <a:fillRect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034323" y="5036495"/>
                <a:ext cx="12660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323" y="5036495"/>
                <a:ext cx="12660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43666" y="5000625"/>
                <a:ext cx="2719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66" y="5000625"/>
                <a:ext cx="2719334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 rot="16200000">
            <a:off x="5402644" y="4932686"/>
            <a:ext cx="381001" cy="66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57400" y="5791200"/>
                <a:ext cx="5996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91200"/>
                <a:ext cx="5996513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DA809BE7-CD41-4C27-A94A-6AC206283DC8}"/>
              </a:ext>
            </a:extLst>
          </p:cNvPr>
          <p:cNvSpPr/>
          <p:nvPr/>
        </p:nvSpPr>
        <p:spPr>
          <a:xfrm>
            <a:off x="3112811" y="3495119"/>
            <a:ext cx="762000" cy="594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F47472-6185-45B2-B2FA-8C849C18EC2F}"/>
              </a:ext>
            </a:extLst>
          </p:cNvPr>
          <p:cNvSpPr/>
          <p:nvPr/>
        </p:nvSpPr>
        <p:spPr>
          <a:xfrm>
            <a:off x="2441665" y="3494249"/>
            <a:ext cx="762000" cy="5942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980A49-4D8C-4941-8DBB-91D7CB7F7DE6}"/>
              </a:ext>
            </a:extLst>
          </p:cNvPr>
          <p:cNvSpPr/>
          <p:nvPr/>
        </p:nvSpPr>
        <p:spPr>
          <a:xfrm>
            <a:off x="2422808" y="3944692"/>
            <a:ext cx="762000" cy="59427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 animBg="1"/>
      <p:bldP spid="20" grpId="0"/>
      <p:bldP spid="21" grpId="0"/>
      <p:bldP spid="22" grpId="0" animBg="1"/>
      <p:bldP spid="23" grpId="0"/>
      <p:bldP spid="24" grpId="0"/>
      <p:bldP spid="25" grpId="0"/>
      <p:bldP spid="26" grpId="0" animBg="1"/>
      <p:bldP spid="27" grpId="0"/>
      <p:bldP spid="28" grpId="0" animBg="1"/>
      <p:bldP spid="30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Get the minimum number of scalar multiplications:</a:t>
                </a:r>
              </a:p>
              <a:p>
                <a:pPr lvl="1"/>
                <a:r>
                  <a:rPr lang="en-US" dirty="0"/>
                  <a:t>We need to obtain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records</a:t>
                </a:r>
              </a:p>
              <a:p>
                <a:pPr lvl="2"/>
                <a:r>
                  <a:rPr lang="en-US" sz="24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minimum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terms.</a:t>
                </a:r>
              </a:p>
              <a:p>
                <a:pPr lvl="1"/>
                <a:r>
                  <a:rPr lang="en-US" dirty="0"/>
                  <a:t>Total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Obtain the optimal order: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035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Matrix-Chain Multiplication</a:t>
            </a:r>
            <a:br>
              <a:rPr lang="en-US" dirty="0"/>
            </a:br>
            <a:r>
              <a:rPr lang="en-US" sz="2700" dirty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Matrix-chain multiplication is an optimization problem.</a:t>
            </a:r>
          </a:p>
          <a:p>
            <a:endParaRPr lang="en-US" dirty="0"/>
          </a:p>
          <a:p>
            <a:r>
              <a:rPr lang="en-US" dirty="0"/>
              <a:t>The solution is based on </a:t>
            </a:r>
            <a:r>
              <a:rPr lang="en-US" b="1" dirty="0">
                <a:solidFill>
                  <a:srgbClr val="C00000"/>
                </a:solidFill>
              </a:rPr>
              <a:t>dynamic programming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original problem can be divided into same </a:t>
            </a:r>
            <a:r>
              <a:rPr lang="en-US" dirty="0" err="1"/>
              <a:t>subproblems</a:t>
            </a:r>
            <a:r>
              <a:rPr lang="en-US" dirty="0"/>
              <a:t> that </a:t>
            </a:r>
            <a:r>
              <a:rPr lang="en-US" b="1" dirty="0">
                <a:solidFill>
                  <a:srgbClr val="0000FF"/>
                </a:solidFill>
              </a:rPr>
              <a:t>overlap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subproblem</a:t>
            </a:r>
            <a:r>
              <a:rPr lang="en-US" dirty="0"/>
              <a:t> is solved once and stored in a table.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subproblem</a:t>
            </a:r>
            <a:r>
              <a:rPr lang="en-US" dirty="0"/>
              <a:t> is encountered again, simply look up its solution in the table.</a:t>
            </a:r>
          </a:p>
          <a:p>
            <a:pPr lvl="1"/>
            <a:r>
              <a:rPr lang="en-US" dirty="0"/>
              <a:t>Reconstruct the solution to the original problem from the solutions to the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10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Example: Matrix-Chain Multiplication</a:t>
            </a:r>
          </a:p>
          <a:p>
            <a:pPr lvl="1"/>
            <a:r>
              <a:rPr lang="en-US" altLang="zh-CN" dirty="0"/>
              <a:t>Summary</a:t>
            </a:r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65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 for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two key ingredients that an optimization problem must have in order for dynamic programming to apply: </a:t>
            </a:r>
          </a:p>
          <a:p>
            <a:pPr lvl="1"/>
            <a:r>
              <a:rPr lang="en-US" dirty="0"/>
              <a:t>Optimal substructure;</a:t>
            </a:r>
          </a:p>
          <a:p>
            <a:pPr lvl="1"/>
            <a:r>
              <a:rPr lang="en-US" dirty="0"/>
              <a:t>Overlapping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4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optimal solution to the problem contains </a:t>
                </a:r>
                <a:r>
                  <a:rPr lang="en-US" b="1" dirty="0">
                    <a:solidFill>
                      <a:srgbClr val="C00000"/>
                    </a:solidFill>
                  </a:rPr>
                  <a:t>within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C00000"/>
                    </a:solidFill>
                  </a:rPr>
                  <a:t>optimal solutions to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subproblems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matrix-chain multiplication, the optimal order on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that splits the product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contains within it optimal solutions to the problem of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You can show optimal substructure property by supposing that each of the </a:t>
                </a:r>
                <a:r>
                  <a:rPr lang="en-US" dirty="0" err="1"/>
                  <a:t>subproblem</a:t>
                </a:r>
                <a:r>
                  <a:rPr lang="en-US" dirty="0"/>
                  <a:t> solutions is not optimal and then deriving a contradiction.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78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recursive algorithm for the problem solves the same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over and over</a:t>
            </a:r>
            <a:r>
              <a:rPr lang="en-US" dirty="0"/>
              <a:t>, rather than always generating new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subproblems</a:t>
            </a:r>
            <a:r>
              <a:rPr lang="en-US" dirty="0"/>
              <a:t> of matrix-chain multiplication overlap.</a:t>
            </a:r>
          </a:p>
          <a:p>
            <a:pPr lvl="1"/>
            <a:r>
              <a:rPr lang="en-US" dirty="0"/>
              <a:t>In contrast, a problem for which a divide-and-conquer approach is suitable usually generates </a:t>
            </a:r>
            <a:r>
              <a:rPr lang="en-US" b="1" dirty="0">
                <a:solidFill>
                  <a:srgbClr val="C00000"/>
                </a:solidFill>
              </a:rPr>
              <a:t>brand-new</a:t>
            </a:r>
            <a:r>
              <a:rPr lang="en-US" dirty="0"/>
              <a:t> problems at each step of the recursion.</a:t>
            </a:r>
          </a:p>
          <a:p>
            <a:r>
              <a:rPr lang="en-US" dirty="0"/>
              <a:t>Dynamic-programming algorithms take advantage of overlapping </a:t>
            </a:r>
            <a:r>
              <a:rPr lang="en-US" dirty="0" err="1"/>
              <a:t>subproblems</a:t>
            </a:r>
            <a:r>
              <a:rPr lang="en-US" dirty="0"/>
              <a:t> by </a:t>
            </a:r>
          </a:p>
          <a:p>
            <a:pPr lvl="1"/>
            <a:r>
              <a:rPr lang="en-US" dirty="0"/>
              <a:t>solving each </a:t>
            </a:r>
            <a:r>
              <a:rPr lang="en-US" dirty="0" err="1"/>
              <a:t>subproblem</a:t>
            </a:r>
            <a:r>
              <a:rPr lang="en-US" dirty="0"/>
              <a:t> once …</a:t>
            </a:r>
          </a:p>
          <a:p>
            <a:pPr lvl="1"/>
            <a:r>
              <a:rPr lang="en-US" dirty="0"/>
              <a:t>… and then storing the solution in a table where it can be looked up when needed.</a:t>
            </a:r>
          </a:p>
        </p:txBody>
      </p:sp>
    </p:spTree>
    <p:extLst>
      <p:ext uri="{BB962C8B-B14F-4D97-AF65-F5344CB8AC3E}">
        <p14:creationId xmlns:p14="http://schemas.microsoft.com/office/powerpoint/2010/main" val="1583508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a Dynamic-Programming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Characterize </a:t>
            </a:r>
            <a:r>
              <a:rPr lang="en-US" b="1" dirty="0">
                <a:solidFill>
                  <a:srgbClr val="C00000"/>
                </a:solidFill>
              </a:rPr>
              <a:t>the structure </a:t>
            </a:r>
            <a:r>
              <a:rPr lang="en-US" dirty="0"/>
              <a:t>of an optimal solution.</a:t>
            </a:r>
          </a:p>
          <a:p>
            <a:pPr marL="788670" lvl="1" indent="-514350"/>
            <a:r>
              <a:rPr lang="en-US" dirty="0"/>
              <a:t>Usually, we need to define a </a:t>
            </a:r>
            <a:r>
              <a:rPr lang="en-US" b="1" dirty="0">
                <a:solidFill>
                  <a:srgbClr val="C00000"/>
                </a:solidFill>
              </a:rPr>
              <a:t>general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define the value of an optimal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value of an optimal solution, typically in a </a:t>
            </a:r>
            <a:r>
              <a:rPr lang="en-US" b="1" dirty="0">
                <a:solidFill>
                  <a:srgbClr val="C00000"/>
                </a:solidFill>
              </a:rPr>
              <a:t>bottom-up</a:t>
            </a:r>
            <a:r>
              <a:rPr lang="en-US" dirty="0"/>
              <a:t> fashion.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an optimal solution from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68254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Fibonacci Sequence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Divide and Conquer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4800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n)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if(n &lt;= 1) return n;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return fib(n-1)+fib(n-2);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5969" y="26670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344948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45318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7924" y="42299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0" y="422997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6386" y="42299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0569" y="42299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" y="49919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3769" y="497054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0200" y="49157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491947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67331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56777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2800" y="497054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1831" y="497424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fib(0)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42692" y="3128665"/>
            <a:ext cx="972454" cy="324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83031" y="3848980"/>
            <a:ext cx="569139" cy="318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581400" y="3848980"/>
            <a:ext cx="533400" cy="318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216831" y="3852677"/>
            <a:ext cx="461370" cy="37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0"/>
          </p:cNvCxnSpPr>
          <p:nvPr/>
        </p:nvCxnSpPr>
        <p:spPr>
          <a:xfrm flipH="1" flipV="1">
            <a:off x="7206934" y="3852677"/>
            <a:ext cx="466951" cy="377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75062" y="3136532"/>
            <a:ext cx="972454" cy="316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0"/>
          </p:cNvCxnSpPr>
          <p:nvPr/>
        </p:nvCxnSpPr>
        <p:spPr>
          <a:xfrm flipV="1">
            <a:off x="1622516" y="4691645"/>
            <a:ext cx="372573" cy="30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483031" y="4691643"/>
            <a:ext cx="307988" cy="318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661812" y="4691643"/>
            <a:ext cx="300588" cy="322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430844" y="4691645"/>
            <a:ext cx="307988" cy="318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803295" y="4667934"/>
            <a:ext cx="300588" cy="322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6572327" y="4667936"/>
            <a:ext cx="307988" cy="318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072063" y="5432211"/>
            <a:ext cx="300588" cy="322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841095" y="5432213"/>
            <a:ext cx="307988" cy="318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13715" y="5619384"/>
                <a:ext cx="5144485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Subproblems</a:t>
                </a:r>
                <a:r>
                  <a:rPr lang="en-US" sz="2400" dirty="0"/>
                  <a:t> overlap. A lot of computation </a:t>
                </a:r>
                <a:br>
                  <a:rPr lang="en-US" sz="2400" dirty="0"/>
                </a:br>
                <a:r>
                  <a:rPr lang="en-US" sz="2400" dirty="0"/>
                  <a:t>is wasted.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1.5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15" y="5619384"/>
                <a:ext cx="514448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7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Fibonacci Sequence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Iterative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also compute the Fibonacci sequence in iterative way: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fib(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n) {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f[0] = 0; f[1] = 1;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2 to n)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f[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 = f[i-1]+f[i-2];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return f[n];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endParaRPr lang="en-US" dirty="0"/>
              </a:p>
              <a:p>
                <a:r>
                  <a:rPr lang="en-US" dirty="0"/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when a problem can be divided into </a:t>
            </a:r>
            <a:r>
              <a:rPr lang="en-US" dirty="0" err="1"/>
              <a:t>subproblems</a:t>
            </a:r>
            <a:r>
              <a:rPr lang="en-US" dirty="0"/>
              <a:t> that </a:t>
            </a:r>
            <a:r>
              <a:rPr lang="en-US" b="1" dirty="0">
                <a:solidFill>
                  <a:srgbClr val="0000FF"/>
                </a:solidFill>
              </a:rPr>
              <a:t>overlap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Solve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store the solution in a table. 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subproblem</a:t>
            </a:r>
            <a:r>
              <a:rPr lang="en-US" dirty="0"/>
              <a:t> is encountered </a:t>
            </a:r>
            <a:r>
              <a:rPr lang="en-US" b="1" dirty="0">
                <a:solidFill>
                  <a:srgbClr val="C00000"/>
                </a:solidFill>
              </a:rPr>
              <a:t>again</a:t>
            </a:r>
            <a:r>
              <a:rPr lang="en-US" dirty="0"/>
              <a:t>, simply look up its solution in the table.</a:t>
            </a:r>
          </a:p>
          <a:p>
            <a:pPr lvl="1"/>
            <a:r>
              <a:rPr lang="en-US" dirty="0"/>
              <a:t>Reconstruct the solution to the original problem from the solutions to the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The more overlap the better, as this reduces the number of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Dynamic programming can be applied to solve </a:t>
            </a:r>
            <a:r>
              <a:rPr lang="en-US" b="1" dirty="0">
                <a:solidFill>
                  <a:srgbClr val="C00000"/>
                </a:solidFill>
              </a:rPr>
              <a:t>optimization problem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problems we encounter are </a:t>
            </a:r>
            <a:r>
              <a:rPr lang="en-US" b="1" dirty="0">
                <a:solidFill>
                  <a:srgbClr val="C00000"/>
                </a:solidFill>
              </a:rPr>
              <a:t>optimization problems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problem in which some function (called the </a:t>
            </a:r>
            <a:r>
              <a:rPr lang="en-US" b="1" dirty="0">
                <a:solidFill>
                  <a:srgbClr val="0000FF"/>
                </a:solidFill>
              </a:rPr>
              <a:t>objective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dirty="0"/>
              <a:t>) is to be optimized (usually minimized or maximized) subject to some </a:t>
            </a:r>
            <a:r>
              <a:rPr lang="en-US" b="1" dirty="0">
                <a:solidFill>
                  <a:srgbClr val="0000FF"/>
                </a:solidFill>
              </a:rPr>
              <a:t>constraints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The solutions that satisfy the constraints are called </a:t>
            </a:r>
            <a:r>
              <a:rPr lang="en-US" b="1" dirty="0">
                <a:solidFill>
                  <a:srgbClr val="0000FF"/>
                </a:solidFill>
              </a:rPr>
              <a:t>feasible solutions</a:t>
            </a:r>
            <a:r>
              <a:rPr lang="en-US" dirty="0"/>
              <a:t>.</a:t>
            </a:r>
          </a:p>
          <a:p>
            <a:r>
              <a:rPr lang="en-US" dirty="0"/>
              <a:t>The number of feasible solutions is typically very large. </a:t>
            </a:r>
          </a:p>
          <a:p>
            <a:r>
              <a:rPr lang="en-US" dirty="0"/>
              <a:t>We obtain the optimal solution by </a:t>
            </a:r>
            <a:r>
              <a:rPr lang="en-US" b="1" dirty="0">
                <a:solidFill>
                  <a:srgbClr val="C00000"/>
                </a:solidFill>
              </a:rPr>
              <a:t>searching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feasible solution space.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1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 Problem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Minimum spanning tree.</a:t>
            </a:r>
          </a:p>
          <a:p>
            <a:pPr lvl="1"/>
            <a:r>
              <a:rPr lang="en-US" dirty="0"/>
              <a:t>Objective function: the sum of all edge weights.</a:t>
            </a:r>
          </a:p>
          <a:p>
            <a:pPr lvl="1"/>
            <a:r>
              <a:rPr lang="en-US" dirty="0"/>
              <a:t>Constraints: </a:t>
            </a:r>
            <a:r>
              <a:rPr lang="en-US" altLang="zh-CN" dirty="0"/>
              <a:t>a</a:t>
            </a:r>
            <a:r>
              <a:rPr lang="en-US" dirty="0"/>
              <a:t> subgraph of a</a:t>
            </a:r>
            <a:r>
              <a:rPr lang="zh-CN" altLang="en-US" dirty="0"/>
              <a:t> </a:t>
            </a:r>
            <a:r>
              <a:rPr lang="en-US" altLang="zh-CN" dirty="0"/>
              <a:t>MST</a:t>
            </a:r>
            <a:r>
              <a:rPr lang="en-US" dirty="0"/>
              <a:t> must also be MSTs.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517CE-DD48-43E9-85F6-ABED3E2D9E5E}"/>
              </a:ext>
            </a:extLst>
          </p:cNvPr>
          <p:cNvGrpSpPr/>
          <p:nvPr/>
        </p:nvGrpSpPr>
        <p:grpSpPr>
          <a:xfrm>
            <a:off x="1524000" y="3352800"/>
            <a:ext cx="1219200" cy="762000"/>
            <a:chOff x="1981200" y="3886200"/>
            <a:chExt cx="1219200" cy="762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01BF1F-8F7A-4AA8-8F40-8B379887270C}"/>
                </a:ext>
              </a:extLst>
            </p:cNvPr>
            <p:cNvCxnSpPr/>
            <p:nvPr/>
          </p:nvCxnSpPr>
          <p:spPr>
            <a:xfrm>
              <a:off x="1981200" y="3886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136FB0-9F21-444C-9292-66702C780DD8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3886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1E1688-D910-46B9-86FD-98AD7F80E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42672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71003-BA42-4A29-A0A0-65BEBD8F0DCF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3DEF9A-DB1B-43EE-8BEA-55D71FD3A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3886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C7010D-1DD1-4709-AA83-E5639AADB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4267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F6F0C0-BFC3-4404-8897-E1F215AE7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200" y="4267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7A7149-6F74-4967-9472-5DFF5E688385}"/>
              </a:ext>
            </a:extLst>
          </p:cNvPr>
          <p:cNvCxnSpPr>
            <a:cxnSpLocks/>
          </p:cNvCxnSpPr>
          <p:nvPr/>
        </p:nvCxnSpPr>
        <p:spPr>
          <a:xfrm flipV="1">
            <a:off x="2362200" y="2971800"/>
            <a:ext cx="0" cy="381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D0D5A-8314-4361-A907-94F54C35531B}"/>
              </a:ext>
            </a:extLst>
          </p:cNvPr>
          <p:cNvGrpSpPr/>
          <p:nvPr/>
        </p:nvGrpSpPr>
        <p:grpSpPr>
          <a:xfrm>
            <a:off x="3238499" y="3352800"/>
            <a:ext cx="1219200" cy="762000"/>
            <a:chOff x="1981200" y="3886200"/>
            <a:chExt cx="1219200" cy="762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F82EF3-2ECB-4AA1-B792-6D49EF437C0A}"/>
                </a:ext>
              </a:extLst>
            </p:cNvPr>
            <p:cNvCxnSpPr/>
            <p:nvPr/>
          </p:nvCxnSpPr>
          <p:spPr>
            <a:xfrm>
              <a:off x="1981200" y="3886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451670-4CDA-4005-B5B1-98574CCF4F28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3886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DDE04F-8DCC-4160-A615-112C5EB93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42672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3D361D-0491-4E44-8D0B-A75263494F8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B2F02F-1873-4339-8C8C-9CDE6F972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3886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948585-7D15-48E2-B880-FF52A4540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4267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E3BC74-CEC1-475B-9AA8-BB8115D56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200" y="4267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4E2374A-FE1E-4AE3-ACF7-93C1F6B8EFC4}"/>
              </a:ext>
            </a:extLst>
          </p:cNvPr>
          <p:cNvSpPr txBox="1"/>
          <p:nvPr/>
        </p:nvSpPr>
        <p:spPr>
          <a:xfrm>
            <a:off x="1869772" y="415338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BFA2DD-F83D-430D-A60D-EF60E62E287B}"/>
              </a:ext>
            </a:extLst>
          </p:cNvPr>
          <p:cNvSpPr txBox="1"/>
          <p:nvPr/>
        </p:nvSpPr>
        <p:spPr>
          <a:xfrm>
            <a:off x="3533750" y="415338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MST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3303EB-D7E2-42A3-A22B-FD256EA26537}"/>
              </a:ext>
            </a:extLst>
          </p:cNvPr>
          <p:cNvGrpSpPr/>
          <p:nvPr/>
        </p:nvGrpSpPr>
        <p:grpSpPr>
          <a:xfrm>
            <a:off x="3276600" y="5105638"/>
            <a:ext cx="1219200" cy="762000"/>
            <a:chOff x="1981200" y="3886200"/>
            <a:chExt cx="1219200" cy="762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85E57F-CF80-43AD-9A27-3DBEF5238194}"/>
                </a:ext>
              </a:extLst>
            </p:cNvPr>
            <p:cNvCxnSpPr/>
            <p:nvPr/>
          </p:nvCxnSpPr>
          <p:spPr>
            <a:xfrm>
              <a:off x="1981200" y="3886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33444D-A454-4E79-A96A-D7FB07C1B2F0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3886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E3E40-CC58-40C1-BED1-26E8EFB63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42672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E878F8-9EA0-42E5-85CB-3483ABE1B6B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C4CD6-275C-429F-AE2E-3BD360090BA9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3886200"/>
              <a:ext cx="0" cy="381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549348-861E-404F-8F28-C4B6DE30B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4267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C477DC-E8AA-4B32-849A-E2F67C19B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200" y="4267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94047A3-7150-43E9-B6F5-CECCD5104E11}"/>
              </a:ext>
            </a:extLst>
          </p:cNvPr>
          <p:cNvSpPr txBox="1"/>
          <p:nvPr/>
        </p:nvSpPr>
        <p:spPr>
          <a:xfrm>
            <a:off x="3571851" y="590622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MST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BE0C81-9BF9-40DE-B31F-25180C63FB43}"/>
              </a:ext>
            </a:extLst>
          </p:cNvPr>
          <p:cNvGrpSpPr/>
          <p:nvPr/>
        </p:nvGrpSpPr>
        <p:grpSpPr>
          <a:xfrm>
            <a:off x="1524000" y="5100052"/>
            <a:ext cx="1219200" cy="762000"/>
            <a:chOff x="1981200" y="3886200"/>
            <a:chExt cx="1219200" cy="762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03E538A-49A1-4DA7-BA85-A72893E9D0A7}"/>
                </a:ext>
              </a:extLst>
            </p:cNvPr>
            <p:cNvCxnSpPr/>
            <p:nvPr/>
          </p:nvCxnSpPr>
          <p:spPr>
            <a:xfrm>
              <a:off x="1981200" y="3886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1DF599D-AEBF-44EB-B69B-D503E79527EE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3886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CFE733-87DA-48B3-9284-2161329F0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42672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099A1C-1D5B-4BBC-8D8D-6B1FEF8C636A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C5C898-57AA-4F6F-9DFF-22EDD5EFFCB5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3886200"/>
              <a:ext cx="0" cy="381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84EBFE-E667-4F8B-94A3-5B34ED8D45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42672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802145-0BE7-41D1-8772-78EACBB48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200" y="42672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88F6524-8A71-4CDB-8539-71108666E3E5}"/>
              </a:ext>
            </a:extLst>
          </p:cNvPr>
          <p:cNvSpPr txBox="1"/>
          <p:nvPr/>
        </p:nvSpPr>
        <p:spPr>
          <a:xfrm>
            <a:off x="1819251" y="59006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</a:t>
            </a:r>
            <a:r>
              <a:rPr lang="en-US" b="1" dirty="0">
                <a:solidFill>
                  <a:srgbClr val="0000FF"/>
                </a:solidFill>
              </a:rPr>
              <a:t>ST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C215C3-8F63-4FC9-845E-2FB167D638F2}"/>
              </a:ext>
            </a:extLst>
          </p:cNvPr>
          <p:cNvCxnSpPr>
            <a:cxnSpLocks/>
          </p:cNvCxnSpPr>
          <p:nvPr/>
        </p:nvCxnSpPr>
        <p:spPr>
          <a:xfrm flipV="1">
            <a:off x="2362200" y="4719052"/>
            <a:ext cx="0" cy="381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2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 Problem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Shortest path.</a:t>
            </a:r>
          </a:p>
          <a:p>
            <a:pPr lvl="1"/>
            <a:r>
              <a:rPr lang="en-US" dirty="0"/>
              <a:t>Objective function: the sum of all edge weights.</a:t>
            </a:r>
          </a:p>
          <a:p>
            <a:pPr lvl="1"/>
            <a:r>
              <a:rPr lang="en-US" dirty="0"/>
              <a:t>Constraints: </a:t>
            </a:r>
            <a:r>
              <a:rPr lang="en-US" altLang="zh-CN" dirty="0"/>
              <a:t>a</a:t>
            </a:r>
            <a:r>
              <a:rPr lang="en-US" dirty="0"/>
              <a:t> subgraph of a</a:t>
            </a:r>
            <a:r>
              <a:rPr lang="zh-CN" altLang="en-US" dirty="0"/>
              <a:t> </a:t>
            </a:r>
            <a:r>
              <a:rPr lang="en-US" altLang="zh-CN" dirty="0"/>
              <a:t>shortest path</a:t>
            </a:r>
            <a:r>
              <a:rPr lang="en-US" dirty="0"/>
              <a:t> must also be shortest paths.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879794-3BA5-4DF1-AFE8-FFC70AD81EA5}"/>
              </a:ext>
            </a:extLst>
          </p:cNvPr>
          <p:cNvGrpSpPr/>
          <p:nvPr/>
        </p:nvGrpSpPr>
        <p:grpSpPr>
          <a:xfrm>
            <a:off x="1301631" y="3521333"/>
            <a:ext cx="6477000" cy="457200"/>
            <a:chOff x="1295400" y="3657600"/>
            <a:chExt cx="6477000" cy="457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D0FBFB-D531-45AB-8ABC-B46B377354D9}"/>
                </a:ext>
              </a:extLst>
            </p:cNvPr>
            <p:cNvSpPr/>
            <p:nvPr/>
          </p:nvSpPr>
          <p:spPr>
            <a:xfrm>
              <a:off x="12954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1424A9-69BB-4531-8ADB-B7739ED2120A}"/>
                </a:ext>
              </a:extLst>
            </p:cNvPr>
            <p:cNvSpPr/>
            <p:nvPr/>
          </p:nvSpPr>
          <p:spPr>
            <a:xfrm>
              <a:off x="27432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762197-33BD-47D6-A3EB-EA77B3A3DDD1}"/>
                </a:ext>
              </a:extLst>
            </p:cNvPr>
            <p:cNvSpPr/>
            <p:nvPr/>
          </p:nvSpPr>
          <p:spPr>
            <a:xfrm>
              <a:off x="38100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6F712F0-5A39-4DD8-AC24-404019AF4F41}"/>
                </a:ext>
              </a:extLst>
            </p:cNvPr>
            <p:cNvSpPr/>
            <p:nvPr/>
          </p:nvSpPr>
          <p:spPr>
            <a:xfrm>
              <a:off x="53340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98E4DD8D-BA82-472F-AC38-F29F30349405}"/>
                </a:ext>
              </a:extLst>
            </p:cNvPr>
            <p:cNvCxnSpPr>
              <a:stCxn id="5" idx="7"/>
              <a:endCxn id="54" idx="1"/>
            </p:cNvCxnSpPr>
            <p:nvPr/>
          </p:nvCxnSpPr>
          <p:spPr>
            <a:xfrm rot="5400000" flipH="1" flipV="1">
              <a:off x="2247900" y="3162300"/>
              <a:ext cx="12700" cy="11245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C9E40470-4ADC-40D7-812D-81392E3D8841}"/>
                </a:ext>
              </a:extLst>
            </p:cNvPr>
            <p:cNvCxnSpPr>
              <a:cxnSpLocks/>
              <a:stCxn id="55" idx="7"/>
              <a:endCxn id="56" idx="1"/>
            </p:cNvCxnSpPr>
            <p:nvPr/>
          </p:nvCxnSpPr>
          <p:spPr>
            <a:xfrm rot="5400000" flipH="1" flipV="1">
              <a:off x="4800600" y="3124200"/>
              <a:ext cx="12700" cy="12007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3F9F525D-A503-4280-94D3-597B71ED7519}"/>
                </a:ext>
              </a:extLst>
            </p:cNvPr>
            <p:cNvCxnSpPr>
              <a:cxnSpLocks/>
              <a:stCxn id="54" idx="7"/>
              <a:endCxn id="55" idx="1"/>
            </p:cNvCxnSpPr>
            <p:nvPr/>
          </p:nvCxnSpPr>
          <p:spPr>
            <a:xfrm rot="5400000" flipH="1" flipV="1">
              <a:off x="3505200" y="3352800"/>
              <a:ext cx="12700" cy="7435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7ADE02-1B7A-47E9-BE6B-F2AC44F9298C}"/>
                </a:ext>
              </a:extLst>
            </p:cNvPr>
            <p:cNvSpPr txBox="1"/>
            <p:nvPr/>
          </p:nvSpPr>
          <p:spPr>
            <a:xfrm>
              <a:off x="6096000" y="3701534"/>
              <a:ext cx="1676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shortest path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847EEE-A9A5-493E-AAC3-F11DCD778724}"/>
              </a:ext>
            </a:extLst>
          </p:cNvPr>
          <p:cNvGrpSpPr/>
          <p:nvPr/>
        </p:nvGrpSpPr>
        <p:grpSpPr>
          <a:xfrm>
            <a:off x="1295400" y="4350018"/>
            <a:ext cx="6477000" cy="457200"/>
            <a:chOff x="1295400" y="3657600"/>
            <a:chExt cx="6477000" cy="4572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152583-5AB7-45F3-8281-C6B48E98FA57}"/>
                </a:ext>
              </a:extLst>
            </p:cNvPr>
            <p:cNvSpPr/>
            <p:nvPr/>
          </p:nvSpPr>
          <p:spPr>
            <a:xfrm>
              <a:off x="12954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B7E62A1-4A98-4889-B5FF-8599842106B1}"/>
                </a:ext>
              </a:extLst>
            </p:cNvPr>
            <p:cNvSpPr/>
            <p:nvPr/>
          </p:nvSpPr>
          <p:spPr>
            <a:xfrm>
              <a:off x="27432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922D90-4A29-41E3-B0AC-DDFE0C2AC55B}"/>
                </a:ext>
              </a:extLst>
            </p:cNvPr>
            <p:cNvSpPr/>
            <p:nvPr/>
          </p:nvSpPr>
          <p:spPr>
            <a:xfrm>
              <a:off x="38100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F873BEF-5378-4506-BE49-350E7DB70C01}"/>
                </a:ext>
              </a:extLst>
            </p:cNvPr>
            <p:cNvSpPr/>
            <p:nvPr/>
          </p:nvSpPr>
          <p:spPr>
            <a:xfrm>
              <a:off x="53340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E9795F32-11F8-463C-A807-2E58A40E3AF6}"/>
                </a:ext>
              </a:extLst>
            </p:cNvPr>
            <p:cNvCxnSpPr>
              <a:stCxn id="61" idx="7"/>
              <a:endCxn id="62" idx="1"/>
            </p:cNvCxnSpPr>
            <p:nvPr/>
          </p:nvCxnSpPr>
          <p:spPr>
            <a:xfrm rot="5400000" flipH="1" flipV="1">
              <a:off x="2247900" y="3162300"/>
              <a:ext cx="12700" cy="11245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CDE63FDE-A689-42E7-8BD5-96705998BE3E}"/>
                </a:ext>
              </a:extLst>
            </p:cNvPr>
            <p:cNvCxnSpPr>
              <a:cxnSpLocks/>
              <a:stCxn id="63" idx="7"/>
              <a:endCxn id="64" idx="1"/>
            </p:cNvCxnSpPr>
            <p:nvPr/>
          </p:nvCxnSpPr>
          <p:spPr>
            <a:xfrm rot="5400000" flipH="1" flipV="1">
              <a:off x="4800600" y="3124200"/>
              <a:ext cx="12700" cy="12007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591133-8D28-4E76-A153-21006BCAB5ED}"/>
                </a:ext>
              </a:extLst>
            </p:cNvPr>
            <p:cNvSpPr txBox="1"/>
            <p:nvPr/>
          </p:nvSpPr>
          <p:spPr>
            <a:xfrm>
              <a:off x="6096000" y="3701534"/>
              <a:ext cx="1676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shortest paths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09F0852-900A-4929-B44F-1963F690E7F2}"/>
              </a:ext>
            </a:extLst>
          </p:cNvPr>
          <p:cNvGrpSpPr/>
          <p:nvPr/>
        </p:nvGrpSpPr>
        <p:grpSpPr>
          <a:xfrm>
            <a:off x="1295400" y="5204579"/>
            <a:ext cx="6477000" cy="457200"/>
            <a:chOff x="1295400" y="5204579"/>
            <a:chExt cx="6477000" cy="4572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5D3345-4B0D-4709-96D3-59E780BA5A22}"/>
                </a:ext>
              </a:extLst>
            </p:cNvPr>
            <p:cNvGrpSpPr/>
            <p:nvPr/>
          </p:nvGrpSpPr>
          <p:grpSpPr>
            <a:xfrm>
              <a:off x="1295400" y="5204579"/>
              <a:ext cx="6477000" cy="457200"/>
              <a:chOff x="1295400" y="3657600"/>
              <a:chExt cx="6477000" cy="4572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7F49A6-9452-4242-AC66-B7CBE83EC1AE}"/>
                  </a:ext>
                </a:extLst>
              </p:cNvPr>
              <p:cNvSpPr/>
              <p:nvPr/>
            </p:nvSpPr>
            <p:spPr>
              <a:xfrm>
                <a:off x="1295400" y="3657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5C81CB2-8F33-47CE-AD2B-609E126F6524}"/>
                  </a:ext>
                </a:extLst>
              </p:cNvPr>
              <p:cNvSpPr/>
              <p:nvPr/>
            </p:nvSpPr>
            <p:spPr>
              <a:xfrm>
                <a:off x="2743200" y="3657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9CA9669-74B6-4150-8988-C0F4F172E482}"/>
                  </a:ext>
                </a:extLst>
              </p:cNvPr>
              <p:cNvSpPr/>
              <p:nvPr/>
            </p:nvSpPr>
            <p:spPr>
              <a:xfrm>
                <a:off x="3810000" y="3657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15B8409-98D8-495D-B2E0-02FB879C454C}"/>
                  </a:ext>
                </a:extLst>
              </p:cNvPr>
              <p:cNvSpPr/>
              <p:nvPr/>
            </p:nvSpPr>
            <p:spPr>
              <a:xfrm>
                <a:off x="5334000" y="3657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74" name="Connector: Curved 73">
                <a:extLst>
                  <a:ext uri="{FF2B5EF4-FFF2-40B4-BE49-F238E27FC236}">
                    <a16:creationId xmlns:a16="http://schemas.microsoft.com/office/drawing/2014/main" id="{36186295-E9E3-429B-AC8B-98B0F28AF404}"/>
                  </a:ext>
                </a:extLst>
              </p:cNvPr>
              <p:cNvCxnSpPr>
                <a:stCxn id="70" idx="7"/>
                <a:endCxn id="71" idx="1"/>
              </p:cNvCxnSpPr>
              <p:nvPr/>
            </p:nvCxnSpPr>
            <p:spPr>
              <a:xfrm rot="5400000" flipH="1" flipV="1">
                <a:off x="2247900" y="3162300"/>
                <a:ext cx="12700" cy="1124510"/>
              </a:xfrm>
              <a:prstGeom prst="curvedConnector3">
                <a:avLst>
                  <a:gd name="adj1" fmla="val 2327205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4291FD7-3A7D-4928-B073-BD157802DBE3}"/>
                  </a:ext>
                </a:extLst>
              </p:cNvPr>
              <p:cNvSpPr txBox="1"/>
              <p:nvPr/>
            </p:nvSpPr>
            <p:spPr>
              <a:xfrm>
                <a:off x="6096000" y="3701534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shortest paths</a:t>
                </a:r>
                <a:r>
                  <a:rPr lang="en-US" dirty="0"/>
                  <a:t> </a:t>
                </a:r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F1DDCB9-6D40-442A-ADFE-BFA65FCAA961}"/>
                </a:ext>
              </a:extLst>
            </p:cNvPr>
            <p:cNvSpPr/>
            <p:nvPr/>
          </p:nvSpPr>
          <p:spPr>
            <a:xfrm>
              <a:off x="4572000" y="520457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566D11C5-D7D4-4B0C-A9DF-B6727110EA86}"/>
                </a:ext>
              </a:extLst>
            </p:cNvPr>
            <p:cNvCxnSpPr>
              <a:cxnSpLocks/>
              <a:stCxn id="72" idx="7"/>
              <a:endCxn id="77" idx="1"/>
            </p:cNvCxnSpPr>
            <p:nvPr/>
          </p:nvCxnSpPr>
          <p:spPr>
            <a:xfrm rot="5400000" flipH="1" flipV="1">
              <a:off x="4419600" y="5052179"/>
              <a:ext cx="12700" cy="438710"/>
            </a:xfrm>
            <a:prstGeom prst="curvedConnector3">
              <a:avLst>
                <a:gd name="adj1" fmla="val 2327205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8608AD1E-2E1A-49FE-AA02-A62D26E9463D}"/>
                </a:ext>
              </a:extLst>
            </p:cNvPr>
            <p:cNvCxnSpPr>
              <a:cxnSpLocks/>
              <a:stCxn id="77" idx="7"/>
              <a:endCxn id="73" idx="1"/>
            </p:cNvCxnSpPr>
            <p:nvPr/>
          </p:nvCxnSpPr>
          <p:spPr>
            <a:xfrm rot="5400000" flipH="1" flipV="1">
              <a:off x="5181600" y="5052179"/>
              <a:ext cx="12700" cy="438710"/>
            </a:xfrm>
            <a:prstGeom prst="curvedConnector3">
              <a:avLst>
                <a:gd name="adj1" fmla="val 2327205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6226134-ADAF-4489-BB25-F515437850D4}"/>
              </a:ext>
            </a:extLst>
          </p:cNvPr>
          <p:cNvGrpSpPr/>
          <p:nvPr/>
        </p:nvGrpSpPr>
        <p:grpSpPr>
          <a:xfrm>
            <a:off x="1295400" y="6039656"/>
            <a:ext cx="6477000" cy="457200"/>
            <a:chOff x="1295400" y="6039656"/>
            <a:chExt cx="6477000" cy="4572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6C2A04E-D708-4607-AA13-21A0B0AD1387}"/>
                </a:ext>
              </a:extLst>
            </p:cNvPr>
            <p:cNvGrpSpPr/>
            <p:nvPr/>
          </p:nvGrpSpPr>
          <p:grpSpPr>
            <a:xfrm>
              <a:off x="1295400" y="6039656"/>
              <a:ext cx="6477000" cy="457200"/>
              <a:chOff x="1295400" y="5204579"/>
              <a:chExt cx="6477000" cy="45720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AE940AF-7A06-4132-B3BD-7957E802E147}"/>
                  </a:ext>
                </a:extLst>
              </p:cNvPr>
              <p:cNvGrpSpPr/>
              <p:nvPr/>
            </p:nvGrpSpPr>
            <p:grpSpPr>
              <a:xfrm>
                <a:off x="1295400" y="5204579"/>
                <a:ext cx="6477000" cy="457200"/>
                <a:chOff x="1295400" y="3657600"/>
                <a:chExt cx="6477000" cy="457200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D69D27C4-4509-4C91-A63E-1373F802E6CC}"/>
                    </a:ext>
                  </a:extLst>
                </p:cNvPr>
                <p:cNvSpPr/>
                <p:nvPr/>
              </p:nvSpPr>
              <p:spPr>
                <a:xfrm>
                  <a:off x="1295400" y="36576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ABBECA-E347-4564-9979-9F2483E85FAD}"/>
                    </a:ext>
                  </a:extLst>
                </p:cNvPr>
                <p:cNvSpPr/>
                <p:nvPr/>
              </p:nvSpPr>
              <p:spPr>
                <a:xfrm>
                  <a:off x="2743200" y="36576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5CA9025-CE63-445A-AC00-0C63EA304177}"/>
                    </a:ext>
                  </a:extLst>
                </p:cNvPr>
                <p:cNvSpPr/>
                <p:nvPr/>
              </p:nvSpPr>
              <p:spPr>
                <a:xfrm>
                  <a:off x="3810000" y="36576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22B752B-0184-4CFB-A927-0555AFC9C3E3}"/>
                    </a:ext>
                  </a:extLst>
                </p:cNvPr>
                <p:cNvSpPr/>
                <p:nvPr/>
              </p:nvSpPr>
              <p:spPr>
                <a:xfrm>
                  <a:off x="5334000" y="36576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99" name="Connector: Curved 98">
                  <a:extLst>
                    <a:ext uri="{FF2B5EF4-FFF2-40B4-BE49-F238E27FC236}">
                      <a16:creationId xmlns:a16="http://schemas.microsoft.com/office/drawing/2014/main" id="{E57C1ECA-C7EA-422C-B4F2-C7E0E489A957}"/>
                    </a:ext>
                  </a:extLst>
                </p:cNvPr>
                <p:cNvCxnSpPr>
                  <a:stCxn id="95" idx="7"/>
                  <a:endCxn id="96" idx="1"/>
                </p:cNvCxnSpPr>
                <p:nvPr/>
              </p:nvCxnSpPr>
              <p:spPr>
                <a:xfrm rot="5400000" flipH="1" flipV="1">
                  <a:off x="2247900" y="3162300"/>
                  <a:ext cx="12700" cy="1124510"/>
                </a:xfrm>
                <a:prstGeom prst="curvedConnector3">
                  <a:avLst>
                    <a:gd name="adj1" fmla="val 2327205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AC2A785-CD10-4E48-841B-E1CD75E9D32A}"/>
                    </a:ext>
                  </a:extLst>
                </p:cNvPr>
                <p:cNvSpPr txBox="1"/>
                <p:nvPr/>
              </p:nvSpPr>
              <p:spPr>
                <a:xfrm>
                  <a:off x="6096000" y="3701534"/>
                  <a:ext cx="167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shortest paths</a:t>
                  </a:r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E52AE84-B8A5-418F-AB86-FDEAA23E0329}"/>
                  </a:ext>
                </a:extLst>
              </p:cNvPr>
              <p:cNvSpPr/>
              <p:nvPr/>
            </p:nvSpPr>
            <p:spPr>
              <a:xfrm>
                <a:off x="4572000" y="520457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93" name="Connector: Curved 92">
                <a:extLst>
                  <a:ext uri="{FF2B5EF4-FFF2-40B4-BE49-F238E27FC236}">
                    <a16:creationId xmlns:a16="http://schemas.microsoft.com/office/drawing/2014/main" id="{F300AF97-C1F1-4BBF-B635-AE973708736C}"/>
                  </a:ext>
                </a:extLst>
              </p:cNvPr>
              <p:cNvCxnSpPr>
                <a:cxnSpLocks/>
                <a:stCxn id="97" idx="7"/>
                <a:endCxn id="92" idx="1"/>
              </p:cNvCxnSpPr>
              <p:nvPr/>
            </p:nvCxnSpPr>
            <p:spPr>
              <a:xfrm rot="5400000" flipH="1" flipV="1">
                <a:off x="4419600" y="5052179"/>
                <a:ext cx="12700" cy="438710"/>
              </a:xfrm>
              <a:prstGeom prst="curvedConnector3">
                <a:avLst>
                  <a:gd name="adj1" fmla="val 2327205"/>
                </a:avLst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Curved 93">
                <a:extLst>
                  <a:ext uri="{FF2B5EF4-FFF2-40B4-BE49-F238E27FC236}">
                    <a16:creationId xmlns:a16="http://schemas.microsoft.com/office/drawing/2014/main" id="{7219A053-15CB-483B-84EA-BF7FBCF04DE6}"/>
                  </a:ext>
                </a:extLst>
              </p:cNvPr>
              <p:cNvCxnSpPr>
                <a:cxnSpLocks/>
                <a:stCxn id="92" idx="7"/>
                <a:endCxn id="98" idx="1"/>
              </p:cNvCxnSpPr>
              <p:nvPr/>
            </p:nvCxnSpPr>
            <p:spPr>
              <a:xfrm rot="5400000" flipH="1" flipV="1">
                <a:off x="5181600" y="5052179"/>
                <a:ext cx="12700" cy="438710"/>
              </a:xfrm>
              <a:prstGeom prst="curvedConnector3">
                <a:avLst>
                  <a:gd name="adj1" fmla="val 2327205"/>
                </a:avLst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198D1305-54AB-4883-B0B1-502273C5DBAC}"/>
                </a:ext>
              </a:extLst>
            </p:cNvPr>
            <p:cNvCxnSpPr>
              <a:cxnSpLocks/>
              <a:stCxn id="96" idx="7"/>
              <a:endCxn id="97" idx="1"/>
            </p:cNvCxnSpPr>
            <p:nvPr/>
          </p:nvCxnSpPr>
          <p:spPr>
            <a:xfrm rot="5400000" flipH="1" flipV="1">
              <a:off x="3505200" y="5734856"/>
              <a:ext cx="12700" cy="7435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49BEA73-E1D7-4670-AC89-59D89B9E4AED}"/>
              </a:ext>
            </a:extLst>
          </p:cNvPr>
          <p:cNvSpPr txBox="1"/>
          <p:nvPr/>
        </p:nvSpPr>
        <p:spPr>
          <a:xfrm>
            <a:off x="1149614" y="5875645"/>
            <a:ext cx="63246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Takeaway: Dynamic Programming is often linked with Induction!</a:t>
            </a:r>
          </a:p>
          <a:p>
            <a:r>
              <a:rPr lang="en-US" dirty="0">
                <a:solidFill>
                  <a:schemeClr val="bg1"/>
                </a:solidFill>
              </a:rPr>
              <a:t>Book-keep partial results to avoid redundant computation!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840AD8-3D2F-4C53-A23B-E24A97B0378E}"/>
              </a:ext>
            </a:extLst>
          </p:cNvPr>
          <p:cNvGrpSpPr/>
          <p:nvPr/>
        </p:nvGrpSpPr>
        <p:grpSpPr>
          <a:xfrm>
            <a:off x="1289761" y="4350017"/>
            <a:ext cx="6477000" cy="457200"/>
            <a:chOff x="1295400" y="3657600"/>
            <a:chExt cx="6477000" cy="45720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89AA25B-A765-47A9-9687-29DB5B59594F}"/>
                </a:ext>
              </a:extLst>
            </p:cNvPr>
            <p:cNvSpPr/>
            <p:nvPr/>
          </p:nvSpPr>
          <p:spPr>
            <a:xfrm>
              <a:off x="12954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92CCB30-9C18-4EB7-88EF-F723832406BF}"/>
                </a:ext>
              </a:extLst>
            </p:cNvPr>
            <p:cNvSpPr/>
            <p:nvPr/>
          </p:nvSpPr>
          <p:spPr>
            <a:xfrm>
              <a:off x="27432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CBC5AF9-AA5B-48A2-96FA-A24D6BB76A38}"/>
                </a:ext>
              </a:extLst>
            </p:cNvPr>
            <p:cNvSpPr/>
            <p:nvPr/>
          </p:nvSpPr>
          <p:spPr>
            <a:xfrm>
              <a:off x="38100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497704D-D8C3-461A-89A1-FE7803A82D00}"/>
                </a:ext>
              </a:extLst>
            </p:cNvPr>
            <p:cNvSpPr/>
            <p:nvPr/>
          </p:nvSpPr>
          <p:spPr>
            <a:xfrm>
              <a:off x="5334000" y="3657600"/>
              <a:ext cx="457200" cy="4572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7806DFFC-E6C1-4096-8F64-0122EF893B1A}"/>
                </a:ext>
              </a:extLst>
            </p:cNvPr>
            <p:cNvCxnSpPr>
              <a:stCxn id="109" idx="7"/>
              <a:endCxn id="110" idx="1"/>
            </p:cNvCxnSpPr>
            <p:nvPr/>
          </p:nvCxnSpPr>
          <p:spPr>
            <a:xfrm rot="5400000" flipH="1" flipV="1">
              <a:off x="2247900" y="3162300"/>
              <a:ext cx="12700" cy="11245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20518B83-B65E-4122-8D48-4AE8D28CC79E}"/>
                </a:ext>
              </a:extLst>
            </p:cNvPr>
            <p:cNvCxnSpPr>
              <a:cxnSpLocks/>
              <a:stCxn id="111" idx="7"/>
              <a:endCxn id="112" idx="1"/>
            </p:cNvCxnSpPr>
            <p:nvPr/>
          </p:nvCxnSpPr>
          <p:spPr>
            <a:xfrm rot="5400000" flipH="1" flipV="1">
              <a:off x="4800600" y="3124200"/>
              <a:ext cx="12700" cy="1200710"/>
            </a:xfrm>
            <a:prstGeom prst="curvedConnector3">
              <a:avLst>
                <a:gd name="adj1" fmla="val 2327205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9CE19322-75CC-4CF7-85CF-78439F62EC5A}"/>
                </a:ext>
              </a:extLst>
            </p:cNvPr>
            <p:cNvCxnSpPr>
              <a:cxnSpLocks/>
              <a:stCxn id="110" idx="7"/>
              <a:endCxn id="111" idx="1"/>
            </p:cNvCxnSpPr>
            <p:nvPr/>
          </p:nvCxnSpPr>
          <p:spPr>
            <a:xfrm rot="5400000" flipH="1" flipV="1">
              <a:off x="3505200" y="3352800"/>
              <a:ext cx="12700" cy="7435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748173A-0692-404A-915C-3141301A9F34}"/>
                </a:ext>
              </a:extLst>
            </p:cNvPr>
            <p:cNvSpPr txBox="1"/>
            <p:nvPr/>
          </p:nvSpPr>
          <p:spPr>
            <a:xfrm>
              <a:off x="6096000" y="3701534"/>
              <a:ext cx="1676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shortest path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F43F4F9-CFBC-41C4-8224-8F2BD585A6DF}"/>
              </a:ext>
            </a:extLst>
          </p:cNvPr>
          <p:cNvGrpSpPr/>
          <p:nvPr/>
        </p:nvGrpSpPr>
        <p:grpSpPr>
          <a:xfrm>
            <a:off x="1296375" y="5198561"/>
            <a:ext cx="6477000" cy="457200"/>
            <a:chOff x="1295400" y="3657600"/>
            <a:chExt cx="6477000" cy="45720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6825B4-F2BB-47C2-A379-64B52AB437C0}"/>
                </a:ext>
              </a:extLst>
            </p:cNvPr>
            <p:cNvSpPr/>
            <p:nvPr/>
          </p:nvSpPr>
          <p:spPr>
            <a:xfrm>
              <a:off x="12954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7CC2FAF-E4BE-4D8D-9158-B4BA793440C2}"/>
                </a:ext>
              </a:extLst>
            </p:cNvPr>
            <p:cNvSpPr/>
            <p:nvPr/>
          </p:nvSpPr>
          <p:spPr>
            <a:xfrm>
              <a:off x="27432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7F81AF-30E3-419C-97F5-5F38D0FC5800}"/>
                </a:ext>
              </a:extLst>
            </p:cNvPr>
            <p:cNvSpPr/>
            <p:nvPr/>
          </p:nvSpPr>
          <p:spPr>
            <a:xfrm>
              <a:off x="38100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7AF1DD7C-6E7A-47F3-8043-3266F6341C65}"/>
                </a:ext>
              </a:extLst>
            </p:cNvPr>
            <p:cNvCxnSpPr>
              <a:stCxn id="118" idx="7"/>
              <a:endCxn id="119" idx="1"/>
            </p:cNvCxnSpPr>
            <p:nvPr/>
          </p:nvCxnSpPr>
          <p:spPr>
            <a:xfrm rot="5400000" flipH="1" flipV="1">
              <a:off x="2247900" y="3162300"/>
              <a:ext cx="12700" cy="11245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C5E7759D-C2BD-43EC-8968-77EFCA87AD64}"/>
                </a:ext>
              </a:extLst>
            </p:cNvPr>
            <p:cNvCxnSpPr>
              <a:cxnSpLocks/>
              <a:stCxn id="119" idx="7"/>
              <a:endCxn id="120" idx="1"/>
            </p:cNvCxnSpPr>
            <p:nvPr/>
          </p:nvCxnSpPr>
          <p:spPr>
            <a:xfrm rot="5400000" flipH="1" flipV="1">
              <a:off x="3505200" y="3352800"/>
              <a:ext cx="12700" cy="743510"/>
            </a:xfrm>
            <a:prstGeom prst="curvedConnector3">
              <a:avLst>
                <a:gd name="adj1" fmla="val 232720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35503D4-CD19-4B02-A650-6C0546247F74}"/>
                </a:ext>
              </a:extLst>
            </p:cNvPr>
            <p:cNvSpPr txBox="1"/>
            <p:nvPr/>
          </p:nvSpPr>
          <p:spPr>
            <a:xfrm>
              <a:off x="6096000" y="3701534"/>
              <a:ext cx="1676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shortest path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5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35472</TotalTime>
  <Words>3430</Words>
  <Application>Microsoft Office PowerPoint</Application>
  <PresentationFormat>On-screen Show (4:3)</PresentationFormat>
  <Paragraphs>935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Limitation of Divide and Conquer</vt:lpstr>
      <vt:lpstr>Fibonacci Sequence Divide and Conquer Solution</vt:lpstr>
      <vt:lpstr>Fibonacci Sequence Iterative Solution</vt:lpstr>
      <vt:lpstr>Dynamic Programming</vt:lpstr>
      <vt:lpstr>Optimization Problem</vt:lpstr>
      <vt:lpstr>Optimization Problem Example</vt:lpstr>
      <vt:lpstr>Optimization Problem Example</vt:lpstr>
      <vt:lpstr>Outline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 Bottom-up Approach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Example</vt:lpstr>
      <vt:lpstr>Matrix-Chain Multiplication Constructing an Optimal Order</vt:lpstr>
      <vt:lpstr>Matrix-Chain Multiplication Example</vt:lpstr>
      <vt:lpstr>Matrix-Chain Multiplication Time Complexity</vt:lpstr>
      <vt:lpstr>Matrix-Chain Multiplication Summary</vt:lpstr>
      <vt:lpstr>Outline</vt:lpstr>
      <vt:lpstr>Dynamic Programming for Optimization</vt:lpstr>
      <vt:lpstr>Optimal Substructure</vt:lpstr>
      <vt:lpstr>Overlapping Subproblems</vt:lpstr>
      <vt:lpstr>Designing a Dynamic-Programming Algorithm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Hongyi Xin</cp:lastModifiedBy>
  <cp:revision>2826</cp:revision>
  <dcterms:created xsi:type="dcterms:W3CDTF">2008-09-02T17:19:50Z</dcterms:created>
  <dcterms:modified xsi:type="dcterms:W3CDTF">2020-12-07T07:37:22Z</dcterms:modified>
</cp:coreProperties>
</file>