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9" r:id="rId4"/>
    <p:sldId id="257" r:id="rId5"/>
    <p:sldId id="285" r:id="rId6"/>
    <p:sldId id="272" r:id="rId7"/>
    <p:sldId id="270" r:id="rId8"/>
    <p:sldId id="305" r:id="rId9"/>
    <p:sldId id="306" r:id="rId10"/>
    <p:sldId id="297" r:id="rId11"/>
    <p:sldId id="298" r:id="rId12"/>
    <p:sldId id="283" r:id="rId13"/>
    <p:sldId id="286" r:id="rId14"/>
    <p:sldId id="284" r:id="rId15"/>
    <p:sldId id="310" r:id="rId16"/>
    <p:sldId id="294" r:id="rId17"/>
    <p:sldId id="295" r:id="rId18"/>
    <p:sldId id="296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F335-9BB5-4EF4-A371-C5D7F010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58-3607-4C38-ACE2-ACF603B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71D-C388-4CD3-92F9-4557676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FF74-10C5-480A-8D92-B0CB8FC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4E5-3966-4765-B448-62A4781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C6C-5C3B-4A94-98CE-9521A39A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4F84-537F-4804-A445-325C5F4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CA8F-DAC7-41FE-8395-FC5306B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C89-B00D-47BB-A762-FF44F6F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EF4-4C6D-4A32-A0BE-A4645E1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4B3D-9680-49F2-B6B4-BDC490BC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138A-4541-4959-B909-9EDA8374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280C-40FF-4A48-A9D1-1D0E08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2C56-7C5F-47D4-B057-E269252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6F1C-6349-47A0-9E9D-1080536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67A3-B856-4A79-9D1D-4191BD0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A1D7-EF44-4854-BE80-160C5BDC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834-1D27-49FF-AF16-31B36441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E0A-3BF1-4B86-86D6-DDFB397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655-5E50-4609-85DF-9FD3CD6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2A-E515-4946-ADDA-CF8BF73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0C99-0A83-468E-9851-1F65222D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8A2-C20F-4089-95B0-5854EE0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373-468C-4AFD-BB69-1A91A25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9622-C693-4F99-A0C1-D4764B8B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175-7592-4C92-A934-BF4EBFD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D937-D168-480B-AAEB-5779ACA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401C-35B4-46AA-AE4C-803D3197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52F-5BFF-4DA1-B2F8-ADF7F69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F732-205C-457E-9789-95BC6E1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9D62-F261-42E4-A7AA-7F10D0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87A8-EBCA-4D4C-9B38-42A1B3F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AA3F-DECD-4E4D-8866-0A4D7967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AE18-3D97-445F-A6AD-DF0E5CE5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9E9-2E6F-4E6D-BC61-BF9F42F6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0447C-79C0-422B-97D0-D5745481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45DE8-73D4-44D8-A6E6-0BBB924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2543-7574-481F-9FDE-8AA1AD0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5C2F-BAB8-4BC0-950B-C573C8D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BB4-9432-4D05-822F-DD7BCBB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798-2AEC-45AB-ABE3-89AC628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E16-DF2C-4726-BB74-B8E1B8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66AE8-0125-4827-A8C7-0565E35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D7D-11AB-4923-B06E-D03CF7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55C4A-D812-408D-847D-A8F43AD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8DAB-8652-43E7-8925-0909F3B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2C8-0C63-4126-977B-E32F6AF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585F-EC45-4430-A300-ED7E915B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04A-1BF1-4A08-9FF5-97BC4DF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1884-DD57-483D-B2C3-726407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F4C6-032E-4EA5-807D-C33CEC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E0E-F7B4-44F3-B947-66E9EA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30D-93C8-4480-BD97-0E9BCA6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3984-1A48-4041-A012-8757B2C7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F942-535B-42B0-A374-DD644C99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3FAC-266A-4F4F-B55E-F94CDE5B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92F0-50ED-47F7-9979-0C1146A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D429-9C7D-49C0-BFBD-14DF733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28F3-701F-4741-8EC0-9C5FAE08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E978-872A-484F-A7B3-2446E01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5C6-1F0E-41D5-8D97-D97AA765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23F-6D36-41C4-AC5A-49658A3E2D8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5D7-29BE-47FF-B7BE-63C4A195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B3A-8D05-4C67-9869-41FCECE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imgres?imgurl=https://1000logos.net/wp-content/uploads/2017/10/florida-gators-logo.png&amp;imgrefurl=https://1000logos.net/florida-gators-logo/&amp;docid=-Vy7gJUM1d0DDM&amp;tbnid=WLNh28O_YJSbQM:&amp;vet=10ahUKEwiOjKzL6fjhAhWnneAKHTBNCEcQMwhTKAEwAQ..i&amp;w=2600&amp;h=1800&amp;hl=en&amp;bih=764&amp;biw=1600&amp;q=uf%20gators%20logo&amp;ved=0ahUKEwiOjKzL6fjhAhWnneAKHTBNCEcQMwhTKAEwAQ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VE496 Advanced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1:</a:t>
            </a:r>
          </a:p>
          <a:p>
            <a:r>
              <a:rPr lang="en-US" dirty="0"/>
              <a:t>Problem Definition and Problem-Need Solution Analysis</a:t>
            </a:r>
          </a:p>
          <a:p>
            <a:endParaRPr lang="en-US" dirty="0"/>
          </a:p>
          <a:p>
            <a:r>
              <a:rPr lang="en-US" dirty="0"/>
              <a:t>Nathaniel T. Murray </a:t>
            </a:r>
            <a:r>
              <a:rPr lang="zh-CN" altLang="en-US" dirty="0"/>
              <a:t>莫子禅</a:t>
            </a:r>
            <a:endParaRPr lang="en-US" altLang="zh-CN" dirty="0"/>
          </a:p>
          <a:p>
            <a:r>
              <a:rPr lang="en-US" altLang="zh-CN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7D65-C557-4066-A257-4C4C45C6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 Students: Common Areas of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4701-F0A9-4EC9-B139-CE683FA4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Differentiating between problems, needs, and solutions</a:t>
            </a:r>
          </a:p>
          <a:p>
            <a:r>
              <a:rPr lang="en-US" dirty="0"/>
              <a:t>Defining the problem, and making sure the purpose and solutions logically follow from it</a:t>
            </a:r>
          </a:p>
          <a:p>
            <a:r>
              <a:rPr lang="en-US" dirty="0"/>
              <a:t>Converting qualitative customer requirements into quantitative technical specifications</a:t>
            </a:r>
          </a:p>
          <a:p>
            <a:r>
              <a:rPr lang="en-US" dirty="0"/>
              <a:t>Purpose and structure of a literature review</a:t>
            </a:r>
          </a:p>
          <a:p>
            <a:r>
              <a:rPr lang="en-US" dirty="0"/>
              <a:t>Writing with appropriate tone: abstracted and de-personalized</a:t>
            </a:r>
          </a:p>
          <a:p>
            <a:r>
              <a:rPr lang="en-US" dirty="0"/>
              <a:t>Weak evidence and one-sentence paragraphs</a:t>
            </a:r>
          </a:p>
          <a:p>
            <a:r>
              <a:rPr lang="en-US" dirty="0"/>
              <a:t>PPT slide formatting: content, layout, sponsor logo</a:t>
            </a:r>
          </a:p>
        </p:txBody>
      </p:sp>
    </p:spTree>
    <p:extLst>
      <p:ext uri="{BB962C8B-B14F-4D97-AF65-F5344CB8AC3E}">
        <p14:creationId xmlns:p14="http://schemas.microsoft.com/office/powerpoint/2010/main" val="268721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2E4-1A7B-4372-BE57-6FEB2234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3BB86-B97D-4F88-8A92-93EBEA1E4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04" y="1825625"/>
            <a:ext cx="60565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CA797-8FA8-45BF-A28F-F44EE87218B0}"/>
              </a:ext>
            </a:extLst>
          </p:cNvPr>
          <p:cNvSpPr txBox="1"/>
          <p:nvPr/>
        </p:nvSpPr>
        <p:spPr>
          <a:xfrm>
            <a:off x="8438920" y="6492875"/>
            <a:ext cx="375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Dieter &amp;</a:t>
            </a:r>
            <a:r>
              <a:rPr lang="zh-TW" altLang="en-US" dirty="0"/>
              <a:t> </a:t>
            </a:r>
            <a:r>
              <a:rPr lang="en-US" altLang="zh-TW" dirty="0"/>
              <a:t>Schmidt (2013), p.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7991-DDD6-4670-A49A-62047114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Project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BA0E9-22BD-42BE-BF42-26B0DA5AB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03022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3983">
                  <a:extLst>
                    <a:ext uri="{9D8B030D-6E8A-4147-A177-3AD203B41FA5}">
                      <a16:colId xmlns:a16="http://schemas.microsoft.com/office/drawing/2014/main" val="904231773"/>
                    </a:ext>
                  </a:extLst>
                </a:gridCol>
                <a:gridCol w="8621617">
                  <a:extLst>
                    <a:ext uri="{9D8B030D-6E8A-4147-A177-3AD203B41FA5}">
                      <a16:colId xmlns:a16="http://schemas.microsoft.com/office/drawing/2014/main" val="167521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categories by which the problem will be assessed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shortcomings (impact on people) of existing devices, as assessed by the 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things that are required in order to fix the problem – the general “what”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8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way in which those needs will be met – the specific “how”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83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261EAC-39E9-4870-8ED9-9A08F4032D83}"/>
              </a:ext>
            </a:extLst>
          </p:cNvPr>
          <p:cNvSpPr txBox="1"/>
          <p:nvPr/>
        </p:nvSpPr>
        <p:spPr>
          <a:xfrm>
            <a:off x="838200" y="3549016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Remember:</a:t>
            </a:r>
            <a:r>
              <a:rPr lang="en-US" dirty="0"/>
              <a:t> Every need and solution must be directly tied to a criterion established in the problem section</a:t>
            </a:r>
          </a:p>
        </p:txBody>
      </p:sp>
    </p:spTree>
    <p:extLst>
      <p:ext uri="{BB962C8B-B14F-4D97-AF65-F5344CB8AC3E}">
        <p14:creationId xmlns:p14="http://schemas.microsoft.com/office/powerpoint/2010/main" val="294202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07B-9DDE-47DC-ABBC-360353F9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Spring-Loaded Mousetrap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F5C1FC-BAAE-421A-8360-C89DC04E42A2}"/>
              </a:ext>
            </a:extLst>
          </p:cNvPr>
          <p:cNvSpPr/>
          <p:nvPr/>
        </p:nvSpPr>
        <p:spPr>
          <a:xfrm>
            <a:off x="1981200" y="2102250"/>
            <a:ext cx="8229600" cy="320590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</a:t>
            </a:r>
            <a:r>
              <a:rPr lang="en-US" altLang="zh-CN" sz="3600" dirty="0"/>
              <a:t>Our environment is </a:t>
            </a:r>
            <a:r>
              <a:rPr lang="en-US" sz="3600" dirty="0"/>
              <a:t>infested with mice, but we do not have enough electrical power for an electronic solution.”</a:t>
            </a:r>
          </a:p>
        </p:txBody>
      </p:sp>
    </p:spTree>
    <p:extLst>
      <p:ext uri="{BB962C8B-B14F-4D97-AF65-F5344CB8AC3E}">
        <p14:creationId xmlns:p14="http://schemas.microsoft.com/office/powerpoint/2010/main" val="291682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24D-4DBB-434C-BFAC-79655C3D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Spring-Loaded Mousetrap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98BA-1336-4117-8751-C6C8D63C775A}"/>
              </a:ext>
            </a:extLst>
          </p:cNvPr>
          <p:cNvSpPr/>
          <p:nvPr/>
        </p:nvSpPr>
        <p:spPr>
          <a:xfrm>
            <a:off x="838200" y="1482037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BF148-FEC5-4714-A435-47A0D6E557F3}"/>
              </a:ext>
            </a:extLst>
          </p:cNvPr>
          <p:cNvSpPr/>
          <p:nvPr/>
        </p:nvSpPr>
        <p:spPr>
          <a:xfrm>
            <a:off x="838200" y="4069164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046CB-95FE-4158-B3CC-AA4A5AC3AF87}"/>
              </a:ext>
            </a:extLst>
          </p:cNvPr>
          <p:cNvSpPr/>
          <p:nvPr/>
        </p:nvSpPr>
        <p:spPr>
          <a:xfrm>
            <a:off x="6096000" y="1482037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B829D-801F-44AD-BD52-A39046EBE43D}"/>
              </a:ext>
            </a:extLst>
          </p:cNvPr>
          <p:cNvSpPr/>
          <p:nvPr/>
        </p:nvSpPr>
        <p:spPr>
          <a:xfrm>
            <a:off x="6096000" y="4069164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3DA1-2E02-49D4-BE7B-F4C1AE1042B6}"/>
              </a:ext>
            </a:extLst>
          </p:cNvPr>
          <p:cNvSpPr txBox="1"/>
          <p:nvPr/>
        </p:nvSpPr>
        <p:spPr>
          <a:xfrm>
            <a:off x="838200" y="4530304"/>
            <a:ext cx="5110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Infestation of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Mice carry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electrical power available for any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5C23F-2CAD-449B-9E47-BAF67540DB11}"/>
              </a:ext>
            </a:extLst>
          </p:cNvPr>
          <p:cNvSpPr txBox="1"/>
          <p:nvPr/>
        </p:nvSpPr>
        <p:spPr>
          <a:xfrm>
            <a:off x="838200" y="1490008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1849F-9CEB-4E71-9D6E-0976519C2F28}"/>
              </a:ext>
            </a:extLst>
          </p:cNvPr>
          <p:cNvSpPr txBox="1"/>
          <p:nvPr/>
        </p:nvSpPr>
        <p:spPr>
          <a:xfrm>
            <a:off x="6096000" y="1943702"/>
            <a:ext cx="511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Eliminate the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not consume any electrical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DCA2D-4477-47F3-85D2-9264E704E97D}"/>
              </a:ext>
            </a:extLst>
          </p:cNvPr>
          <p:cNvSpPr txBox="1"/>
          <p:nvPr/>
        </p:nvSpPr>
        <p:spPr>
          <a:xfrm>
            <a:off x="6096000" y="4529955"/>
            <a:ext cx="511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Bait lure, mouse-triggered, passive spring-loaded trap which captures or kills the mice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97288-B2FC-4649-99B3-F460A949F76A}"/>
              </a:ext>
            </a:extLst>
          </p:cNvPr>
          <p:cNvSpPr txBox="1"/>
          <p:nvPr/>
        </p:nvSpPr>
        <p:spPr>
          <a:xfrm>
            <a:off x="838200" y="1948322"/>
            <a:ext cx="511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 consumption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C1FF3-2E80-4599-BB58-495E1A1BC837}"/>
              </a:ext>
            </a:extLst>
          </p:cNvPr>
          <p:cNvSpPr txBox="1"/>
          <p:nvPr/>
        </p:nvSpPr>
        <p:spPr>
          <a:xfrm>
            <a:off x="6096000" y="1482037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954E4-4F74-4624-B90A-409F4E280B56}"/>
              </a:ext>
            </a:extLst>
          </p:cNvPr>
          <p:cNvSpPr txBox="1"/>
          <p:nvPr/>
        </p:nvSpPr>
        <p:spPr>
          <a:xfrm>
            <a:off x="838200" y="4068290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CF2FE-20B2-4313-95E6-79E6C1F39A97}"/>
              </a:ext>
            </a:extLst>
          </p:cNvPr>
          <p:cNvSpPr txBox="1"/>
          <p:nvPr/>
        </p:nvSpPr>
        <p:spPr>
          <a:xfrm>
            <a:off x="6096000" y="4070312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36565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24D-4DBB-434C-BFAC-79655C3D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Aircraft Wiring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98BA-1336-4117-8751-C6C8D63C775A}"/>
              </a:ext>
            </a:extLst>
          </p:cNvPr>
          <p:cNvSpPr/>
          <p:nvPr/>
        </p:nvSpPr>
        <p:spPr>
          <a:xfrm>
            <a:off x="838200" y="1482037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BF148-FEC5-4714-A435-47A0D6E557F3}"/>
              </a:ext>
            </a:extLst>
          </p:cNvPr>
          <p:cNvSpPr/>
          <p:nvPr/>
        </p:nvSpPr>
        <p:spPr>
          <a:xfrm>
            <a:off x="838200" y="4069164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046CB-95FE-4158-B3CC-AA4A5AC3AF87}"/>
              </a:ext>
            </a:extLst>
          </p:cNvPr>
          <p:cNvSpPr/>
          <p:nvPr/>
        </p:nvSpPr>
        <p:spPr>
          <a:xfrm>
            <a:off x="6096000" y="1482037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B829D-801F-44AD-BD52-A39046EBE43D}"/>
              </a:ext>
            </a:extLst>
          </p:cNvPr>
          <p:cNvSpPr/>
          <p:nvPr/>
        </p:nvSpPr>
        <p:spPr>
          <a:xfrm>
            <a:off x="6096000" y="4069164"/>
            <a:ext cx="5110908" cy="242371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3DA1-2E02-49D4-BE7B-F4C1AE1042B6}"/>
              </a:ext>
            </a:extLst>
          </p:cNvPr>
          <p:cNvSpPr txBox="1"/>
          <p:nvPr/>
        </p:nvSpPr>
        <p:spPr>
          <a:xfrm>
            <a:off x="838200" y="4530304"/>
            <a:ext cx="5110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Manual inspection of wear and tear in aircraft wiring can overlook small, hard-to-see faults, while increasing risk of repetitive strain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5C23F-2CAD-449B-9E47-BAF67540DB11}"/>
              </a:ext>
            </a:extLst>
          </p:cNvPr>
          <p:cNvSpPr txBox="1"/>
          <p:nvPr/>
        </p:nvSpPr>
        <p:spPr>
          <a:xfrm>
            <a:off x="838200" y="1490008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1849F-9CEB-4E71-9D6E-0976519C2F28}"/>
              </a:ext>
            </a:extLst>
          </p:cNvPr>
          <p:cNvSpPr txBox="1"/>
          <p:nvPr/>
        </p:nvSpPr>
        <p:spPr>
          <a:xfrm>
            <a:off x="6096000" y="1943702"/>
            <a:ext cx="5110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increase detection of faults in aircraft wiring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reduce frequency of repetitive strain injuries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DCA2D-4477-47F3-85D2-9264E704E97D}"/>
              </a:ext>
            </a:extLst>
          </p:cNvPr>
          <p:cNvSpPr txBox="1"/>
          <p:nvPr/>
        </p:nvSpPr>
        <p:spPr>
          <a:xfrm>
            <a:off x="6096000" y="4529955"/>
            <a:ext cx="5110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Smart interconnecting clamp (ICC) system with embedded sensors to read voltage and amperage flow in aircraft wiring, with augmented reality monitoring system (ARMS) to visualize fault locations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97288-B2FC-4649-99B3-F460A949F76A}"/>
              </a:ext>
            </a:extLst>
          </p:cNvPr>
          <p:cNvSpPr txBox="1"/>
          <p:nvPr/>
        </p:nvSpPr>
        <p:spPr>
          <a:xfrm>
            <a:off x="838200" y="1948322"/>
            <a:ext cx="511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Frequency of fault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Frequency of repetitive strain injuries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C1FF3-2E80-4599-BB58-495E1A1BC837}"/>
              </a:ext>
            </a:extLst>
          </p:cNvPr>
          <p:cNvSpPr txBox="1"/>
          <p:nvPr/>
        </p:nvSpPr>
        <p:spPr>
          <a:xfrm>
            <a:off x="6096000" y="1482037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954E4-4F74-4624-B90A-409F4E280B56}"/>
              </a:ext>
            </a:extLst>
          </p:cNvPr>
          <p:cNvSpPr txBox="1"/>
          <p:nvPr/>
        </p:nvSpPr>
        <p:spPr>
          <a:xfrm>
            <a:off x="838200" y="4068290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CF2FE-20B2-4313-95E6-79E6C1F39A97}"/>
              </a:ext>
            </a:extLst>
          </p:cNvPr>
          <p:cNvSpPr txBox="1"/>
          <p:nvPr/>
        </p:nvSpPr>
        <p:spPr>
          <a:xfrm>
            <a:off x="6096000" y="4070312"/>
            <a:ext cx="51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Solutions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4261D-9970-41EC-9D1B-548A70A6A559}"/>
              </a:ext>
            </a:extLst>
          </p:cNvPr>
          <p:cNvSpPr txBox="1"/>
          <p:nvPr/>
        </p:nvSpPr>
        <p:spPr>
          <a:xfrm>
            <a:off x="5100810" y="6492875"/>
            <a:ext cx="709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https://www.ncms.org/directory/united-aircraft-technologies-inc/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19D3CB-6A8A-48B8-9BF3-1A03AC4D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1" y="2725352"/>
            <a:ext cx="2224597" cy="1170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E55896-E14E-4101-85FE-91D3A6515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31" y="2721258"/>
            <a:ext cx="2144439" cy="1174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82BFF-7E52-45DA-9F05-506D7C654EF9}"/>
              </a:ext>
            </a:extLst>
          </p:cNvPr>
          <p:cNvSpPr txBox="1"/>
          <p:nvPr/>
        </p:nvSpPr>
        <p:spPr>
          <a:xfrm>
            <a:off x="6389783" y="5743109"/>
            <a:ext cx="474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                                         , reducing the need for manual inspection of wires</a:t>
            </a:r>
          </a:p>
        </p:txBody>
      </p:sp>
    </p:spTree>
    <p:extLst>
      <p:ext uri="{BB962C8B-B14F-4D97-AF65-F5344CB8AC3E}">
        <p14:creationId xmlns:p14="http://schemas.microsoft.com/office/powerpoint/2010/main" val="19214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F1A-F4EC-4FA8-81FE-020DE271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Chart Sample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297C-630D-4503-A92E-789B5187176F}"/>
              </a:ext>
            </a:extLst>
          </p:cNvPr>
          <p:cNvSpPr txBox="1"/>
          <p:nvPr/>
        </p:nvSpPr>
        <p:spPr>
          <a:xfrm>
            <a:off x="7205031" y="6492875"/>
            <a:ext cx="49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https://www.ncms.org/directory/creaform/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8B40D-0A7D-4AA2-AB54-56AFFAD0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84" y="1690688"/>
            <a:ext cx="7814631" cy="43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6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989-ED8E-44B0-929A-DCC8E858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Chart Sample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1A0A5-48A5-4992-AA87-2B7C9580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33" y="1568337"/>
            <a:ext cx="6339133" cy="4758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87544-0EC2-446B-A089-084DC01ABB7B}"/>
              </a:ext>
            </a:extLst>
          </p:cNvPr>
          <p:cNvSpPr txBox="1"/>
          <p:nvPr/>
        </p:nvSpPr>
        <p:spPr>
          <a:xfrm>
            <a:off x="2996589" y="6492875"/>
            <a:ext cx="919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https://governmenttechnologyinsider.com/simple-rule-decision-making-bold-brief-gone/</a:t>
            </a:r>
          </a:p>
        </p:txBody>
      </p:sp>
    </p:spTree>
    <p:extLst>
      <p:ext uri="{BB962C8B-B14F-4D97-AF65-F5344CB8AC3E}">
        <p14:creationId xmlns:p14="http://schemas.microsoft.com/office/powerpoint/2010/main" val="116950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E2D1-5866-4AC4-A210-955B0284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Chart Sample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FA286-8085-4F00-9530-4E1438D99518}"/>
              </a:ext>
            </a:extLst>
          </p:cNvPr>
          <p:cNvSpPr txBox="1"/>
          <p:nvPr/>
        </p:nvSpPr>
        <p:spPr>
          <a:xfrm>
            <a:off x="4560983" y="6492875"/>
            <a:ext cx="763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https://www.conceptdraw.com/examples/swot-analysis-of-a-software-company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B0CE3-C4E2-43D2-8198-6A0586619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6" y="1542361"/>
            <a:ext cx="6187607" cy="45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6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28CE-1370-4802-913F-BCE30E6E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CA4E-2A91-41E0-AB50-306F6BA1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Choose a simple, common tool or device that you would like to improve upon</a:t>
            </a:r>
          </a:p>
          <a:p>
            <a:r>
              <a:rPr lang="en-US" dirty="0"/>
              <a:t>Identify the categories/criteria by which you will evaluate the device</a:t>
            </a:r>
          </a:p>
          <a:p>
            <a:r>
              <a:rPr lang="en-US" dirty="0"/>
              <a:t>Specify existing problems with the device, according to the criteria</a:t>
            </a:r>
          </a:p>
          <a:p>
            <a:r>
              <a:rPr lang="en-US" dirty="0"/>
              <a:t>Determine the needs required to improve the device, according to the criteria</a:t>
            </a:r>
          </a:p>
          <a:p>
            <a:r>
              <a:rPr lang="en-US" dirty="0"/>
              <a:t>Identify potential solutions by which those needs could be met, guided by the criteria</a:t>
            </a:r>
          </a:p>
        </p:txBody>
      </p:sp>
    </p:spTree>
    <p:extLst>
      <p:ext uri="{BB962C8B-B14F-4D97-AF65-F5344CB8AC3E}">
        <p14:creationId xmlns:p14="http://schemas.microsoft.com/office/powerpoint/2010/main" val="8876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D41C-5741-4444-B08A-AF30FBC1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C5C1-EA42-46FF-8CF5-B46B1E09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objectives and policies</a:t>
            </a:r>
          </a:p>
          <a:p>
            <a:r>
              <a:rPr lang="en-US" dirty="0"/>
              <a:t>Organization of a technical project</a:t>
            </a:r>
          </a:p>
          <a:p>
            <a:r>
              <a:rPr lang="en-US" dirty="0"/>
              <a:t>Problem definition and evaluation criteria</a:t>
            </a:r>
          </a:p>
          <a:p>
            <a:r>
              <a:rPr lang="en-US" dirty="0"/>
              <a:t>Problem-need-solution analysis</a:t>
            </a:r>
          </a:p>
        </p:txBody>
      </p:sp>
    </p:spTree>
    <p:extLst>
      <p:ext uri="{BB962C8B-B14F-4D97-AF65-F5344CB8AC3E}">
        <p14:creationId xmlns:p14="http://schemas.microsoft.com/office/powerpoint/2010/main" val="26086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6FB5-891F-491F-91F4-8003459C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Question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AEB9D-CC46-4F54-AA31-E53EEFF229C8}"/>
              </a:ext>
            </a:extLst>
          </p:cNvPr>
          <p:cNvSpPr/>
          <p:nvPr/>
        </p:nvSpPr>
        <p:spPr>
          <a:xfrm>
            <a:off x="2201537" y="2170323"/>
            <a:ext cx="7788926" cy="32609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 challenges—economic, industrial, technological—do we face during recovery (</a:t>
            </a:r>
            <a:r>
              <a:rPr lang="zh-CN" altLang="en-US" sz="4000" dirty="0">
                <a:solidFill>
                  <a:schemeClr val="tx1"/>
                </a:solidFill>
              </a:rPr>
              <a:t>复工复产</a:t>
            </a:r>
            <a:r>
              <a:rPr lang="en-US" sz="4000" dirty="0">
                <a:solidFill>
                  <a:schemeClr val="tx1"/>
                </a:solidFill>
              </a:rPr>
              <a:t>) from the COVID-19 pandemic?</a:t>
            </a:r>
          </a:p>
        </p:txBody>
      </p:sp>
    </p:spTree>
    <p:extLst>
      <p:ext uri="{BB962C8B-B14F-4D97-AF65-F5344CB8AC3E}">
        <p14:creationId xmlns:p14="http://schemas.microsoft.com/office/powerpoint/2010/main" val="6618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71E-57E7-4FD6-ADAC-017EB0E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br>
              <a:rPr lang="en-US" dirty="0"/>
            </a:br>
            <a:r>
              <a:rPr lang="zh-CN" altLang="en-US" dirty="0"/>
              <a:t>莫老师是谁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1CA-C865-4B4F-A4E2-B263064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background</a:t>
            </a:r>
          </a:p>
          <a:p>
            <a:pPr lvl="1"/>
            <a:r>
              <a:rPr lang="en-US" dirty="0"/>
              <a:t>Ph.D. in Reading and Literacy, University of Florida (2019)</a:t>
            </a:r>
          </a:p>
          <a:p>
            <a:pPr lvl="1"/>
            <a:r>
              <a:rPr lang="en-US" dirty="0"/>
              <a:t>M.S. in International Relations, University of Edinburgh (2010)</a:t>
            </a:r>
          </a:p>
          <a:p>
            <a:pPr lvl="1"/>
            <a:r>
              <a:rPr lang="en-US" dirty="0"/>
              <a:t>B.A. in Music, College of the Holy Cross (2006)</a:t>
            </a:r>
          </a:p>
          <a:p>
            <a:pPr lvl="2"/>
            <a:r>
              <a:rPr lang="en-US" dirty="0"/>
              <a:t>Minor in Physics</a:t>
            </a:r>
          </a:p>
          <a:p>
            <a:r>
              <a:rPr lang="en-US" dirty="0"/>
              <a:t>Dissertation on the teaching of academic and scientific English writing in Chinese higher education settings</a:t>
            </a:r>
          </a:p>
          <a:p>
            <a:r>
              <a:rPr lang="en-US" dirty="0"/>
              <a:t>Teaching experience: five years teaching academic and business English in various cities in China (2010-2014, 2019-present)</a:t>
            </a:r>
          </a:p>
        </p:txBody>
      </p:sp>
      <p:pic>
        <p:nvPicPr>
          <p:cNvPr id="1027" name="Picture 3" descr="Image result for uf gators logo">
            <a:hlinkClick r:id="rId2"/>
            <a:extLst>
              <a:ext uri="{FF2B5EF4-FFF2-40B4-BE49-F238E27FC236}">
                <a16:creationId xmlns:a16="http://schemas.microsoft.com/office/drawing/2014/main" id="{B4BD88AA-60D6-44B9-9394-6D907AE9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55" y="2278778"/>
            <a:ext cx="586830" cy="4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EB23-6235-40AA-9F76-10666488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721-F7BE-4917-95C9-80B5A050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Strengthen students’ ability to define a technical problem through benchmarking and needs analysis</a:t>
            </a:r>
          </a:p>
          <a:p>
            <a:r>
              <a:rPr lang="en-US" dirty="0"/>
              <a:t>Develop students’ ability to report technical data in writing and a variety of visuals such as charts, graphs, tables, and diagrams</a:t>
            </a:r>
          </a:p>
          <a:p>
            <a:r>
              <a:rPr lang="en-US" dirty="0"/>
              <a:t>Improve students’ ability to properly cite and format graphics, equations, paragraphs, and references</a:t>
            </a:r>
          </a:p>
          <a:p>
            <a:r>
              <a:rPr lang="en-US" dirty="0"/>
              <a:t>Cultivate students’ presentation skills, particularly intonation, body language, and group interaction</a:t>
            </a:r>
          </a:p>
          <a:p>
            <a:r>
              <a:rPr lang="en-US" dirty="0"/>
              <a:t>Strengthen students’ command of the features and linguistic structures of 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2965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75D0-F75A-48B4-A4A9-A186F685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954E-D12E-4F5B-8481-551D70F7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style</a:t>
            </a:r>
          </a:p>
          <a:p>
            <a:pPr lvl="1"/>
            <a:r>
              <a:rPr lang="en-US" dirty="0"/>
              <a:t>One-third of time: I lecture on new material</a:t>
            </a:r>
          </a:p>
          <a:p>
            <a:pPr lvl="1"/>
            <a:r>
              <a:rPr lang="en-US" dirty="0"/>
              <a:t>One-third of time: You work on writing exercises</a:t>
            </a:r>
          </a:p>
          <a:p>
            <a:pPr lvl="1"/>
            <a:r>
              <a:rPr lang="en-US" dirty="0"/>
              <a:t>One-third of time: I provide usable feedback and the chance to implement it</a:t>
            </a:r>
          </a:p>
          <a:p>
            <a:r>
              <a:rPr lang="en-US" dirty="0"/>
              <a:t>Flipped classroom</a:t>
            </a:r>
          </a:p>
          <a:p>
            <a:pPr lvl="1"/>
            <a:r>
              <a:rPr lang="en-US" dirty="0"/>
              <a:t>Out-of-class time is used for reading or watching lecture material</a:t>
            </a:r>
          </a:p>
          <a:p>
            <a:pPr lvl="1"/>
            <a:r>
              <a:rPr lang="en-US" dirty="0"/>
              <a:t>In-class time is spent on practice exercises</a:t>
            </a:r>
          </a:p>
          <a:p>
            <a:r>
              <a:rPr lang="en-US" dirty="0"/>
              <a:t>Intensive case studies and material related to capstone</a:t>
            </a:r>
          </a:p>
          <a:p>
            <a:r>
              <a:rPr lang="en-US" dirty="0"/>
              <a:t>Peer review</a:t>
            </a:r>
          </a:p>
        </p:txBody>
      </p:sp>
    </p:spTree>
    <p:extLst>
      <p:ext uri="{BB962C8B-B14F-4D97-AF65-F5344CB8AC3E}">
        <p14:creationId xmlns:p14="http://schemas.microsoft.com/office/powerpoint/2010/main" val="192322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6E96-EAFD-493E-A12B-F580C35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3D0F-CA9E-4618-9E1F-30F3A5C1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r>
              <a:rPr lang="en-US" dirty="0"/>
              <a:t>Participation</a:t>
            </a:r>
          </a:p>
          <a:p>
            <a:r>
              <a:rPr lang="en-US" dirty="0"/>
              <a:t>Food and drink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Electronic devices</a:t>
            </a:r>
          </a:p>
          <a:p>
            <a:r>
              <a:rPr lang="en-US" dirty="0"/>
              <a:t>Electronic security</a:t>
            </a:r>
          </a:p>
          <a:p>
            <a:r>
              <a:rPr lang="en-US" dirty="0"/>
              <a:t>Honor code</a:t>
            </a:r>
          </a:p>
        </p:txBody>
      </p:sp>
    </p:spTree>
    <p:extLst>
      <p:ext uri="{BB962C8B-B14F-4D97-AF65-F5344CB8AC3E}">
        <p14:creationId xmlns:p14="http://schemas.microsoft.com/office/powerpoint/2010/main" val="112123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FC4E-3640-44BD-8034-A4D8699B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9E35-C689-4BA6-82FD-47584724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every class, log in on time</a:t>
            </a:r>
          </a:p>
          <a:p>
            <a:r>
              <a:rPr lang="en-US" dirty="0"/>
              <a:t>Participate actively during class and on all assignments</a:t>
            </a:r>
          </a:p>
          <a:p>
            <a:r>
              <a:rPr lang="en-US" dirty="0"/>
              <a:t>Communicate with me about your writing needs (otherwise I won’t know how to help you)</a:t>
            </a:r>
          </a:p>
        </p:txBody>
      </p:sp>
    </p:spTree>
    <p:extLst>
      <p:ext uri="{BB962C8B-B14F-4D97-AF65-F5344CB8AC3E}">
        <p14:creationId xmlns:p14="http://schemas.microsoft.com/office/powerpoint/2010/main" val="124417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268C-3CDC-4506-8196-4030D73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0973-5C78-4BEF-AE28-4DD0722E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you with ample opportunities for writing practice</a:t>
            </a:r>
          </a:p>
          <a:p>
            <a:r>
              <a:rPr lang="en-US" dirty="0"/>
              <a:t>Give you clear guidelines on how each assignment will be graded</a:t>
            </a:r>
          </a:p>
          <a:p>
            <a:r>
              <a:rPr lang="en-US" dirty="0"/>
              <a:t>Provide feedback and material that are directly applicable to your needs (but I can only do that if I know what those needs are)</a:t>
            </a:r>
          </a:p>
        </p:txBody>
      </p:sp>
    </p:spTree>
    <p:extLst>
      <p:ext uri="{BB962C8B-B14F-4D97-AF65-F5344CB8AC3E}">
        <p14:creationId xmlns:p14="http://schemas.microsoft.com/office/powerpoint/2010/main" val="364548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7961</TotalTime>
  <Words>879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VE496 Advanced Technical Communication</vt:lpstr>
      <vt:lpstr>Plan for today</vt:lpstr>
      <vt:lpstr>Opening Question</vt:lpstr>
      <vt:lpstr>Who am I? 莫老师是谁?</vt:lpstr>
      <vt:lpstr>Course Objectives</vt:lpstr>
      <vt:lpstr>Course Format</vt:lpstr>
      <vt:lpstr>Course Policies</vt:lpstr>
      <vt:lpstr>Your Responsibilities</vt:lpstr>
      <vt:lpstr>My Responsibilities</vt:lpstr>
      <vt:lpstr>JI Students: Common Areas of Struggle</vt:lpstr>
      <vt:lpstr>Engineering Design Process</vt:lpstr>
      <vt:lpstr>Technical Project Design</vt:lpstr>
      <vt:lpstr>Example: Spring-Loaded Mousetrap</vt:lpstr>
      <vt:lpstr>Example: Spring-Loaded Mousetrap</vt:lpstr>
      <vt:lpstr>Example: Aircraft Wiring Maintenance</vt:lpstr>
      <vt:lpstr>Quad Chart Sample #1</vt:lpstr>
      <vt:lpstr>Quad Chart Sample #2</vt:lpstr>
      <vt:lpstr>Quad Chart Sample #3</vt:lpstr>
      <vt:lpstr>Practice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 技术写作与交流</dc:title>
  <dc:creator>nmurrayalvarez@gmail.com</dc:creator>
  <cp:lastModifiedBy>nmurrayalvarez@gmail.com</cp:lastModifiedBy>
  <cp:revision>155</cp:revision>
  <dcterms:created xsi:type="dcterms:W3CDTF">2019-04-30T19:54:39Z</dcterms:created>
  <dcterms:modified xsi:type="dcterms:W3CDTF">2020-05-10T19:33:09Z</dcterms:modified>
</cp:coreProperties>
</file>