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5" r:id="rId3"/>
    <p:sldId id="304" r:id="rId4"/>
    <p:sldId id="306" r:id="rId5"/>
    <p:sldId id="307" r:id="rId6"/>
    <p:sldId id="308" r:id="rId7"/>
    <p:sldId id="309" r:id="rId8"/>
    <p:sldId id="300" r:id="rId9"/>
    <p:sldId id="301" r:id="rId10"/>
    <p:sldId id="299" r:id="rId11"/>
    <p:sldId id="303" r:id="rId12"/>
    <p:sldId id="302" r:id="rId13"/>
    <p:sldId id="3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5B1-5A03-4290-8DAE-ADE27DA602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FB303E-0186-428B-ADDA-B768BACFF3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E86ACB-4CA5-41CD-9F3E-6EDFD6A9E16E}"/>
              </a:ext>
            </a:extLst>
          </p:cNvPr>
          <p:cNvSpPr>
            <a:spLocks noGrp="1"/>
          </p:cNvSpPr>
          <p:nvPr>
            <p:ph type="dt" sz="half" idx="10"/>
          </p:nvPr>
        </p:nvSpPr>
        <p:spPr/>
        <p:txBody>
          <a:bodyPr/>
          <a:lstStyle/>
          <a:p>
            <a:fld id="{A9717B84-5398-4C8F-8D62-96FD860E12AC}" type="datetimeFigureOut">
              <a:rPr lang="en-US" smtClean="0"/>
              <a:t>5/14/2020</a:t>
            </a:fld>
            <a:endParaRPr lang="en-US"/>
          </a:p>
        </p:txBody>
      </p:sp>
      <p:sp>
        <p:nvSpPr>
          <p:cNvPr id="5" name="Footer Placeholder 4">
            <a:extLst>
              <a:ext uri="{FF2B5EF4-FFF2-40B4-BE49-F238E27FC236}">
                <a16:creationId xmlns:a16="http://schemas.microsoft.com/office/drawing/2014/main" id="{756DFEB4-8973-468E-8A16-73EF205EF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92F08-07ED-4F53-A2B4-B2004B7D6E78}"/>
              </a:ext>
            </a:extLst>
          </p:cNvPr>
          <p:cNvSpPr>
            <a:spLocks noGrp="1"/>
          </p:cNvSpPr>
          <p:nvPr>
            <p:ph type="sldNum" sz="quarter" idx="12"/>
          </p:nvPr>
        </p:nvSpPr>
        <p:spPr/>
        <p:txBody>
          <a:bodyPr/>
          <a:lstStyle/>
          <a:p>
            <a:fld id="{E7DA3959-8DFE-455A-B4C8-B941B7813529}" type="slidenum">
              <a:rPr lang="en-US" smtClean="0"/>
              <a:t>‹#›</a:t>
            </a:fld>
            <a:endParaRPr lang="en-US"/>
          </a:p>
        </p:txBody>
      </p:sp>
    </p:spTree>
    <p:extLst>
      <p:ext uri="{BB962C8B-B14F-4D97-AF65-F5344CB8AC3E}">
        <p14:creationId xmlns:p14="http://schemas.microsoft.com/office/powerpoint/2010/main" val="75530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B832-22F9-4CD0-B782-1C470C2E8E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24C568-A175-4A4A-B80F-4319C2620A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4775F-2C1C-4B4D-8257-164E3D550140}"/>
              </a:ext>
            </a:extLst>
          </p:cNvPr>
          <p:cNvSpPr>
            <a:spLocks noGrp="1"/>
          </p:cNvSpPr>
          <p:nvPr>
            <p:ph type="dt" sz="half" idx="10"/>
          </p:nvPr>
        </p:nvSpPr>
        <p:spPr/>
        <p:txBody>
          <a:bodyPr/>
          <a:lstStyle/>
          <a:p>
            <a:fld id="{A9717B84-5398-4C8F-8D62-96FD860E12AC}" type="datetimeFigureOut">
              <a:rPr lang="en-US" smtClean="0"/>
              <a:t>5/14/2020</a:t>
            </a:fld>
            <a:endParaRPr lang="en-US"/>
          </a:p>
        </p:txBody>
      </p:sp>
      <p:sp>
        <p:nvSpPr>
          <p:cNvPr id="5" name="Footer Placeholder 4">
            <a:extLst>
              <a:ext uri="{FF2B5EF4-FFF2-40B4-BE49-F238E27FC236}">
                <a16:creationId xmlns:a16="http://schemas.microsoft.com/office/drawing/2014/main" id="{938C6A54-083E-4BB4-BB7A-3C8FC87EC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59061-4CB6-4911-B813-2132BFE8E2EA}"/>
              </a:ext>
            </a:extLst>
          </p:cNvPr>
          <p:cNvSpPr>
            <a:spLocks noGrp="1"/>
          </p:cNvSpPr>
          <p:nvPr>
            <p:ph type="sldNum" sz="quarter" idx="12"/>
          </p:nvPr>
        </p:nvSpPr>
        <p:spPr/>
        <p:txBody>
          <a:bodyPr/>
          <a:lstStyle/>
          <a:p>
            <a:fld id="{E7DA3959-8DFE-455A-B4C8-B941B7813529}" type="slidenum">
              <a:rPr lang="en-US" smtClean="0"/>
              <a:t>‹#›</a:t>
            </a:fld>
            <a:endParaRPr lang="en-US"/>
          </a:p>
        </p:txBody>
      </p:sp>
    </p:spTree>
    <p:extLst>
      <p:ext uri="{BB962C8B-B14F-4D97-AF65-F5344CB8AC3E}">
        <p14:creationId xmlns:p14="http://schemas.microsoft.com/office/powerpoint/2010/main" val="77281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F9D989-D285-4304-A331-F4867A192D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BE2271-E5F8-4665-AA9E-2493245B73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E2EB5-78CA-49FB-81F9-7920D2E0A7CC}"/>
              </a:ext>
            </a:extLst>
          </p:cNvPr>
          <p:cNvSpPr>
            <a:spLocks noGrp="1"/>
          </p:cNvSpPr>
          <p:nvPr>
            <p:ph type="dt" sz="half" idx="10"/>
          </p:nvPr>
        </p:nvSpPr>
        <p:spPr/>
        <p:txBody>
          <a:bodyPr/>
          <a:lstStyle/>
          <a:p>
            <a:fld id="{A9717B84-5398-4C8F-8D62-96FD860E12AC}" type="datetimeFigureOut">
              <a:rPr lang="en-US" smtClean="0"/>
              <a:t>5/14/2020</a:t>
            </a:fld>
            <a:endParaRPr lang="en-US"/>
          </a:p>
        </p:txBody>
      </p:sp>
      <p:sp>
        <p:nvSpPr>
          <p:cNvPr id="5" name="Footer Placeholder 4">
            <a:extLst>
              <a:ext uri="{FF2B5EF4-FFF2-40B4-BE49-F238E27FC236}">
                <a16:creationId xmlns:a16="http://schemas.microsoft.com/office/drawing/2014/main" id="{713485C1-188C-4CB6-A85E-4970FA739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55D39-3CEB-4739-9299-5932C1B3CA34}"/>
              </a:ext>
            </a:extLst>
          </p:cNvPr>
          <p:cNvSpPr>
            <a:spLocks noGrp="1"/>
          </p:cNvSpPr>
          <p:nvPr>
            <p:ph type="sldNum" sz="quarter" idx="12"/>
          </p:nvPr>
        </p:nvSpPr>
        <p:spPr/>
        <p:txBody>
          <a:bodyPr/>
          <a:lstStyle/>
          <a:p>
            <a:fld id="{E7DA3959-8DFE-455A-B4C8-B941B7813529}" type="slidenum">
              <a:rPr lang="en-US" smtClean="0"/>
              <a:t>‹#›</a:t>
            </a:fld>
            <a:endParaRPr lang="en-US"/>
          </a:p>
        </p:txBody>
      </p:sp>
    </p:spTree>
    <p:extLst>
      <p:ext uri="{BB962C8B-B14F-4D97-AF65-F5344CB8AC3E}">
        <p14:creationId xmlns:p14="http://schemas.microsoft.com/office/powerpoint/2010/main" val="36760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8991-1E9B-4FB3-A7DA-48E2258E3A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95499F-CAA0-49E9-AE6C-52E1E16E9D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4911E-61DA-42B3-BFF2-2E20DE2D2053}"/>
              </a:ext>
            </a:extLst>
          </p:cNvPr>
          <p:cNvSpPr>
            <a:spLocks noGrp="1"/>
          </p:cNvSpPr>
          <p:nvPr>
            <p:ph type="dt" sz="half" idx="10"/>
          </p:nvPr>
        </p:nvSpPr>
        <p:spPr/>
        <p:txBody>
          <a:bodyPr/>
          <a:lstStyle/>
          <a:p>
            <a:fld id="{A9717B84-5398-4C8F-8D62-96FD860E12AC}" type="datetimeFigureOut">
              <a:rPr lang="en-US" smtClean="0"/>
              <a:t>5/14/2020</a:t>
            </a:fld>
            <a:endParaRPr lang="en-US"/>
          </a:p>
        </p:txBody>
      </p:sp>
      <p:sp>
        <p:nvSpPr>
          <p:cNvPr id="5" name="Footer Placeholder 4">
            <a:extLst>
              <a:ext uri="{FF2B5EF4-FFF2-40B4-BE49-F238E27FC236}">
                <a16:creationId xmlns:a16="http://schemas.microsoft.com/office/drawing/2014/main" id="{9DEC97AC-E721-4C8B-9653-F2E7740EC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EBEF9-AF39-4D8F-83ED-7345C20157EA}"/>
              </a:ext>
            </a:extLst>
          </p:cNvPr>
          <p:cNvSpPr>
            <a:spLocks noGrp="1"/>
          </p:cNvSpPr>
          <p:nvPr>
            <p:ph type="sldNum" sz="quarter" idx="12"/>
          </p:nvPr>
        </p:nvSpPr>
        <p:spPr/>
        <p:txBody>
          <a:bodyPr/>
          <a:lstStyle/>
          <a:p>
            <a:fld id="{E7DA3959-8DFE-455A-B4C8-B941B7813529}" type="slidenum">
              <a:rPr lang="en-US" smtClean="0"/>
              <a:t>‹#›</a:t>
            </a:fld>
            <a:endParaRPr lang="en-US"/>
          </a:p>
        </p:txBody>
      </p:sp>
    </p:spTree>
    <p:extLst>
      <p:ext uri="{BB962C8B-B14F-4D97-AF65-F5344CB8AC3E}">
        <p14:creationId xmlns:p14="http://schemas.microsoft.com/office/powerpoint/2010/main" val="227876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C9926-C77D-4175-B809-215E3AA6BA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89B014-8F51-4DA6-A337-2001FE6CF8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1455DC-E1AB-4EB0-805A-95DB2E36061B}"/>
              </a:ext>
            </a:extLst>
          </p:cNvPr>
          <p:cNvSpPr>
            <a:spLocks noGrp="1"/>
          </p:cNvSpPr>
          <p:nvPr>
            <p:ph type="dt" sz="half" idx="10"/>
          </p:nvPr>
        </p:nvSpPr>
        <p:spPr/>
        <p:txBody>
          <a:bodyPr/>
          <a:lstStyle/>
          <a:p>
            <a:fld id="{A9717B84-5398-4C8F-8D62-96FD860E12AC}" type="datetimeFigureOut">
              <a:rPr lang="en-US" smtClean="0"/>
              <a:t>5/14/2020</a:t>
            </a:fld>
            <a:endParaRPr lang="en-US"/>
          </a:p>
        </p:txBody>
      </p:sp>
      <p:sp>
        <p:nvSpPr>
          <p:cNvPr id="5" name="Footer Placeholder 4">
            <a:extLst>
              <a:ext uri="{FF2B5EF4-FFF2-40B4-BE49-F238E27FC236}">
                <a16:creationId xmlns:a16="http://schemas.microsoft.com/office/drawing/2014/main" id="{7F7AB76F-FFB8-48C6-9694-CCBB6890D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DCB2D-B21A-4D95-BE55-858228693026}"/>
              </a:ext>
            </a:extLst>
          </p:cNvPr>
          <p:cNvSpPr>
            <a:spLocks noGrp="1"/>
          </p:cNvSpPr>
          <p:nvPr>
            <p:ph type="sldNum" sz="quarter" idx="12"/>
          </p:nvPr>
        </p:nvSpPr>
        <p:spPr/>
        <p:txBody>
          <a:bodyPr/>
          <a:lstStyle/>
          <a:p>
            <a:fld id="{E7DA3959-8DFE-455A-B4C8-B941B7813529}" type="slidenum">
              <a:rPr lang="en-US" smtClean="0"/>
              <a:t>‹#›</a:t>
            </a:fld>
            <a:endParaRPr lang="en-US"/>
          </a:p>
        </p:txBody>
      </p:sp>
    </p:spTree>
    <p:extLst>
      <p:ext uri="{BB962C8B-B14F-4D97-AF65-F5344CB8AC3E}">
        <p14:creationId xmlns:p14="http://schemas.microsoft.com/office/powerpoint/2010/main" val="152832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EC7FF-3447-4AEE-AA1D-21354CD13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C325E-8C5F-4009-AC42-EEE6B27DFC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0A45E4-EE0D-4689-9380-C96F9633C8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83FA51-5716-49D2-A089-41B411C7CC3A}"/>
              </a:ext>
            </a:extLst>
          </p:cNvPr>
          <p:cNvSpPr>
            <a:spLocks noGrp="1"/>
          </p:cNvSpPr>
          <p:nvPr>
            <p:ph type="dt" sz="half" idx="10"/>
          </p:nvPr>
        </p:nvSpPr>
        <p:spPr/>
        <p:txBody>
          <a:bodyPr/>
          <a:lstStyle/>
          <a:p>
            <a:fld id="{A9717B84-5398-4C8F-8D62-96FD860E12AC}" type="datetimeFigureOut">
              <a:rPr lang="en-US" smtClean="0"/>
              <a:t>5/14/2020</a:t>
            </a:fld>
            <a:endParaRPr lang="en-US"/>
          </a:p>
        </p:txBody>
      </p:sp>
      <p:sp>
        <p:nvSpPr>
          <p:cNvPr id="6" name="Footer Placeholder 5">
            <a:extLst>
              <a:ext uri="{FF2B5EF4-FFF2-40B4-BE49-F238E27FC236}">
                <a16:creationId xmlns:a16="http://schemas.microsoft.com/office/drawing/2014/main" id="{B86931C5-1659-41D8-989E-291E36AA3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C838C0-A59B-4C91-875B-48D51269569A}"/>
              </a:ext>
            </a:extLst>
          </p:cNvPr>
          <p:cNvSpPr>
            <a:spLocks noGrp="1"/>
          </p:cNvSpPr>
          <p:nvPr>
            <p:ph type="sldNum" sz="quarter" idx="12"/>
          </p:nvPr>
        </p:nvSpPr>
        <p:spPr/>
        <p:txBody>
          <a:bodyPr/>
          <a:lstStyle/>
          <a:p>
            <a:fld id="{E7DA3959-8DFE-455A-B4C8-B941B7813529}" type="slidenum">
              <a:rPr lang="en-US" smtClean="0"/>
              <a:t>‹#›</a:t>
            </a:fld>
            <a:endParaRPr lang="en-US"/>
          </a:p>
        </p:txBody>
      </p:sp>
    </p:spTree>
    <p:extLst>
      <p:ext uri="{BB962C8B-B14F-4D97-AF65-F5344CB8AC3E}">
        <p14:creationId xmlns:p14="http://schemas.microsoft.com/office/powerpoint/2010/main" val="327723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FDCA-D29D-4FD5-9988-7A414CCAFE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6A424E-26C3-40C6-B2AC-272393AA00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3978A-F550-4FEC-B3C5-4C8E11F55A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E4FDD9-745A-4971-B836-62A92216B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E31A21-21CF-4C9E-9E12-CC2826D62F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455C89-AF35-4888-951D-86BA17D738C8}"/>
              </a:ext>
            </a:extLst>
          </p:cNvPr>
          <p:cNvSpPr>
            <a:spLocks noGrp="1"/>
          </p:cNvSpPr>
          <p:nvPr>
            <p:ph type="dt" sz="half" idx="10"/>
          </p:nvPr>
        </p:nvSpPr>
        <p:spPr/>
        <p:txBody>
          <a:bodyPr/>
          <a:lstStyle/>
          <a:p>
            <a:fld id="{A9717B84-5398-4C8F-8D62-96FD860E12AC}" type="datetimeFigureOut">
              <a:rPr lang="en-US" smtClean="0"/>
              <a:t>5/14/2020</a:t>
            </a:fld>
            <a:endParaRPr lang="en-US"/>
          </a:p>
        </p:txBody>
      </p:sp>
      <p:sp>
        <p:nvSpPr>
          <p:cNvPr id="8" name="Footer Placeholder 7">
            <a:extLst>
              <a:ext uri="{FF2B5EF4-FFF2-40B4-BE49-F238E27FC236}">
                <a16:creationId xmlns:a16="http://schemas.microsoft.com/office/drawing/2014/main" id="{04250B00-6188-4C34-B767-B7493381A9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B322B2-4D2E-4277-8094-C8EC0EB33B4E}"/>
              </a:ext>
            </a:extLst>
          </p:cNvPr>
          <p:cNvSpPr>
            <a:spLocks noGrp="1"/>
          </p:cNvSpPr>
          <p:nvPr>
            <p:ph type="sldNum" sz="quarter" idx="12"/>
          </p:nvPr>
        </p:nvSpPr>
        <p:spPr/>
        <p:txBody>
          <a:bodyPr/>
          <a:lstStyle/>
          <a:p>
            <a:fld id="{E7DA3959-8DFE-455A-B4C8-B941B7813529}" type="slidenum">
              <a:rPr lang="en-US" smtClean="0"/>
              <a:t>‹#›</a:t>
            </a:fld>
            <a:endParaRPr lang="en-US"/>
          </a:p>
        </p:txBody>
      </p:sp>
    </p:spTree>
    <p:extLst>
      <p:ext uri="{BB962C8B-B14F-4D97-AF65-F5344CB8AC3E}">
        <p14:creationId xmlns:p14="http://schemas.microsoft.com/office/powerpoint/2010/main" val="267732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D4A37-829C-42C0-A200-FE8650BD35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71C9A-D38B-4BE0-B378-10186595BA91}"/>
              </a:ext>
            </a:extLst>
          </p:cNvPr>
          <p:cNvSpPr>
            <a:spLocks noGrp="1"/>
          </p:cNvSpPr>
          <p:nvPr>
            <p:ph type="dt" sz="half" idx="10"/>
          </p:nvPr>
        </p:nvSpPr>
        <p:spPr/>
        <p:txBody>
          <a:bodyPr/>
          <a:lstStyle/>
          <a:p>
            <a:fld id="{A9717B84-5398-4C8F-8D62-96FD860E12AC}" type="datetimeFigureOut">
              <a:rPr lang="en-US" smtClean="0"/>
              <a:t>5/14/2020</a:t>
            </a:fld>
            <a:endParaRPr lang="en-US"/>
          </a:p>
        </p:txBody>
      </p:sp>
      <p:sp>
        <p:nvSpPr>
          <p:cNvPr id="4" name="Footer Placeholder 3">
            <a:extLst>
              <a:ext uri="{FF2B5EF4-FFF2-40B4-BE49-F238E27FC236}">
                <a16:creationId xmlns:a16="http://schemas.microsoft.com/office/drawing/2014/main" id="{2FCA04A1-2FF5-4DEF-8BFC-B86C2C796C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BBB956-2D93-4CF9-80D4-9258E26F9AFB}"/>
              </a:ext>
            </a:extLst>
          </p:cNvPr>
          <p:cNvSpPr>
            <a:spLocks noGrp="1"/>
          </p:cNvSpPr>
          <p:nvPr>
            <p:ph type="sldNum" sz="quarter" idx="12"/>
          </p:nvPr>
        </p:nvSpPr>
        <p:spPr/>
        <p:txBody>
          <a:bodyPr/>
          <a:lstStyle/>
          <a:p>
            <a:fld id="{E7DA3959-8DFE-455A-B4C8-B941B7813529}" type="slidenum">
              <a:rPr lang="en-US" smtClean="0"/>
              <a:t>‹#›</a:t>
            </a:fld>
            <a:endParaRPr lang="en-US"/>
          </a:p>
        </p:txBody>
      </p:sp>
    </p:spTree>
    <p:extLst>
      <p:ext uri="{BB962C8B-B14F-4D97-AF65-F5344CB8AC3E}">
        <p14:creationId xmlns:p14="http://schemas.microsoft.com/office/powerpoint/2010/main" val="348908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6B986E-54AD-4896-AEA5-7D30D9A0F963}"/>
              </a:ext>
            </a:extLst>
          </p:cNvPr>
          <p:cNvSpPr>
            <a:spLocks noGrp="1"/>
          </p:cNvSpPr>
          <p:nvPr>
            <p:ph type="dt" sz="half" idx="10"/>
          </p:nvPr>
        </p:nvSpPr>
        <p:spPr/>
        <p:txBody>
          <a:bodyPr/>
          <a:lstStyle/>
          <a:p>
            <a:fld id="{A9717B84-5398-4C8F-8D62-96FD860E12AC}" type="datetimeFigureOut">
              <a:rPr lang="en-US" smtClean="0"/>
              <a:t>5/14/2020</a:t>
            </a:fld>
            <a:endParaRPr lang="en-US"/>
          </a:p>
        </p:txBody>
      </p:sp>
      <p:sp>
        <p:nvSpPr>
          <p:cNvPr id="3" name="Footer Placeholder 2">
            <a:extLst>
              <a:ext uri="{FF2B5EF4-FFF2-40B4-BE49-F238E27FC236}">
                <a16:creationId xmlns:a16="http://schemas.microsoft.com/office/drawing/2014/main" id="{E95E553F-57F1-4600-8180-FC4FBF203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39D92D-5435-40F7-8534-AF5067341949}"/>
              </a:ext>
            </a:extLst>
          </p:cNvPr>
          <p:cNvSpPr>
            <a:spLocks noGrp="1"/>
          </p:cNvSpPr>
          <p:nvPr>
            <p:ph type="sldNum" sz="quarter" idx="12"/>
          </p:nvPr>
        </p:nvSpPr>
        <p:spPr/>
        <p:txBody>
          <a:bodyPr/>
          <a:lstStyle/>
          <a:p>
            <a:fld id="{E7DA3959-8DFE-455A-B4C8-B941B7813529}" type="slidenum">
              <a:rPr lang="en-US" smtClean="0"/>
              <a:t>‹#›</a:t>
            </a:fld>
            <a:endParaRPr lang="en-US"/>
          </a:p>
        </p:txBody>
      </p:sp>
    </p:spTree>
    <p:extLst>
      <p:ext uri="{BB962C8B-B14F-4D97-AF65-F5344CB8AC3E}">
        <p14:creationId xmlns:p14="http://schemas.microsoft.com/office/powerpoint/2010/main" val="2583170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6092-16FE-4616-A86A-ADC1EF41D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9A86B0-E9F5-4A45-B220-C39CDDD7C5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2449EF-0F0C-4028-8E21-D08DDAE68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EA8DE9-2093-473A-88D8-3A26A24CE4E2}"/>
              </a:ext>
            </a:extLst>
          </p:cNvPr>
          <p:cNvSpPr>
            <a:spLocks noGrp="1"/>
          </p:cNvSpPr>
          <p:nvPr>
            <p:ph type="dt" sz="half" idx="10"/>
          </p:nvPr>
        </p:nvSpPr>
        <p:spPr/>
        <p:txBody>
          <a:bodyPr/>
          <a:lstStyle/>
          <a:p>
            <a:fld id="{A9717B84-5398-4C8F-8D62-96FD860E12AC}" type="datetimeFigureOut">
              <a:rPr lang="en-US" smtClean="0"/>
              <a:t>5/14/2020</a:t>
            </a:fld>
            <a:endParaRPr lang="en-US"/>
          </a:p>
        </p:txBody>
      </p:sp>
      <p:sp>
        <p:nvSpPr>
          <p:cNvPr id="6" name="Footer Placeholder 5">
            <a:extLst>
              <a:ext uri="{FF2B5EF4-FFF2-40B4-BE49-F238E27FC236}">
                <a16:creationId xmlns:a16="http://schemas.microsoft.com/office/drawing/2014/main" id="{45060F11-B38D-47CD-9957-2D71D2703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22E63A-7F96-412C-A33D-C9B90AC35DF2}"/>
              </a:ext>
            </a:extLst>
          </p:cNvPr>
          <p:cNvSpPr>
            <a:spLocks noGrp="1"/>
          </p:cNvSpPr>
          <p:nvPr>
            <p:ph type="sldNum" sz="quarter" idx="12"/>
          </p:nvPr>
        </p:nvSpPr>
        <p:spPr/>
        <p:txBody>
          <a:bodyPr/>
          <a:lstStyle/>
          <a:p>
            <a:fld id="{E7DA3959-8DFE-455A-B4C8-B941B7813529}" type="slidenum">
              <a:rPr lang="en-US" smtClean="0"/>
              <a:t>‹#›</a:t>
            </a:fld>
            <a:endParaRPr lang="en-US"/>
          </a:p>
        </p:txBody>
      </p:sp>
    </p:spTree>
    <p:extLst>
      <p:ext uri="{BB962C8B-B14F-4D97-AF65-F5344CB8AC3E}">
        <p14:creationId xmlns:p14="http://schemas.microsoft.com/office/powerpoint/2010/main" val="343992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8460-4CD1-4098-A246-1F8DF6E7D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F2334D-9AA4-47C5-B7F5-7407E6A04F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01DF3F-0AB0-4A74-8799-8923AD10E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BD8B1-9FEA-4373-BB24-F0BC5C10113B}"/>
              </a:ext>
            </a:extLst>
          </p:cNvPr>
          <p:cNvSpPr>
            <a:spLocks noGrp="1"/>
          </p:cNvSpPr>
          <p:nvPr>
            <p:ph type="dt" sz="half" idx="10"/>
          </p:nvPr>
        </p:nvSpPr>
        <p:spPr/>
        <p:txBody>
          <a:bodyPr/>
          <a:lstStyle/>
          <a:p>
            <a:fld id="{A9717B84-5398-4C8F-8D62-96FD860E12AC}" type="datetimeFigureOut">
              <a:rPr lang="en-US" smtClean="0"/>
              <a:t>5/14/2020</a:t>
            </a:fld>
            <a:endParaRPr lang="en-US"/>
          </a:p>
        </p:txBody>
      </p:sp>
      <p:sp>
        <p:nvSpPr>
          <p:cNvPr id="6" name="Footer Placeholder 5">
            <a:extLst>
              <a:ext uri="{FF2B5EF4-FFF2-40B4-BE49-F238E27FC236}">
                <a16:creationId xmlns:a16="http://schemas.microsoft.com/office/drawing/2014/main" id="{41F3E88F-2790-4AF9-B751-1347E5FC1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B2C2F4-C218-490A-B614-4CEFC8A50FCB}"/>
              </a:ext>
            </a:extLst>
          </p:cNvPr>
          <p:cNvSpPr>
            <a:spLocks noGrp="1"/>
          </p:cNvSpPr>
          <p:nvPr>
            <p:ph type="sldNum" sz="quarter" idx="12"/>
          </p:nvPr>
        </p:nvSpPr>
        <p:spPr/>
        <p:txBody>
          <a:bodyPr/>
          <a:lstStyle/>
          <a:p>
            <a:fld id="{E7DA3959-8DFE-455A-B4C8-B941B7813529}" type="slidenum">
              <a:rPr lang="en-US" smtClean="0"/>
              <a:t>‹#›</a:t>
            </a:fld>
            <a:endParaRPr lang="en-US"/>
          </a:p>
        </p:txBody>
      </p:sp>
    </p:spTree>
    <p:extLst>
      <p:ext uri="{BB962C8B-B14F-4D97-AF65-F5344CB8AC3E}">
        <p14:creationId xmlns:p14="http://schemas.microsoft.com/office/powerpoint/2010/main" val="347519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1CA4F-3BAC-48A3-93EE-A4A05DE69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0E1E56-F1E8-40B5-82F2-7DC243FAA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E3D1D-83C6-486A-98CA-71003DB133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17B84-5398-4C8F-8D62-96FD860E12AC}" type="datetimeFigureOut">
              <a:rPr lang="en-US" smtClean="0"/>
              <a:t>5/14/2020</a:t>
            </a:fld>
            <a:endParaRPr lang="en-US"/>
          </a:p>
        </p:txBody>
      </p:sp>
      <p:sp>
        <p:nvSpPr>
          <p:cNvPr id="5" name="Footer Placeholder 4">
            <a:extLst>
              <a:ext uri="{FF2B5EF4-FFF2-40B4-BE49-F238E27FC236}">
                <a16:creationId xmlns:a16="http://schemas.microsoft.com/office/drawing/2014/main" id="{EE2D4F85-8FA7-4776-BA94-27F20A9260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67A309-4CF4-45BA-8AC1-93D37A9EA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A3959-8DFE-455A-B4C8-B941B7813529}" type="slidenum">
              <a:rPr lang="en-US" smtClean="0"/>
              <a:t>‹#›</a:t>
            </a:fld>
            <a:endParaRPr lang="en-US"/>
          </a:p>
        </p:txBody>
      </p:sp>
    </p:spTree>
    <p:extLst>
      <p:ext uri="{BB962C8B-B14F-4D97-AF65-F5344CB8AC3E}">
        <p14:creationId xmlns:p14="http://schemas.microsoft.com/office/powerpoint/2010/main" val="2344215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E41F-C4D6-477E-93CB-3CA07928DE85}"/>
              </a:ext>
            </a:extLst>
          </p:cNvPr>
          <p:cNvSpPr>
            <a:spLocks noGrp="1"/>
          </p:cNvSpPr>
          <p:nvPr>
            <p:ph type="ctrTitle"/>
          </p:nvPr>
        </p:nvSpPr>
        <p:spPr/>
        <p:txBody>
          <a:bodyPr>
            <a:normAutofit/>
          </a:bodyPr>
          <a:lstStyle/>
          <a:p>
            <a:r>
              <a:rPr lang="en-US" dirty="0"/>
              <a:t>VE496 Advanced</a:t>
            </a:r>
            <a:br>
              <a:rPr lang="en-US" dirty="0"/>
            </a:br>
            <a:r>
              <a:rPr lang="en-US" dirty="0"/>
              <a:t>Technical Communication</a:t>
            </a:r>
          </a:p>
        </p:txBody>
      </p:sp>
      <p:sp>
        <p:nvSpPr>
          <p:cNvPr id="3" name="Subtitle 2">
            <a:extLst>
              <a:ext uri="{FF2B5EF4-FFF2-40B4-BE49-F238E27FC236}">
                <a16:creationId xmlns:a16="http://schemas.microsoft.com/office/drawing/2014/main" id="{8066AD21-2804-41C3-B483-8BFA1B4E58C8}"/>
              </a:ext>
            </a:extLst>
          </p:cNvPr>
          <p:cNvSpPr>
            <a:spLocks noGrp="1"/>
          </p:cNvSpPr>
          <p:nvPr>
            <p:ph type="subTitle" idx="1"/>
          </p:nvPr>
        </p:nvSpPr>
        <p:spPr/>
        <p:txBody>
          <a:bodyPr>
            <a:noAutofit/>
          </a:bodyPr>
          <a:lstStyle/>
          <a:p>
            <a:r>
              <a:rPr lang="en-US" dirty="0"/>
              <a:t>Week 2:</a:t>
            </a:r>
          </a:p>
          <a:p>
            <a:r>
              <a:rPr lang="en-US" dirty="0"/>
              <a:t>Product Requirements and Technical Specifications</a:t>
            </a:r>
          </a:p>
          <a:p>
            <a:endParaRPr lang="en-US" dirty="0"/>
          </a:p>
          <a:p>
            <a:r>
              <a:rPr lang="en-US" dirty="0"/>
              <a:t>Nathaniel T. Murray </a:t>
            </a:r>
            <a:r>
              <a:rPr lang="zh-CN" altLang="en-US" dirty="0"/>
              <a:t>莫子禅</a:t>
            </a:r>
            <a:endParaRPr lang="en-US" altLang="zh-CN" dirty="0"/>
          </a:p>
          <a:p>
            <a:r>
              <a:rPr lang="en-US" altLang="zh-CN" dirty="0"/>
              <a:t>Summer 2020</a:t>
            </a:r>
          </a:p>
        </p:txBody>
      </p:sp>
      <p:pic>
        <p:nvPicPr>
          <p:cNvPr id="6" name="Picture 5">
            <a:extLst>
              <a:ext uri="{FF2B5EF4-FFF2-40B4-BE49-F238E27FC236}">
                <a16:creationId xmlns:a16="http://schemas.microsoft.com/office/drawing/2014/main" id="{461D24CB-CA7E-472A-A68C-2E23C9CF69B2}"/>
              </a:ext>
            </a:extLst>
          </p:cNvPr>
          <p:cNvPicPr>
            <a:picLocks noChangeAspect="1"/>
          </p:cNvPicPr>
          <p:nvPr/>
        </p:nvPicPr>
        <p:blipFill rotWithShape="1">
          <a:blip r:embed="rId2">
            <a:extLst>
              <a:ext uri="{28A0092B-C50C-407E-A947-70E740481C1C}">
                <a14:useLocalDpi xmlns:a14="http://schemas.microsoft.com/office/drawing/2010/main" val="0"/>
              </a:ext>
            </a:extLst>
          </a:blip>
          <a:srcRect l="22121" t="26313" r="23518" b="47084"/>
          <a:stretch/>
        </p:blipFill>
        <p:spPr>
          <a:xfrm>
            <a:off x="10120829" y="5844447"/>
            <a:ext cx="2071171" cy="1013553"/>
          </a:xfrm>
          <a:prstGeom prst="rect">
            <a:avLst/>
          </a:prstGeom>
        </p:spPr>
      </p:pic>
    </p:spTree>
    <p:extLst>
      <p:ext uri="{BB962C8B-B14F-4D97-AF65-F5344CB8AC3E}">
        <p14:creationId xmlns:p14="http://schemas.microsoft.com/office/powerpoint/2010/main" val="63046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365E-F3AA-42F7-AFDC-F980E2B8F78F}"/>
              </a:ext>
            </a:extLst>
          </p:cNvPr>
          <p:cNvSpPr>
            <a:spLocks noGrp="1"/>
          </p:cNvSpPr>
          <p:nvPr>
            <p:ph type="title"/>
          </p:nvPr>
        </p:nvSpPr>
        <p:spPr/>
        <p:txBody>
          <a:bodyPr>
            <a:normAutofit/>
          </a:bodyPr>
          <a:lstStyle/>
          <a:p>
            <a:r>
              <a:rPr lang="en-US" dirty="0"/>
              <a:t>Example #2: Telepresence Robot</a:t>
            </a:r>
          </a:p>
        </p:txBody>
      </p:sp>
      <p:graphicFrame>
        <p:nvGraphicFramePr>
          <p:cNvPr id="4" name="Table 4">
            <a:extLst>
              <a:ext uri="{FF2B5EF4-FFF2-40B4-BE49-F238E27FC236}">
                <a16:creationId xmlns:a16="http://schemas.microsoft.com/office/drawing/2014/main" id="{32693B60-0E3B-4AF9-89A7-27A92B51A467}"/>
              </a:ext>
            </a:extLst>
          </p:cNvPr>
          <p:cNvGraphicFramePr>
            <a:graphicFrameLocks noGrp="1"/>
          </p:cNvGraphicFramePr>
          <p:nvPr>
            <p:ph idx="1"/>
          </p:nvPr>
        </p:nvGraphicFramePr>
        <p:xfrm>
          <a:off x="838200" y="1825625"/>
          <a:ext cx="10515597" cy="1529080"/>
        </p:xfrm>
        <a:graphic>
          <a:graphicData uri="http://schemas.openxmlformats.org/drawingml/2006/table">
            <a:tbl>
              <a:tblPr firstRow="1" bandRow="1">
                <a:tableStyleId>{2D5ABB26-0587-4C30-8999-92F81FD0307C}</a:tableStyleId>
              </a:tblPr>
              <a:tblGrid>
                <a:gridCol w="3337193">
                  <a:extLst>
                    <a:ext uri="{9D8B030D-6E8A-4147-A177-3AD203B41FA5}">
                      <a16:colId xmlns:a16="http://schemas.microsoft.com/office/drawing/2014/main" val="88732980"/>
                    </a:ext>
                  </a:extLst>
                </a:gridCol>
                <a:gridCol w="969484">
                  <a:extLst>
                    <a:ext uri="{9D8B030D-6E8A-4147-A177-3AD203B41FA5}">
                      <a16:colId xmlns:a16="http://schemas.microsoft.com/office/drawing/2014/main" val="2609638890"/>
                    </a:ext>
                  </a:extLst>
                </a:gridCol>
                <a:gridCol w="6208920">
                  <a:extLst>
                    <a:ext uri="{9D8B030D-6E8A-4147-A177-3AD203B41FA5}">
                      <a16:colId xmlns:a16="http://schemas.microsoft.com/office/drawing/2014/main" val="932579480"/>
                    </a:ext>
                  </a:extLst>
                </a:gridCol>
              </a:tblGrid>
              <a:tr h="370840">
                <a:tc>
                  <a:txBody>
                    <a:bodyPr/>
                    <a:lstStyle/>
                    <a:p>
                      <a:pPr algn="ctr"/>
                      <a:r>
                        <a:rPr lang="en-US" b="1" dirty="0"/>
                        <a:t>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t>Specifications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73172537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3200" b="0" dirty="0">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5609775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3200" b="0" dirty="0">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61703645"/>
                  </a:ext>
                </a:extLst>
              </a:tr>
            </a:tbl>
          </a:graphicData>
        </a:graphic>
      </p:graphicFrame>
      <p:sp>
        <p:nvSpPr>
          <p:cNvPr id="9" name="TextBox 8">
            <a:extLst>
              <a:ext uri="{FF2B5EF4-FFF2-40B4-BE49-F238E27FC236}">
                <a16:creationId xmlns:a16="http://schemas.microsoft.com/office/drawing/2014/main" id="{78555664-80E6-49A6-B830-9CED3827DCF9}"/>
              </a:ext>
            </a:extLst>
          </p:cNvPr>
          <p:cNvSpPr txBox="1"/>
          <p:nvPr/>
        </p:nvSpPr>
        <p:spPr>
          <a:xfrm>
            <a:off x="838200" y="2159306"/>
            <a:ext cx="3381260" cy="646331"/>
          </a:xfrm>
          <a:prstGeom prst="rect">
            <a:avLst/>
          </a:prstGeom>
          <a:noFill/>
        </p:spPr>
        <p:txBody>
          <a:bodyPr wrap="square" rtlCol="0">
            <a:spAutoFit/>
          </a:bodyPr>
          <a:lstStyle/>
          <a:p>
            <a:r>
              <a:rPr lang="en-US" dirty="0"/>
              <a:t>Medicine dispenser should have large storage box</a:t>
            </a:r>
          </a:p>
        </p:txBody>
      </p:sp>
      <p:sp>
        <p:nvSpPr>
          <p:cNvPr id="10" name="TextBox 9">
            <a:extLst>
              <a:ext uri="{FF2B5EF4-FFF2-40B4-BE49-F238E27FC236}">
                <a16:creationId xmlns:a16="http://schemas.microsoft.com/office/drawing/2014/main" id="{28F2CFBE-A139-4C81-8FE6-32561E48931A}"/>
              </a:ext>
            </a:extLst>
          </p:cNvPr>
          <p:cNvSpPr txBox="1"/>
          <p:nvPr/>
        </p:nvSpPr>
        <p:spPr>
          <a:xfrm>
            <a:off x="838200" y="2743292"/>
            <a:ext cx="3381260" cy="646331"/>
          </a:xfrm>
          <a:prstGeom prst="rect">
            <a:avLst/>
          </a:prstGeom>
          <a:noFill/>
        </p:spPr>
        <p:txBody>
          <a:bodyPr wrap="square" rtlCol="0">
            <a:spAutoFit/>
          </a:bodyPr>
          <a:lstStyle/>
          <a:p>
            <a:r>
              <a:rPr lang="en-US" dirty="0"/>
              <a:t>Screen should be clear enough for elderly to see</a:t>
            </a:r>
          </a:p>
        </p:txBody>
      </p:sp>
      <p:sp>
        <p:nvSpPr>
          <p:cNvPr id="11" name="TextBox 10">
            <a:extLst>
              <a:ext uri="{FF2B5EF4-FFF2-40B4-BE49-F238E27FC236}">
                <a16:creationId xmlns:a16="http://schemas.microsoft.com/office/drawing/2014/main" id="{83F6A5B3-0D2C-41E1-9ADF-D012291C2211}"/>
              </a:ext>
            </a:extLst>
          </p:cNvPr>
          <p:cNvSpPr txBox="1"/>
          <p:nvPr/>
        </p:nvSpPr>
        <p:spPr>
          <a:xfrm>
            <a:off x="5154976" y="2297805"/>
            <a:ext cx="6115279" cy="369332"/>
          </a:xfrm>
          <a:prstGeom prst="rect">
            <a:avLst/>
          </a:prstGeom>
          <a:noFill/>
        </p:spPr>
        <p:txBody>
          <a:bodyPr wrap="square" rtlCol="0">
            <a:spAutoFit/>
          </a:bodyPr>
          <a:lstStyle/>
          <a:p>
            <a:r>
              <a:rPr lang="en-US" dirty="0"/>
              <a:t>Medicine storage volume = 100 mL</a:t>
            </a:r>
          </a:p>
        </p:txBody>
      </p:sp>
      <p:sp>
        <p:nvSpPr>
          <p:cNvPr id="12" name="TextBox 11">
            <a:extLst>
              <a:ext uri="{FF2B5EF4-FFF2-40B4-BE49-F238E27FC236}">
                <a16:creationId xmlns:a16="http://schemas.microsoft.com/office/drawing/2014/main" id="{FA2A5A51-5B2F-4C84-9882-A527795F0EFA}"/>
              </a:ext>
            </a:extLst>
          </p:cNvPr>
          <p:cNvSpPr txBox="1"/>
          <p:nvPr/>
        </p:nvSpPr>
        <p:spPr>
          <a:xfrm>
            <a:off x="5154975" y="2881791"/>
            <a:ext cx="6115279" cy="369332"/>
          </a:xfrm>
          <a:prstGeom prst="rect">
            <a:avLst/>
          </a:prstGeom>
          <a:noFill/>
        </p:spPr>
        <p:txBody>
          <a:bodyPr wrap="square" rtlCol="0">
            <a:spAutoFit/>
          </a:bodyPr>
          <a:lstStyle/>
          <a:p>
            <a:r>
              <a:rPr lang="en-US" dirty="0"/>
              <a:t>Screen resolution = 1280 x 720 pixels</a:t>
            </a:r>
          </a:p>
        </p:txBody>
      </p:sp>
      <p:sp>
        <p:nvSpPr>
          <p:cNvPr id="13" name="TextBox 12">
            <a:extLst>
              <a:ext uri="{FF2B5EF4-FFF2-40B4-BE49-F238E27FC236}">
                <a16:creationId xmlns:a16="http://schemas.microsoft.com/office/drawing/2014/main" id="{ABCC7C2D-A18B-41E8-9623-B96679C22708}"/>
              </a:ext>
            </a:extLst>
          </p:cNvPr>
          <p:cNvSpPr txBox="1"/>
          <p:nvPr/>
        </p:nvSpPr>
        <p:spPr>
          <a:xfrm>
            <a:off x="4406746" y="2259419"/>
            <a:ext cx="560942" cy="523220"/>
          </a:xfrm>
          <a:prstGeom prst="rect">
            <a:avLst/>
          </a:prstGeom>
          <a:noFill/>
        </p:spPr>
        <p:txBody>
          <a:bodyPr wrap="square" rtlCol="0">
            <a:spAutoFit/>
          </a:bodyPr>
          <a:lstStyle/>
          <a:p>
            <a:pPr algn="ctr"/>
            <a:r>
              <a:rPr lang="en-US" sz="2800" dirty="0">
                <a:solidFill>
                  <a:schemeClr val="accent2">
                    <a:lumMod val="75000"/>
                  </a:schemeClr>
                </a:solidFill>
                <a:sym typeface="Wingdings" panose="05000000000000000000" pitchFamily="2" charset="2"/>
              </a:rPr>
              <a:t></a:t>
            </a:r>
            <a:endParaRPr lang="en-US" sz="2800" dirty="0">
              <a:solidFill>
                <a:schemeClr val="accent2">
                  <a:lumMod val="75000"/>
                </a:schemeClr>
              </a:solidFill>
            </a:endParaRPr>
          </a:p>
        </p:txBody>
      </p:sp>
      <p:sp>
        <p:nvSpPr>
          <p:cNvPr id="14" name="TextBox 13">
            <a:extLst>
              <a:ext uri="{FF2B5EF4-FFF2-40B4-BE49-F238E27FC236}">
                <a16:creationId xmlns:a16="http://schemas.microsoft.com/office/drawing/2014/main" id="{F5926B58-A527-4E60-998C-40B166AC2E54}"/>
              </a:ext>
            </a:extLst>
          </p:cNvPr>
          <p:cNvSpPr txBox="1"/>
          <p:nvPr/>
        </p:nvSpPr>
        <p:spPr>
          <a:xfrm>
            <a:off x="4406746" y="2806615"/>
            <a:ext cx="560942" cy="523220"/>
          </a:xfrm>
          <a:prstGeom prst="rect">
            <a:avLst/>
          </a:prstGeom>
          <a:noFill/>
        </p:spPr>
        <p:txBody>
          <a:bodyPr wrap="square" rtlCol="0">
            <a:spAutoFit/>
          </a:bodyPr>
          <a:lstStyle/>
          <a:p>
            <a:pPr algn="ctr"/>
            <a:r>
              <a:rPr lang="en-US" sz="2800" dirty="0">
                <a:solidFill>
                  <a:schemeClr val="accent2">
                    <a:lumMod val="75000"/>
                  </a:schemeClr>
                </a:solidFill>
                <a:sym typeface="Wingdings" panose="05000000000000000000" pitchFamily="2" charset="2"/>
              </a:rPr>
              <a:t></a:t>
            </a:r>
            <a:endParaRPr lang="en-US" sz="2800" dirty="0">
              <a:solidFill>
                <a:schemeClr val="accent2">
                  <a:lumMod val="75000"/>
                </a:schemeClr>
              </a:solidFill>
            </a:endParaRPr>
          </a:p>
        </p:txBody>
      </p:sp>
      <p:pic>
        <p:nvPicPr>
          <p:cNvPr id="5" name="Picture 4">
            <a:extLst>
              <a:ext uri="{FF2B5EF4-FFF2-40B4-BE49-F238E27FC236}">
                <a16:creationId xmlns:a16="http://schemas.microsoft.com/office/drawing/2014/main" id="{70B69641-9AAF-45A1-AD88-BE96BDED2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394" y="3544489"/>
            <a:ext cx="4007212" cy="3130920"/>
          </a:xfrm>
          <a:prstGeom prst="rect">
            <a:avLst/>
          </a:prstGeom>
        </p:spPr>
      </p:pic>
    </p:spTree>
    <p:extLst>
      <p:ext uri="{BB962C8B-B14F-4D97-AF65-F5344CB8AC3E}">
        <p14:creationId xmlns:p14="http://schemas.microsoft.com/office/powerpoint/2010/main" val="12207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365E-F3AA-42F7-AFDC-F980E2B8F78F}"/>
              </a:ext>
            </a:extLst>
          </p:cNvPr>
          <p:cNvSpPr>
            <a:spLocks noGrp="1"/>
          </p:cNvSpPr>
          <p:nvPr>
            <p:ph type="title"/>
          </p:nvPr>
        </p:nvSpPr>
        <p:spPr/>
        <p:txBody>
          <a:bodyPr>
            <a:normAutofit/>
          </a:bodyPr>
          <a:lstStyle/>
          <a:p>
            <a:r>
              <a:rPr lang="en-US" dirty="0"/>
              <a:t>Example #3: Multi-Camera Video Stitching</a:t>
            </a:r>
          </a:p>
        </p:txBody>
      </p:sp>
      <p:graphicFrame>
        <p:nvGraphicFramePr>
          <p:cNvPr id="4" name="Table 4">
            <a:extLst>
              <a:ext uri="{FF2B5EF4-FFF2-40B4-BE49-F238E27FC236}">
                <a16:creationId xmlns:a16="http://schemas.microsoft.com/office/drawing/2014/main" id="{32693B60-0E3B-4AF9-89A7-27A92B51A467}"/>
              </a:ext>
            </a:extLst>
          </p:cNvPr>
          <p:cNvGraphicFramePr>
            <a:graphicFrameLocks noGrp="1"/>
          </p:cNvGraphicFramePr>
          <p:nvPr>
            <p:ph idx="1"/>
          </p:nvPr>
        </p:nvGraphicFramePr>
        <p:xfrm>
          <a:off x="838200" y="1825625"/>
          <a:ext cx="10515597" cy="1529080"/>
        </p:xfrm>
        <a:graphic>
          <a:graphicData uri="http://schemas.openxmlformats.org/drawingml/2006/table">
            <a:tbl>
              <a:tblPr firstRow="1" bandRow="1">
                <a:tableStyleId>{2D5ABB26-0587-4C30-8999-92F81FD0307C}</a:tableStyleId>
              </a:tblPr>
              <a:tblGrid>
                <a:gridCol w="3337193">
                  <a:extLst>
                    <a:ext uri="{9D8B030D-6E8A-4147-A177-3AD203B41FA5}">
                      <a16:colId xmlns:a16="http://schemas.microsoft.com/office/drawing/2014/main" val="88732980"/>
                    </a:ext>
                  </a:extLst>
                </a:gridCol>
                <a:gridCol w="969484">
                  <a:extLst>
                    <a:ext uri="{9D8B030D-6E8A-4147-A177-3AD203B41FA5}">
                      <a16:colId xmlns:a16="http://schemas.microsoft.com/office/drawing/2014/main" val="2609638890"/>
                    </a:ext>
                  </a:extLst>
                </a:gridCol>
                <a:gridCol w="6208920">
                  <a:extLst>
                    <a:ext uri="{9D8B030D-6E8A-4147-A177-3AD203B41FA5}">
                      <a16:colId xmlns:a16="http://schemas.microsoft.com/office/drawing/2014/main" val="932579480"/>
                    </a:ext>
                  </a:extLst>
                </a:gridCol>
              </a:tblGrid>
              <a:tr h="370840">
                <a:tc>
                  <a:txBody>
                    <a:bodyPr/>
                    <a:lstStyle/>
                    <a:p>
                      <a:pPr algn="ctr"/>
                      <a:r>
                        <a:rPr lang="en-US" b="1" dirty="0"/>
                        <a:t>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t>Specifications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73172537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3200" b="0" dirty="0">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5609775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3200" b="0" dirty="0">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61703645"/>
                  </a:ext>
                </a:extLst>
              </a:tr>
            </a:tbl>
          </a:graphicData>
        </a:graphic>
      </p:graphicFrame>
      <p:sp>
        <p:nvSpPr>
          <p:cNvPr id="9" name="TextBox 8">
            <a:extLst>
              <a:ext uri="{FF2B5EF4-FFF2-40B4-BE49-F238E27FC236}">
                <a16:creationId xmlns:a16="http://schemas.microsoft.com/office/drawing/2014/main" id="{78555664-80E6-49A6-B830-9CED3827DCF9}"/>
              </a:ext>
            </a:extLst>
          </p:cNvPr>
          <p:cNvSpPr txBox="1"/>
          <p:nvPr/>
        </p:nvSpPr>
        <p:spPr>
          <a:xfrm>
            <a:off x="838200" y="2159306"/>
            <a:ext cx="3381260" cy="646331"/>
          </a:xfrm>
          <a:prstGeom prst="rect">
            <a:avLst/>
          </a:prstGeom>
          <a:noFill/>
        </p:spPr>
        <p:txBody>
          <a:bodyPr wrap="square" rtlCol="0">
            <a:spAutoFit/>
          </a:bodyPr>
          <a:lstStyle/>
          <a:p>
            <a:r>
              <a:rPr lang="en-US" dirty="0"/>
              <a:t>Images should look “normal” and similar to each other</a:t>
            </a:r>
          </a:p>
        </p:txBody>
      </p:sp>
      <p:sp>
        <p:nvSpPr>
          <p:cNvPr id="10" name="TextBox 9">
            <a:extLst>
              <a:ext uri="{FF2B5EF4-FFF2-40B4-BE49-F238E27FC236}">
                <a16:creationId xmlns:a16="http://schemas.microsoft.com/office/drawing/2014/main" id="{28F2CFBE-A139-4C81-8FE6-32561E48931A}"/>
              </a:ext>
            </a:extLst>
          </p:cNvPr>
          <p:cNvSpPr txBox="1"/>
          <p:nvPr/>
        </p:nvSpPr>
        <p:spPr>
          <a:xfrm>
            <a:off x="838200" y="2743292"/>
            <a:ext cx="3381260" cy="646331"/>
          </a:xfrm>
          <a:prstGeom prst="rect">
            <a:avLst/>
          </a:prstGeom>
          <a:noFill/>
        </p:spPr>
        <p:txBody>
          <a:bodyPr wrap="square" rtlCol="0">
            <a:spAutoFit/>
          </a:bodyPr>
          <a:lstStyle/>
          <a:p>
            <a:r>
              <a:rPr lang="en-US" dirty="0"/>
              <a:t>Processed video should look like it is streaming live</a:t>
            </a:r>
          </a:p>
        </p:txBody>
      </p:sp>
      <p:sp>
        <p:nvSpPr>
          <p:cNvPr id="11" name="TextBox 10">
            <a:extLst>
              <a:ext uri="{FF2B5EF4-FFF2-40B4-BE49-F238E27FC236}">
                <a16:creationId xmlns:a16="http://schemas.microsoft.com/office/drawing/2014/main" id="{83F6A5B3-0D2C-41E1-9ADF-D012291C2211}"/>
              </a:ext>
            </a:extLst>
          </p:cNvPr>
          <p:cNvSpPr txBox="1"/>
          <p:nvPr/>
        </p:nvSpPr>
        <p:spPr>
          <a:xfrm>
            <a:off x="5154976" y="2297805"/>
            <a:ext cx="6115279" cy="369332"/>
          </a:xfrm>
          <a:prstGeom prst="rect">
            <a:avLst/>
          </a:prstGeom>
          <a:noFill/>
        </p:spPr>
        <p:txBody>
          <a:bodyPr wrap="square" rtlCol="0">
            <a:spAutoFit/>
          </a:bodyPr>
          <a:lstStyle/>
          <a:p>
            <a:r>
              <a:rPr lang="en-US" dirty="0"/>
              <a:t>SSIM (structural similarity index) close to 1</a:t>
            </a:r>
          </a:p>
        </p:txBody>
      </p:sp>
      <p:sp>
        <p:nvSpPr>
          <p:cNvPr id="12" name="TextBox 11">
            <a:extLst>
              <a:ext uri="{FF2B5EF4-FFF2-40B4-BE49-F238E27FC236}">
                <a16:creationId xmlns:a16="http://schemas.microsoft.com/office/drawing/2014/main" id="{FA2A5A51-5B2F-4C84-9882-A527795F0EFA}"/>
              </a:ext>
            </a:extLst>
          </p:cNvPr>
          <p:cNvSpPr txBox="1"/>
          <p:nvPr/>
        </p:nvSpPr>
        <p:spPr>
          <a:xfrm>
            <a:off x="5154975" y="2881791"/>
            <a:ext cx="6115279" cy="369332"/>
          </a:xfrm>
          <a:prstGeom prst="rect">
            <a:avLst/>
          </a:prstGeom>
          <a:noFill/>
        </p:spPr>
        <p:txBody>
          <a:bodyPr wrap="square" rtlCol="0">
            <a:spAutoFit/>
          </a:bodyPr>
          <a:lstStyle/>
          <a:p>
            <a:r>
              <a:rPr lang="en-US" dirty="0"/>
              <a:t>Processing time per frame = 40-50 </a:t>
            </a:r>
            <a:r>
              <a:rPr lang="en-US" dirty="0" err="1"/>
              <a:t>ms</a:t>
            </a:r>
            <a:endParaRPr lang="en-US" dirty="0"/>
          </a:p>
        </p:txBody>
      </p:sp>
      <p:sp>
        <p:nvSpPr>
          <p:cNvPr id="13" name="TextBox 12">
            <a:extLst>
              <a:ext uri="{FF2B5EF4-FFF2-40B4-BE49-F238E27FC236}">
                <a16:creationId xmlns:a16="http://schemas.microsoft.com/office/drawing/2014/main" id="{ABCC7C2D-A18B-41E8-9623-B96679C22708}"/>
              </a:ext>
            </a:extLst>
          </p:cNvPr>
          <p:cNvSpPr txBox="1"/>
          <p:nvPr/>
        </p:nvSpPr>
        <p:spPr>
          <a:xfrm>
            <a:off x="4406746" y="2259419"/>
            <a:ext cx="560942" cy="523220"/>
          </a:xfrm>
          <a:prstGeom prst="rect">
            <a:avLst/>
          </a:prstGeom>
          <a:noFill/>
        </p:spPr>
        <p:txBody>
          <a:bodyPr wrap="square" rtlCol="0">
            <a:spAutoFit/>
          </a:bodyPr>
          <a:lstStyle/>
          <a:p>
            <a:pPr algn="ctr"/>
            <a:r>
              <a:rPr lang="en-US" sz="2800" dirty="0">
                <a:solidFill>
                  <a:schemeClr val="accent2">
                    <a:lumMod val="75000"/>
                  </a:schemeClr>
                </a:solidFill>
                <a:sym typeface="Wingdings" panose="05000000000000000000" pitchFamily="2" charset="2"/>
              </a:rPr>
              <a:t></a:t>
            </a:r>
            <a:endParaRPr lang="en-US" sz="2800" dirty="0">
              <a:solidFill>
                <a:schemeClr val="accent2">
                  <a:lumMod val="75000"/>
                </a:schemeClr>
              </a:solidFill>
            </a:endParaRPr>
          </a:p>
        </p:txBody>
      </p:sp>
      <p:sp>
        <p:nvSpPr>
          <p:cNvPr id="14" name="TextBox 13">
            <a:extLst>
              <a:ext uri="{FF2B5EF4-FFF2-40B4-BE49-F238E27FC236}">
                <a16:creationId xmlns:a16="http://schemas.microsoft.com/office/drawing/2014/main" id="{F5926B58-A527-4E60-998C-40B166AC2E54}"/>
              </a:ext>
            </a:extLst>
          </p:cNvPr>
          <p:cNvSpPr txBox="1"/>
          <p:nvPr/>
        </p:nvSpPr>
        <p:spPr>
          <a:xfrm>
            <a:off x="4406746" y="2806615"/>
            <a:ext cx="560942" cy="523220"/>
          </a:xfrm>
          <a:prstGeom prst="rect">
            <a:avLst/>
          </a:prstGeom>
          <a:noFill/>
        </p:spPr>
        <p:txBody>
          <a:bodyPr wrap="square" rtlCol="0">
            <a:spAutoFit/>
          </a:bodyPr>
          <a:lstStyle/>
          <a:p>
            <a:pPr algn="ctr"/>
            <a:r>
              <a:rPr lang="en-US" sz="2800" dirty="0">
                <a:solidFill>
                  <a:schemeClr val="accent2">
                    <a:lumMod val="75000"/>
                  </a:schemeClr>
                </a:solidFill>
                <a:sym typeface="Wingdings" panose="05000000000000000000" pitchFamily="2" charset="2"/>
              </a:rPr>
              <a:t></a:t>
            </a:r>
            <a:endParaRPr lang="en-US" sz="2800" dirty="0">
              <a:solidFill>
                <a:schemeClr val="accent2">
                  <a:lumMod val="75000"/>
                </a:schemeClr>
              </a:solidFill>
            </a:endParaRPr>
          </a:p>
        </p:txBody>
      </p:sp>
      <p:pic>
        <p:nvPicPr>
          <p:cNvPr id="6" name="Picture 5">
            <a:extLst>
              <a:ext uri="{FF2B5EF4-FFF2-40B4-BE49-F238E27FC236}">
                <a16:creationId xmlns:a16="http://schemas.microsoft.com/office/drawing/2014/main" id="{9527D59B-7133-41AC-B971-88A8D4C48097}"/>
              </a:ext>
            </a:extLst>
          </p:cNvPr>
          <p:cNvPicPr>
            <a:picLocks noChangeAspect="1"/>
          </p:cNvPicPr>
          <p:nvPr/>
        </p:nvPicPr>
        <p:blipFill rotWithShape="1">
          <a:blip r:embed="rId2">
            <a:extLst>
              <a:ext uri="{28A0092B-C50C-407E-A947-70E740481C1C}">
                <a14:useLocalDpi xmlns:a14="http://schemas.microsoft.com/office/drawing/2010/main" val="0"/>
              </a:ext>
            </a:extLst>
          </a:blip>
          <a:srcRect l="1303" t="1309"/>
          <a:stretch/>
        </p:blipFill>
        <p:spPr>
          <a:xfrm>
            <a:off x="3938151" y="3473550"/>
            <a:ext cx="4315697" cy="3312008"/>
          </a:xfrm>
          <a:prstGeom prst="rect">
            <a:avLst/>
          </a:prstGeom>
        </p:spPr>
      </p:pic>
    </p:spTree>
    <p:extLst>
      <p:ext uri="{BB962C8B-B14F-4D97-AF65-F5344CB8AC3E}">
        <p14:creationId xmlns:p14="http://schemas.microsoft.com/office/powerpoint/2010/main" val="313713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5F60-EDEE-4215-BCCC-9C8441E66300}"/>
              </a:ext>
            </a:extLst>
          </p:cNvPr>
          <p:cNvSpPr>
            <a:spLocks noGrp="1"/>
          </p:cNvSpPr>
          <p:nvPr>
            <p:ph type="title"/>
          </p:nvPr>
        </p:nvSpPr>
        <p:spPr/>
        <p:txBody>
          <a:bodyPr/>
          <a:lstStyle/>
          <a:p>
            <a:r>
              <a:rPr lang="en-US" dirty="0"/>
              <a:t>Specifications: Writing Guidelines</a:t>
            </a:r>
          </a:p>
        </p:txBody>
      </p:sp>
      <p:sp>
        <p:nvSpPr>
          <p:cNvPr id="3" name="Content Placeholder 2">
            <a:extLst>
              <a:ext uri="{FF2B5EF4-FFF2-40B4-BE49-F238E27FC236}">
                <a16:creationId xmlns:a16="http://schemas.microsoft.com/office/drawing/2014/main" id="{1843EB92-603F-4EDB-B4F8-FBA66B148C3A}"/>
              </a:ext>
            </a:extLst>
          </p:cNvPr>
          <p:cNvSpPr>
            <a:spLocks noGrp="1"/>
          </p:cNvSpPr>
          <p:nvPr>
            <p:ph idx="1"/>
          </p:nvPr>
        </p:nvSpPr>
        <p:spPr/>
        <p:txBody>
          <a:bodyPr>
            <a:normAutofit fontScale="92500" lnSpcReduction="10000"/>
          </a:bodyPr>
          <a:lstStyle/>
          <a:p>
            <a:r>
              <a:rPr lang="en-US" dirty="0"/>
              <a:t>Technical specification should be a concrete variable or unit of measurement</a:t>
            </a:r>
          </a:p>
          <a:p>
            <a:pPr lvl="1"/>
            <a:r>
              <a:rPr lang="en-US" dirty="0"/>
              <a:t>Time, volume, degree of rotation, category (e.g. programming language)</a:t>
            </a:r>
          </a:p>
          <a:p>
            <a:r>
              <a:rPr lang="en-US" dirty="0"/>
              <a:t>Remember the unit of measurement after the value: 450 [450 what?]</a:t>
            </a:r>
          </a:p>
          <a:p>
            <a:r>
              <a:rPr lang="en-US" dirty="0"/>
              <a:t>Use the imperative (</a:t>
            </a:r>
            <a:r>
              <a:rPr lang="en-US" i="1" dirty="0"/>
              <a:t>must</a:t>
            </a:r>
            <a:r>
              <a:rPr lang="en-US" dirty="0"/>
              <a:t>, </a:t>
            </a:r>
            <a:r>
              <a:rPr lang="en-US" i="1" dirty="0"/>
              <a:t>shall</a:t>
            </a:r>
            <a:r>
              <a:rPr lang="en-US" dirty="0"/>
              <a:t>) instead of the conditional (</a:t>
            </a:r>
            <a:r>
              <a:rPr lang="en-US" i="1" dirty="0"/>
              <a:t>if possible</a:t>
            </a:r>
            <a:r>
              <a:rPr lang="en-US" dirty="0"/>
              <a:t>)</a:t>
            </a:r>
          </a:p>
          <a:p>
            <a:r>
              <a:rPr lang="en-US" dirty="0"/>
              <a:t>Use positive language (</a:t>
            </a:r>
            <a:r>
              <a:rPr lang="en-US" i="1" dirty="0"/>
              <a:t>should</a:t>
            </a:r>
            <a:r>
              <a:rPr lang="en-US" dirty="0"/>
              <a:t>) instead of negative language (</a:t>
            </a:r>
            <a:r>
              <a:rPr lang="en-US" i="1" dirty="0"/>
              <a:t>should not</a:t>
            </a:r>
            <a:r>
              <a:rPr lang="en-US" dirty="0"/>
              <a:t>)</a:t>
            </a:r>
          </a:p>
          <a:p>
            <a:r>
              <a:rPr lang="en-US" dirty="0"/>
              <a:t>Consider your audience: customers, engineers, designers, contractors, manufacturers, suppliers, subcontractors, government inspectors</a:t>
            </a:r>
          </a:p>
          <a:p>
            <a:r>
              <a:rPr lang="en-US" dirty="0"/>
              <a:t>Use consistent terminology: same term for the same idea</a:t>
            </a:r>
          </a:p>
          <a:p>
            <a:r>
              <a:rPr lang="en-US" dirty="0"/>
              <a:t>Write the unit of measurement correctly: </a:t>
            </a:r>
            <a:r>
              <a:rPr lang="en-US" dirty="0" err="1"/>
              <a:t>mPA</a:t>
            </a:r>
            <a:r>
              <a:rPr lang="en-US" dirty="0"/>
              <a:t> </a:t>
            </a:r>
            <a:r>
              <a:rPr lang="en-US" dirty="0">
                <a:sym typeface="Wingdings" panose="05000000000000000000" pitchFamily="2" charset="2"/>
              </a:rPr>
              <a:t></a:t>
            </a:r>
            <a:r>
              <a:rPr lang="en-US" dirty="0"/>
              <a:t> </a:t>
            </a:r>
            <a:r>
              <a:rPr lang="en-US" dirty="0" err="1"/>
              <a:t>mAP</a:t>
            </a:r>
            <a:endParaRPr lang="en-US" dirty="0"/>
          </a:p>
          <a:p>
            <a:endParaRPr lang="en-US" dirty="0"/>
          </a:p>
        </p:txBody>
      </p:sp>
      <p:sp>
        <p:nvSpPr>
          <p:cNvPr id="5" name="Rectangle 4">
            <a:extLst>
              <a:ext uri="{FF2B5EF4-FFF2-40B4-BE49-F238E27FC236}">
                <a16:creationId xmlns:a16="http://schemas.microsoft.com/office/drawing/2014/main" id="{9CD8900C-C5F9-447C-BD60-F9540E4811AC}"/>
              </a:ext>
            </a:extLst>
          </p:cNvPr>
          <p:cNvSpPr/>
          <p:nvPr/>
        </p:nvSpPr>
        <p:spPr>
          <a:xfrm rot="18611914">
            <a:off x="6702384" y="5620456"/>
            <a:ext cx="70508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5819AE7-E181-4A48-BDCE-3812D202226C}"/>
              </a:ext>
            </a:extLst>
          </p:cNvPr>
          <p:cNvSpPr/>
          <p:nvPr/>
        </p:nvSpPr>
        <p:spPr>
          <a:xfrm rot="18611914">
            <a:off x="9421715" y="3525416"/>
            <a:ext cx="70508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1A215A-64EB-4B81-AF0F-1A14323C3EB0}"/>
              </a:ext>
            </a:extLst>
          </p:cNvPr>
          <p:cNvSpPr/>
          <p:nvPr/>
        </p:nvSpPr>
        <p:spPr>
          <a:xfrm rot="18611914">
            <a:off x="9644684" y="3966416"/>
            <a:ext cx="70508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469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DFE04-A90D-46A5-BAC5-D265CC27B184}"/>
              </a:ext>
            </a:extLst>
          </p:cNvPr>
          <p:cNvSpPr>
            <a:spLocks noGrp="1"/>
          </p:cNvSpPr>
          <p:nvPr>
            <p:ph type="title"/>
          </p:nvPr>
        </p:nvSpPr>
        <p:spPr/>
        <p:txBody>
          <a:bodyPr/>
          <a:lstStyle/>
          <a:p>
            <a:r>
              <a:rPr lang="en-US" dirty="0"/>
              <a:t>Close Reading Practice</a:t>
            </a:r>
          </a:p>
        </p:txBody>
      </p:sp>
      <p:sp>
        <p:nvSpPr>
          <p:cNvPr id="3" name="Content Placeholder 2">
            <a:extLst>
              <a:ext uri="{FF2B5EF4-FFF2-40B4-BE49-F238E27FC236}">
                <a16:creationId xmlns:a16="http://schemas.microsoft.com/office/drawing/2014/main" id="{66B43801-821D-4CCD-8C4C-6724AA9B0D46}"/>
              </a:ext>
            </a:extLst>
          </p:cNvPr>
          <p:cNvSpPr>
            <a:spLocks noGrp="1"/>
          </p:cNvSpPr>
          <p:nvPr>
            <p:ph idx="1"/>
          </p:nvPr>
        </p:nvSpPr>
        <p:spPr/>
        <p:txBody>
          <a:bodyPr>
            <a:normAutofit fontScale="92500" lnSpcReduction="20000"/>
          </a:bodyPr>
          <a:lstStyle/>
          <a:p>
            <a:pPr marL="0" indent="0">
              <a:buNone/>
            </a:pPr>
            <a:r>
              <a:rPr lang="en-US" dirty="0"/>
              <a:t>The first step of the proposed method is to assign expected symmetric distributions to the design variables, as well as to fit the experimental response and the computer simulation response with a distribution. This step has already been performed and are presented earlier. Note that the experimental observations are fitted with an Inverse Gaussian distribution rather than a Normal distribution. The variability of these distributions is not an issue and as such they have been used in the second step to draw 250 random samples from the experimental distribution. Subsequently, Eq. (12) has been applied to generate their corresponding computer simulation samples. These samples have been used in the third step of the proposed procedure to estimate the MLIPs </a:t>
            </a:r>
            <a:r>
              <a:rPr lang="en-US" dirty="0">
                <a:solidFill>
                  <a:schemeClr val="bg1">
                    <a:lumMod val="50000"/>
                  </a:schemeClr>
                </a:solidFill>
              </a:rPr>
              <a:t>(most likely input parameters) </a:t>
            </a:r>
            <a:r>
              <a:rPr lang="en-US" dirty="0"/>
              <a:t>and TIPs </a:t>
            </a:r>
            <a:r>
              <a:rPr lang="en-US" dirty="0">
                <a:solidFill>
                  <a:schemeClr val="bg1">
                    <a:lumMod val="50000"/>
                  </a:schemeClr>
                </a:solidFill>
              </a:rPr>
              <a:t>(theoretical input parameters) </a:t>
            </a:r>
            <a:r>
              <a:rPr lang="en-US" dirty="0"/>
              <a:t>through </a:t>
            </a:r>
            <a:r>
              <a:rPr lang="en-US" dirty="0" err="1"/>
              <a:t>Eqs</a:t>
            </a:r>
            <a:r>
              <a:rPr lang="en-US" dirty="0"/>
              <a:t>. (16) and (17), respectively. More specifically, the corresponding optimization problem has been solved using a pattern search algorithm.</a:t>
            </a:r>
          </a:p>
        </p:txBody>
      </p:sp>
      <p:sp>
        <p:nvSpPr>
          <p:cNvPr id="5" name="TextBox 4">
            <a:extLst>
              <a:ext uri="{FF2B5EF4-FFF2-40B4-BE49-F238E27FC236}">
                <a16:creationId xmlns:a16="http://schemas.microsoft.com/office/drawing/2014/main" id="{AADD49BD-F4D8-4C36-8605-D49710374F87}"/>
              </a:ext>
            </a:extLst>
          </p:cNvPr>
          <p:cNvSpPr txBox="1"/>
          <p:nvPr/>
        </p:nvSpPr>
        <p:spPr>
          <a:xfrm>
            <a:off x="9628743" y="6488668"/>
            <a:ext cx="2563258" cy="369332"/>
          </a:xfrm>
          <a:prstGeom prst="rect">
            <a:avLst/>
          </a:prstGeom>
          <a:noFill/>
        </p:spPr>
        <p:txBody>
          <a:bodyPr wrap="square" rtlCol="0">
            <a:spAutoFit/>
          </a:bodyPr>
          <a:lstStyle/>
          <a:p>
            <a:r>
              <a:rPr lang="en-US" dirty="0"/>
              <a:t>Source: </a:t>
            </a:r>
            <a:r>
              <a:rPr lang="en-US" dirty="0" err="1"/>
              <a:t>Beek</a:t>
            </a:r>
            <a:r>
              <a:rPr lang="en-US" dirty="0"/>
              <a:t> et al. (2018)</a:t>
            </a:r>
          </a:p>
        </p:txBody>
      </p:sp>
    </p:spTree>
    <p:extLst>
      <p:ext uri="{BB962C8B-B14F-4D97-AF65-F5344CB8AC3E}">
        <p14:creationId xmlns:p14="http://schemas.microsoft.com/office/powerpoint/2010/main" val="262665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7773-1056-4BF9-97B6-0C1331881D37}"/>
              </a:ext>
            </a:extLst>
          </p:cNvPr>
          <p:cNvSpPr>
            <a:spLocks noGrp="1"/>
          </p:cNvSpPr>
          <p:nvPr>
            <p:ph type="title"/>
          </p:nvPr>
        </p:nvSpPr>
        <p:spPr/>
        <p:txBody>
          <a:bodyPr/>
          <a:lstStyle/>
          <a:p>
            <a:r>
              <a:rPr lang="en-US" dirty="0"/>
              <a:t>What are Specifications?</a:t>
            </a:r>
          </a:p>
        </p:txBody>
      </p:sp>
      <p:sp>
        <p:nvSpPr>
          <p:cNvPr id="3" name="Content Placeholder 2">
            <a:extLst>
              <a:ext uri="{FF2B5EF4-FFF2-40B4-BE49-F238E27FC236}">
                <a16:creationId xmlns:a16="http://schemas.microsoft.com/office/drawing/2014/main" id="{7D97FCB3-CBEE-4A71-9C09-A62275307953}"/>
              </a:ext>
            </a:extLst>
          </p:cNvPr>
          <p:cNvSpPr>
            <a:spLocks noGrp="1"/>
          </p:cNvSpPr>
          <p:nvPr>
            <p:ph idx="1"/>
          </p:nvPr>
        </p:nvSpPr>
        <p:spPr/>
        <p:txBody>
          <a:bodyPr/>
          <a:lstStyle/>
          <a:p>
            <a:r>
              <a:rPr lang="en-US" dirty="0"/>
              <a:t>Required outcomes or attributes of a product or service</a:t>
            </a:r>
          </a:p>
          <a:p>
            <a:r>
              <a:rPr lang="en-US" dirty="0"/>
              <a:t>Standards for performance, quality, and safety in a technical project</a:t>
            </a:r>
          </a:p>
          <a:p>
            <a:r>
              <a:rPr lang="en-US" dirty="0"/>
              <a:t>Methods, materials, and equipment to be used in a technical project</a:t>
            </a:r>
          </a:p>
        </p:txBody>
      </p:sp>
    </p:spTree>
    <p:extLst>
      <p:ext uri="{BB962C8B-B14F-4D97-AF65-F5344CB8AC3E}">
        <p14:creationId xmlns:p14="http://schemas.microsoft.com/office/powerpoint/2010/main" val="101309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DD55-5950-4883-BAA9-164CE45259CA}"/>
              </a:ext>
            </a:extLst>
          </p:cNvPr>
          <p:cNvSpPr>
            <a:spLocks noGrp="1"/>
          </p:cNvSpPr>
          <p:nvPr>
            <p:ph type="title"/>
          </p:nvPr>
        </p:nvSpPr>
        <p:spPr/>
        <p:txBody>
          <a:bodyPr/>
          <a:lstStyle/>
          <a:p>
            <a:r>
              <a:rPr lang="en-US" dirty="0"/>
              <a:t>Types of Specifications</a:t>
            </a:r>
          </a:p>
        </p:txBody>
      </p:sp>
      <p:sp>
        <p:nvSpPr>
          <p:cNvPr id="3" name="Content Placeholder 2">
            <a:extLst>
              <a:ext uri="{FF2B5EF4-FFF2-40B4-BE49-F238E27FC236}">
                <a16:creationId xmlns:a16="http://schemas.microsoft.com/office/drawing/2014/main" id="{C56E2308-E239-4962-99A1-F5E157D89B03}"/>
              </a:ext>
            </a:extLst>
          </p:cNvPr>
          <p:cNvSpPr>
            <a:spLocks noGrp="1"/>
          </p:cNvSpPr>
          <p:nvPr>
            <p:ph idx="1"/>
          </p:nvPr>
        </p:nvSpPr>
        <p:spPr/>
        <p:txBody>
          <a:bodyPr/>
          <a:lstStyle/>
          <a:p>
            <a:r>
              <a:rPr lang="en-US" dirty="0"/>
              <a:t>Functional (open): Focus on performance: what the device or system should be able to do, without necessarily specifying how to do it, so that different people could come up with different ways to achieve the same outcome</a:t>
            </a:r>
          </a:p>
          <a:p>
            <a:r>
              <a:rPr lang="en-US" dirty="0"/>
              <a:t>Technical (closed): Focus on components: exact size, shape, material, and other properties so that different people reading the same document should be able to produce the exact same thing</a:t>
            </a:r>
          </a:p>
        </p:txBody>
      </p:sp>
    </p:spTree>
    <p:extLst>
      <p:ext uri="{BB962C8B-B14F-4D97-AF65-F5344CB8AC3E}">
        <p14:creationId xmlns:p14="http://schemas.microsoft.com/office/powerpoint/2010/main" val="1577327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209F-3C2A-499B-BB2C-B5D2BB08BC36}"/>
              </a:ext>
            </a:extLst>
          </p:cNvPr>
          <p:cNvSpPr>
            <a:spLocks noGrp="1"/>
          </p:cNvSpPr>
          <p:nvPr>
            <p:ph type="title"/>
          </p:nvPr>
        </p:nvSpPr>
        <p:spPr/>
        <p:txBody>
          <a:bodyPr/>
          <a:lstStyle/>
          <a:p>
            <a:r>
              <a:rPr lang="en-US" dirty="0"/>
              <a:t>Functional Specifications: Example</a:t>
            </a:r>
          </a:p>
        </p:txBody>
      </p:sp>
      <p:sp>
        <p:nvSpPr>
          <p:cNvPr id="3" name="Content Placeholder 2">
            <a:extLst>
              <a:ext uri="{FF2B5EF4-FFF2-40B4-BE49-F238E27FC236}">
                <a16:creationId xmlns:a16="http://schemas.microsoft.com/office/drawing/2014/main" id="{D98C9111-B8E5-45B2-810A-AACA0F81505B}"/>
              </a:ext>
            </a:extLst>
          </p:cNvPr>
          <p:cNvSpPr>
            <a:spLocks noGrp="1"/>
          </p:cNvSpPr>
          <p:nvPr>
            <p:ph idx="1"/>
          </p:nvPr>
        </p:nvSpPr>
        <p:spPr>
          <a:xfrm>
            <a:off x="838200" y="1825625"/>
            <a:ext cx="6036325" cy="4351338"/>
          </a:xfrm>
        </p:spPr>
        <p:txBody>
          <a:bodyPr/>
          <a:lstStyle/>
          <a:p>
            <a:pPr marL="0" indent="0">
              <a:buNone/>
            </a:pPr>
            <a:r>
              <a:rPr lang="en-US" dirty="0"/>
              <a:t>Consumer Product Safety Commission: A lawn mower must have</a:t>
            </a:r>
          </a:p>
          <a:p>
            <a:pPr lvl="1"/>
            <a:r>
              <a:rPr lang="en-US" dirty="0"/>
              <a:t>Blade guard to prevent foot injury</a:t>
            </a:r>
          </a:p>
          <a:p>
            <a:pPr lvl="1"/>
            <a:r>
              <a:rPr lang="en-US" dirty="0"/>
              <a:t>Grass thrower that aims downward to prevent facial injury</a:t>
            </a:r>
          </a:p>
          <a:p>
            <a:pPr lvl="1"/>
            <a:r>
              <a:rPr lang="en-US" dirty="0"/>
              <a:t>“Kill switch” on the handle to instantly turn off device if necessary</a:t>
            </a:r>
          </a:p>
        </p:txBody>
      </p:sp>
      <p:sp>
        <p:nvSpPr>
          <p:cNvPr id="4" name="TextBox 3">
            <a:extLst>
              <a:ext uri="{FF2B5EF4-FFF2-40B4-BE49-F238E27FC236}">
                <a16:creationId xmlns:a16="http://schemas.microsoft.com/office/drawing/2014/main" id="{94409D26-F28E-4C5E-AB3F-5BE4295CD3E3}"/>
              </a:ext>
            </a:extLst>
          </p:cNvPr>
          <p:cNvSpPr txBox="1"/>
          <p:nvPr/>
        </p:nvSpPr>
        <p:spPr>
          <a:xfrm>
            <a:off x="8864907" y="6488668"/>
            <a:ext cx="3327093" cy="369332"/>
          </a:xfrm>
          <a:prstGeom prst="rect">
            <a:avLst/>
          </a:prstGeom>
          <a:noFill/>
        </p:spPr>
        <p:txBody>
          <a:bodyPr wrap="square" rtlCol="0">
            <a:spAutoFit/>
          </a:bodyPr>
          <a:lstStyle/>
          <a:p>
            <a:r>
              <a:rPr lang="en-US" dirty="0"/>
              <a:t>Source: </a:t>
            </a:r>
            <a:r>
              <a:rPr lang="en-US" dirty="0" err="1"/>
              <a:t>Lannon</a:t>
            </a:r>
            <a:r>
              <a:rPr lang="en-US" dirty="0"/>
              <a:t> and Gurak (2018)</a:t>
            </a:r>
          </a:p>
        </p:txBody>
      </p:sp>
      <p:pic>
        <p:nvPicPr>
          <p:cNvPr id="8" name="Picture 7">
            <a:extLst>
              <a:ext uri="{FF2B5EF4-FFF2-40B4-BE49-F238E27FC236}">
                <a16:creationId xmlns:a16="http://schemas.microsoft.com/office/drawing/2014/main" id="{DC712E4A-C60E-4E06-8AA3-CDBA01DA6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871" y="1825625"/>
            <a:ext cx="3866064" cy="3987861"/>
          </a:xfrm>
          <a:prstGeom prst="rect">
            <a:avLst/>
          </a:prstGeom>
        </p:spPr>
      </p:pic>
    </p:spTree>
    <p:extLst>
      <p:ext uri="{BB962C8B-B14F-4D97-AF65-F5344CB8AC3E}">
        <p14:creationId xmlns:p14="http://schemas.microsoft.com/office/powerpoint/2010/main" val="128802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EE56-94E7-4A3C-80E0-05266BD6CFFD}"/>
              </a:ext>
            </a:extLst>
          </p:cNvPr>
          <p:cNvSpPr>
            <a:spLocks noGrp="1"/>
          </p:cNvSpPr>
          <p:nvPr>
            <p:ph type="title"/>
          </p:nvPr>
        </p:nvSpPr>
        <p:spPr/>
        <p:txBody>
          <a:bodyPr/>
          <a:lstStyle/>
          <a:p>
            <a:r>
              <a:rPr lang="en-US" dirty="0"/>
              <a:t>Technical Specifications: Example</a:t>
            </a:r>
          </a:p>
        </p:txBody>
      </p:sp>
      <p:pic>
        <p:nvPicPr>
          <p:cNvPr id="5" name="Content Placeholder 4">
            <a:extLst>
              <a:ext uri="{FF2B5EF4-FFF2-40B4-BE49-F238E27FC236}">
                <a16:creationId xmlns:a16="http://schemas.microsoft.com/office/drawing/2014/main" id="{07298EAA-9E64-432B-9B08-795F8142ED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8843" y="1690688"/>
            <a:ext cx="6545476" cy="4351338"/>
          </a:xfrm>
        </p:spPr>
      </p:pic>
      <p:sp>
        <p:nvSpPr>
          <p:cNvPr id="6" name="TextBox 5">
            <a:extLst>
              <a:ext uri="{FF2B5EF4-FFF2-40B4-BE49-F238E27FC236}">
                <a16:creationId xmlns:a16="http://schemas.microsoft.com/office/drawing/2014/main" id="{93B80D99-266D-4C14-820F-0FE199B53F87}"/>
              </a:ext>
            </a:extLst>
          </p:cNvPr>
          <p:cNvSpPr txBox="1"/>
          <p:nvPr/>
        </p:nvSpPr>
        <p:spPr>
          <a:xfrm>
            <a:off x="8956713" y="6488668"/>
            <a:ext cx="3235287" cy="369332"/>
          </a:xfrm>
          <a:prstGeom prst="rect">
            <a:avLst/>
          </a:prstGeom>
          <a:noFill/>
        </p:spPr>
        <p:txBody>
          <a:bodyPr wrap="square" rtlCol="0">
            <a:spAutoFit/>
          </a:bodyPr>
          <a:lstStyle/>
          <a:p>
            <a:r>
              <a:rPr lang="en-US" dirty="0"/>
              <a:t>Source: Johnson-Sheehan (2015)</a:t>
            </a:r>
          </a:p>
        </p:txBody>
      </p:sp>
      <p:sp>
        <p:nvSpPr>
          <p:cNvPr id="7" name="TextBox 6">
            <a:extLst>
              <a:ext uri="{FF2B5EF4-FFF2-40B4-BE49-F238E27FC236}">
                <a16:creationId xmlns:a16="http://schemas.microsoft.com/office/drawing/2014/main" id="{54AFB088-7F0E-4E01-94DB-313C0C379FAE}"/>
              </a:ext>
            </a:extLst>
          </p:cNvPr>
          <p:cNvSpPr txBox="1"/>
          <p:nvPr/>
        </p:nvSpPr>
        <p:spPr>
          <a:xfrm>
            <a:off x="1333040" y="1828800"/>
            <a:ext cx="2876322" cy="646331"/>
          </a:xfrm>
          <a:prstGeom prst="rect">
            <a:avLst/>
          </a:prstGeom>
          <a:noFill/>
        </p:spPr>
        <p:txBody>
          <a:bodyPr wrap="square" rtlCol="0">
            <a:spAutoFit/>
          </a:bodyPr>
          <a:lstStyle/>
          <a:p>
            <a:pPr algn="ctr"/>
            <a:r>
              <a:rPr lang="en-US" dirty="0"/>
              <a:t>Space Shuttle Remote Manipulator System (SRMS)</a:t>
            </a:r>
          </a:p>
        </p:txBody>
      </p:sp>
      <p:pic>
        <p:nvPicPr>
          <p:cNvPr id="9" name="Picture 8">
            <a:extLst>
              <a:ext uri="{FF2B5EF4-FFF2-40B4-BE49-F238E27FC236}">
                <a16:creationId xmlns:a16="http://schemas.microsoft.com/office/drawing/2014/main" id="{1D153CAC-6C1C-4488-B3DC-5AD190579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040" y="2842373"/>
            <a:ext cx="2876322" cy="2831026"/>
          </a:xfrm>
          <a:prstGeom prst="rect">
            <a:avLst/>
          </a:prstGeom>
        </p:spPr>
      </p:pic>
    </p:spTree>
    <p:extLst>
      <p:ext uri="{BB962C8B-B14F-4D97-AF65-F5344CB8AC3E}">
        <p14:creationId xmlns:p14="http://schemas.microsoft.com/office/powerpoint/2010/main" val="1771532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715D6D-3D98-4EEB-B738-8CB2909A6E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744" y="0"/>
            <a:ext cx="11116512" cy="6858000"/>
          </a:xfrm>
        </p:spPr>
      </p:pic>
      <p:sp>
        <p:nvSpPr>
          <p:cNvPr id="6" name="TextBox 5">
            <a:extLst>
              <a:ext uri="{FF2B5EF4-FFF2-40B4-BE49-F238E27FC236}">
                <a16:creationId xmlns:a16="http://schemas.microsoft.com/office/drawing/2014/main" id="{C9A6C10F-2513-4761-8FC7-0142FD385226}"/>
              </a:ext>
            </a:extLst>
          </p:cNvPr>
          <p:cNvSpPr txBox="1"/>
          <p:nvPr/>
        </p:nvSpPr>
        <p:spPr>
          <a:xfrm>
            <a:off x="10047383" y="6488668"/>
            <a:ext cx="2144617" cy="369332"/>
          </a:xfrm>
          <a:prstGeom prst="rect">
            <a:avLst/>
          </a:prstGeom>
          <a:noFill/>
        </p:spPr>
        <p:txBody>
          <a:bodyPr wrap="square" rtlCol="0">
            <a:spAutoFit/>
          </a:bodyPr>
          <a:lstStyle/>
          <a:p>
            <a:r>
              <a:rPr lang="en-US" dirty="0"/>
              <a:t>Source: Ewald (2017)</a:t>
            </a:r>
          </a:p>
        </p:txBody>
      </p:sp>
    </p:spTree>
    <p:extLst>
      <p:ext uri="{BB962C8B-B14F-4D97-AF65-F5344CB8AC3E}">
        <p14:creationId xmlns:p14="http://schemas.microsoft.com/office/powerpoint/2010/main" val="1335052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9B7D-2302-4C6C-A9BC-DDD7FB3E7EB9}"/>
              </a:ext>
            </a:extLst>
          </p:cNvPr>
          <p:cNvSpPr>
            <a:spLocks noGrp="1"/>
          </p:cNvSpPr>
          <p:nvPr>
            <p:ph type="title"/>
          </p:nvPr>
        </p:nvSpPr>
        <p:spPr/>
        <p:txBody>
          <a:bodyPr/>
          <a:lstStyle/>
          <a:p>
            <a:r>
              <a:rPr lang="en-US" dirty="0"/>
              <a:t>Technical Specifications</a:t>
            </a:r>
          </a:p>
        </p:txBody>
      </p:sp>
      <p:sp>
        <p:nvSpPr>
          <p:cNvPr id="3" name="Content Placeholder 2">
            <a:extLst>
              <a:ext uri="{FF2B5EF4-FFF2-40B4-BE49-F238E27FC236}">
                <a16:creationId xmlns:a16="http://schemas.microsoft.com/office/drawing/2014/main" id="{7699BA85-5FCB-4F27-B231-1D0B900A15EC}"/>
              </a:ext>
            </a:extLst>
          </p:cNvPr>
          <p:cNvSpPr>
            <a:spLocks noGrp="1"/>
          </p:cNvSpPr>
          <p:nvPr>
            <p:ph idx="1"/>
          </p:nvPr>
        </p:nvSpPr>
        <p:spPr/>
        <p:txBody>
          <a:bodyPr/>
          <a:lstStyle/>
          <a:p>
            <a:r>
              <a:rPr lang="en-US" dirty="0"/>
              <a:t>Sectors</a:t>
            </a:r>
          </a:p>
          <a:p>
            <a:pPr lvl="1"/>
            <a:r>
              <a:rPr lang="en-US" dirty="0"/>
              <a:t>Government: federal aviation, local city fire codes</a:t>
            </a:r>
          </a:p>
          <a:p>
            <a:pPr lvl="1"/>
            <a:r>
              <a:rPr lang="en-US" dirty="0"/>
              <a:t>Industry: software, logistics, automobile</a:t>
            </a:r>
          </a:p>
          <a:p>
            <a:pPr lvl="1"/>
            <a:endParaRPr lang="en-US" dirty="0"/>
          </a:p>
          <a:p>
            <a:r>
              <a:rPr lang="en-US" dirty="0"/>
              <a:t>Documents</a:t>
            </a:r>
          </a:p>
          <a:p>
            <a:pPr lvl="1"/>
            <a:r>
              <a:rPr lang="en-US" dirty="0"/>
              <a:t>Instruction manual</a:t>
            </a:r>
          </a:p>
          <a:p>
            <a:pPr lvl="1"/>
            <a:r>
              <a:rPr lang="en-US" dirty="0"/>
              <a:t>Specification document</a:t>
            </a:r>
          </a:p>
          <a:p>
            <a:pPr lvl="1"/>
            <a:r>
              <a:rPr lang="en-US" dirty="0"/>
              <a:t>Request for proposals (RFP)</a:t>
            </a:r>
          </a:p>
        </p:txBody>
      </p:sp>
    </p:spTree>
    <p:extLst>
      <p:ext uri="{BB962C8B-B14F-4D97-AF65-F5344CB8AC3E}">
        <p14:creationId xmlns:p14="http://schemas.microsoft.com/office/powerpoint/2010/main" val="235175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D8D8-7450-4C81-AED3-6D831ACE96B2}"/>
              </a:ext>
            </a:extLst>
          </p:cNvPr>
          <p:cNvSpPr>
            <a:spLocks noGrp="1"/>
          </p:cNvSpPr>
          <p:nvPr>
            <p:ph type="title"/>
          </p:nvPr>
        </p:nvSpPr>
        <p:spPr/>
        <p:txBody>
          <a:bodyPr/>
          <a:lstStyle/>
          <a:p>
            <a:r>
              <a:rPr lang="en-US" dirty="0"/>
              <a:t>Requirements and Specifications</a:t>
            </a:r>
          </a:p>
        </p:txBody>
      </p:sp>
      <p:sp>
        <p:nvSpPr>
          <p:cNvPr id="4" name="Rectangle: Rounded Corners 3">
            <a:extLst>
              <a:ext uri="{FF2B5EF4-FFF2-40B4-BE49-F238E27FC236}">
                <a16:creationId xmlns:a16="http://schemas.microsoft.com/office/drawing/2014/main" id="{41C940DB-97C4-4F34-9457-8D055E36FC26}"/>
              </a:ext>
            </a:extLst>
          </p:cNvPr>
          <p:cNvSpPr/>
          <p:nvPr/>
        </p:nvSpPr>
        <p:spPr>
          <a:xfrm>
            <a:off x="1663546" y="2181339"/>
            <a:ext cx="3514381" cy="1872868"/>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Customer</a:t>
            </a:r>
          </a:p>
          <a:p>
            <a:pPr algn="ctr"/>
            <a:r>
              <a:rPr lang="en-US" sz="3200" dirty="0">
                <a:solidFill>
                  <a:schemeClr val="tx1"/>
                </a:solidFill>
              </a:rPr>
              <a:t>Requirements</a:t>
            </a:r>
          </a:p>
        </p:txBody>
      </p:sp>
      <p:sp>
        <p:nvSpPr>
          <p:cNvPr id="5" name="Rectangle: Rounded Corners 4">
            <a:extLst>
              <a:ext uri="{FF2B5EF4-FFF2-40B4-BE49-F238E27FC236}">
                <a16:creationId xmlns:a16="http://schemas.microsoft.com/office/drawing/2014/main" id="{FF67AF15-8B9E-40A3-B33F-1353E709FB29}"/>
              </a:ext>
            </a:extLst>
          </p:cNvPr>
          <p:cNvSpPr/>
          <p:nvPr/>
        </p:nvSpPr>
        <p:spPr>
          <a:xfrm>
            <a:off x="7014073" y="2181339"/>
            <a:ext cx="3514381" cy="1872868"/>
          </a:xfrm>
          <a:prstGeom prst="roundRect">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Technical</a:t>
            </a:r>
          </a:p>
          <a:p>
            <a:pPr algn="ctr"/>
            <a:r>
              <a:rPr lang="en-US" sz="3200" dirty="0">
                <a:solidFill>
                  <a:schemeClr val="tx1"/>
                </a:solidFill>
              </a:rPr>
              <a:t>Specifications</a:t>
            </a:r>
          </a:p>
        </p:txBody>
      </p:sp>
      <p:sp>
        <p:nvSpPr>
          <p:cNvPr id="6" name="Rectangle: Rounded Corners 5">
            <a:extLst>
              <a:ext uri="{FF2B5EF4-FFF2-40B4-BE49-F238E27FC236}">
                <a16:creationId xmlns:a16="http://schemas.microsoft.com/office/drawing/2014/main" id="{3951093E-BF38-4BF8-B8F8-5A9D9DE6514B}"/>
              </a:ext>
            </a:extLst>
          </p:cNvPr>
          <p:cNvSpPr/>
          <p:nvPr/>
        </p:nvSpPr>
        <p:spPr>
          <a:xfrm>
            <a:off x="1663546" y="4184572"/>
            <a:ext cx="3514381" cy="1202675"/>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Qualitative</a:t>
            </a:r>
          </a:p>
        </p:txBody>
      </p:sp>
      <p:sp>
        <p:nvSpPr>
          <p:cNvPr id="7" name="Rectangle: Rounded Corners 6">
            <a:extLst>
              <a:ext uri="{FF2B5EF4-FFF2-40B4-BE49-F238E27FC236}">
                <a16:creationId xmlns:a16="http://schemas.microsoft.com/office/drawing/2014/main" id="{9C228D05-615C-4B64-94BB-5B7BA5C08B68}"/>
              </a:ext>
            </a:extLst>
          </p:cNvPr>
          <p:cNvSpPr/>
          <p:nvPr/>
        </p:nvSpPr>
        <p:spPr>
          <a:xfrm>
            <a:off x="7014072" y="4184572"/>
            <a:ext cx="3514381" cy="1202675"/>
          </a:xfrm>
          <a:prstGeom prst="round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Quantitative</a:t>
            </a:r>
          </a:p>
        </p:txBody>
      </p:sp>
      <p:sp>
        <p:nvSpPr>
          <p:cNvPr id="8" name="Arrow: Right 7">
            <a:extLst>
              <a:ext uri="{FF2B5EF4-FFF2-40B4-BE49-F238E27FC236}">
                <a16:creationId xmlns:a16="http://schemas.microsoft.com/office/drawing/2014/main" id="{25BCEBC3-282C-4959-B9EB-FA17C9205C35}"/>
              </a:ext>
            </a:extLst>
          </p:cNvPr>
          <p:cNvSpPr/>
          <p:nvPr/>
        </p:nvSpPr>
        <p:spPr>
          <a:xfrm>
            <a:off x="5633291" y="2659653"/>
            <a:ext cx="1013552" cy="21262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058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365E-F3AA-42F7-AFDC-F980E2B8F78F}"/>
              </a:ext>
            </a:extLst>
          </p:cNvPr>
          <p:cNvSpPr>
            <a:spLocks noGrp="1"/>
          </p:cNvSpPr>
          <p:nvPr>
            <p:ph type="title"/>
          </p:nvPr>
        </p:nvSpPr>
        <p:spPr/>
        <p:txBody>
          <a:bodyPr>
            <a:normAutofit/>
          </a:bodyPr>
          <a:lstStyle/>
          <a:p>
            <a:r>
              <a:rPr lang="en-US" dirty="0"/>
              <a:t>Example #1: Augmented Reality Robotic Arm</a:t>
            </a:r>
          </a:p>
        </p:txBody>
      </p:sp>
      <p:graphicFrame>
        <p:nvGraphicFramePr>
          <p:cNvPr id="4" name="Table 4">
            <a:extLst>
              <a:ext uri="{FF2B5EF4-FFF2-40B4-BE49-F238E27FC236}">
                <a16:creationId xmlns:a16="http://schemas.microsoft.com/office/drawing/2014/main" id="{32693B60-0E3B-4AF9-89A7-27A92B51A467}"/>
              </a:ext>
            </a:extLst>
          </p:cNvPr>
          <p:cNvGraphicFramePr>
            <a:graphicFrameLocks noGrp="1"/>
          </p:cNvGraphicFramePr>
          <p:nvPr>
            <p:ph idx="1"/>
          </p:nvPr>
        </p:nvGraphicFramePr>
        <p:xfrm>
          <a:off x="838200" y="1825625"/>
          <a:ext cx="10515597" cy="1529080"/>
        </p:xfrm>
        <a:graphic>
          <a:graphicData uri="http://schemas.openxmlformats.org/drawingml/2006/table">
            <a:tbl>
              <a:tblPr firstRow="1" bandRow="1">
                <a:tableStyleId>{2D5ABB26-0587-4C30-8999-92F81FD0307C}</a:tableStyleId>
              </a:tblPr>
              <a:tblGrid>
                <a:gridCol w="3337193">
                  <a:extLst>
                    <a:ext uri="{9D8B030D-6E8A-4147-A177-3AD203B41FA5}">
                      <a16:colId xmlns:a16="http://schemas.microsoft.com/office/drawing/2014/main" val="88732980"/>
                    </a:ext>
                  </a:extLst>
                </a:gridCol>
                <a:gridCol w="969484">
                  <a:extLst>
                    <a:ext uri="{9D8B030D-6E8A-4147-A177-3AD203B41FA5}">
                      <a16:colId xmlns:a16="http://schemas.microsoft.com/office/drawing/2014/main" val="2609638890"/>
                    </a:ext>
                  </a:extLst>
                </a:gridCol>
                <a:gridCol w="6208920">
                  <a:extLst>
                    <a:ext uri="{9D8B030D-6E8A-4147-A177-3AD203B41FA5}">
                      <a16:colId xmlns:a16="http://schemas.microsoft.com/office/drawing/2014/main" val="932579480"/>
                    </a:ext>
                  </a:extLst>
                </a:gridCol>
              </a:tblGrid>
              <a:tr h="370840">
                <a:tc>
                  <a:txBody>
                    <a:bodyPr/>
                    <a:lstStyle/>
                    <a:p>
                      <a:pPr algn="ctr"/>
                      <a:r>
                        <a:rPr lang="en-US" b="1" dirty="0"/>
                        <a:t>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t>Specifications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73172537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3200" b="0" dirty="0">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5609775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3200" b="0" dirty="0">
                        <a:solidFill>
                          <a:schemeClr val="accent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61703645"/>
                  </a:ext>
                </a:extLst>
              </a:tr>
            </a:tbl>
          </a:graphicData>
        </a:graphic>
      </p:graphicFrame>
      <p:pic>
        <p:nvPicPr>
          <p:cNvPr id="7" name="Picture 6">
            <a:extLst>
              <a:ext uri="{FF2B5EF4-FFF2-40B4-BE49-F238E27FC236}">
                <a16:creationId xmlns:a16="http://schemas.microsoft.com/office/drawing/2014/main" id="{1C72F4DE-498B-41C7-BB11-8A150E675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010" y="3544144"/>
            <a:ext cx="5564321" cy="3080934"/>
          </a:xfrm>
          <a:prstGeom prst="rect">
            <a:avLst/>
          </a:prstGeom>
        </p:spPr>
      </p:pic>
      <p:sp>
        <p:nvSpPr>
          <p:cNvPr id="9" name="TextBox 8">
            <a:extLst>
              <a:ext uri="{FF2B5EF4-FFF2-40B4-BE49-F238E27FC236}">
                <a16:creationId xmlns:a16="http://schemas.microsoft.com/office/drawing/2014/main" id="{78555664-80E6-49A6-B830-9CED3827DCF9}"/>
              </a:ext>
            </a:extLst>
          </p:cNvPr>
          <p:cNvSpPr txBox="1"/>
          <p:nvPr/>
        </p:nvSpPr>
        <p:spPr>
          <a:xfrm>
            <a:off x="838200" y="2159306"/>
            <a:ext cx="3381260" cy="646331"/>
          </a:xfrm>
          <a:prstGeom prst="rect">
            <a:avLst/>
          </a:prstGeom>
          <a:noFill/>
        </p:spPr>
        <p:txBody>
          <a:bodyPr wrap="square" rtlCol="0">
            <a:spAutoFit/>
          </a:bodyPr>
          <a:lstStyle/>
          <a:p>
            <a:r>
              <a:rPr lang="en-US" dirty="0"/>
              <a:t>Robotic arm should mimic hand gestures as closely as possible</a:t>
            </a:r>
          </a:p>
        </p:txBody>
      </p:sp>
      <p:sp>
        <p:nvSpPr>
          <p:cNvPr id="10" name="TextBox 9">
            <a:extLst>
              <a:ext uri="{FF2B5EF4-FFF2-40B4-BE49-F238E27FC236}">
                <a16:creationId xmlns:a16="http://schemas.microsoft.com/office/drawing/2014/main" id="{28F2CFBE-A139-4C81-8FE6-32561E48931A}"/>
              </a:ext>
            </a:extLst>
          </p:cNvPr>
          <p:cNvSpPr txBox="1"/>
          <p:nvPr/>
        </p:nvSpPr>
        <p:spPr>
          <a:xfrm>
            <a:off x="838200" y="2743292"/>
            <a:ext cx="3381260" cy="646331"/>
          </a:xfrm>
          <a:prstGeom prst="rect">
            <a:avLst/>
          </a:prstGeom>
          <a:noFill/>
        </p:spPr>
        <p:txBody>
          <a:bodyPr wrap="square" rtlCol="0">
            <a:spAutoFit/>
          </a:bodyPr>
          <a:lstStyle/>
          <a:p>
            <a:r>
              <a:rPr lang="en-US" dirty="0"/>
              <a:t>Robotic arm should respond to hand gesture quickly</a:t>
            </a:r>
          </a:p>
        </p:txBody>
      </p:sp>
      <p:sp>
        <p:nvSpPr>
          <p:cNvPr id="11" name="TextBox 10">
            <a:extLst>
              <a:ext uri="{FF2B5EF4-FFF2-40B4-BE49-F238E27FC236}">
                <a16:creationId xmlns:a16="http://schemas.microsoft.com/office/drawing/2014/main" id="{83F6A5B3-0D2C-41E1-9ADF-D012291C2211}"/>
              </a:ext>
            </a:extLst>
          </p:cNvPr>
          <p:cNvSpPr txBox="1"/>
          <p:nvPr/>
        </p:nvSpPr>
        <p:spPr>
          <a:xfrm>
            <a:off x="5154976" y="2297805"/>
            <a:ext cx="6115279" cy="369332"/>
          </a:xfrm>
          <a:prstGeom prst="rect">
            <a:avLst/>
          </a:prstGeom>
          <a:noFill/>
        </p:spPr>
        <p:txBody>
          <a:bodyPr wrap="square" rtlCol="0">
            <a:spAutoFit/>
          </a:bodyPr>
          <a:lstStyle/>
          <a:p>
            <a:r>
              <a:rPr lang="en-US" dirty="0"/>
              <a:t>Pose estimation accuracy = 62 </a:t>
            </a:r>
            <a:r>
              <a:rPr lang="en-US" dirty="0" err="1"/>
              <a:t>mAP</a:t>
            </a:r>
            <a:r>
              <a:rPr lang="en-US" dirty="0"/>
              <a:t> (mean average precision)</a:t>
            </a:r>
          </a:p>
        </p:txBody>
      </p:sp>
      <p:sp>
        <p:nvSpPr>
          <p:cNvPr id="12" name="TextBox 11">
            <a:extLst>
              <a:ext uri="{FF2B5EF4-FFF2-40B4-BE49-F238E27FC236}">
                <a16:creationId xmlns:a16="http://schemas.microsoft.com/office/drawing/2014/main" id="{FA2A5A51-5B2F-4C84-9882-A527795F0EFA}"/>
              </a:ext>
            </a:extLst>
          </p:cNvPr>
          <p:cNvSpPr txBox="1"/>
          <p:nvPr/>
        </p:nvSpPr>
        <p:spPr>
          <a:xfrm>
            <a:off x="5154975" y="2881791"/>
            <a:ext cx="6115279" cy="369332"/>
          </a:xfrm>
          <a:prstGeom prst="rect">
            <a:avLst/>
          </a:prstGeom>
          <a:noFill/>
        </p:spPr>
        <p:txBody>
          <a:bodyPr wrap="square" rtlCol="0">
            <a:spAutoFit/>
          </a:bodyPr>
          <a:lstStyle/>
          <a:p>
            <a:r>
              <a:rPr lang="en-US" dirty="0"/>
              <a:t>Time between VR command and hand pose estimation &lt; 5 </a:t>
            </a:r>
            <a:r>
              <a:rPr lang="en-US" dirty="0" err="1"/>
              <a:t>ms</a:t>
            </a:r>
            <a:endParaRPr lang="en-US" dirty="0"/>
          </a:p>
        </p:txBody>
      </p:sp>
      <p:sp>
        <p:nvSpPr>
          <p:cNvPr id="13" name="TextBox 12">
            <a:extLst>
              <a:ext uri="{FF2B5EF4-FFF2-40B4-BE49-F238E27FC236}">
                <a16:creationId xmlns:a16="http://schemas.microsoft.com/office/drawing/2014/main" id="{ABCC7C2D-A18B-41E8-9623-B96679C22708}"/>
              </a:ext>
            </a:extLst>
          </p:cNvPr>
          <p:cNvSpPr txBox="1"/>
          <p:nvPr/>
        </p:nvSpPr>
        <p:spPr>
          <a:xfrm>
            <a:off x="4406746" y="2259419"/>
            <a:ext cx="560942" cy="523220"/>
          </a:xfrm>
          <a:prstGeom prst="rect">
            <a:avLst/>
          </a:prstGeom>
          <a:noFill/>
        </p:spPr>
        <p:txBody>
          <a:bodyPr wrap="square" rtlCol="0">
            <a:spAutoFit/>
          </a:bodyPr>
          <a:lstStyle/>
          <a:p>
            <a:pPr algn="ctr"/>
            <a:r>
              <a:rPr lang="en-US" sz="2800" dirty="0">
                <a:solidFill>
                  <a:schemeClr val="accent2">
                    <a:lumMod val="75000"/>
                  </a:schemeClr>
                </a:solidFill>
                <a:sym typeface="Wingdings" panose="05000000000000000000" pitchFamily="2" charset="2"/>
              </a:rPr>
              <a:t></a:t>
            </a:r>
            <a:endParaRPr lang="en-US" sz="2800" dirty="0">
              <a:solidFill>
                <a:schemeClr val="accent2">
                  <a:lumMod val="75000"/>
                </a:schemeClr>
              </a:solidFill>
            </a:endParaRPr>
          </a:p>
        </p:txBody>
      </p:sp>
      <p:sp>
        <p:nvSpPr>
          <p:cNvPr id="14" name="TextBox 13">
            <a:extLst>
              <a:ext uri="{FF2B5EF4-FFF2-40B4-BE49-F238E27FC236}">
                <a16:creationId xmlns:a16="http://schemas.microsoft.com/office/drawing/2014/main" id="{F5926B58-A527-4E60-998C-40B166AC2E54}"/>
              </a:ext>
            </a:extLst>
          </p:cNvPr>
          <p:cNvSpPr txBox="1"/>
          <p:nvPr/>
        </p:nvSpPr>
        <p:spPr>
          <a:xfrm>
            <a:off x="4406746" y="2806615"/>
            <a:ext cx="560942" cy="523220"/>
          </a:xfrm>
          <a:prstGeom prst="rect">
            <a:avLst/>
          </a:prstGeom>
          <a:noFill/>
        </p:spPr>
        <p:txBody>
          <a:bodyPr wrap="square" rtlCol="0">
            <a:spAutoFit/>
          </a:bodyPr>
          <a:lstStyle/>
          <a:p>
            <a:pPr algn="ctr"/>
            <a:r>
              <a:rPr lang="en-US" sz="2800" dirty="0">
                <a:solidFill>
                  <a:schemeClr val="accent2">
                    <a:lumMod val="75000"/>
                  </a:schemeClr>
                </a:solidFill>
                <a:sym typeface="Wingdings" panose="05000000000000000000" pitchFamily="2" charset="2"/>
              </a:rPr>
              <a:t></a:t>
            </a:r>
            <a:endParaRPr lang="en-US" sz="2800" dirty="0">
              <a:solidFill>
                <a:schemeClr val="accent2">
                  <a:lumMod val="75000"/>
                </a:schemeClr>
              </a:solidFill>
            </a:endParaRPr>
          </a:p>
        </p:txBody>
      </p:sp>
    </p:spTree>
    <p:extLst>
      <p:ext uri="{BB962C8B-B14F-4D97-AF65-F5344CB8AC3E}">
        <p14:creationId xmlns:p14="http://schemas.microsoft.com/office/powerpoint/2010/main" val="65440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690</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VE496 Advanced Technical Communication</vt:lpstr>
      <vt:lpstr>What are Specifications?</vt:lpstr>
      <vt:lpstr>Types of Specifications</vt:lpstr>
      <vt:lpstr>Functional Specifications: Example</vt:lpstr>
      <vt:lpstr>Technical Specifications: Example</vt:lpstr>
      <vt:lpstr>PowerPoint Presentation</vt:lpstr>
      <vt:lpstr>Technical Specifications</vt:lpstr>
      <vt:lpstr>Requirements and Specifications</vt:lpstr>
      <vt:lpstr>Example #1: Augmented Reality Robotic Arm</vt:lpstr>
      <vt:lpstr>Example #2: Telepresence Robot</vt:lpstr>
      <vt:lpstr>Example #3: Multi-Camera Video Stitching</vt:lpstr>
      <vt:lpstr>Specifications: Writing Guidelines</vt:lpstr>
      <vt:lpstr>Close Reading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VE496 Advanced Technical Communication</dc:title>
  <dc:creator>nmurrayalvarez@gmail.com</dc:creator>
  <cp:lastModifiedBy>nmurrayalvarez@gmail.com</cp:lastModifiedBy>
  <cp:revision>50</cp:revision>
  <dcterms:created xsi:type="dcterms:W3CDTF">2020-02-20T18:10:13Z</dcterms:created>
  <dcterms:modified xsi:type="dcterms:W3CDTF">2020-05-14T17:06:52Z</dcterms:modified>
</cp:coreProperties>
</file>