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302" r:id="rId3"/>
    <p:sldId id="303" r:id="rId4"/>
    <p:sldId id="261" r:id="rId5"/>
    <p:sldId id="259" r:id="rId6"/>
    <p:sldId id="262" r:id="rId7"/>
    <p:sldId id="290" r:id="rId8"/>
    <p:sldId id="304" r:id="rId9"/>
    <p:sldId id="292" r:id="rId10"/>
    <p:sldId id="293" r:id="rId11"/>
    <p:sldId id="265" r:id="rId12"/>
    <p:sldId id="294" r:id="rId13"/>
    <p:sldId id="305" r:id="rId14"/>
    <p:sldId id="306" r:id="rId15"/>
    <p:sldId id="307" r:id="rId16"/>
    <p:sldId id="308" r:id="rId17"/>
    <p:sldId id="298" r:id="rId18"/>
    <p:sldId id="299" r:id="rId19"/>
    <p:sldId id="300" r:id="rId20"/>
    <p:sldId id="301" r:id="rId21"/>
    <p:sldId id="295" r:id="rId22"/>
    <p:sldId id="264" r:id="rId23"/>
    <p:sldId id="266" r:id="rId24"/>
    <p:sldId id="309" r:id="rId25"/>
    <p:sldId id="310" r:id="rId26"/>
    <p:sldId id="3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5407" autoAdjust="0"/>
  </p:normalViewPr>
  <p:slideViewPr>
    <p:cSldViewPr snapToGrid="0">
      <p:cViewPr varScale="1">
        <p:scale>
          <a:sx n="87" d="100"/>
          <a:sy n="87" d="100"/>
        </p:scale>
        <p:origin x="5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F335-9BB5-4EF4-A371-C5D7F0100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F49358-3607-4C38-ACE2-ACF603B27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E671D-C388-4CD3-92F9-4557676668E3}"/>
              </a:ext>
            </a:extLst>
          </p:cNvPr>
          <p:cNvSpPr>
            <a:spLocks noGrp="1"/>
          </p:cNvSpPr>
          <p:nvPr>
            <p:ph type="dt" sz="half" idx="10"/>
          </p:nvPr>
        </p:nvSpPr>
        <p:spPr/>
        <p:txBody>
          <a:bodyPr/>
          <a:lstStyle/>
          <a:p>
            <a:fld id="{045CD23F-6D36-41C4-AC5A-49658A3E2D8E}" type="datetimeFigureOut">
              <a:rPr lang="en-US" smtClean="0"/>
              <a:t>5/22/2020</a:t>
            </a:fld>
            <a:endParaRPr lang="en-US"/>
          </a:p>
        </p:txBody>
      </p:sp>
      <p:sp>
        <p:nvSpPr>
          <p:cNvPr id="5" name="Footer Placeholder 4">
            <a:extLst>
              <a:ext uri="{FF2B5EF4-FFF2-40B4-BE49-F238E27FC236}">
                <a16:creationId xmlns:a16="http://schemas.microsoft.com/office/drawing/2014/main" id="{51D5FF74-10C5-480A-8D92-B0CB8FCBA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4A4E5-3966-4765-B448-62A47816B5EA}"/>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386172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BC6C-5C3B-4A94-98CE-9521A39ABE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364F84-537F-4804-A445-325C5F4B4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4CA8F-DAC7-41FE-8395-FC5306BCCD51}"/>
              </a:ext>
            </a:extLst>
          </p:cNvPr>
          <p:cNvSpPr>
            <a:spLocks noGrp="1"/>
          </p:cNvSpPr>
          <p:nvPr>
            <p:ph type="dt" sz="half" idx="10"/>
          </p:nvPr>
        </p:nvSpPr>
        <p:spPr/>
        <p:txBody>
          <a:bodyPr/>
          <a:lstStyle/>
          <a:p>
            <a:fld id="{045CD23F-6D36-41C4-AC5A-49658A3E2D8E}" type="datetimeFigureOut">
              <a:rPr lang="en-US" smtClean="0"/>
              <a:t>5/22/2020</a:t>
            </a:fld>
            <a:endParaRPr lang="en-US"/>
          </a:p>
        </p:txBody>
      </p:sp>
      <p:sp>
        <p:nvSpPr>
          <p:cNvPr id="5" name="Footer Placeholder 4">
            <a:extLst>
              <a:ext uri="{FF2B5EF4-FFF2-40B4-BE49-F238E27FC236}">
                <a16:creationId xmlns:a16="http://schemas.microsoft.com/office/drawing/2014/main" id="{983EAC89-B00D-47BB-A762-FF44F6FAA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70EF4-4C6D-4A32-A0BE-A4645E1EA0F0}"/>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18811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04B3D-9680-49F2-B6B4-BDC490BC3C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48138A-4541-4959-B909-9EDA837487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7280C-40FF-4A48-A9D1-1D0E081CEBB5}"/>
              </a:ext>
            </a:extLst>
          </p:cNvPr>
          <p:cNvSpPr>
            <a:spLocks noGrp="1"/>
          </p:cNvSpPr>
          <p:nvPr>
            <p:ph type="dt" sz="half" idx="10"/>
          </p:nvPr>
        </p:nvSpPr>
        <p:spPr/>
        <p:txBody>
          <a:bodyPr/>
          <a:lstStyle/>
          <a:p>
            <a:fld id="{045CD23F-6D36-41C4-AC5A-49658A3E2D8E}" type="datetimeFigureOut">
              <a:rPr lang="en-US" smtClean="0"/>
              <a:t>5/22/2020</a:t>
            </a:fld>
            <a:endParaRPr lang="en-US"/>
          </a:p>
        </p:txBody>
      </p:sp>
      <p:sp>
        <p:nvSpPr>
          <p:cNvPr id="5" name="Footer Placeholder 4">
            <a:extLst>
              <a:ext uri="{FF2B5EF4-FFF2-40B4-BE49-F238E27FC236}">
                <a16:creationId xmlns:a16="http://schemas.microsoft.com/office/drawing/2014/main" id="{25B92C56-7C5F-47D4-B057-E26925271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E6F1C-6349-47A0-9E9D-10805367AA71}"/>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88013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67A3-B856-4A79-9D1D-4191BD0F6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2A1D7-EF44-4854-BE80-160C5BDCB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D3834-1D27-49FF-AF16-31B364415616}"/>
              </a:ext>
            </a:extLst>
          </p:cNvPr>
          <p:cNvSpPr>
            <a:spLocks noGrp="1"/>
          </p:cNvSpPr>
          <p:nvPr>
            <p:ph type="dt" sz="half" idx="10"/>
          </p:nvPr>
        </p:nvSpPr>
        <p:spPr/>
        <p:txBody>
          <a:bodyPr/>
          <a:lstStyle/>
          <a:p>
            <a:fld id="{045CD23F-6D36-41C4-AC5A-49658A3E2D8E}" type="datetimeFigureOut">
              <a:rPr lang="en-US" smtClean="0"/>
              <a:t>5/22/2020</a:t>
            </a:fld>
            <a:endParaRPr lang="en-US"/>
          </a:p>
        </p:txBody>
      </p:sp>
      <p:sp>
        <p:nvSpPr>
          <p:cNvPr id="5" name="Footer Placeholder 4">
            <a:extLst>
              <a:ext uri="{FF2B5EF4-FFF2-40B4-BE49-F238E27FC236}">
                <a16:creationId xmlns:a16="http://schemas.microsoft.com/office/drawing/2014/main" id="{A0B7CE0A-3BF1-4B86-86D6-DDFB39772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61655-5E50-4609-85DF-9FD3CD64AAF7}"/>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89252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DE2A-E515-4946-ADDA-CF8BF73CF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510C99-0A83-468E-9851-1F65222D6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928A2-C20F-4089-95B0-5854EE0AFF5E}"/>
              </a:ext>
            </a:extLst>
          </p:cNvPr>
          <p:cNvSpPr>
            <a:spLocks noGrp="1"/>
          </p:cNvSpPr>
          <p:nvPr>
            <p:ph type="dt" sz="half" idx="10"/>
          </p:nvPr>
        </p:nvSpPr>
        <p:spPr/>
        <p:txBody>
          <a:bodyPr/>
          <a:lstStyle/>
          <a:p>
            <a:fld id="{045CD23F-6D36-41C4-AC5A-49658A3E2D8E}" type="datetimeFigureOut">
              <a:rPr lang="en-US" smtClean="0"/>
              <a:t>5/22/2020</a:t>
            </a:fld>
            <a:endParaRPr lang="en-US"/>
          </a:p>
        </p:txBody>
      </p:sp>
      <p:sp>
        <p:nvSpPr>
          <p:cNvPr id="5" name="Footer Placeholder 4">
            <a:extLst>
              <a:ext uri="{FF2B5EF4-FFF2-40B4-BE49-F238E27FC236}">
                <a16:creationId xmlns:a16="http://schemas.microsoft.com/office/drawing/2014/main" id="{90F23373-468C-4AFD-BB69-1A91A250F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79622-C693-4F99-A0C1-D4764B8BDA21}"/>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67388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0175-7592-4C92-A934-BF4EBFDDD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3D937-D168-480B-AAEB-5779ACA35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90401C-35B4-46AA-AE4C-803D3197C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84C52F-5BFF-4DA1-B2F8-ADF7F69A6549}"/>
              </a:ext>
            </a:extLst>
          </p:cNvPr>
          <p:cNvSpPr>
            <a:spLocks noGrp="1"/>
          </p:cNvSpPr>
          <p:nvPr>
            <p:ph type="dt" sz="half" idx="10"/>
          </p:nvPr>
        </p:nvSpPr>
        <p:spPr/>
        <p:txBody>
          <a:bodyPr/>
          <a:lstStyle/>
          <a:p>
            <a:fld id="{045CD23F-6D36-41C4-AC5A-49658A3E2D8E}" type="datetimeFigureOut">
              <a:rPr lang="en-US" smtClean="0"/>
              <a:t>5/22/2020</a:t>
            </a:fld>
            <a:endParaRPr lang="en-US"/>
          </a:p>
        </p:txBody>
      </p:sp>
      <p:sp>
        <p:nvSpPr>
          <p:cNvPr id="6" name="Footer Placeholder 5">
            <a:extLst>
              <a:ext uri="{FF2B5EF4-FFF2-40B4-BE49-F238E27FC236}">
                <a16:creationId xmlns:a16="http://schemas.microsoft.com/office/drawing/2014/main" id="{93D3F732-205C-457E-9789-95BC6E1EF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F9D62-F261-42E4-A7AA-7F10D0CD3987}"/>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53276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87A8-EBCA-4D4C-9B38-42A1B3F30F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CAA3F-DECD-4E4D-8866-0A4D7967EA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7AAE18-3D97-445F-A6AD-DF0E5CE545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D119E9-2E6F-4E6D-BC61-BF9F42F62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40447C-79C0-422B-97D0-D5745481D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645DE8-73D4-44D8-A6E6-0BBB924255BA}"/>
              </a:ext>
            </a:extLst>
          </p:cNvPr>
          <p:cNvSpPr>
            <a:spLocks noGrp="1"/>
          </p:cNvSpPr>
          <p:nvPr>
            <p:ph type="dt" sz="half" idx="10"/>
          </p:nvPr>
        </p:nvSpPr>
        <p:spPr/>
        <p:txBody>
          <a:bodyPr/>
          <a:lstStyle/>
          <a:p>
            <a:fld id="{045CD23F-6D36-41C4-AC5A-49658A3E2D8E}" type="datetimeFigureOut">
              <a:rPr lang="en-US" smtClean="0"/>
              <a:t>5/22/2020</a:t>
            </a:fld>
            <a:endParaRPr lang="en-US"/>
          </a:p>
        </p:txBody>
      </p:sp>
      <p:sp>
        <p:nvSpPr>
          <p:cNvPr id="8" name="Footer Placeholder 7">
            <a:extLst>
              <a:ext uri="{FF2B5EF4-FFF2-40B4-BE49-F238E27FC236}">
                <a16:creationId xmlns:a16="http://schemas.microsoft.com/office/drawing/2014/main" id="{F2F42543-7574-481F-9FDE-8AA1AD06BB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835C2F-BAB8-4BC0-950B-C573C8D5F184}"/>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62719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DBB4-9432-4D05-822F-DD7BCBB956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282798-2AEC-45AB-ABE3-89AC628B5FDA}"/>
              </a:ext>
            </a:extLst>
          </p:cNvPr>
          <p:cNvSpPr>
            <a:spLocks noGrp="1"/>
          </p:cNvSpPr>
          <p:nvPr>
            <p:ph type="dt" sz="half" idx="10"/>
          </p:nvPr>
        </p:nvSpPr>
        <p:spPr/>
        <p:txBody>
          <a:bodyPr/>
          <a:lstStyle/>
          <a:p>
            <a:fld id="{045CD23F-6D36-41C4-AC5A-49658A3E2D8E}" type="datetimeFigureOut">
              <a:rPr lang="en-US" smtClean="0"/>
              <a:t>5/22/2020</a:t>
            </a:fld>
            <a:endParaRPr lang="en-US"/>
          </a:p>
        </p:txBody>
      </p:sp>
      <p:sp>
        <p:nvSpPr>
          <p:cNvPr id="4" name="Footer Placeholder 3">
            <a:extLst>
              <a:ext uri="{FF2B5EF4-FFF2-40B4-BE49-F238E27FC236}">
                <a16:creationId xmlns:a16="http://schemas.microsoft.com/office/drawing/2014/main" id="{FB28FE16-DF2C-4726-BB74-B8E1B8E862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E66AE8-0125-4827-A8C7-0565E35E2A02}"/>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74535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30D7D-11AB-4923-B06E-D03CF7441437}"/>
              </a:ext>
            </a:extLst>
          </p:cNvPr>
          <p:cNvSpPr>
            <a:spLocks noGrp="1"/>
          </p:cNvSpPr>
          <p:nvPr>
            <p:ph type="dt" sz="half" idx="10"/>
          </p:nvPr>
        </p:nvSpPr>
        <p:spPr/>
        <p:txBody>
          <a:bodyPr/>
          <a:lstStyle/>
          <a:p>
            <a:fld id="{045CD23F-6D36-41C4-AC5A-49658A3E2D8E}" type="datetimeFigureOut">
              <a:rPr lang="en-US" smtClean="0"/>
              <a:t>5/22/2020</a:t>
            </a:fld>
            <a:endParaRPr lang="en-US"/>
          </a:p>
        </p:txBody>
      </p:sp>
      <p:sp>
        <p:nvSpPr>
          <p:cNvPr id="3" name="Footer Placeholder 2">
            <a:extLst>
              <a:ext uri="{FF2B5EF4-FFF2-40B4-BE49-F238E27FC236}">
                <a16:creationId xmlns:a16="http://schemas.microsoft.com/office/drawing/2014/main" id="{91E55C4A-D812-408D-847D-A8F43ADDAB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88DAB-8652-43E7-8925-0909F3BFC882}"/>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417226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F2C8-0C63-4126-977B-E32F6AFAC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03585F-EC45-4430-A300-ED7E915B89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4ED04A-1BF1-4A08-9FF5-97BC4DF33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F1884-DD57-483D-B2C3-72640736C024}"/>
              </a:ext>
            </a:extLst>
          </p:cNvPr>
          <p:cNvSpPr>
            <a:spLocks noGrp="1"/>
          </p:cNvSpPr>
          <p:nvPr>
            <p:ph type="dt" sz="half" idx="10"/>
          </p:nvPr>
        </p:nvSpPr>
        <p:spPr/>
        <p:txBody>
          <a:bodyPr/>
          <a:lstStyle/>
          <a:p>
            <a:fld id="{045CD23F-6D36-41C4-AC5A-49658A3E2D8E}" type="datetimeFigureOut">
              <a:rPr lang="en-US" smtClean="0"/>
              <a:t>5/22/2020</a:t>
            </a:fld>
            <a:endParaRPr lang="en-US"/>
          </a:p>
        </p:txBody>
      </p:sp>
      <p:sp>
        <p:nvSpPr>
          <p:cNvPr id="6" name="Footer Placeholder 5">
            <a:extLst>
              <a:ext uri="{FF2B5EF4-FFF2-40B4-BE49-F238E27FC236}">
                <a16:creationId xmlns:a16="http://schemas.microsoft.com/office/drawing/2014/main" id="{D917F4C6-032E-4EA5-807D-C33CEC4DA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20E0E-F7B4-44F3-B947-66E9EA8C550E}"/>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197263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C30D-93C8-4480-BD97-0E9BCA6BC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743984-1A48-4041-A012-8757B2C7D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8EF942-535B-42B0-A374-DD644C991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23FAC-266A-4F4F-B55E-F94CDE5B989F}"/>
              </a:ext>
            </a:extLst>
          </p:cNvPr>
          <p:cNvSpPr>
            <a:spLocks noGrp="1"/>
          </p:cNvSpPr>
          <p:nvPr>
            <p:ph type="dt" sz="half" idx="10"/>
          </p:nvPr>
        </p:nvSpPr>
        <p:spPr/>
        <p:txBody>
          <a:bodyPr/>
          <a:lstStyle/>
          <a:p>
            <a:fld id="{045CD23F-6D36-41C4-AC5A-49658A3E2D8E}" type="datetimeFigureOut">
              <a:rPr lang="en-US" smtClean="0"/>
              <a:t>5/22/2020</a:t>
            </a:fld>
            <a:endParaRPr lang="en-US"/>
          </a:p>
        </p:txBody>
      </p:sp>
      <p:sp>
        <p:nvSpPr>
          <p:cNvPr id="6" name="Footer Placeholder 5">
            <a:extLst>
              <a:ext uri="{FF2B5EF4-FFF2-40B4-BE49-F238E27FC236}">
                <a16:creationId xmlns:a16="http://schemas.microsoft.com/office/drawing/2014/main" id="{1CA692F0-50ED-47F7-9979-0C1146AC6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8D429-9C7D-49C0-BFBD-14DF73378E74}"/>
              </a:ext>
            </a:extLst>
          </p:cNvPr>
          <p:cNvSpPr>
            <a:spLocks noGrp="1"/>
          </p:cNvSpPr>
          <p:nvPr>
            <p:ph type="sldNum" sz="quarter" idx="12"/>
          </p:nvPr>
        </p:nvSpPr>
        <p:spPr/>
        <p:txBody>
          <a:bodyPr/>
          <a:lstStyle/>
          <a:p>
            <a:fld id="{BA1D165D-6DFF-4B86-A057-AA70D1C503F1}" type="slidenum">
              <a:rPr lang="en-US" smtClean="0"/>
              <a:t>‹#›</a:t>
            </a:fld>
            <a:endParaRPr lang="en-US"/>
          </a:p>
        </p:txBody>
      </p:sp>
    </p:spTree>
    <p:extLst>
      <p:ext uri="{BB962C8B-B14F-4D97-AF65-F5344CB8AC3E}">
        <p14:creationId xmlns:p14="http://schemas.microsoft.com/office/powerpoint/2010/main" val="21050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3428F3-701F-4741-8EC0-9C5FAE088F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FAE978-872A-484F-A7B3-2446E0111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C75C6-1F0E-41D5-8D97-D97AA7654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CD23F-6D36-41C4-AC5A-49658A3E2D8E}" type="datetimeFigureOut">
              <a:rPr lang="en-US" smtClean="0"/>
              <a:t>5/22/2020</a:t>
            </a:fld>
            <a:endParaRPr lang="en-US"/>
          </a:p>
        </p:txBody>
      </p:sp>
      <p:sp>
        <p:nvSpPr>
          <p:cNvPr id="5" name="Footer Placeholder 4">
            <a:extLst>
              <a:ext uri="{FF2B5EF4-FFF2-40B4-BE49-F238E27FC236}">
                <a16:creationId xmlns:a16="http://schemas.microsoft.com/office/drawing/2014/main" id="{586735D7-29BE-47FF-B7BE-63C4A1958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62FB3A-8D05-4C67-9869-41FCECE9E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D165D-6DFF-4B86-A057-AA70D1C503F1}" type="slidenum">
              <a:rPr lang="en-US" smtClean="0"/>
              <a:t>‹#›</a:t>
            </a:fld>
            <a:endParaRPr lang="en-US"/>
          </a:p>
        </p:txBody>
      </p:sp>
    </p:spTree>
    <p:extLst>
      <p:ext uri="{BB962C8B-B14F-4D97-AF65-F5344CB8AC3E}">
        <p14:creationId xmlns:p14="http://schemas.microsoft.com/office/powerpoint/2010/main" val="194493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E41F-C4D6-477E-93CB-3CA07928DE85}"/>
              </a:ext>
            </a:extLst>
          </p:cNvPr>
          <p:cNvSpPr>
            <a:spLocks noGrp="1"/>
          </p:cNvSpPr>
          <p:nvPr>
            <p:ph type="ctrTitle"/>
          </p:nvPr>
        </p:nvSpPr>
        <p:spPr/>
        <p:txBody>
          <a:bodyPr>
            <a:normAutofit/>
          </a:bodyPr>
          <a:lstStyle/>
          <a:p>
            <a:r>
              <a:rPr lang="en-US" dirty="0"/>
              <a:t>VE496 Advanced</a:t>
            </a:r>
            <a:br>
              <a:rPr lang="en-US" dirty="0"/>
            </a:br>
            <a:r>
              <a:rPr lang="en-US" dirty="0"/>
              <a:t>Technical Communication</a:t>
            </a:r>
          </a:p>
        </p:txBody>
      </p:sp>
      <p:sp>
        <p:nvSpPr>
          <p:cNvPr id="3" name="Subtitle 2">
            <a:extLst>
              <a:ext uri="{FF2B5EF4-FFF2-40B4-BE49-F238E27FC236}">
                <a16:creationId xmlns:a16="http://schemas.microsoft.com/office/drawing/2014/main" id="{8066AD21-2804-41C3-B483-8BFA1B4E58C8}"/>
              </a:ext>
            </a:extLst>
          </p:cNvPr>
          <p:cNvSpPr>
            <a:spLocks noGrp="1"/>
          </p:cNvSpPr>
          <p:nvPr>
            <p:ph type="subTitle" idx="1"/>
          </p:nvPr>
        </p:nvSpPr>
        <p:spPr/>
        <p:txBody>
          <a:bodyPr>
            <a:noAutofit/>
          </a:bodyPr>
          <a:lstStyle/>
          <a:p>
            <a:r>
              <a:rPr lang="en-US" dirty="0"/>
              <a:t>Week 3:</a:t>
            </a:r>
          </a:p>
          <a:p>
            <a:r>
              <a:rPr lang="en-US" dirty="0"/>
              <a:t>Abstracts and Executive Summaries</a:t>
            </a:r>
          </a:p>
          <a:p>
            <a:endParaRPr lang="en-US" dirty="0"/>
          </a:p>
          <a:p>
            <a:r>
              <a:rPr lang="en-US" dirty="0"/>
              <a:t>Nathaniel T. Murray </a:t>
            </a:r>
            <a:r>
              <a:rPr lang="zh-CN" altLang="en-US" dirty="0"/>
              <a:t>莫子禅</a:t>
            </a:r>
            <a:endParaRPr lang="en-US" altLang="zh-CN" dirty="0"/>
          </a:p>
          <a:p>
            <a:r>
              <a:rPr lang="en-US" altLang="zh-CN" dirty="0"/>
              <a:t>Summer 2020</a:t>
            </a:r>
          </a:p>
        </p:txBody>
      </p:sp>
      <p:pic>
        <p:nvPicPr>
          <p:cNvPr id="6" name="Picture 5">
            <a:extLst>
              <a:ext uri="{FF2B5EF4-FFF2-40B4-BE49-F238E27FC236}">
                <a16:creationId xmlns:a16="http://schemas.microsoft.com/office/drawing/2014/main" id="{461D24CB-CA7E-472A-A68C-2E23C9CF69B2}"/>
              </a:ext>
            </a:extLst>
          </p:cNvPr>
          <p:cNvPicPr>
            <a:picLocks noChangeAspect="1"/>
          </p:cNvPicPr>
          <p:nvPr/>
        </p:nvPicPr>
        <p:blipFill rotWithShape="1">
          <a:blip r:embed="rId2">
            <a:extLst>
              <a:ext uri="{28A0092B-C50C-407E-A947-70E740481C1C}">
                <a14:useLocalDpi xmlns:a14="http://schemas.microsoft.com/office/drawing/2010/main" val="0"/>
              </a:ext>
            </a:extLst>
          </a:blip>
          <a:srcRect l="22121" t="26313" r="23518" b="47084"/>
          <a:stretch/>
        </p:blipFill>
        <p:spPr>
          <a:xfrm>
            <a:off x="10120829" y="5844447"/>
            <a:ext cx="2071171" cy="1013553"/>
          </a:xfrm>
          <a:prstGeom prst="rect">
            <a:avLst/>
          </a:prstGeom>
        </p:spPr>
      </p:pic>
    </p:spTree>
    <p:extLst>
      <p:ext uri="{BB962C8B-B14F-4D97-AF65-F5344CB8AC3E}">
        <p14:creationId xmlns:p14="http://schemas.microsoft.com/office/powerpoint/2010/main" val="73308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3354-E1F9-4E0A-8FD6-B13ADCA31330}"/>
              </a:ext>
            </a:extLst>
          </p:cNvPr>
          <p:cNvSpPr>
            <a:spLocks noGrp="1"/>
          </p:cNvSpPr>
          <p:nvPr>
            <p:ph type="title"/>
          </p:nvPr>
        </p:nvSpPr>
        <p:spPr/>
        <p:txBody>
          <a:bodyPr/>
          <a:lstStyle/>
          <a:p>
            <a:r>
              <a:rPr lang="en-US" dirty="0"/>
              <a:t>Abstract Aspects</a:t>
            </a:r>
          </a:p>
        </p:txBody>
      </p:sp>
      <p:sp>
        <p:nvSpPr>
          <p:cNvPr id="3" name="Content Placeholder 2">
            <a:extLst>
              <a:ext uri="{FF2B5EF4-FFF2-40B4-BE49-F238E27FC236}">
                <a16:creationId xmlns:a16="http://schemas.microsoft.com/office/drawing/2014/main" id="{6574FE3B-4678-419D-A36A-DD52D9B4DC0F}"/>
              </a:ext>
            </a:extLst>
          </p:cNvPr>
          <p:cNvSpPr>
            <a:spLocks noGrp="1"/>
          </p:cNvSpPr>
          <p:nvPr>
            <p:ph idx="1"/>
          </p:nvPr>
        </p:nvSpPr>
        <p:spPr/>
        <p:txBody>
          <a:bodyPr/>
          <a:lstStyle/>
          <a:p>
            <a:r>
              <a:rPr lang="en-US" dirty="0"/>
              <a:t>Descriptive or Informative?</a:t>
            </a:r>
          </a:p>
          <a:p>
            <a:r>
              <a:rPr lang="en-US" dirty="0"/>
              <a:t>Research or Development?</a:t>
            </a:r>
          </a:p>
          <a:p>
            <a:r>
              <a:rPr lang="en-US" dirty="0"/>
              <a:t>Theoretical or Empirical?</a:t>
            </a:r>
          </a:p>
          <a:p>
            <a:r>
              <a:rPr lang="en-US" dirty="0"/>
              <a:t>Journal or Conference?</a:t>
            </a:r>
          </a:p>
        </p:txBody>
      </p:sp>
      <p:sp>
        <p:nvSpPr>
          <p:cNvPr id="5" name="Rectangle 4">
            <a:extLst>
              <a:ext uri="{FF2B5EF4-FFF2-40B4-BE49-F238E27FC236}">
                <a16:creationId xmlns:a16="http://schemas.microsoft.com/office/drawing/2014/main" id="{28158838-ABEC-4F8F-8E4F-3F7A1690220B}"/>
              </a:ext>
            </a:extLst>
          </p:cNvPr>
          <p:cNvSpPr/>
          <p:nvPr/>
        </p:nvSpPr>
        <p:spPr>
          <a:xfrm>
            <a:off x="3220784" y="1853221"/>
            <a:ext cx="1718141" cy="406420"/>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B8A3B68-2FDB-4CEE-97E0-BE0D8FA8F36B}"/>
              </a:ext>
            </a:extLst>
          </p:cNvPr>
          <p:cNvSpPr/>
          <p:nvPr/>
        </p:nvSpPr>
        <p:spPr>
          <a:xfrm>
            <a:off x="1119217" y="2360609"/>
            <a:ext cx="1385191" cy="406420"/>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A066691-CE3D-4A98-8AC4-9FF2D6E4029B}"/>
              </a:ext>
            </a:extLst>
          </p:cNvPr>
          <p:cNvSpPr/>
          <p:nvPr/>
        </p:nvSpPr>
        <p:spPr>
          <a:xfrm>
            <a:off x="2914041" y="2360609"/>
            <a:ext cx="1981691" cy="406420"/>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C703A-9CC7-4797-8049-F40D39B849B4}"/>
              </a:ext>
            </a:extLst>
          </p:cNvPr>
          <p:cNvSpPr/>
          <p:nvPr/>
        </p:nvSpPr>
        <p:spPr>
          <a:xfrm>
            <a:off x="3220784" y="2871588"/>
            <a:ext cx="1385191" cy="406420"/>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CF0233-D7AA-43C5-8B00-564AB1E43507}"/>
              </a:ext>
            </a:extLst>
          </p:cNvPr>
          <p:cNvSpPr/>
          <p:nvPr/>
        </p:nvSpPr>
        <p:spPr>
          <a:xfrm>
            <a:off x="1119218" y="3391929"/>
            <a:ext cx="1154426" cy="406420"/>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909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619F-9058-4F1F-97A8-C05E2CFCF3C0}"/>
              </a:ext>
            </a:extLst>
          </p:cNvPr>
          <p:cNvSpPr>
            <a:spLocks noGrp="1"/>
          </p:cNvSpPr>
          <p:nvPr>
            <p:ph type="title"/>
          </p:nvPr>
        </p:nvSpPr>
        <p:spPr/>
        <p:txBody>
          <a:bodyPr/>
          <a:lstStyle/>
          <a:p>
            <a:r>
              <a:rPr lang="en-US" dirty="0"/>
              <a:t>Signaling Words</a:t>
            </a:r>
          </a:p>
        </p:txBody>
      </p:sp>
      <p:graphicFrame>
        <p:nvGraphicFramePr>
          <p:cNvPr id="4" name="Content Placeholder 3">
            <a:extLst>
              <a:ext uri="{FF2B5EF4-FFF2-40B4-BE49-F238E27FC236}">
                <a16:creationId xmlns:a16="http://schemas.microsoft.com/office/drawing/2014/main" id="{C3FD2B7F-863F-452A-BB32-A0B0D6892779}"/>
              </a:ext>
            </a:extLst>
          </p:cNvPr>
          <p:cNvGraphicFramePr>
            <a:graphicFrameLocks noGrp="1"/>
          </p:cNvGraphicFramePr>
          <p:nvPr>
            <p:ph idx="1"/>
          </p:nvPr>
        </p:nvGraphicFramePr>
        <p:xfrm>
          <a:off x="838200" y="1825625"/>
          <a:ext cx="10515600" cy="3291840"/>
        </p:xfrm>
        <a:graphic>
          <a:graphicData uri="http://schemas.openxmlformats.org/drawingml/2006/table">
            <a:tbl>
              <a:tblPr firstRow="1" bandRow="1">
                <a:tableStyleId>{2D5ABB26-0587-4C30-8999-92F81FD0307C}</a:tableStyleId>
              </a:tblPr>
              <a:tblGrid>
                <a:gridCol w="4361761">
                  <a:extLst>
                    <a:ext uri="{9D8B030D-6E8A-4147-A177-3AD203B41FA5}">
                      <a16:colId xmlns:a16="http://schemas.microsoft.com/office/drawing/2014/main" val="1281148917"/>
                    </a:ext>
                  </a:extLst>
                </a:gridCol>
                <a:gridCol w="6153839">
                  <a:extLst>
                    <a:ext uri="{9D8B030D-6E8A-4147-A177-3AD203B41FA5}">
                      <a16:colId xmlns:a16="http://schemas.microsoft.com/office/drawing/2014/main" val="56209557"/>
                    </a:ext>
                  </a:extLst>
                </a:gridCol>
              </a:tblGrid>
              <a:tr h="370840">
                <a:tc>
                  <a:txBody>
                    <a:bodyPr/>
                    <a:lstStyle/>
                    <a:p>
                      <a:r>
                        <a:rPr lang="en-US" dirty="0"/>
                        <a:t>Problem statement, knowledge gap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i="1" dirty="0"/>
                        <a:t>However…</a:t>
                      </a:r>
                    </a:p>
                    <a:p>
                      <a:r>
                        <a:rPr lang="en-US" i="1" dirty="0"/>
                        <a:t>It is unclear…</a:t>
                      </a:r>
                    </a:p>
                    <a:p>
                      <a:r>
                        <a:rPr lang="en-US" i="1" dirty="0"/>
                        <a:t>It is not yet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6686224"/>
                  </a:ext>
                </a:extLst>
              </a:tr>
              <a:tr h="370840">
                <a:tc>
                  <a:txBody>
                    <a:bodyPr/>
                    <a:lstStyle/>
                    <a:p>
                      <a:r>
                        <a:rPr lang="en-US" dirty="0"/>
                        <a:t>Results, findings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i="1" dirty="0"/>
                        <a:t>Here we show…</a:t>
                      </a:r>
                    </a:p>
                    <a:p>
                      <a:r>
                        <a:rPr lang="en-US" i="1" dirty="0"/>
                        <a:t>Results show that…</a:t>
                      </a:r>
                    </a:p>
                    <a:p>
                      <a:r>
                        <a:rPr lang="en-US" i="1" dirty="0"/>
                        <a:t>It was found that…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2012043"/>
                  </a:ext>
                </a:extLst>
              </a:tr>
              <a:tr h="370840">
                <a:tc>
                  <a:txBody>
                    <a:bodyPr/>
                    <a:lstStyle/>
                    <a:p>
                      <a:r>
                        <a:rPr lang="en-US" dirty="0"/>
                        <a:t>Conclusions, implications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i="1" dirty="0"/>
                        <a:t>Thus…</a:t>
                      </a:r>
                    </a:p>
                    <a:p>
                      <a:r>
                        <a:rPr lang="en-US" i="1" dirty="0"/>
                        <a:t>Therefore…</a:t>
                      </a:r>
                    </a:p>
                    <a:p>
                      <a:r>
                        <a:rPr lang="en-US" i="1" dirty="0"/>
                        <a:t>It is concluded that…</a:t>
                      </a:r>
                    </a:p>
                    <a:p>
                      <a:r>
                        <a:rPr lang="en-US" i="1" dirty="0"/>
                        <a:t>We conclude that…</a:t>
                      </a:r>
                    </a:p>
                    <a:p>
                      <a:r>
                        <a:rPr lang="en-US" i="1" dirty="0"/>
                        <a:t>Our results suggest…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2782977"/>
                  </a:ext>
                </a:extLst>
              </a:tr>
            </a:tbl>
          </a:graphicData>
        </a:graphic>
      </p:graphicFrame>
    </p:spTree>
    <p:extLst>
      <p:ext uri="{BB962C8B-B14F-4D97-AF65-F5344CB8AC3E}">
        <p14:creationId xmlns:p14="http://schemas.microsoft.com/office/powerpoint/2010/main" val="141146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D789-78A1-4B3C-A2D8-3A8DF35850D0}"/>
              </a:ext>
            </a:extLst>
          </p:cNvPr>
          <p:cNvSpPr>
            <a:spLocks noGrp="1"/>
          </p:cNvSpPr>
          <p:nvPr>
            <p:ph type="title"/>
          </p:nvPr>
        </p:nvSpPr>
        <p:spPr/>
        <p:txBody>
          <a:bodyPr/>
          <a:lstStyle/>
          <a:p>
            <a:r>
              <a:rPr lang="en-US" dirty="0"/>
              <a:t>Example Revisited: Signaling Words</a:t>
            </a:r>
          </a:p>
        </p:txBody>
      </p:sp>
      <p:sp>
        <p:nvSpPr>
          <p:cNvPr id="3" name="Content Placeholder 2">
            <a:extLst>
              <a:ext uri="{FF2B5EF4-FFF2-40B4-BE49-F238E27FC236}">
                <a16:creationId xmlns:a16="http://schemas.microsoft.com/office/drawing/2014/main" id="{494DC813-D8A9-494D-A8AD-D3F91F7B00BF}"/>
              </a:ext>
            </a:extLst>
          </p:cNvPr>
          <p:cNvSpPr>
            <a:spLocks noGrp="1"/>
          </p:cNvSpPr>
          <p:nvPr>
            <p:ph idx="1"/>
          </p:nvPr>
        </p:nvSpPr>
        <p:spPr/>
        <p:txBody>
          <a:bodyPr>
            <a:normAutofit fontScale="77500" lnSpcReduction="20000"/>
          </a:bodyPr>
          <a:lstStyle/>
          <a:p>
            <a:pPr marL="0" indent="0">
              <a:buNone/>
            </a:pPr>
            <a:r>
              <a:rPr lang="en-US" dirty="0"/>
              <a:t>It is common practice for developers of user-facing software to transform a mock-up of a graphical user interface (GUI) into code. This process takes place both at an application’s inception and in an evolutionary context as GUI changes keep pace with evolving features. Unfortunately, this practice is challenging and time-consuming. In this paper, we present an approach that automates this process by enabling accurate prototyping of GUIs via three tasks: detection, classification, and assembly. First, logical components of a GUI are detected from a mock-up artifact using either computer vision techniques or mock-up metadata. Then, software repository mining, automated dynamic analysis, and deep convolutional neural networks are utilized to accurately classify GUI-components into domain-specific types (e.g., toggle-button). Finally, a data-driven, K-nearest-neighbors algorithm generates a suitable hierarchical GUI structure from which a prototype application can be automatically assembled. We implemented this approach for Android in a system called REDRAW. Our evaluation illustrates that REDRAW achieves an average GUI-component classification accuracy of 91% and assembles prototype applications that closely mirror target mock-ups in terms of visual affinity while exhibiting reasonable code structure. Interviews with industrial practitioners illustrate </a:t>
            </a:r>
            <a:r>
              <a:rPr lang="en-US" dirty="0" err="1"/>
              <a:t>ReDraw’s</a:t>
            </a:r>
            <a:r>
              <a:rPr lang="en-US" dirty="0"/>
              <a:t> potential to improve real development workflows.</a:t>
            </a:r>
          </a:p>
        </p:txBody>
      </p:sp>
      <p:sp>
        <p:nvSpPr>
          <p:cNvPr id="4" name="TextBox 3">
            <a:extLst>
              <a:ext uri="{FF2B5EF4-FFF2-40B4-BE49-F238E27FC236}">
                <a16:creationId xmlns:a16="http://schemas.microsoft.com/office/drawing/2014/main" id="{B20F581F-9A71-411B-8391-9BBA6AEE5F14}"/>
              </a:ext>
            </a:extLst>
          </p:cNvPr>
          <p:cNvSpPr txBox="1"/>
          <p:nvPr/>
        </p:nvSpPr>
        <p:spPr>
          <a:xfrm>
            <a:off x="9463489" y="6488668"/>
            <a:ext cx="2728511" cy="369332"/>
          </a:xfrm>
          <a:prstGeom prst="rect">
            <a:avLst/>
          </a:prstGeom>
          <a:noFill/>
        </p:spPr>
        <p:txBody>
          <a:bodyPr wrap="square" rtlCol="0">
            <a:spAutoFit/>
          </a:bodyPr>
          <a:lstStyle/>
          <a:p>
            <a:r>
              <a:rPr lang="en-US" dirty="0"/>
              <a:t>Source: Moran et al. (2018)</a:t>
            </a:r>
          </a:p>
        </p:txBody>
      </p:sp>
      <p:sp>
        <p:nvSpPr>
          <p:cNvPr id="5" name="Rectangle 4">
            <a:extLst>
              <a:ext uri="{FF2B5EF4-FFF2-40B4-BE49-F238E27FC236}">
                <a16:creationId xmlns:a16="http://schemas.microsoft.com/office/drawing/2014/main" id="{5DF7580C-1348-4574-AA65-FCFED12449A2}"/>
              </a:ext>
            </a:extLst>
          </p:cNvPr>
          <p:cNvSpPr/>
          <p:nvPr/>
        </p:nvSpPr>
        <p:spPr>
          <a:xfrm>
            <a:off x="1350718" y="1825625"/>
            <a:ext cx="2044235"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24B8E-32F5-4B46-968C-DAB0499224F3}"/>
              </a:ext>
            </a:extLst>
          </p:cNvPr>
          <p:cNvSpPr/>
          <p:nvPr/>
        </p:nvSpPr>
        <p:spPr>
          <a:xfrm>
            <a:off x="924127" y="2532502"/>
            <a:ext cx="1595337"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24BA8EF-05E8-4DD2-9F7A-EBB7FBC41D0D}"/>
              </a:ext>
            </a:extLst>
          </p:cNvPr>
          <p:cNvSpPr/>
          <p:nvPr/>
        </p:nvSpPr>
        <p:spPr>
          <a:xfrm>
            <a:off x="9987063" y="2542230"/>
            <a:ext cx="976009"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DF93C82-CF06-4145-BC88-41DBE684A306}"/>
              </a:ext>
            </a:extLst>
          </p:cNvPr>
          <p:cNvSpPr/>
          <p:nvPr/>
        </p:nvSpPr>
        <p:spPr>
          <a:xfrm>
            <a:off x="2558372" y="2783850"/>
            <a:ext cx="1254869"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551A17D-AAEC-4F13-95AC-B998611E0D40}"/>
              </a:ext>
            </a:extLst>
          </p:cNvPr>
          <p:cNvSpPr/>
          <p:nvPr/>
        </p:nvSpPr>
        <p:spPr>
          <a:xfrm>
            <a:off x="6059157" y="3010718"/>
            <a:ext cx="516742"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0D68AFD-2C90-4FD4-AACD-05C5390E4128}"/>
              </a:ext>
            </a:extLst>
          </p:cNvPr>
          <p:cNvSpPr/>
          <p:nvPr/>
        </p:nvSpPr>
        <p:spPr>
          <a:xfrm>
            <a:off x="2114463" y="3471271"/>
            <a:ext cx="617719"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8B6FC64-16EB-4C78-AB69-2CC01C59987F}"/>
              </a:ext>
            </a:extLst>
          </p:cNvPr>
          <p:cNvSpPr/>
          <p:nvPr/>
        </p:nvSpPr>
        <p:spPr>
          <a:xfrm>
            <a:off x="5859663" y="3944704"/>
            <a:ext cx="727253"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8BDA237-C1B3-40A2-A69C-09BA9EC1FF47}"/>
              </a:ext>
            </a:extLst>
          </p:cNvPr>
          <p:cNvSpPr/>
          <p:nvPr/>
        </p:nvSpPr>
        <p:spPr>
          <a:xfrm>
            <a:off x="5520381" y="4640937"/>
            <a:ext cx="1177874"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53E0667-5A97-4A3E-AC05-D075A6025EA9}"/>
              </a:ext>
            </a:extLst>
          </p:cNvPr>
          <p:cNvSpPr/>
          <p:nvPr/>
        </p:nvSpPr>
        <p:spPr>
          <a:xfrm>
            <a:off x="8657302" y="5366492"/>
            <a:ext cx="1114660"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19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7" grpId="0" animBg="1"/>
      <p:bldP spid="18" grpId="0" animBg="1"/>
      <p:bldP spid="19" grpId="0" animBg="1"/>
      <p:bldP spid="20"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D789-78A1-4B3C-A2D8-3A8DF35850D0}"/>
              </a:ext>
            </a:extLst>
          </p:cNvPr>
          <p:cNvSpPr>
            <a:spLocks noGrp="1"/>
          </p:cNvSpPr>
          <p:nvPr>
            <p:ph type="title"/>
          </p:nvPr>
        </p:nvSpPr>
        <p:spPr/>
        <p:txBody>
          <a:bodyPr/>
          <a:lstStyle/>
          <a:p>
            <a:r>
              <a:rPr lang="en-US" dirty="0"/>
              <a:t>Example Abstract: Content</a:t>
            </a:r>
          </a:p>
        </p:txBody>
      </p:sp>
      <p:sp>
        <p:nvSpPr>
          <p:cNvPr id="3" name="Content Placeholder 2">
            <a:extLst>
              <a:ext uri="{FF2B5EF4-FFF2-40B4-BE49-F238E27FC236}">
                <a16:creationId xmlns:a16="http://schemas.microsoft.com/office/drawing/2014/main" id="{494DC813-D8A9-494D-A8AD-D3F91F7B00BF}"/>
              </a:ext>
            </a:extLst>
          </p:cNvPr>
          <p:cNvSpPr>
            <a:spLocks noGrp="1"/>
          </p:cNvSpPr>
          <p:nvPr>
            <p:ph idx="1"/>
          </p:nvPr>
        </p:nvSpPr>
        <p:spPr/>
        <p:txBody>
          <a:bodyPr>
            <a:normAutofit fontScale="85000" lnSpcReduction="20000"/>
          </a:bodyPr>
          <a:lstStyle/>
          <a:p>
            <a:pPr marL="0" indent="0">
              <a:buNone/>
            </a:pPr>
            <a:r>
              <a:rPr lang="en-US" dirty="0"/>
              <a:t>The field of artificial intelligence (AI) has shown an upward trend of growth in the 21st century (from 2000 to 2015). The evolution in AI has advanced the development of human society in our own time, with dramatic revolutions shaped by both theories and techniques. However, the multidisciplinary and fast-growing features make AI a field in which it is difficult to be well understood. In this paper, we study the evolution of AI at the beginning of the 21st century using publication metadata extracted from 9 top-tier journals and 12 top-tier conferences of this discipline. We find that the area is in the sustainable development and its impact continues to grow. From the perspective of reference behavior, the decrease in self-references indicates that the AI is becoming more and more open-minded. The influential papers/researchers/institutions we identified outline landmarks in the development of this field. Last but not least, we explore the inner structure in terms of topics' evolution over time. We have quantified the temporal trends at the topic level and discovered the inner connection among these topics. These findings provide deep insights into the current scientific innovations, as well as shedding light on funding policies.</a:t>
            </a:r>
          </a:p>
        </p:txBody>
      </p:sp>
      <p:sp>
        <p:nvSpPr>
          <p:cNvPr id="5" name="Rectangle 4">
            <a:extLst>
              <a:ext uri="{FF2B5EF4-FFF2-40B4-BE49-F238E27FC236}">
                <a16:creationId xmlns:a16="http://schemas.microsoft.com/office/drawing/2014/main" id="{5DF7580C-1348-4574-AA65-FCFED12449A2}"/>
              </a:ext>
            </a:extLst>
          </p:cNvPr>
          <p:cNvSpPr/>
          <p:nvPr/>
        </p:nvSpPr>
        <p:spPr>
          <a:xfrm>
            <a:off x="838189" y="1825625"/>
            <a:ext cx="10515600" cy="77792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E27F234-45E9-4C7E-83D1-360AD8877054}"/>
              </a:ext>
            </a:extLst>
          </p:cNvPr>
          <p:cNvSpPr/>
          <p:nvPr/>
        </p:nvSpPr>
        <p:spPr>
          <a:xfrm>
            <a:off x="9334500" y="2877585"/>
            <a:ext cx="2019227" cy="261183"/>
          </a:xfrm>
          <a:prstGeom prst="rect">
            <a:avLst/>
          </a:prstGeom>
          <a:solidFill>
            <a:schemeClr val="accent2">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EDBAA8-462D-4AF7-BA7F-3186B3B91BF6}"/>
              </a:ext>
            </a:extLst>
          </p:cNvPr>
          <p:cNvSpPr/>
          <p:nvPr/>
        </p:nvSpPr>
        <p:spPr>
          <a:xfrm>
            <a:off x="838158" y="3139804"/>
            <a:ext cx="8099365" cy="239720"/>
          </a:xfrm>
          <a:prstGeom prst="rect">
            <a:avLst/>
          </a:prstGeom>
          <a:solidFill>
            <a:schemeClr val="accent2">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C02244-FB01-46CE-AB92-0DC06BBBFCEB}"/>
              </a:ext>
            </a:extLst>
          </p:cNvPr>
          <p:cNvSpPr/>
          <p:nvPr/>
        </p:nvSpPr>
        <p:spPr>
          <a:xfrm>
            <a:off x="8935170" y="3139804"/>
            <a:ext cx="2420983" cy="240192"/>
          </a:xfrm>
          <a:prstGeom prst="rect">
            <a:avLst/>
          </a:prstGeom>
          <a:solidFill>
            <a:schemeClr val="accent4">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29D9B8F-5174-42CE-9A71-8DB4637DCCBF}"/>
              </a:ext>
            </a:extLst>
          </p:cNvPr>
          <p:cNvSpPr/>
          <p:nvPr/>
        </p:nvSpPr>
        <p:spPr>
          <a:xfrm>
            <a:off x="838159" y="3379523"/>
            <a:ext cx="10515599" cy="259609"/>
          </a:xfrm>
          <a:prstGeom prst="rect">
            <a:avLst/>
          </a:prstGeom>
          <a:solidFill>
            <a:schemeClr val="accent4">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C2CD8C-EB3E-4FF1-AE73-D31437A4FF09}"/>
              </a:ext>
            </a:extLst>
          </p:cNvPr>
          <p:cNvSpPr/>
          <p:nvPr/>
        </p:nvSpPr>
        <p:spPr>
          <a:xfrm>
            <a:off x="838196" y="3642779"/>
            <a:ext cx="1352744" cy="275654"/>
          </a:xfrm>
          <a:prstGeom prst="rect">
            <a:avLst/>
          </a:prstGeom>
          <a:solidFill>
            <a:schemeClr val="accent4">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62BFFA9-37A5-4477-9529-F4EDED0C0E48}"/>
              </a:ext>
            </a:extLst>
          </p:cNvPr>
          <p:cNvSpPr/>
          <p:nvPr/>
        </p:nvSpPr>
        <p:spPr>
          <a:xfrm>
            <a:off x="2190939" y="3642778"/>
            <a:ext cx="9162787" cy="25960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F81405-39E5-436A-8E8F-7F33E4434638}"/>
              </a:ext>
            </a:extLst>
          </p:cNvPr>
          <p:cNvSpPr/>
          <p:nvPr/>
        </p:nvSpPr>
        <p:spPr>
          <a:xfrm>
            <a:off x="838165" y="3899176"/>
            <a:ext cx="10513209" cy="1290656"/>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892AD0-4531-463C-8F44-B18A8262A49C}"/>
              </a:ext>
            </a:extLst>
          </p:cNvPr>
          <p:cNvSpPr/>
          <p:nvPr/>
        </p:nvSpPr>
        <p:spPr>
          <a:xfrm>
            <a:off x="838248" y="5188806"/>
            <a:ext cx="8522446" cy="24909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3C5AD7-E8D5-4CC3-9E08-EFF141063DB3}"/>
              </a:ext>
            </a:extLst>
          </p:cNvPr>
          <p:cNvSpPr/>
          <p:nvPr/>
        </p:nvSpPr>
        <p:spPr>
          <a:xfrm>
            <a:off x="835847" y="5442051"/>
            <a:ext cx="10515527" cy="271929"/>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F2C009-F26E-4D87-9B07-9956FE99AC5C}"/>
              </a:ext>
            </a:extLst>
          </p:cNvPr>
          <p:cNvSpPr/>
          <p:nvPr/>
        </p:nvSpPr>
        <p:spPr>
          <a:xfrm>
            <a:off x="840625" y="5715332"/>
            <a:ext cx="3188763" cy="271927"/>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1DD6567-6B29-420F-954D-4AE1351701CA}"/>
              </a:ext>
            </a:extLst>
          </p:cNvPr>
          <p:cNvSpPr txBox="1"/>
          <p:nvPr/>
        </p:nvSpPr>
        <p:spPr>
          <a:xfrm>
            <a:off x="9818370" y="6488668"/>
            <a:ext cx="2373630" cy="369332"/>
          </a:xfrm>
          <a:prstGeom prst="rect">
            <a:avLst/>
          </a:prstGeom>
          <a:noFill/>
        </p:spPr>
        <p:txBody>
          <a:bodyPr wrap="square" rtlCol="0">
            <a:spAutoFit/>
          </a:bodyPr>
          <a:lstStyle/>
          <a:p>
            <a:r>
              <a:rPr lang="en-US" dirty="0"/>
              <a:t>Source: Liu et al. (2018)</a:t>
            </a:r>
          </a:p>
        </p:txBody>
      </p:sp>
      <p:sp>
        <p:nvSpPr>
          <p:cNvPr id="19" name="Rectangle 18">
            <a:extLst>
              <a:ext uri="{FF2B5EF4-FFF2-40B4-BE49-F238E27FC236}">
                <a16:creationId xmlns:a16="http://schemas.microsoft.com/office/drawing/2014/main" id="{A6732C35-932D-43DC-833F-984655A87CF8}"/>
              </a:ext>
            </a:extLst>
          </p:cNvPr>
          <p:cNvSpPr/>
          <p:nvPr/>
        </p:nvSpPr>
        <p:spPr>
          <a:xfrm>
            <a:off x="5029199" y="2608972"/>
            <a:ext cx="6324528" cy="274951"/>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60631F3-9712-4235-9666-FB3C8874B19B}"/>
              </a:ext>
            </a:extLst>
          </p:cNvPr>
          <p:cNvSpPr/>
          <p:nvPr/>
        </p:nvSpPr>
        <p:spPr>
          <a:xfrm>
            <a:off x="838166" y="2604598"/>
            <a:ext cx="4191033" cy="27768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191E51-8F65-4D82-90C4-48E6CA9231E1}"/>
              </a:ext>
            </a:extLst>
          </p:cNvPr>
          <p:cNvSpPr/>
          <p:nvPr/>
        </p:nvSpPr>
        <p:spPr>
          <a:xfrm>
            <a:off x="838166" y="2883314"/>
            <a:ext cx="8496334" cy="259610"/>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E7186F4-F87B-4B39-8C5C-586B56AFCE8E}"/>
              </a:ext>
            </a:extLst>
          </p:cNvPr>
          <p:cNvSpPr/>
          <p:nvPr/>
        </p:nvSpPr>
        <p:spPr>
          <a:xfrm>
            <a:off x="9360694" y="5187106"/>
            <a:ext cx="1990680" cy="256590"/>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668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animBg="1"/>
      <p:bldP spid="20"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D907-DEE6-4538-811A-FA58DA9A39A3}"/>
              </a:ext>
            </a:extLst>
          </p:cNvPr>
          <p:cNvSpPr>
            <a:spLocks noGrp="1"/>
          </p:cNvSpPr>
          <p:nvPr>
            <p:ph type="title"/>
          </p:nvPr>
        </p:nvSpPr>
        <p:spPr/>
        <p:txBody>
          <a:bodyPr/>
          <a:lstStyle/>
          <a:p>
            <a:r>
              <a:rPr lang="en-US" dirty="0"/>
              <a:t>Abstract Parts</a:t>
            </a:r>
          </a:p>
        </p:txBody>
      </p:sp>
      <p:sp>
        <p:nvSpPr>
          <p:cNvPr id="3" name="Content Placeholder 2">
            <a:extLst>
              <a:ext uri="{FF2B5EF4-FFF2-40B4-BE49-F238E27FC236}">
                <a16:creationId xmlns:a16="http://schemas.microsoft.com/office/drawing/2014/main" id="{580AD168-848A-40BF-9B57-16F9D10577CA}"/>
              </a:ext>
            </a:extLst>
          </p:cNvPr>
          <p:cNvSpPr>
            <a:spLocks noGrp="1"/>
          </p:cNvSpPr>
          <p:nvPr>
            <p:ph idx="1"/>
          </p:nvPr>
        </p:nvSpPr>
        <p:spPr/>
        <p:txBody>
          <a:bodyPr>
            <a:normAutofit lnSpcReduction="10000"/>
          </a:bodyPr>
          <a:lstStyle/>
          <a:p>
            <a:pPr marL="0" indent="0">
              <a:buNone/>
            </a:pPr>
            <a:r>
              <a:rPr lang="en-US" dirty="0"/>
              <a:t>General topic, research territory: AI changing every aspect of society</a:t>
            </a:r>
          </a:p>
          <a:p>
            <a:pPr marL="0" indent="0">
              <a:buNone/>
            </a:pPr>
            <a:r>
              <a:rPr lang="en-US" dirty="0"/>
              <a:t>Problem statement, knowledge gap: Rapid change makes the field difficult to map out</a:t>
            </a:r>
          </a:p>
          <a:p>
            <a:pPr marL="0" indent="0">
              <a:buNone/>
            </a:pPr>
            <a:r>
              <a:rPr lang="en-US" dirty="0"/>
              <a:t>Purpose statement: Trace evolution of AI field</a:t>
            </a:r>
          </a:p>
          <a:p>
            <a:pPr marL="0" indent="0">
              <a:buNone/>
            </a:pPr>
            <a:r>
              <a:rPr lang="en-US" dirty="0"/>
              <a:t>Methods, methodology: Meta-analysis of journals and conference papers</a:t>
            </a:r>
          </a:p>
          <a:p>
            <a:pPr marL="0" indent="0">
              <a:buNone/>
            </a:pPr>
            <a:r>
              <a:rPr lang="en-US" dirty="0"/>
              <a:t>Results, findings: Fewer self-references means literature is growing, primary trends will be discussed in article</a:t>
            </a:r>
          </a:p>
          <a:p>
            <a:pPr marL="0" indent="0">
              <a:buNone/>
            </a:pPr>
            <a:r>
              <a:rPr lang="en-US" dirty="0"/>
              <a:t>Implications, recommendations: Potential to improve real development workflows</a:t>
            </a:r>
          </a:p>
        </p:txBody>
      </p:sp>
      <p:sp>
        <p:nvSpPr>
          <p:cNvPr id="4" name="Rectangle 3">
            <a:extLst>
              <a:ext uri="{FF2B5EF4-FFF2-40B4-BE49-F238E27FC236}">
                <a16:creationId xmlns:a16="http://schemas.microsoft.com/office/drawing/2014/main" id="{368B8F88-E72B-44DD-B8CC-749E3769D2F4}"/>
              </a:ext>
            </a:extLst>
          </p:cNvPr>
          <p:cNvSpPr/>
          <p:nvPr/>
        </p:nvSpPr>
        <p:spPr>
          <a:xfrm>
            <a:off x="838200" y="1825625"/>
            <a:ext cx="4876800" cy="40642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5C2D78D-A320-4DFB-AEE2-C01EEE71224D}"/>
              </a:ext>
            </a:extLst>
          </p:cNvPr>
          <p:cNvSpPr/>
          <p:nvPr/>
        </p:nvSpPr>
        <p:spPr>
          <a:xfrm>
            <a:off x="838199" y="3099836"/>
            <a:ext cx="2853691" cy="406420"/>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D3497E-D3A7-4935-9FC8-ED09B10CAAE8}"/>
              </a:ext>
            </a:extLst>
          </p:cNvPr>
          <p:cNvSpPr/>
          <p:nvPr/>
        </p:nvSpPr>
        <p:spPr>
          <a:xfrm>
            <a:off x="838199" y="3568398"/>
            <a:ext cx="3528061" cy="406420"/>
          </a:xfrm>
          <a:prstGeom prst="rect">
            <a:avLst/>
          </a:prstGeom>
          <a:solidFill>
            <a:schemeClr val="accent4">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57B5E43-B5EE-418E-B0AA-55FAEEEC118C}"/>
              </a:ext>
            </a:extLst>
          </p:cNvPr>
          <p:cNvSpPr/>
          <p:nvPr/>
        </p:nvSpPr>
        <p:spPr>
          <a:xfrm>
            <a:off x="838198" y="4383238"/>
            <a:ext cx="2453641" cy="40642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AF1EE7D-4642-4897-9ADC-22018E5A7D1C}"/>
              </a:ext>
            </a:extLst>
          </p:cNvPr>
          <p:cNvSpPr/>
          <p:nvPr/>
        </p:nvSpPr>
        <p:spPr>
          <a:xfrm>
            <a:off x="838198" y="5209508"/>
            <a:ext cx="4671062" cy="406420"/>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633ED76-2F05-4C55-BA47-6F713C9210F2}"/>
              </a:ext>
            </a:extLst>
          </p:cNvPr>
          <p:cNvSpPr/>
          <p:nvPr/>
        </p:nvSpPr>
        <p:spPr>
          <a:xfrm>
            <a:off x="838199" y="2273566"/>
            <a:ext cx="5368291" cy="406420"/>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2124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3354-E1F9-4E0A-8FD6-B13ADCA31330}"/>
              </a:ext>
            </a:extLst>
          </p:cNvPr>
          <p:cNvSpPr>
            <a:spLocks noGrp="1"/>
          </p:cNvSpPr>
          <p:nvPr>
            <p:ph type="title"/>
          </p:nvPr>
        </p:nvSpPr>
        <p:spPr/>
        <p:txBody>
          <a:bodyPr/>
          <a:lstStyle/>
          <a:p>
            <a:r>
              <a:rPr lang="en-US" dirty="0"/>
              <a:t>Abstract Aspects</a:t>
            </a:r>
          </a:p>
        </p:txBody>
      </p:sp>
      <p:sp>
        <p:nvSpPr>
          <p:cNvPr id="3" name="Content Placeholder 2">
            <a:extLst>
              <a:ext uri="{FF2B5EF4-FFF2-40B4-BE49-F238E27FC236}">
                <a16:creationId xmlns:a16="http://schemas.microsoft.com/office/drawing/2014/main" id="{6574FE3B-4678-419D-A36A-DD52D9B4DC0F}"/>
              </a:ext>
            </a:extLst>
          </p:cNvPr>
          <p:cNvSpPr>
            <a:spLocks noGrp="1"/>
          </p:cNvSpPr>
          <p:nvPr>
            <p:ph idx="1"/>
          </p:nvPr>
        </p:nvSpPr>
        <p:spPr/>
        <p:txBody>
          <a:bodyPr/>
          <a:lstStyle/>
          <a:p>
            <a:r>
              <a:rPr lang="en-US" dirty="0"/>
              <a:t>Descriptive or Informative?</a:t>
            </a:r>
          </a:p>
          <a:p>
            <a:r>
              <a:rPr lang="en-US" dirty="0"/>
              <a:t>Research or Development?</a:t>
            </a:r>
          </a:p>
          <a:p>
            <a:r>
              <a:rPr lang="en-US" dirty="0"/>
              <a:t>Theoretical or Empirical?</a:t>
            </a:r>
          </a:p>
          <a:p>
            <a:r>
              <a:rPr lang="en-US" dirty="0"/>
              <a:t>Journal or Conference?</a:t>
            </a:r>
          </a:p>
        </p:txBody>
      </p:sp>
      <p:sp>
        <p:nvSpPr>
          <p:cNvPr id="5" name="Rectangle 4">
            <a:extLst>
              <a:ext uri="{FF2B5EF4-FFF2-40B4-BE49-F238E27FC236}">
                <a16:creationId xmlns:a16="http://schemas.microsoft.com/office/drawing/2014/main" id="{28158838-ABEC-4F8F-8E4F-3F7A1690220B}"/>
              </a:ext>
            </a:extLst>
          </p:cNvPr>
          <p:cNvSpPr/>
          <p:nvPr/>
        </p:nvSpPr>
        <p:spPr>
          <a:xfrm>
            <a:off x="1119217" y="1850181"/>
            <a:ext cx="1718141" cy="406420"/>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B8A3B68-2FDB-4CEE-97E0-BE0D8FA8F36B}"/>
              </a:ext>
            </a:extLst>
          </p:cNvPr>
          <p:cNvSpPr/>
          <p:nvPr/>
        </p:nvSpPr>
        <p:spPr>
          <a:xfrm>
            <a:off x="1119217" y="2360609"/>
            <a:ext cx="1385191" cy="406420"/>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C703A-9CC7-4797-8049-F40D39B849B4}"/>
              </a:ext>
            </a:extLst>
          </p:cNvPr>
          <p:cNvSpPr/>
          <p:nvPr/>
        </p:nvSpPr>
        <p:spPr>
          <a:xfrm>
            <a:off x="1119216" y="2861422"/>
            <a:ext cx="1718141" cy="406420"/>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CF0233-D7AA-43C5-8B00-564AB1E43507}"/>
              </a:ext>
            </a:extLst>
          </p:cNvPr>
          <p:cNvSpPr/>
          <p:nvPr/>
        </p:nvSpPr>
        <p:spPr>
          <a:xfrm>
            <a:off x="1132808" y="3394710"/>
            <a:ext cx="1112760" cy="406420"/>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305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D789-78A1-4B3C-A2D8-3A8DF35850D0}"/>
              </a:ext>
            </a:extLst>
          </p:cNvPr>
          <p:cNvSpPr>
            <a:spLocks noGrp="1"/>
          </p:cNvSpPr>
          <p:nvPr>
            <p:ph type="title"/>
          </p:nvPr>
        </p:nvSpPr>
        <p:spPr/>
        <p:txBody>
          <a:bodyPr/>
          <a:lstStyle/>
          <a:p>
            <a:r>
              <a:rPr lang="en-US" dirty="0"/>
              <a:t>Example Revisited: Signaling Words</a:t>
            </a:r>
          </a:p>
        </p:txBody>
      </p:sp>
      <p:sp>
        <p:nvSpPr>
          <p:cNvPr id="3" name="Content Placeholder 2">
            <a:extLst>
              <a:ext uri="{FF2B5EF4-FFF2-40B4-BE49-F238E27FC236}">
                <a16:creationId xmlns:a16="http://schemas.microsoft.com/office/drawing/2014/main" id="{494DC813-D8A9-494D-A8AD-D3F91F7B00BF}"/>
              </a:ext>
            </a:extLst>
          </p:cNvPr>
          <p:cNvSpPr>
            <a:spLocks noGrp="1"/>
          </p:cNvSpPr>
          <p:nvPr>
            <p:ph idx="1"/>
          </p:nvPr>
        </p:nvSpPr>
        <p:spPr/>
        <p:txBody>
          <a:bodyPr>
            <a:normAutofit fontScale="85000" lnSpcReduction="20000"/>
          </a:bodyPr>
          <a:lstStyle/>
          <a:p>
            <a:pPr marL="0" indent="0">
              <a:buNone/>
            </a:pPr>
            <a:r>
              <a:rPr lang="en-US" dirty="0"/>
              <a:t>The field of artificial intelligence (AI) has shown an upward trend of growth in the 21st century (from 2000 to 2015). The evolution in AI has advanced the development of human society in our own time, with dramatic revolutions shaped by both theories and techniques. However, the multidisciplinary and fast-growing features make AI a field in which it is difficult to be well understood. In this paper, we study the evolution of AI at the beginning of the 21st century using publication metadata extracted from 9 top-tier journals and 12 top-tier conferences of this discipline. We find that the area is in the sustainable development and its impact continues to grow. From the perspective of reference behavior, the decrease in self-references indicates that the AI is becoming more and more open-minded. The influential papers/researchers/institutions we identified outline landmarks in the development of this field. Last but not least, we explore the inner structure in terms of topics' evolution over time. We have quantified the temporal trends at the topic level and discovered the inner connection among these topics. These findings provide deep insights into the current scientific innovations, as well as shedding light on funding policies.</a:t>
            </a:r>
          </a:p>
        </p:txBody>
      </p:sp>
      <p:sp>
        <p:nvSpPr>
          <p:cNvPr id="4" name="TextBox 3">
            <a:extLst>
              <a:ext uri="{FF2B5EF4-FFF2-40B4-BE49-F238E27FC236}">
                <a16:creationId xmlns:a16="http://schemas.microsoft.com/office/drawing/2014/main" id="{B20F581F-9A71-411B-8391-9BBA6AEE5F14}"/>
              </a:ext>
            </a:extLst>
          </p:cNvPr>
          <p:cNvSpPr txBox="1"/>
          <p:nvPr/>
        </p:nvSpPr>
        <p:spPr>
          <a:xfrm>
            <a:off x="9816029" y="6488668"/>
            <a:ext cx="2375971" cy="369332"/>
          </a:xfrm>
          <a:prstGeom prst="rect">
            <a:avLst/>
          </a:prstGeom>
          <a:noFill/>
        </p:spPr>
        <p:txBody>
          <a:bodyPr wrap="square" rtlCol="0">
            <a:spAutoFit/>
          </a:bodyPr>
          <a:lstStyle/>
          <a:p>
            <a:r>
              <a:rPr lang="en-US" dirty="0"/>
              <a:t>Source: Liu et al. (2018)</a:t>
            </a:r>
          </a:p>
        </p:txBody>
      </p:sp>
      <p:sp>
        <p:nvSpPr>
          <p:cNvPr id="5" name="Rectangle 4">
            <a:extLst>
              <a:ext uri="{FF2B5EF4-FFF2-40B4-BE49-F238E27FC236}">
                <a16:creationId xmlns:a16="http://schemas.microsoft.com/office/drawing/2014/main" id="{5DF7580C-1348-4574-AA65-FCFED12449A2}"/>
              </a:ext>
            </a:extLst>
          </p:cNvPr>
          <p:cNvSpPr/>
          <p:nvPr/>
        </p:nvSpPr>
        <p:spPr>
          <a:xfrm>
            <a:off x="5923544" y="1825625"/>
            <a:ext cx="3011135" cy="29049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24B8E-32F5-4B46-968C-DAB0499224F3}"/>
              </a:ext>
            </a:extLst>
          </p:cNvPr>
          <p:cNvSpPr/>
          <p:nvPr/>
        </p:nvSpPr>
        <p:spPr>
          <a:xfrm>
            <a:off x="5036690" y="2598452"/>
            <a:ext cx="1177875"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24BA8EF-05E8-4DD2-9F7A-EBB7FBC41D0D}"/>
              </a:ext>
            </a:extLst>
          </p:cNvPr>
          <p:cNvSpPr/>
          <p:nvPr/>
        </p:nvSpPr>
        <p:spPr>
          <a:xfrm>
            <a:off x="5468590" y="2868791"/>
            <a:ext cx="3774562"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DF93C82-CF06-4145-BC88-41DBE684A306}"/>
              </a:ext>
            </a:extLst>
          </p:cNvPr>
          <p:cNvSpPr/>
          <p:nvPr/>
        </p:nvSpPr>
        <p:spPr>
          <a:xfrm>
            <a:off x="1313466" y="3126942"/>
            <a:ext cx="778964"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551A17D-AAEC-4F13-95AC-B998611E0D40}"/>
              </a:ext>
            </a:extLst>
          </p:cNvPr>
          <p:cNvSpPr/>
          <p:nvPr/>
        </p:nvSpPr>
        <p:spPr>
          <a:xfrm>
            <a:off x="2181340" y="3620286"/>
            <a:ext cx="1630495"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0D68AFD-2C90-4FD4-AACD-05C5390E4128}"/>
              </a:ext>
            </a:extLst>
          </p:cNvPr>
          <p:cNvSpPr/>
          <p:nvPr/>
        </p:nvSpPr>
        <p:spPr>
          <a:xfrm>
            <a:off x="8934292" y="3126942"/>
            <a:ext cx="2181727"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8B6FC64-16EB-4C78-AB69-2CC01C59987F}"/>
              </a:ext>
            </a:extLst>
          </p:cNvPr>
          <p:cNvSpPr/>
          <p:nvPr/>
        </p:nvSpPr>
        <p:spPr>
          <a:xfrm>
            <a:off x="2250973" y="4147146"/>
            <a:ext cx="1770184"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8BDA237-C1B3-40A2-A69C-09BA9EC1FF47}"/>
              </a:ext>
            </a:extLst>
          </p:cNvPr>
          <p:cNvSpPr/>
          <p:nvPr/>
        </p:nvSpPr>
        <p:spPr>
          <a:xfrm>
            <a:off x="7866974" y="4406933"/>
            <a:ext cx="957537"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53E0667-5A97-4A3E-AC05-D075A6025EA9}"/>
              </a:ext>
            </a:extLst>
          </p:cNvPr>
          <p:cNvSpPr/>
          <p:nvPr/>
        </p:nvSpPr>
        <p:spPr>
          <a:xfrm>
            <a:off x="6838730" y="4666255"/>
            <a:ext cx="1017227"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D8AD596-E683-410F-A29B-08527BBC6574}"/>
              </a:ext>
            </a:extLst>
          </p:cNvPr>
          <p:cNvSpPr/>
          <p:nvPr/>
        </p:nvSpPr>
        <p:spPr>
          <a:xfrm>
            <a:off x="882269" y="3386264"/>
            <a:ext cx="1299072"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EFFA5BB-B278-48D7-A041-1BACC6C237C1}"/>
              </a:ext>
            </a:extLst>
          </p:cNvPr>
          <p:cNvSpPr/>
          <p:nvPr/>
        </p:nvSpPr>
        <p:spPr>
          <a:xfrm>
            <a:off x="6563829" y="4925577"/>
            <a:ext cx="3924229"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BB9E481-A9A0-4545-B848-40053CF82E96}"/>
              </a:ext>
            </a:extLst>
          </p:cNvPr>
          <p:cNvSpPr/>
          <p:nvPr/>
        </p:nvSpPr>
        <p:spPr>
          <a:xfrm>
            <a:off x="2754022" y="5174347"/>
            <a:ext cx="1443405"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4F1C699-7E52-411E-9001-D306AACD229C}"/>
              </a:ext>
            </a:extLst>
          </p:cNvPr>
          <p:cNvSpPr/>
          <p:nvPr/>
        </p:nvSpPr>
        <p:spPr>
          <a:xfrm>
            <a:off x="882269" y="5425964"/>
            <a:ext cx="2720247"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C214DD7-B94C-471B-A032-649C76136F40}"/>
              </a:ext>
            </a:extLst>
          </p:cNvPr>
          <p:cNvSpPr/>
          <p:nvPr/>
        </p:nvSpPr>
        <p:spPr>
          <a:xfrm>
            <a:off x="9596582" y="5433204"/>
            <a:ext cx="1255033"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7C4C92A-8475-4EE3-9443-A42F07A09DF6}"/>
              </a:ext>
            </a:extLst>
          </p:cNvPr>
          <p:cNvSpPr/>
          <p:nvPr/>
        </p:nvSpPr>
        <p:spPr>
          <a:xfrm>
            <a:off x="882269" y="5691352"/>
            <a:ext cx="1023649" cy="27080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692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7" grpId="0" animBg="1"/>
      <p:bldP spid="18" grpId="0" animBg="1"/>
      <p:bldP spid="19" grpId="0" animBg="1"/>
      <p:bldP spid="20" grpId="0" animBg="1"/>
      <p:bldP spid="21" grpId="0" animBg="1"/>
      <p:bldP spid="22" grpId="0" animBg="1"/>
      <p:bldP spid="16" grpId="0" animBg="1"/>
      <p:bldP spid="23" grpId="0" animBg="1"/>
      <p:bldP spid="24" grpId="0" animBg="1"/>
      <p:bldP spid="25" grpId="0" animBg="1"/>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D789-78A1-4B3C-A2D8-3A8DF35850D0}"/>
              </a:ext>
            </a:extLst>
          </p:cNvPr>
          <p:cNvSpPr>
            <a:spLocks noGrp="1"/>
          </p:cNvSpPr>
          <p:nvPr>
            <p:ph type="title"/>
          </p:nvPr>
        </p:nvSpPr>
        <p:spPr/>
        <p:txBody>
          <a:bodyPr/>
          <a:lstStyle/>
          <a:p>
            <a:r>
              <a:rPr lang="en-US" dirty="0"/>
              <a:t>Example Abstract: Content</a:t>
            </a:r>
          </a:p>
        </p:txBody>
      </p:sp>
      <p:sp>
        <p:nvSpPr>
          <p:cNvPr id="3" name="Content Placeholder 2">
            <a:extLst>
              <a:ext uri="{FF2B5EF4-FFF2-40B4-BE49-F238E27FC236}">
                <a16:creationId xmlns:a16="http://schemas.microsoft.com/office/drawing/2014/main" id="{494DC813-D8A9-494D-A8AD-D3F91F7B00BF}"/>
              </a:ext>
            </a:extLst>
          </p:cNvPr>
          <p:cNvSpPr>
            <a:spLocks noGrp="1"/>
          </p:cNvSpPr>
          <p:nvPr>
            <p:ph idx="1"/>
          </p:nvPr>
        </p:nvSpPr>
        <p:spPr/>
        <p:txBody>
          <a:bodyPr>
            <a:normAutofit fontScale="85000" lnSpcReduction="20000"/>
          </a:bodyPr>
          <a:lstStyle/>
          <a:p>
            <a:pPr marL="0" indent="0">
              <a:buNone/>
            </a:pPr>
            <a:r>
              <a:rPr lang="en-US" dirty="0"/>
              <a:t>The outbreak of the 2019 Novel Coronavirus (2019-nCoV) has rapidly spread from Wuhan, China to multiple countries, causing staggering number of infections and deaths. A systematic profiling of the immune vulnerability landscape of 2019-nCoV is lacking, which can bring critical insights into the immune clearance mechanism, peptide vaccine development, and antiviral antibody development. In this study, we predicted the potential of all the 2019-nCoV viral proteins to induce class I and II MHC </a:t>
            </a:r>
            <a:r>
              <a:rPr lang="en-US" dirty="0">
                <a:solidFill>
                  <a:schemeClr val="bg1">
                    <a:lumMod val="65000"/>
                  </a:schemeClr>
                </a:solidFill>
              </a:rPr>
              <a:t>(major histocompatibility complex)</a:t>
            </a:r>
            <a:r>
              <a:rPr lang="en-US" dirty="0"/>
              <a:t> presentation and form linear antibody epitopes. We showed that the enrichment for T cell and B cell epitopes is not uniform on the viral genome, with several focused regions that generate abundant epitopes and may be more targetable. We showed that genetic variations in 2019-nCoV, though fewer for the moment, already follow the pattern of mutations in related coronaviruses, and could alter the immune vulnerability landscape of this virus, which should be considered in the development of therapies. We create an online database to broadly share our research outcome. Overall, we present an immunological resource for 2019-nCoV that could significantly promote both therapeutic development and mechanistic research.</a:t>
            </a:r>
          </a:p>
        </p:txBody>
      </p:sp>
      <p:sp>
        <p:nvSpPr>
          <p:cNvPr id="5" name="Rectangle 4">
            <a:extLst>
              <a:ext uri="{FF2B5EF4-FFF2-40B4-BE49-F238E27FC236}">
                <a16:creationId xmlns:a16="http://schemas.microsoft.com/office/drawing/2014/main" id="{5DF7580C-1348-4574-AA65-FCFED12449A2}"/>
              </a:ext>
            </a:extLst>
          </p:cNvPr>
          <p:cNvSpPr/>
          <p:nvPr/>
        </p:nvSpPr>
        <p:spPr>
          <a:xfrm>
            <a:off x="838189" y="1825624"/>
            <a:ext cx="10515600" cy="55019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74E9C1-FF07-458F-8D33-9E3B5BA2CFED}"/>
              </a:ext>
            </a:extLst>
          </p:cNvPr>
          <p:cNvSpPr/>
          <p:nvPr/>
        </p:nvSpPr>
        <p:spPr>
          <a:xfrm>
            <a:off x="838178" y="2376659"/>
            <a:ext cx="1034672" cy="245098"/>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E27F234-45E9-4C7E-83D1-360AD8877054}"/>
              </a:ext>
            </a:extLst>
          </p:cNvPr>
          <p:cNvSpPr/>
          <p:nvPr/>
        </p:nvSpPr>
        <p:spPr>
          <a:xfrm>
            <a:off x="1872850" y="2375330"/>
            <a:ext cx="9480949" cy="247179"/>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0BD2B9-1540-4835-B6AA-E6D5B597CF2C}"/>
              </a:ext>
            </a:extLst>
          </p:cNvPr>
          <p:cNvSpPr/>
          <p:nvPr/>
        </p:nvSpPr>
        <p:spPr>
          <a:xfrm>
            <a:off x="838198" y="2622564"/>
            <a:ext cx="10515599" cy="256850"/>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1EDBAA8-462D-4AF7-BA7F-3186B3B91BF6}"/>
              </a:ext>
            </a:extLst>
          </p:cNvPr>
          <p:cNvSpPr/>
          <p:nvPr/>
        </p:nvSpPr>
        <p:spPr>
          <a:xfrm>
            <a:off x="838199" y="2879414"/>
            <a:ext cx="8399586" cy="236517"/>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C02244-FB01-46CE-AB92-0DC06BBBFCEB}"/>
              </a:ext>
            </a:extLst>
          </p:cNvPr>
          <p:cNvSpPr/>
          <p:nvPr/>
        </p:nvSpPr>
        <p:spPr>
          <a:xfrm>
            <a:off x="9237785" y="2879469"/>
            <a:ext cx="2116012" cy="236755"/>
          </a:xfrm>
          <a:prstGeom prst="rect">
            <a:avLst/>
          </a:prstGeom>
          <a:solidFill>
            <a:schemeClr val="accent2">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29D9B8F-5174-42CE-9A71-8DB4637DCCBF}"/>
              </a:ext>
            </a:extLst>
          </p:cNvPr>
          <p:cNvSpPr/>
          <p:nvPr/>
        </p:nvSpPr>
        <p:spPr>
          <a:xfrm>
            <a:off x="838195" y="3116738"/>
            <a:ext cx="10515599" cy="528002"/>
          </a:xfrm>
          <a:prstGeom prst="rect">
            <a:avLst/>
          </a:prstGeom>
          <a:solidFill>
            <a:schemeClr val="accent2">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C2CD8C-EB3E-4FF1-AE73-D31437A4FF09}"/>
              </a:ext>
            </a:extLst>
          </p:cNvPr>
          <p:cNvSpPr/>
          <p:nvPr/>
        </p:nvSpPr>
        <p:spPr>
          <a:xfrm>
            <a:off x="838178" y="3645892"/>
            <a:ext cx="1254573" cy="242087"/>
          </a:xfrm>
          <a:prstGeom prst="rect">
            <a:avLst/>
          </a:prstGeom>
          <a:solidFill>
            <a:schemeClr val="accent2">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62BFFA9-37A5-4477-9529-F4EDED0C0E48}"/>
              </a:ext>
            </a:extLst>
          </p:cNvPr>
          <p:cNvSpPr/>
          <p:nvPr/>
        </p:nvSpPr>
        <p:spPr>
          <a:xfrm>
            <a:off x="2092751" y="3644318"/>
            <a:ext cx="9261045" cy="24407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F81405-39E5-436A-8E8F-7F33E4434638}"/>
              </a:ext>
            </a:extLst>
          </p:cNvPr>
          <p:cNvSpPr/>
          <p:nvPr/>
        </p:nvSpPr>
        <p:spPr>
          <a:xfrm>
            <a:off x="838178" y="3888399"/>
            <a:ext cx="10515585" cy="105149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892AD0-4531-463C-8F44-B18A8262A49C}"/>
              </a:ext>
            </a:extLst>
          </p:cNvPr>
          <p:cNvSpPr/>
          <p:nvPr/>
        </p:nvSpPr>
        <p:spPr>
          <a:xfrm>
            <a:off x="838189" y="4939622"/>
            <a:ext cx="8442933" cy="24717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3C5AD7-E8D5-4CC3-9E08-EFF141063DB3}"/>
              </a:ext>
            </a:extLst>
          </p:cNvPr>
          <p:cNvSpPr/>
          <p:nvPr/>
        </p:nvSpPr>
        <p:spPr>
          <a:xfrm>
            <a:off x="838178" y="5186799"/>
            <a:ext cx="10515614" cy="518411"/>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F2C009-F26E-4D87-9B07-9956FE99AC5C}"/>
              </a:ext>
            </a:extLst>
          </p:cNvPr>
          <p:cNvSpPr/>
          <p:nvPr/>
        </p:nvSpPr>
        <p:spPr>
          <a:xfrm>
            <a:off x="838189" y="5705210"/>
            <a:ext cx="6562735" cy="252088"/>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1DD6567-6B29-420F-954D-4AE1351701CA}"/>
              </a:ext>
            </a:extLst>
          </p:cNvPr>
          <p:cNvSpPr txBox="1"/>
          <p:nvPr/>
        </p:nvSpPr>
        <p:spPr>
          <a:xfrm>
            <a:off x="9612630" y="6488668"/>
            <a:ext cx="2579370" cy="369332"/>
          </a:xfrm>
          <a:prstGeom prst="rect">
            <a:avLst/>
          </a:prstGeom>
          <a:noFill/>
        </p:spPr>
        <p:txBody>
          <a:bodyPr wrap="square" rtlCol="0">
            <a:spAutoFit/>
          </a:bodyPr>
          <a:lstStyle/>
          <a:p>
            <a:r>
              <a:rPr lang="en-US" dirty="0"/>
              <a:t>Source: Zhou et al. (2020)</a:t>
            </a:r>
          </a:p>
        </p:txBody>
      </p:sp>
      <p:sp>
        <p:nvSpPr>
          <p:cNvPr id="19" name="Rectangle 18">
            <a:extLst>
              <a:ext uri="{FF2B5EF4-FFF2-40B4-BE49-F238E27FC236}">
                <a16:creationId xmlns:a16="http://schemas.microsoft.com/office/drawing/2014/main" id="{60541137-9D4F-4FBB-BB46-43A0F4DEA84B}"/>
              </a:ext>
            </a:extLst>
          </p:cNvPr>
          <p:cNvSpPr/>
          <p:nvPr/>
        </p:nvSpPr>
        <p:spPr>
          <a:xfrm>
            <a:off x="9281159" y="4939620"/>
            <a:ext cx="2072607" cy="247179"/>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368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D907-DEE6-4538-811A-FA58DA9A39A3}"/>
              </a:ext>
            </a:extLst>
          </p:cNvPr>
          <p:cNvSpPr>
            <a:spLocks noGrp="1"/>
          </p:cNvSpPr>
          <p:nvPr>
            <p:ph type="title"/>
          </p:nvPr>
        </p:nvSpPr>
        <p:spPr/>
        <p:txBody>
          <a:bodyPr/>
          <a:lstStyle/>
          <a:p>
            <a:r>
              <a:rPr lang="en-US" dirty="0"/>
              <a:t>Abstract Parts</a:t>
            </a:r>
          </a:p>
        </p:txBody>
      </p:sp>
      <p:sp>
        <p:nvSpPr>
          <p:cNvPr id="3" name="Content Placeholder 2">
            <a:extLst>
              <a:ext uri="{FF2B5EF4-FFF2-40B4-BE49-F238E27FC236}">
                <a16:creationId xmlns:a16="http://schemas.microsoft.com/office/drawing/2014/main" id="{580AD168-848A-40BF-9B57-16F9D10577CA}"/>
              </a:ext>
            </a:extLst>
          </p:cNvPr>
          <p:cNvSpPr>
            <a:spLocks noGrp="1"/>
          </p:cNvSpPr>
          <p:nvPr>
            <p:ph idx="1"/>
          </p:nvPr>
        </p:nvSpPr>
        <p:spPr/>
        <p:txBody>
          <a:bodyPr>
            <a:normAutofit fontScale="92500"/>
          </a:bodyPr>
          <a:lstStyle/>
          <a:p>
            <a:pPr marL="0" indent="0">
              <a:buNone/>
            </a:pPr>
            <a:r>
              <a:rPr lang="en-US" dirty="0"/>
              <a:t>General topic, research territory: Spread of coronavirus across the world</a:t>
            </a:r>
          </a:p>
          <a:p>
            <a:pPr marL="0" indent="0">
              <a:buNone/>
            </a:pPr>
            <a:r>
              <a:rPr lang="en-US" dirty="0"/>
              <a:t>Problem statement, knowledge gap: No systematic profiling of nCoV-2019 vulnerabilities</a:t>
            </a:r>
          </a:p>
          <a:p>
            <a:pPr marL="0" indent="0">
              <a:buNone/>
            </a:pPr>
            <a:r>
              <a:rPr lang="en-US" dirty="0"/>
              <a:t>Purpose statement: Predict nCoV-2019 viral proteins to identify weaknesses</a:t>
            </a:r>
          </a:p>
          <a:p>
            <a:pPr marL="0" indent="0">
              <a:buNone/>
            </a:pPr>
            <a:r>
              <a:rPr lang="en-US" dirty="0"/>
              <a:t>Methods, methodology: </a:t>
            </a:r>
          </a:p>
          <a:p>
            <a:pPr marL="0" indent="0">
              <a:buNone/>
            </a:pPr>
            <a:r>
              <a:rPr lang="en-US" dirty="0"/>
              <a:t>Results, findings: Genetic variations of nCoV-2019 are similar to other coronaviruses, making it easier to predict their evolution</a:t>
            </a:r>
          </a:p>
          <a:p>
            <a:pPr marL="0" indent="0">
              <a:buNone/>
            </a:pPr>
            <a:r>
              <a:rPr lang="en-US" dirty="0"/>
              <a:t>Implications and recommendations: Enhance sensitivity of technique, quantify work profile</a:t>
            </a:r>
          </a:p>
        </p:txBody>
      </p:sp>
      <p:sp>
        <p:nvSpPr>
          <p:cNvPr id="4" name="Rectangle 3">
            <a:extLst>
              <a:ext uri="{FF2B5EF4-FFF2-40B4-BE49-F238E27FC236}">
                <a16:creationId xmlns:a16="http://schemas.microsoft.com/office/drawing/2014/main" id="{368B8F88-E72B-44DD-B8CC-749E3769D2F4}"/>
              </a:ext>
            </a:extLst>
          </p:cNvPr>
          <p:cNvSpPr/>
          <p:nvPr/>
        </p:nvSpPr>
        <p:spPr>
          <a:xfrm>
            <a:off x="838200" y="1859915"/>
            <a:ext cx="4545969" cy="40642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5C2D78D-A320-4DFB-AEE2-C01EEE71224D}"/>
              </a:ext>
            </a:extLst>
          </p:cNvPr>
          <p:cNvSpPr/>
          <p:nvPr/>
        </p:nvSpPr>
        <p:spPr>
          <a:xfrm>
            <a:off x="838201" y="3170720"/>
            <a:ext cx="2773963" cy="406420"/>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D3497E-D3A7-4935-9FC8-ED09B10CAAE8}"/>
              </a:ext>
            </a:extLst>
          </p:cNvPr>
          <p:cNvSpPr/>
          <p:nvPr/>
        </p:nvSpPr>
        <p:spPr>
          <a:xfrm>
            <a:off x="838199" y="3651479"/>
            <a:ext cx="3370313" cy="4064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57B5E43-B5EE-418E-B0AA-55FAEEEC118C}"/>
              </a:ext>
            </a:extLst>
          </p:cNvPr>
          <p:cNvSpPr/>
          <p:nvPr/>
        </p:nvSpPr>
        <p:spPr>
          <a:xfrm>
            <a:off x="838199" y="4129709"/>
            <a:ext cx="2387758" cy="40642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AF1EE7D-4642-4897-9ADC-22018E5A7D1C}"/>
              </a:ext>
            </a:extLst>
          </p:cNvPr>
          <p:cNvSpPr/>
          <p:nvPr/>
        </p:nvSpPr>
        <p:spPr>
          <a:xfrm>
            <a:off x="838199" y="4988377"/>
            <a:ext cx="4943534" cy="406420"/>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33ED76-2F05-4C55-BA47-6F713C9210F2}"/>
              </a:ext>
            </a:extLst>
          </p:cNvPr>
          <p:cNvSpPr/>
          <p:nvPr/>
        </p:nvSpPr>
        <p:spPr>
          <a:xfrm>
            <a:off x="838199" y="2326279"/>
            <a:ext cx="4943534" cy="406420"/>
          </a:xfrm>
          <a:prstGeom prst="rect">
            <a:avLst/>
          </a:prstGeom>
          <a:solidFill>
            <a:schemeClr val="accent6">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50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3354-E1F9-4E0A-8FD6-B13ADCA31330}"/>
              </a:ext>
            </a:extLst>
          </p:cNvPr>
          <p:cNvSpPr>
            <a:spLocks noGrp="1"/>
          </p:cNvSpPr>
          <p:nvPr>
            <p:ph type="title"/>
          </p:nvPr>
        </p:nvSpPr>
        <p:spPr/>
        <p:txBody>
          <a:bodyPr/>
          <a:lstStyle/>
          <a:p>
            <a:r>
              <a:rPr lang="en-US" dirty="0"/>
              <a:t>Abstract Aspects</a:t>
            </a:r>
          </a:p>
        </p:txBody>
      </p:sp>
      <p:sp>
        <p:nvSpPr>
          <p:cNvPr id="3" name="Content Placeholder 2">
            <a:extLst>
              <a:ext uri="{FF2B5EF4-FFF2-40B4-BE49-F238E27FC236}">
                <a16:creationId xmlns:a16="http://schemas.microsoft.com/office/drawing/2014/main" id="{6574FE3B-4678-419D-A36A-DD52D9B4DC0F}"/>
              </a:ext>
            </a:extLst>
          </p:cNvPr>
          <p:cNvSpPr>
            <a:spLocks noGrp="1"/>
          </p:cNvSpPr>
          <p:nvPr>
            <p:ph idx="1"/>
          </p:nvPr>
        </p:nvSpPr>
        <p:spPr/>
        <p:txBody>
          <a:bodyPr/>
          <a:lstStyle/>
          <a:p>
            <a:r>
              <a:rPr lang="en-US" dirty="0"/>
              <a:t>Descriptive or Informative?</a:t>
            </a:r>
          </a:p>
          <a:p>
            <a:r>
              <a:rPr lang="en-US" dirty="0"/>
              <a:t>Research or Development?</a:t>
            </a:r>
          </a:p>
          <a:p>
            <a:r>
              <a:rPr lang="en-US" dirty="0"/>
              <a:t>Theoretical or Empirical?</a:t>
            </a:r>
          </a:p>
          <a:p>
            <a:r>
              <a:rPr lang="en-US" dirty="0"/>
              <a:t>Journal or Conference?</a:t>
            </a:r>
          </a:p>
        </p:txBody>
      </p:sp>
      <p:sp>
        <p:nvSpPr>
          <p:cNvPr id="5" name="Rectangle 4">
            <a:extLst>
              <a:ext uri="{FF2B5EF4-FFF2-40B4-BE49-F238E27FC236}">
                <a16:creationId xmlns:a16="http://schemas.microsoft.com/office/drawing/2014/main" id="{28158838-ABEC-4F8F-8E4F-3F7A1690220B}"/>
              </a:ext>
            </a:extLst>
          </p:cNvPr>
          <p:cNvSpPr/>
          <p:nvPr/>
        </p:nvSpPr>
        <p:spPr>
          <a:xfrm>
            <a:off x="1119217" y="1850181"/>
            <a:ext cx="1718141" cy="406420"/>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B8A3B68-2FDB-4CEE-97E0-BE0D8FA8F36B}"/>
              </a:ext>
            </a:extLst>
          </p:cNvPr>
          <p:cNvSpPr/>
          <p:nvPr/>
        </p:nvSpPr>
        <p:spPr>
          <a:xfrm>
            <a:off x="1119217" y="2360609"/>
            <a:ext cx="1385191" cy="406420"/>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C703A-9CC7-4797-8049-F40D39B849B4}"/>
              </a:ext>
            </a:extLst>
          </p:cNvPr>
          <p:cNvSpPr/>
          <p:nvPr/>
        </p:nvSpPr>
        <p:spPr>
          <a:xfrm>
            <a:off x="1119216" y="2861422"/>
            <a:ext cx="1718141" cy="406420"/>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CF0233-D7AA-43C5-8B00-564AB1E43507}"/>
              </a:ext>
            </a:extLst>
          </p:cNvPr>
          <p:cNvSpPr/>
          <p:nvPr/>
        </p:nvSpPr>
        <p:spPr>
          <a:xfrm>
            <a:off x="1132808" y="3394710"/>
            <a:ext cx="1112760" cy="406420"/>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8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872F-B017-483B-9697-E027263F997E}"/>
              </a:ext>
            </a:extLst>
          </p:cNvPr>
          <p:cNvSpPr>
            <a:spLocks noGrp="1"/>
          </p:cNvSpPr>
          <p:nvPr>
            <p:ph type="title"/>
          </p:nvPr>
        </p:nvSpPr>
        <p:spPr/>
        <p:txBody>
          <a:bodyPr/>
          <a:lstStyle/>
          <a:p>
            <a:r>
              <a:rPr lang="en-US" dirty="0"/>
              <a:t>Abstracts</a:t>
            </a:r>
          </a:p>
        </p:txBody>
      </p:sp>
      <p:pic>
        <p:nvPicPr>
          <p:cNvPr id="7" name="Content Placeholder 6">
            <a:extLst>
              <a:ext uri="{FF2B5EF4-FFF2-40B4-BE49-F238E27FC236}">
                <a16:creationId xmlns:a16="http://schemas.microsoft.com/office/drawing/2014/main" id="{AAF9A075-896E-43C1-BE21-B74650D2943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59447" y="1825625"/>
            <a:ext cx="3939105" cy="4351338"/>
          </a:xfrm>
        </p:spPr>
      </p:pic>
      <p:pic>
        <p:nvPicPr>
          <p:cNvPr id="9" name="Content Placeholder 8">
            <a:extLst>
              <a:ext uri="{FF2B5EF4-FFF2-40B4-BE49-F238E27FC236}">
                <a16:creationId xmlns:a16="http://schemas.microsoft.com/office/drawing/2014/main" id="{E600C56F-906F-4926-B923-AB19611085F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55698" y="1825625"/>
            <a:ext cx="3614603" cy="4351338"/>
          </a:xfrm>
        </p:spPr>
      </p:pic>
      <p:sp>
        <p:nvSpPr>
          <p:cNvPr id="3" name="TextBox 2">
            <a:extLst>
              <a:ext uri="{FF2B5EF4-FFF2-40B4-BE49-F238E27FC236}">
                <a16:creationId xmlns:a16="http://schemas.microsoft.com/office/drawing/2014/main" id="{C639382F-B3BC-4CB3-92E1-55ADC0A1239F}"/>
              </a:ext>
            </a:extLst>
          </p:cNvPr>
          <p:cNvSpPr txBox="1"/>
          <p:nvPr/>
        </p:nvSpPr>
        <p:spPr>
          <a:xfrm>
            <a:off x="2674343" y="6176198"/>
            <a:ext cx="1509311" cy="369332"/>
          </a:xfrm>
          <a:prstGeom prst="rect">
            <a:avLst/>
          </a:prstGeom>
          <a:noFill/>
        </p:spPr>
        <p:txBody>
          <a:bodyPr wrap="square" rtlCol="0">
            <a:spAutoFit/>
          </a:bodyPr>
          <a:lstStyle/>
          <a:p>
            <a:r>
              <a:rPr lang="en-US" dirty="0"/>
              <a:t>Journal article</a:t>
            </a:r>
          </a:p>
        </p:txBody>
      </p:sp>
      <p:sp>
        <p:nvSpPr>
          <p:cNvPr id="6" name="TextBox 5">
            <a:extLst>
              <a:ext uri="{FF2B5EF4-FFF2-40B4-BE49-F238E27FC236}">
                <a16:creationId xmlns:a16="http://schemas.microsoft.com/office/drawing/2014/main" id="{E13F07F5-8B4B-4C89-84BF-137D9ECCF24A}"/>
              </a:ext>
            </a:extLst>
          </p:cNvPr>
          <p:cNvSpPr txBox="1"/>
          <p:nvPr/>
        </p:nvSpPr>
        <p:spPr>
          <a:xfrm>
            <a:off x="7831616" y="6176198"/>
            <a:ext cx="1862765" cy="369332"/>
          </a:xfrm>
          <a:prstGeom prst="rect">
            <a:avLst/>
          </a:prstGeom>
          <a:noFill/>
        </p:spPr>
        <p:txBody>
          <a:bodyPr wrap="square" rtlCol="0">
            <a:spAutoFit/>
          </a:bodyPr>
          <a:lstStyle/>
          <a:p>
            <a:r>
              <a:rPr lang="en-US" dirty="0"/>
              <a:t>Conference paper</a:t>
            </a:r>
          </a:p>
        </p:txBody>
      </p:sp>
    </p:spTree>
    <p:extLst>
      <p:ext uri="{BB962C8B-B14F-4D97-AF65-F5344CB8AC3E}">
        <p14:creationId xmlns:p14="http://schemas.microsoft.com/office/powerpoint/2010/main" val="4203011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D789-78A1-4B3C-A2D8-3A8DF35850D0}"/>
              </a:ext>
            </a:extLst>
          </p:cNvPr>
          <p:cNvSpPr>
            <a:spLocks noGrp="1"/>
          </p:cNvSpPr>
          <p:nvPr>
            <p:ph type="title"/>
          </p:nvPr>
        </p:nvSpPr>
        <p:spPr/>
        <p:txBody>
          <a:bodyPr/>
          <a:lstStyle/>
          <a:p>
            <a:r>
              <a:rPr lang="en-US" dirty="0"/>
              <a:t>Example Abstract Revisited: Signaling Words</a:t>
            </a:r>
          </a:p>
        </p:txBody>
      </p:sp>
      <p:sp>
        <p:nvSpPr>
          <p:cNvPr id="3" name="Content Placeholder 2">
            <a:extLst>
              <a:ext uri="{FF2B5EF4-FFF2-40B4-BE49-F238E27FC236}">
                <a16:creationId xmlns:a16="http://schemas.microsoft.com/office/drawing/2014/main" id="{494DC813-D8A9-494D-A8AD-D3F91F7B00BF}"/>
              </a:ext>
            </a:extLst>
          </p:cNvPr>
          <p:cNvSpPr>
            <a:spLocks noGrp="1"/>
          </p:cNvSpPr>
          <p:nvPr>
            <p:ph idx="1"/>
          </p:nvPr>
        </p:nvSpPr>
        <p:spPr/>
        <p:txBody>
          <a:bodyPr>
            <a:normAutofit fontScale="85000" lnSpcReduction="20000"/>
          </a:bodyPr>
          <a:lstStyle/>
          <a:p>
            <a:pPr marL="0" indent="0">
              <a:buNone/>
            </a:pPr>
            <a:r>
              <a:rPr lang="en-US" dirty="0"/>
              <a:t>The outbreak of the 2019 Novel Coronavirus (2019-nCoV) has rapidly spread from Wuhan, China to multiple countries, causing staggering number of infections and deaths. A systematic profiling of the immune vulnerability landscape of 2019-nCoV is lacking, which can bring critical insights into the immune clearance mechanism, peptide vaccine development, and antiviral antibody development. In this study, we predicted the potential of all the 2019-nCoV viral proteins to induce class I and II MHC </a:t>
            </a:r>
            <a:r>
              <a:rPr lang="en-US" dirty="0">
                <a:solidFill>
                  <a:schemeClr val="bg1">
                    <a:lumMod val="65000"/>
                  </a:schemeClr>
                </a:solidFill>
              </a:rPr>
              <a:t>(major histocompatibility complex)</a:t>
            </a:r>
            <a:r>
              <a:rPr lang="en-US" dirty="0"/>
              <a:t> presentation and form linear antibody epitopes. We showed that the enrichment for T cell and B cell epitopes is not uniform on the viral genome, with several focused regions that generate abundant epitopes and may be more targetable. We showed that genetic variations in 2019-nCoV, though fewer for the moment, already follow the pattern of mutations in related coronaviruses, and could alter the immune vulnerability landscape of this virus, which should be considered in the development of therapies. We create an online database to broadly share our research outcome. Overall, we present an immunological resource for 2019-nCoV that could significantly promote both therapeutic development and mechanistic research.</a:t>
            </a:r>
          </a:p>
        </p:txBody>
      </p:sp>
      <p:sp>
        <p:nvSpPr>
          <p:cNvPr id="6" name="Rectangle 5">
            <a:extLst>
              <a:ext uri="{FF2B5EF4-FFF2-40B4-BE49-F238E27FC236}">
                <a16:creationId xmlns:a16="http://schemas.microsoft.com/office/drawing/2014/main" id="{F674E9C1-FF07-458F-8D33-9E3B5BA2CFED}"/>
              </a:ext>
            </a:extLst>
          </p:cNvPr>
          <p:cNvSpPr/>
          <p:nvPr/>
        </p:nvSpPr>
        <p:spPr>
          <a:xfrm>
            <a:off x="8043210" y="1814608"/>
            <a:ext cx="3006708" cy="30063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1DD6567-6B29-420F-954D-4AE1351701CA}"/>
              </a:ext>
            </a:extLst>
          </p:cNvPr>
          <p:cNvSpPr txBox="1"/>
          <p:nvPr/>
        </p:nvSpPr>
        <p:spPr>
          <a:xfrm>
            <a:off x="9612630" y="6488668"/>
            <a:ext cx="2579370" cy="369332"/>
          </a:xfrm>
          <a:prstGeom prst="rect">
            <a:avLst/>
          </a:prstGeom>
          <a:noFill/>
        </p:spPr>
        <p:txBody>
          <a:bodyPr wrap="square" rtlCol="0">
            <a:spAutoFit/>
          </a:bodyPr>
          <a:lstStyle/>
          <a:p>
            <a:r>
              <a:rPr lang="en-US" dirty="0"/>
              <a:t>Source: Zhou et al. (2020)</a:t>
            </a:r>
          </a:p>
        </p:txBody>
      </p:sp>
      <p:sp>
        <p:nvSpPr>
          <p:cNvPr id="20" name="Rectangle 19">
            <a:extLst>
              <a:ext uri="{FF2B5EF4-FFF2-40B4-BE49-F238E27FC236}">
                <a16:creationId xmlns:a16="http://schemas.microsoft.com/office/drawing/2014/main" id="{BDF96E65-922C-4C8A-B3BD-56271EAFEC91}"/>
              </a:ext>
            </a:extLst>
          </p:cNvPr>
          <p:cNvSpPr/>
          <p:nvPr/>
        </p:nvSpPr>
        <p:spPr>
          <a:xfrm>
            <a:off x="904603" y="2594969"/>
            <a:ext cx="1155551" cy="30063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8E6F397-5D44-4EED-A5E0-7568D56DD460}"/>
              </a:ext>
            </a:extLst>
          </p:cNvPr>
          <p:cNvSpPr/>
          <p:nvPr/>
        </p:nvSpPr>
        <p:spPr>
          <a:xfrm>
            <a:off x="1324633" y="3106068"/>
            <a:ext cx="1262450" cy="30063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E455EB-F562-42C4-B085-3A89F2F3AE1F}"/>
              </a:ext>
            </a:extLst>
          </p:cNvPr>
          <p:cNvSpPr/>
          <p:nvPr/>
        </p:nvSpPr>
        <p:spPr>
          <a:xfrm>
            <a:off x="2587083" y="3628318"/>
            <a:ext cx="1628078" cy="30063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685AF1B-1D2E-42E8-A866-F1A20DD51227}"/>
              </a:ext>
            </a:extLst>
          </p:cNvPr>
          <p:cNvSpPr/>
          <p:nvPr/>
        </p:nvSpPr>
        <p:spPr>
          <a:xfrm>
            <a:off x="9735613" y="4910840"/>
            <a:ext cx="869197" cy="30063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D33E872-71D8-46B1-B609-D8359A74299A}"/>
              </a:ext>
            </a:extLst>
          </p:cNvPr>
          <p:cNvSpPr/>
          <p:nvPr/>
        </p:nvSpPr>
        <p:spPr>
          <a:xfrm>
            <a:off x="6360655" y="5423662"/>
            <a:ext cx="3434575" cy="30063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89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21" grpId="0" animBg="1"/>
      <p:bldP spid="22" grpId="0" animBg="1"/>
      <p:bldP spid="23"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229E-F173-47C2-BDDB-7C810A15B114}"/>
              </a:ext>
            </a:extLst>
          </p:cNvPr>
          <p:cNvSpPr>
            <a:spLocks noGrp="1"/>
          </p:cNvSpPr>
          <p:nvPr>
            <p:ph type="title"/>
          </p:nvPr>
        </p:nvSpPr>
        <p:spPr/>
        <p:txBody>
          <a:bodyPr/>
          <a:lstStyle/>
          <a:p>
            <a:r>
              <a:rPr lang="en-US" dirty="0"/>
              <a:t>Challenges of Writing a Good Abstract</a:t>
            </a:r>
          </a:p>
        </p:txBody>
      </p:sp>
      <p:sp>
        <p:nvSpPr>
          <p:cNvPr id="3" name="Content Placeholder 2">
            <a:extLst>
              <a:ext uri="{FF2B5EF4-FFF2-40B4-BE49-F238E27FC236}">
                <a16:creationId xmlns:a16="http://schemas.microsoft.com/office/drawing/2014/main" id="{AA88822A-7466-4A4D-921D-3C960E16249A}"/>
              </a:ext>
            </a:extLst>
          </p:cNvPr>
          <p:cNvSpPr>
            <a:spLocks noGrp="1"/>
          </p:cNvSpPr>
          <p:nvPr>
            <p:ph idx="1"/>
          </p:nvPr>
        </p:nvSpPr>
        <p:spPr/>
        <p:txBody>
          <a:bodyPr/>
          <a:lstStyle/>
          <a:p>
            <a:r>
              <a:rPr lang="en-US" dirty="0"/>
              <a:t>Cutting words to within limit specified by requirements of journal or call for conference proposals</a:t>
            </a:r>
          </a:p>
          <a:p>
            <a:r>
              <a:rPr lang="en-US" dirty="0"/>
              <a:t>Deciding what information to include or exclude</a:t>
            </a:r>
          </a:p>
          <a:p>
            <a:r>
              <a:rPr lang="en-US" dirty="0"/>
              <a:t>Summarizing main points without being too verbose</a:t>
            </a:r>
          </a:p>
          <a:p>
            <a:r>
              <a:rPr lang="en-US" dirty="0"/>
              <a:t>Linking sentences together into cohesive paragraph</a:t>
            </a:r>
          </a:p>
          <a:p>
            <a:pPr lvl="1"/>
            <a:r>
              <a:rPr lang="en-US" dirty="0"/>
              <a:t>Signaling words are key here</a:t>
            </a:r>
          </a:p>
        </p:txBody>
      </p:sp>
    </p:spTree>
    <p:extLst>
      <p:ext uri="{BB962C8B-B14F-4D97-AF65-F5344CB8AC3E}">
        <p14:creationId xmlns:p14="http://schemas.microsoft.com/office/powerpoint/2010/main" val="525283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CE90-8903-499E-8CAD-7ADB664D6C15}"/>
              </a:ext>
            </a:extLst>
          </p:cNvPr>
          <p:cNvSpPr>
            <a:spLocks noGrp="1"/>
          </p:cNvSpPr>
          <p:nvPr>
            <p:ph type="title"/>
          </p:nvPr>
        </p:nvSpPr>
        <p:spPr/>
        <p:txBody>
          <a:bodyPr/>
          <a:lstStyle/>
          <a:p>
            <a:r>
              <a:rPr lang="en-US" dirty="0"/>
              <a:t>Common Mistakes</a:t>
            </a:r>
          </a:p>
        </p:txBody>
      </p:sp>
      <p:sp>
        <p:nvSpPr>
          <p:cNvPr id="3" name="Content Placeholder 2">
            <a:extLst>
              <a:ext uri="{FF2B5EF4-FFF2-40B4-BE49-F238E27FC236}">
                <a16:creationId xmlns:a16="http://schemas.microsoft.com/office/drawing/2014/main" id="{C025C28F-78C4-4C0B-9152-25041D4DFC14}"/>
              </a:ext>
            </a:extLst>
          </p:cNvPr>
          <p:cNvSpPr>
            <a:spLocks noGrp="1"/>
          </p:cNvSpPr>
          <p:nvPr>
            <p:ph idx="1"/>
          </p:nvPr>
        </p:nvSpPr>
        <p:spPr/>
        <p:txBody>
          <a:bodyPr/>
          <a:lstStyle/>
          <a:p>
            <a:r>
              <a:rPr lang="en-US" dirty="0"/>
              <a:t>Too many extraneous details</a:t>
            </a:r>
          </a:p>
          <a:p>
            <a:r>
              <a:rPr lang="en-US" dirty="0"/>
              <a:t>No clear purpose or conclusions</a:t>
            </a:r>
          </a:p>
          <a:p>
            <a:r>
              <a:rPr lang="en-US" dirty="0"/>
              <a:t>Contents are vague and imprecise</a:t>
            </a:r>
          </a:p>
          <a:p>
            <a:r>
              <a:rPr lang="en-US" dirty="0"/>
              <a:t>Descriptive when it should be informative, or vice-versa</a:t>
            </a:r>
          </a:p>
          <a:p>
            <a:r>
              <a:rPr lang="en-US" dirty="0"/>
              <a:t>Unfamiliar abbreviations without first spelling out them in full</a:t>
            </a:r>
          </a:p>
          <a:p>
            <a:r>
              <a:rPr lang="en-US" dirty="0"/>
              <a:t>Providing information not included in the main document</a:t>
            </a:r>
          </a:p>
          <a:p>
            <a:r>
              <a:rPr lang="en-US" dirty="0"/>
              <a:t>Lack of signaling words make cohesion weak</a:t>
            </a:r>
          </a:p>
        </p:txBody>
      </p:sp>
    </p:spTree>
    <p:extLst>
      <p:ext uri="{BB962C8B-B14F-4D97-AF65-F5344CB8AC3E}">
        <p14:creationId xmlns:p14="http://schemas.microsoft.com/office/powerpoint/2010/main" val="3899178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A36D-83F1-43F8-824B-C40CA1FE83BA}"/>
              </a:ext>
            </a:extLst>
          </p:cNvPr>
          <p:cNvSpPr>
            <a:spLocks noGrp="1"/>
          </p:cNvSpPr>
          <p:nvPr>
            <p:ph type="title"/>
          </p:nvPr>
        </p:nvSpPr>
        <p:spPr/>
        <p:txBody>
          <a:bodyPr/>
          <a:lstStyle/>
          <a:p>
            <a:r>
              <a:rPr lang="en-US" dirty="0"/>
              <a:t>Keywords</a:t>
            </a:r>
          </a:p>
        </p:txBody>
      </p:sp>
      <p:sp>
        <p:nvSpPr>
          <p:cNvPr id="3" name="Content Placeholder 2">
            <a:extLst>
              <a:ext uri="{FF2B5EF4-FFF2-40B4-BE49-F238E27FC236}">
                <a16:creationId xmlns:a16="http://schemas.microsoft.com/office/drawing/2014/main" id="{74D32EBE-DAA9-44C4-9E67-1454EF49902E}"/>
              </a:ext>
            </a:extLst>
          </p:cNvPr>
          <p:cNvSpPr>
            <a:spLocks noGrp="1"/>
          </p:cNvSpPr>
          <p:nvPr>
            <p:ph idx="1"/>
          </p:nvPr>
        </p:nvSpPr>
        <p:spPr/>
        <p:txBody>
          <a:bodyPr/>
          <a:lstStyle/>
          <a:p>
            <a:r>
              <a:rPr lang="en-US" dirty="0"/>
              <a:t>Used by readers to search for relevant articles online</a:t>
            </a:r>
          </a:p>
          <a:p>
            <a:r>
              <a:rPr lang="en-US" dirty="0"/>
              <a:t>Specific, appropriate keywords increase the chances of your report or article being found (and, once found, actually read)</a:t>
            </a:r>
          </a:p>
          <a:p>
            <a:r>
              <a:rPr lang="en-US" dirty="0"/>
              <a:t>Should include a mix of general and specific items</a:t>
            </a:r>
          </a:p>
        </p:txBody>
      </p:sp>
    </p:spTree>
    <p:extLst>
      <p:ext uri="{BB962C8B-B14F-4D97-AF65-F5344CB8AC3E}">
        <p14:creationId xmlns:p14="http://schemas.microsoft.com/office/powerpoint/2010/main" val="1512135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D789-78A1-4B3C-A2D8-3A8DF35850D0}"/>
              </a:ext>
            </a:extLst>
          </p:cNvPr>
          <p:cNvSpPr>
            <a:spLocks noGrp="1"/>
          </p:cNvSpPr>
          <p:nvPr>
            <p:ph type="title"/>
          </p:nvPr>
        </p:nvSpPr>
        <p:spPr/>
        <p:txBody>
          <a:bodyPr/>
          <a:lstStyle/>
          <a:p>
            <a:r>
              <a:rPr lang="en-US" dirty="0"/>
              <a:t>Abstract #1 Revisited: Keywords</a:t>
            </a:r>
          </a:p>
        </p:txBody>
      </p:sp>
      <p:sp>
        <p:nvSpPr>
          <p:cNvPr id="3" name="Content Placeholder 2">
            <a:extLst>
              <a:ext uri="{FF2B5EF4-FFF2-40B4-BE49-F238E27FC236}">
                <a16:creationId xmlns:a16="http://schemas.microsoft.com/office/drawing/2014/main" id="{494DC813-D8A9-494D-A8AD-D3F91F7B00BF}"/>
              </a:ext>
            </a:extLst>
          </p:cNvPr>
          <p:cNvSpPr>
            <a:spLocks noGrp="1"/>
          </p:cNvSpPr>
          <p:nvPr>
            <p:ph idx="1"/>
          </p:nvPr>
        </p:nvSpPr>
        <p:spPr/>
        <p:txBody>
          <a:bodyPr>
            <a:normAutofit fontScale="70000" lnSpcReduction="20000"/>
          </a:bodyPr>
          <a:lstStyle/>
          <a:p>
            <a:pPr marL="0" indent="0">
              <a:buNone/>
            </a:pPr>
            <a:r>
              <a:rPr lang="en-US" dirty="0"/>
              <a:t>It is common practice for developers of user-facing software to transform a mock-up of a graphical user interface (GUI) into code. This process takes place both at an application’s inception and in an evolutionary context as GUI changes keep pace with evolving features. Unfortunately, this practice is challenging and time-consuming. In this paper, we present an approach that automates this process by enabling accurate prototyping of GUIs via three tasks: detection, classification, and assembly. First, logical components of a GUI are detected from a mock-up artifact using either computer vision techniques or mock-up metadata. Then, software repository mining, automated dynamic analysis, and deep convolutional neural networks are utilized to accurately classify GUI-components into domain-specific types (e.g., toggle-button). Finally, a data-driven, K-nearest-neighbors algorithm generates a suitable hierarchical GUI structure from which a prototype application can be automatically assembled. We implemented this approach for Android in a system called REDRAW. Our evaluation illustrates that REDRAW achieves an average GUI-component classification accuracy of 91% and assembles prototype applications that closely mirror target mock-ups in terms of visual affinity while exhibiting reasonable code structure. Interviews with industrial practitioners illustrate </a:t>
            </a:r>
            <a:r>
              <a:rPr lang="en-US" dirty="0" err="1"/>
              <a:t>ReDraw’s</a:t>
            </a:r>
            <a:r>
              <a:rPr lang="en-US" dirty="0"/>
              <a:t> potential to improve real development workflows.</a:t>
            </a:r>
          </a:p>
          <a:p>
            <a:pPr marL="0" indent="0">
              <a:buNone/>
            </a:pPr>
            <a:endParaRPr lang="en-US" dirty="0"/>
          </a:p>
          <a:p>
            <a:pPr marL="0" indent="0">
              <a:buNone/>
            </a:pPr>
            <a:r>
              <a:rPr lang="en-US" dirty="0"/>
              <a:t>Keywords: GUI, CNN, mobile, prototyping, machine learning, mining software repositories</a:t>
            </a:r>
          </a:p>
        </p:txBody>
      </p:sp>
      <p:sp>
        <p:nvSpPr>
          <p:cNvPr id="18" name="TextBox 17">
            <a:extLst>
              <a:ext uri="{FF2B5EF4-FFF2-40B4-BE49-F238E27FC236}">
                <a16:creationId xmlns:a16="http://schemas.microsoft.com/office/drawing/2014/main" id="{A1DD6567-6B29-420F-954D-4AE1351701CA}"/>
              </a:ext>
            </a:extLst>
          </p:cNvPr>
          <p:cNvSpPr txBox="1"/>
          <p:nvPr/>
        </p:nvSpPr>
        <p:spPr>
          <a:xfrm>
            <a:off x="9467385" y="6488668"/>
            <a:ext cx="2724615" cy="369332"/>
          </a:xfrm>
          <a:prstGeom prst="rect">
            <a:avLst/>
          </a:prstGeom>
          <a:noFill/>
        </p:spPr>
        <p:txBody>
          <a:bodyPr wrap="square" rtlCol="0">
            <a:spAutoFit/>
          </a:bodyPr>
          <a:lstStyle/>
          <a:p>
            <a:r>
              <a:rPr lang="en-US" dirty="0"/>
              <a:t>Source: Moran et al. (2018)</a:t>
            </a:r>
          </a:p>
        </p:txBody>
      </p:sp>
    </p:spTree>
    <p:extLst>
      <p:ext uri="{BB962C8B-B14F-4D97-AF65-F5344CB8AC3E}">
        <p14:creationId xmlns:p14="http://schemas.microsoft.com/office/powerpoint/2010/main" val="102529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D789-78A1-4B3C-A2D8-3A8DF35850D0}"/>
              </a:ext>
            </a:extLst>
          </p:cNvPr>
          <p:cNvSpPr>
            <a:spLocks noGrp="1"/>
          </p:cNvSpPr>
          <p:nvPr>
            <p:ph type="title"/>
          </p:nvPr>
        </p:nvSpPr>
        <p:spPr/>
        <p:txBody>
          <a:bodyPr/>
          <a:lstStyle/>
          <a:p>
            <a:r>
              <a:rPr lang="en-US" dirty="0"/>
              <a:t>Abstract #2 Revisited: Keywords</a:t>
            </a:r>
          </a:p>
        </p:txBody>
      </p:sp>
      <p:sp>
        <p:nvSpPr>
          <p:cNvPr id="3" name="Content Placeholder 2">
            <a:extLst>
              <a:ext uri="{FF2B5EF4-FFF2-40B4-BE49-F238E27FC236}">
                <a16:creationId xmlns:a16="http://schemas.microsoft.com/office/drawing/2014/main" id="{494DC813-D8A9-494D-A8AD-D3F91F7B00BF}"/>
              </a:ext>
            </a:extLst>
          </p:cNvPr>
          <p:cNvSpPr>
            <a:spLocks noGrp="1"/>
          </p:cNvSpPr>
          <p:nvPr>
            <p:ph idx="1"/>
          </p:nvPr>
        </p:nvSpPr>
        <p:spPr/>
        <p:txBody>
          <a:bodyPr>
            <a:normAutofit fontScale="70000" lnSpcReduction="20000"/>
          </a:bodyPr>
          <a:lstStyle/>
          <a:p>
            <a:pPr marL="0" indent="0">
              <a:buNone/>
            </a:pPr>
            <a:r>
              <a:rPr lang="en-US" dirty="0"/>
              <a:t>The field of artificial intelligence (AI) has shown an upward trend of growth in the 21st century (from 2000 to 2015). The evolution in AI has advanced the development of human society in our own time, with dramatic revolutions shaped by both theories and techniques. However, the multidisciplinary and fast-growing features make AI a field in which it is difficult to be well understood. In this paper, we study the evolution of AI at the beginning of the 21st century using publication metadata extracted from 9 top-tier journals and 12 top-tier conferences of this discipline. We find that the area is in the sustainable development and its impact continues to grow. From the perspective of reference behavior, the decrease in self-references indicates that the AI is becoming more and more open-minded. The influential papers/researchers/institutions we identified outline landmarks in the development of this field. Last but not least, we explore the inner structure in terms of topics' evolution over time. We have quantified the temporal trends at the topic level and discovered the inner connection among these topics. These findings provide deep insights into the current scientific innovations, as well as shedding light on funding policies.</a:t>
            </a:r>
          </a:p>
          <a:p>
            <a:pPr marL="0" indent="0">
              <a:buNone/>
            </a:pPr>
            <a:endParaRPr lang="en-US" dirty="0"/>
          </a:p>
          <a:p>
            <a:pPr marL="0" indent="0">
              <a:buNone/>
            </a:pPr>
            <a:r>
              <a:rPr lang="en-US" dirty="0"/>
              <a:t>Keywords: Artificial intelligence, data analytics, scientific impact, science of science, data science</a:t>
            </a:r>
          </a:p>
        </p:txBody>
      </p:sp>
      <p:sp>
        <p:nvSpPr>
          <p:cNvPr id="18" name="TextBox 17">
            <a:extLst>
              <a:ext uri="{FF2B5EF4-FFF2-40B4-BE49-F238E27FC236}">
                <a16:creationId xmlns:a16="http://schemas.microsoft.com/office/drawing/2014/main" id="{A1DD6567-6B29-420F-954D-4AE1351701CA}"/>
              </a:ext>
            </a:extLst>
          </p:cNvPr>
          <p:cNvSpPr txBox="1"/>
          <p:nvPr/>
        </p:nvSpPr>
        <p:spPr>
          <a:xfrm>
            <a:off x="9818370" y="6488668"/>
            <a:ext cx="2373630" cy="369332"/>
          </a:xfrm>
          <a:prstGeom prst="rect">
            <a:avLst/>
          </a:prstGeom>
          <a:noFill/>
        </p:spPr>
        <p:txBody>
          <a:bodyPr wrap="square" rtlCol="0">
            <a:spAutoFit/>
          </a:bodyPr>
          <a:lstStyle/>
          <a:p>
            <a:r>
              <a:rPr lang="en-US" dirty="0"/>
              <a:t>Source: Liu et al. (2018)</a:t>
            </a:r>
          </a:p>
        </p:txBody>
      </p:sp>
    </p:spTree>
    <p:extLst>
      <p:ext uri="{BB962C8B-B14F-4D97-AF65-F5344CB8AC3E}">
        <p14:creationId xmlns:p14="http://schemas.microsoft.com/office/powerpoint/2010/main" val="3099878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557C-04A2-4C4B-A153-56CE15DE1DE9}"/>
              </a:ext>
            </a:extLst>
          </p:cNvPr>
          <p:cNvSpPr>
            <a:spLocks noGrp="1"/>
          </p:cNvSpPr>
          <p:nvPr>
            <p:ph type="title"/>
          </p:nvPr>
        </p:nvSpPr>
        <p:spPr/>
        <p:txBody>
          <a:bodyPr/>
          <a:lstStyle/>
          <a:p>
            <a:r>
              <a:rPr lang="en-US" dirty="0"/>
              <a:t>Keyword Exercise</a:t>
            </a:r>
          </a:p>
        </p:txBody>
      </p:sp>
      <p:sp>
        <p:nvSpPr>
          <p:cNvPr id="3" name="Content Placeholder 2">
            <a:extLst>
              <a:ext uri="{FF2B5EF4-FFF2-40B4-BE49-F238E27FC236}">
                <a16:creationId xmlns:a16="http://schemas.microsoft.com/office/drawing/2014/main" id="{7CFCBCD0-B9A6-4DFA-A4C4-F92595544AC1}"/>
              </a:ext>
            </a:extLst>
          </p:cNvPr>
          <p:cNvSpPr>
            <a:spLocks noGrp="1"/>
          </p:cNvSpPr>
          <p:nvPr>
            <p:ph idx="1"/>
          </p:nvPr>
        </p:nvSpPr>
        <p:spPr/>
        <p:txBody>
          <a:bodyPr>
            <a:normAutofit fontScale="70000" lnSpcReduction="20000"/>
          </a:bodyPr>
          <a:lstStyle/>
          <a:p>
            <a:pPr marL="0" indent="0">
              <a:buNone/>
            </a:pPr>
            <a:r>
              <a:rPr lang="en-US" dirty="0"/>
              <a:t>The current Internet is an end-to-end communication architecture based on packet switching between terminals. However, with the development of computer networks and increasing proliferation of communication services, the ability of this architecture-based Internet to transmit and process data has encountered challenges, and it has been unable to adapt to the rapid development of today’s application requirements. Thus, information-centric networking (ICN) is emerging as a feasible solution and has become a new hot topic for future research in network architecture. The ICN strips content from terminal locations and provides services such as storage and multi-party communication through the publish/subscribe paradigm. Although the ICN brings new opportunities for network development, there are plenty of problems existing in the ICN that have not been settled. For example, the conflict between </a:t>
            </a:r>
            <a:r>
              <a:rPr lang="en-US" dirty="0" err="1"/>
              <a:t>polymerizability</a:t>
            </a:r>
            <a:r>
              <a:rPr lang="en-US" dirty="0"/>
              <a:t> and mobility in the naming scheme, scalability problems of the name routing, as well as the inefficiency of transmission control algorithms under the circumstance of rich interest are all worth discussing. However, utilizing the computational and analytical features of artificial intelligence (AI) can help the ICN break through the bottleneck of existing technology development. With regard to the issues above, this article introduces and investigates some related technologies of AI in the ICN, that is, naming mechanism, transmission control, and content distribution, and introduces and surveys problems in ICN research. Furthermore, the next development direction of ICN and issues that need to be studied are discussed in this work.</a:t>
            </a:r>
          </a:p>
        </p:txBody>
      </p:sp>
      <p:sp>
        <p:nvSpPr>
          <p:cNvPr id="4" name="TextBox 3">
            <a:extLst>
              <a:ext uri="{FF2B5EF4-FFF2-40B4-BE49-F238E27FC236}">
                <a16:creationId xmlns:a16="http://schemas.microsoft.com/office/drawing/2014/main" id="{2E68E549-06BC-4EA7-AC73-449BEF95121E}"/>
              </a:ext>
            </a:extLst>
          </p:cNvPr>
          <p:cNvSpPr txBox="1"/>
          <p:nvPr/>
        </p:nvSpPr>
        <p:spPr>
          <a:xfrm>
            <a:off x="9760945" y="6488668"/>
            <a:ext cx="2431055" cy="369332"/>
          </a:xfrm>
          <a:prstGeom prst="rect">
            <a:avLst/>
          </a:prstGeom>
          <a:noFill/>
        </p:spPr>
        <p:txBody>
          <a:bodyPr wrap="square" rtlCol="0">
            <a:spAutoFit/>
          </a:bodyPr>
          <a:lstStyle/>
          <a:p>
            <a:r>
              <a:rPr lang="en-US" dirty="0"/>
              <a:t>Source: Yao et al. (2019)</a:t>
            </a:r>
          </a:p>
        </p:txBody>
      </p:sp>
    </p:spTree>
    <p:extLst>
      <p:ext uri="{BB962C8B-B14F-4D97-AF65-F5344CB8AC3E}">
        <p14:creationId xmlns:p14="http://schemas.microsoft.com/office/powerpoint/2010/main" val="250196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9E1A-2281-4A74-BF25-D20741308869}"/>
              </a:ext>
            </a:extLst>
          </p:cNvPr>
          <p:cNvSpPr>
            <a:spLocks noGrp="1"/>
          </p:cNvSpPr>
          <p:nvPr>
            <p:ph type="title"/>
          </p:nvPr>
        </p:nvSpPr>
        <p:spPr/>
        <p:txBody>
          <a:bodyPr/>
          <a:lstStyle/>
          <a:p>
            <a:r>
              <a:rPr lang="en-US" dirty="0"/>
              <a:t>Executive Summaries</a:t>
            </a:r>
          </a:p>
        </p:txBody>
      </p:sp>
      <p:pic>
        <p:nvPicPr>
          <p:cNvPr id="6" name="Content Placeholder 5">
            <a:extLst>
              <a:ext uri="{FF2B5EF4-FFF2-40B4-BE49-F238E27FC236}">
                <a16:creationId xmlns:a16="http://schemas.microsoft.com/office/drawing/2014/main" id="{BB8A4F4A-D44D-404E-958D-DA1D4742E39F}"/>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541" b="478"/>
          <a:stretch/>
        </p:blipFill>
        <p:spPr>
          <a:xfrm>
            <a:off x="1238919" y="1691678"/>
            <a:ext cx="3054816" cy="4306998"/>
          </a:xfrm>
          <a:ln>
            <a:solidFill>
              <a:schemeClr val="tx1"/>
            </a:solidFill>
          </a:ln>
        </p:spPr>
      </p:pic>
      <p:pic>
        <p:nvPicPr>
          <p:cNvPr id="8" name="Content Placeholder 7">
            <a:extLst>
              <a:ext uri="{FF2B5EF4-FFF2-40B4-BE49-F238E27FC236}">
                <a16:creationId xmlns:a16="http://schemas.microsoft.com/office/drawing/2014/main" id="{19C9209C-18D0-4506-B52F-CB53C6CB048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982113" y="1691678"/>
            <a:ext cx="3054817" cy="4319287"/>
          </a:xfrm>
          <a:ln>
            <a:solidFill>
              <a:schemeClr val="tx1"/>
            </a:solidFill>
          </a:ln>
        </p:spPr>
      </p:pic>
      <p:pic>
        <p:nvPicPr>
          <p:cNvPr id="10" name="Picture 9">
            <a:extLst>
              <a:ext uri="{FF2B5EF4-FFF2-40B4-BE49-F238E27FC236}">
                <a16:creationId xmlns:a16="http://schemas.microsoft.com/office/drawing/2014/main" id="{45935B0B-A05A-4E47-9606-2F070E3D76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0516" y="1691678"/>
            <a:ext cx="3054816" cy="4306998"/>
          </a:xfrm>
          <a:prstGeom prst="rect">
            <a:avLst/>
          </a:prstGeom>
          <a:ln>
            <a:solidFill>
              <a:schemeClr val="tx1"/>
            </a:solidFill>
          </a:ln>
        </p:spPr>
      </p:pic>
      <p:sp>
        <p:nvSpPr>
          <p:cNvPr id="11" name="TextBox 10">
            <a:extLst>
              <a:ext uri="{FF2B5EF4-FFF2-40B4-BE49-F238E27FC236}">
                <a16:creationId xmlns:a16="http://schemas.microsoft.com/office/drawing/2014/main" id="{F401BD94-0954-419F-BD70-53C9659C3AE3}"/>
              </a:ext>
            </a:extLst>
          </p:cNvPr>
          <p:cNvSpPr txBox="1"/>
          <p:nvPr/>
        </p:nvSpPr>
        <p:spPr>
          <a:xfrm>
            <a:off x="5220480" y="6044418"/>
            <a:ext cx="1834889" cy="379142"/>
          </a:xfrm>
          <a:prstGeom prst="rect">
            <a:avLst/>
          </a:prstGeom>
          <a:noFill/>
        </p:spPr>
        <p:txBody>
          <a:bodyPr wrap="square" rtlCol="0">
            <a:spAutoFit/>
          </a:bodyPr>
          <a:lstStyle/>
          <a:p>
            <a:r>
              <a:rPr lang="en-US" dirty="0"/>
              <a:t>Consulting report</a:t>
            </a:r>
          </a:p>
        </p:txBody>
      </p:sp>
    </p:spTree>
    <p:extLst>
      <p:ext uri="{BB962C8B-B14F-4D97-AF65-F5344CB8AC3E}">
        <p14:creationId xmlns:p14="http://schemas.microsoft.com/office/powerpoint/2010/main" val="405957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FD5C-6640-46A3-B828-6B61FE62039F}"/>
              </a:ext>
            </a:extLst>
          </p:cNvPr>
          <p:cNvSpPr>
            <a:spLocks noGrp="1"/>
          </p:cNvSpPr>
          <p:nvPr>
            <p:ph type="title"/>
          </p:nvPr>
        </p:nvSpPr>
        <p:spPr/>
        <p:txBody>
          <a:bodyPr/>
          <a:lstStyle/>
          <a:p>
            <a:r>
              <a:rPr lang="en-US" dirty="0"/>
              <a:t>Abstract vs. Executive Summary</a:t>
            </a:r>
          </a:p>
        </p:txBody>
      </p:sp>
      <p:graphicFrame>
        <p:nvGraphicFramePr>
          <p:cNvPr id="4" name="Content Placeholder 3">
            <a:extLst>
              <a:ext uri="{FF2B5EF4-FFF2-40B4-BE49-F238E27FC236}">
                <a16:creationId xmlns:a16="http://schemas.microsoft.com/office/drawing/2014/main" id="{D8D62A63-1972-4850-A609-CB9ADD9A00E2}"/>
              </a:ext>
            </a:extLst>
          </p:cNvPr>
          <p:cNvGraphicFramePr>
            <a:graphicFrameLocks noGrp="1"/>
          </p:cNvGraphicFramePr>
          <p:nvPr>
            <p:ph idx="1"/>
          </p:nvPr>
        </p:nvGraphicFramePr>
        <p:xfrm>
          <a:off x="838200" y="1825625"/>
          <a:ext cx="10515600" cy="3403600"/>
        </p:xfrm>
        <a:graphic>
          <a:graphicData uri="http://schemas.openxmlformats.org/drawingml/2006/table">
            <a:tbl>
              <a:tblPr firstRow="1" bandRow="1">
                <a:tableStyleId>{2D5ABB26-0587-4C30-8999-92F81FD0307C}</a:tableStyleId>
              </a:tblPr>
              <a:tblGrid>
                <a:gridCol w="2004152">
                  <a:extLst>
                    <a:ext uri="{9D8B030D-6E8A-4147-A177-3AD203B41FA5}">
                      <a16:colId xmlns:a16="http://schemas.microsoft.com/office/drawing/2014/main" val="270673999"/>
                    </a:ext>
                  </a:extLst>
                </a:gridCol>
                <a:gridCol w="4197426">
                  <a:extLst>
                    <a:ext uri="{9D8B030D-6E8A-4147-A177-3AD203B41FA5}">
                      <a16:colId xmlns:a16="http://schemas.microsoft.com/office/drawing/2014/main" val="684511727"/>
                    </a:ext>
                  </a:extLst>
                </a:gridCol>
                <a:gridCol w="4314022">
                  <a:extLst>
                    <a:ext uri="{9D8B030D-6E8A-4147-A177-3AD203B41FA5}">
                      <a16:colId xmlns:a16="http://schemas.microsoft.com/office/drawing/2014/main" val="1452750464"/>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Abstract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dirty="0"/>
                        <a:t>Executive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1972141"/>
                  </a:ext>
                </a:extLst>
              </a:tr>
              <a:tr h="370840">
                <a:tc>
                  <a:txBody>
                    <a:bodyPr/>
                    <a:lstStyle/>
                    <a:p>
                      <a:r>
                        <a:rPr lang="en-US" dirty="0"/>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200-500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dirty="0"/>
                        <a:t>Full page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10783846"/>
                  </a:ext>
                </a:extLst>
              </a:tr>
              <a:tr h="370840">
                <a:tc>
                  <a:txBody>
                    <a:bodyPr/>
                    <a:lstStyle/>
                    <a:p>
                      <a:r>
                        <a:rPr lang="en-US" dirty="0"/>
                        <a:t>Commonly used 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Lab reports, journal articles, conference papers and posters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dirty="0"/>
                        <a:t>Project or consulting reports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11066037"/>
                  </a:ext>
                </a:extLst>
              </a:tr>
              <a:tr h="370840">
                <a:tc>
                  <a:txBody>
                    <a:bodyPr/>
                    <a:lstStyle/>
                    <a:p>
                      <a:r>
                        <a:rPr lang="en-US" dirty="0"/>
                        <a:t>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Topic, purpose, method, findings, recommendations (1-2 sentences each)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dirty="0"/>
                        <a:t>Brief summary of most of the key findings and/or recommendations of the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7392232"/>
                  </a:ext>
                </a:extLst>
              </a:tr>
              <a:tr h="370840">
                <a:tc>
                  <a:txBody>
                    <a:bodyPr/>
                    <a:lstStyle/>
                    <a:p>
                      <a:r>
                        <a:rPr lang="en-US" dirty="0"/>
                        <a:t>Specialization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Technical language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dirty="0"/>
                        <a:t>Everyday language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05781856"/>
                  </a:ext>
                </a:extLst>
              </a:tr>
              <a:tr h="370840">
                <a:tc>
                  <a:txBody>
                    <a:bodyPr/>
                    <a:lstStyle/>
                    <a:p>
                      <a:r>
                        <a:rPr lang="en-US" dirty="0"/>
                        <a:t>Originality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Sentences may be copied from article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dirty="0"/>
                        <a:t>Sentences should be original or paraphrased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11324476"/>
                  </a:ext>
                </a:extLst>
              </a:tr>
              <a:tr h="370840">
                <a:tc>
                  <a:txBody>
                    <a:bodyPr/>
                    <a:lstStyle/>
                    <a:p>
                      <a:r>
                        <a:rPr lang="en-US" dirty="0"/>
                        <a:t>Intended for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t>Specialists in your topic, such as colleagues or peers in your 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dirty="0"/>
                        <a:t>Non-specialists such as department or division managers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92989015"/>
                  </a:ext>
                </a:extLst>
              </a:tr>
            </a:tbl>
          </a:graphicData>
        </a:graphic>
      </p:graphicFrame>
    </p:spTree>
    <p:extLst>
      <p:ext uri="{BB962C8B-B14F-4D97-AF65-F5344CB8AC3E}">
        <p14:creationId xmlns:p14="http://schemas.microsoft.com/office/powerpoint/2010/main" val="130538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1F70-36F1-4BB7-85AF-648A63F30768}"/>
              </a:ext>
            </a:extLst>
          </p:cNvPr>
          <p:cNvSpPr>
            <a:spLocks noGrp="1"/>
          </p:cNvSpPr>
          <p:nvPr>
            <p:ph type="title"/>
          </p:nvPr>
        </p:nvSpPr>
        <p:spPr/>
        <p:txBody>
          <a:bodyPr/>
          <a:lstStyle/>
          <a:p>
            <a:r>
              <a:rPr lang="en-US" dirty="0"/>
              <a:t>Purpose of an Abstract/Executive Summary</a:t>
            </a:r>
          </a:p>
        </p:txBody>
      </p:sp>
      <p:sp>
        <p:nvSpPr>
          <p:cNvPr id="3" name="Content Placeholder 2">
            <a:extLst>
              <a:ext uri="{FF2B5EF4-FFF2-40B4-BE49-F238E27FC236}">
                <a16:creationId xmlns:a16="http://schemas.microsoft.com/office/drawing/2014/main" id="{70745532-D911-4821-887D-06CB43B6A2AA}"/>
              </a:ext>
            </a:extLst>
          </p:cNvPr>
          <p:cNvSpPr>
            <a:spLocks noGrp="1"/>
          </p:cNvSpPr>
          <p:nvPr>
            <p:ph idx="1"/>
          </p:nvPr>
        </p:nvSpPr>
        <p:spPr/>
        <p:txBody>
          <a:bodyPr/>
          <a:lstStyle/>
          <a:p>
            <a:r>
              <a:rPr lang="en-US" dirty="0"/>
              <a:t>Inform reader of key details contained in article/report</a:t>
            </a:r>
          </a:p>
          <a:p>
            <a:r>
              <a:rPr lang="en-US" dirty="0"/>
              <a:t>Help readers decide whether to read rest of the document</a:t>
            </a:r>
          </a:p>
          <a:p>
            <a:r>
              <a:rPr lang="en-US" dirty="0"/>
              <a:t>Provide a navigational tool for the whole document</a:t>
            </a:r>
          </a:p>
        </p:txBody>
      </p:sp>
    </p:spTree>
    <p:extLst>
      <p:ext uri="{BB962C8B-B14F-4D97-AF65-F5344CB8AC3E}">
        <p14:creationId xmlns:p14="http://schemas.microsoft.com/office/powerpoint/2010/main" val="269186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A6031-B4E7-4A0E-9D31-5CEAEF382683}"/>
              </a:ext>
            </a:extLst>
          </p:cNvPr>
          <p:cNvSpPr>
            <a:spLocks noGrp="1"/>
          </p:cNvSpPr>
          <p:nvPr>
            <p:ph type="title"/>
          </p:nvPr>
        </p:nvSpPr>
        <p:spPr/>
        <p:txBody>
          <a:bodyPr/>
          <a:lstStyle/>
          <a:p>
            <a:r>
              <a:rPr lang="en-US" dirty="0"/>
              <a:t>Parts of an Abstract</a:t>
            </a:r>
          </a:p>
        </p:txBody>
      </p:sp>
      <p:sp>
        <p:nvSpPr>
          <p:cNvPr id="3" name="Content Placeholder 2">
            <a:extLst>
              <a:ext uri="{FF2B5EF4-FFF2-40B4-BE49-F238E27FC236}">
                <a16:creationId xmlns:a16="http://schemas.microsoft.com/office/drawing/2014/main" id="{17FA8289-1116-47D2-AB44-D97A588A8E77}"/>
              </a:ext>
            </a:extLst>
          </p:cNvPr>
          <p:cNvSpPr>
            <a:spLocks noGrp="1"/>
          </p:cNvSpPr>
          <p:nvPr>
            <p:ph idx="1"/>
          </p:nvPr>
        </p:nvSpPr>
        <p:spPr/>
        <p:txBody>
          <a:bodyPr/>
          <a:lstStyle/>
          <a:p>
            <a:r>
              <a:rPr lang="en-US" dirty="0"/>
              <a:t>General topic, research territory</a:t>
            </a:r>
          </a:p>
          <a:p>
            <a:r>
              <a:rPr lang="en-US" dirty="0"/>
              <a:t>Problem statement, knowledge gap</a:t>
            </a:r>
          </a:p>
          <a:p>
            <a:r>
              <a:rPr lang="en-US" dirty="0"/>
              <a:t>Purpose statement</a:t>
            </a:r>
          </a:p>
          <a:p>
            <a:r>
              <a:rPr lang="en-US" dirty="0"/>
              <a:t>Methods, methodology</a:t>
            </a:r>
          </a:p>
          <a:p>
            <a:r>
              <a:rPr lang="en-US" dirty="0"/>
              <a:t>Results, findings</a:t>
            </a:r>
          </a:p>
          <a:p>
            <a:r>
              <a:rPr lang="en-US" dirty="0"/>
              <a:t>Discussion, implications</a:t>
            </a:r>
          </a:p>
        </p:txBody>
      </p:sp>
    </p:spTree>
    <p:extLst>
      <p:ext uri="{BB962C8B-B14F-4D97-AF65-F5344CB8AC3E}">
        <p14:creationId xmlns:p14="http://schemas.microsoft.com/office/powerpoint/2010/main" val="102173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3836-FF13-4372-B6F8-F6CA64645EF5}"/>
              </a:ext>
            </a:extLst>
          </p:cNvPr>
          <p:cNvSpPr>
            <a:spLocks noGrp="1"/>
          </p:cNvSpPr>
          <p:nvPr>
            <p:ph type="title"/>
          </p:nvPr>
        </p:nvSpPr>
        <p:spPr/>
        <p:txBody>
          <a:bodyPr/>
          <a:lstStyle/>
          <a:p>
            <a:r>
              <a:rPr lang="en-US" dirty="0"/>
              <a:t>Abstract Types</a:t>
            </a:r>
          </a:p>
        </p:txBody>
      </p:sp>
      <p:graphicFrame>
        <p:nvGraphicFramePr>
          <p:cNvPr id="4" name="Table 4">
            <a:extLst>
              <a:ext uri="{FF2B5EF4-FFF2-40B4-BE49-F238E27FC236}">
                <a16:creationId xmlns:a16="http://schemas.microsoft.com/office/drawing/2014/main" id="{9A912C8E-C2E1-41EB-8F8F-820124A0A1A3}"/>
              </a:ext>
            </a:extLst>
          </p:cNvPr>
          <p:cNvGraphicFramePr>
            <a:graphicFrameLocks noGrp="1"/>
          </p:cNvGraphicFramePr>
          <p:nvPr>
            <p:ph idx="1"/>
          </p:nvPr>
        </p:nvGraphicFramePr>
        <p:xfrm>
          <a:off x="838200" y="1825625"/>
          <a:ext cx="10515597" cy="2296160"/>
        </p:xfrm>
        <a:graphic>
          <a:graphicData uri="http://schemas.openxmlformats.org/drawingml/2006/table">
            <a:tbl>
              <a:tblPr firstRow="1" bandRow="1">
                <a:tableStyleId>{2D5ABB26-0587-4C30-8999-92F81FD0307C}</a:tableStyleId>
              </a:tblPr>
              <a:tblGrid>
                <a:gridCol w="1871949">
                  <a:extLst>
                    <a:ext uri="{9D8B030D-6E8A-4147-A177-3AD203B41FA5}">
                      <a16:colId xmlns:a16="http://schemas.microsoft.com/office/drawing/2014/main" val="1377127803"/>
                    </a:ext>
                  </a:extLst>
                </a:gridCol>
                <a:gridCol w="4318612">
                  <a:extLst>
                    <a:ext uri="{9D8B030D-6E8A-4147-A177-3AD203B41FA5}">
                      <a16:colId xmlns:a16="http://schemas.microsoft.com/office/drawing/2014/main" val="552488075"/>
                    </a:ext>
                  </a:extLst>
                </a:gridCol>
                <a:gridCol w="4325036">
                  <a:extLst>
                    <a:ext uri="{9D8B030D-6E8A-4147-A177-3AD203B41FA5}">
                      <a16:colId xmlns:a16="http://schemas.microsoft.com/office/drawing/2014/main" val="1045294587"/>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Descriptive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dirty="0"/>
                        <a:t>Informative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3183594741"/>
                  </a:ext>
                </a:extLst>
              </a:tr>
              <a:tr h="370840">
                <a:tc>
                  <a:txBody>
                    <a:bodyPr/>
                    <a:lstStyle/>
                    <a:p>
                      <a:r>
                        <a:rPr lang="en-US" dirty="0"/>
                        <a:t>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dirty="0"/>
                        <a:t>Describes the </a:t>
                      </a:r>
                      <a:r>
                        <a:rPr lang="en-US" i="1" dirty="0"/>
                        <a:t>types</a:t>
                      </a:r>
                      <a:r>
                        <a:rPr lang="en-US" i="0" dirty="0"/>
                        <a:t> of information contained within the article, but does not directly discuss findings or implications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dirty="0"/>
                        <a:t>Describes the findings, implications, and conclusions themselves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457688702"/>
                  </a:ext>
                </a:extLst>
              </a:tr>
              <a:tr h="370840">
                <a:tc>
                  <a:txBody>
                    <a:bodyPr/>
                    <a:lstStyle/>
                    <a:p>
                      <a:r>
                        <a:rPr lang="en-US" dirty="0"/>
                        <a:t>Types of articles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dirty="0"/>
                        <a:t>Literature reviews, theoretical papers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dirty="0"/>
                        <a:t>Design reports, research articles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613765799"/>
                  </a:ext>
                </a:extLst>
              </a:tr>
              <a:tr h="370840">
                <a:tc>
                  <a:txBody>
                    <a:bodyPr/>
                    <a:lstStyle/>
                    <a:p>
                      <a:r>
                        <a:rPr lang="en-US" dirty="0"/>
                        <a:t>Key phrases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dirty="0"/>
                        <a:t>“Six themes were uncovered…”</a:t>
                      </a:r>
                    </a:p>
                    <a:p>
                      <a:r>
                        <a:rPr lang="en-US" dirty="0"/>
                        <a:t>“Implications will be discussed…”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dirty="0"/>
                        <a:t>“Results indicate that…”</a:t>
                      </a:r>
                    </a:p>
                    <a:p>
                      <a:r>
                        <a:rPr lang="en-US" dirty="0"/>
                        <a:t>“These findings suggest that…”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010631351"/>
                  </a:ext>
                </a:extLst>
              </a:tr>
            </a:tbl>
          </a:graphicData>
        </a:graphic>
      </p:graphicFrame>
    </p:spTree>
    <p:extLst>
      <p:ext uri="{BB962C8B-B14F-4D97-AF65-F5344CB8AC3E}">
        <p14:creationId xmlns:p14="http://schemas.microsoft.com/office/powerpoint/2010/main" val="2103403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D789-78A1-4B3C-A2D8-3A8DF35850D0}"/>
              </a:ext>
            </a:extLst>
          </p:cNvPr>
          <p:cNvSpPr>
            <a:spLocks noGrp="1"/>
          </p:cNvSpPr>
          <p:nvPr>
            <p:ph type="title"/>
          </p:nvPr>
        </p:nvSpPr>
        <p:spPr/>
        <p:txBody>
          <a:bodyPr/>
          <a:lstStyle/>
          <a:p>
            <a:r>
              <a:rPr lang="en-US" dirty="0"/>
              <a:t>Example Abstract: Content</a:t>
            </a:r>
          </a:p>
        </p:txBody>
      </p:sp>
      <p:sp>
        <p:nvSpPr>
          <p:cNvPr id="3" name="Content Placeholder 2">
            <a:extLst>
              <a:ext uri="{FF2B5EF4-FFF2-40B4-BE49-F238E27FC236}">
                <a16:creationId xmlns:a16="http://schemas.microsoft.com/office/drawing/2014/main" id="{494DC813-D8A9-494D-A8AD-D3F91F7B00BF}"/>
              </a:ext>
            </a:extLst>
          </p:cNvPr>
          <p:cNvSpPr>
            <a:spLocks noGrp="1"/>
          </p:cNvSpPr>
          <p:nvPr>
            <p:ph idx="1"/>
          </p:nvPr>
        </p:nvSpPr>
        <p:spPr/>
        <p:txBody>
          <a:bodyPr>
            <a:normAutofit fontScale="77500" lnSpcReduction="20000"/>
          </a:bodyPr>
          <a:lstStyle/>
          <a:p>
            <a:pPr marL="0" indent="0">
              <a:buNone/>
            </a:pPr>
            <a:r>
              <a:rPr lang="en-US" dirty="0"/>
              <a:t>It is common practice for developers of user-facing software to transform a mock-up of a graphical user interface (GUI) into code. This process takes place both at an application’s inception and in an evolutionary context as GUI changes keep pace with evolving features. Unfortunately, this practice is challenging and time-consuming. In this paper, we present an approach that automates this process by enabling accurate prototyping of GUIs via three tasks: detection, classification, and assembly. First, logical components of a GUI are detected from a mock-up artifact using either computer vision techniques or mock-up metadata. Then, software repository mining, automated dynamic analysis, and deep convolutional neural networks are utilized to accurately classify GUI-components into domain-specific types (e.g., toggle-button). Finally, a data-driven, K-nearest-neighbors algorithm generates a suitable hierarchical GUI structure from which a prototype application can be automatically assembled. We implemented this approach for Android in a system called REDRAW. Our evaluation illustrates that REDRAW achieves an average GUI-component classification accuracy of 91% and assembles prototype applications that closely mirror target mock-ups in terms of visual affinity while exhibiting reasonable code structure. Interviews with industrial practitioners illustrate </a:t>
            </a:r>
            <a:r>
              <a:rPr lang="en-US" dirty="0" err="1"/>
              <a:t>ReDraw’s</a:t>
            </a:r>
            <a:r>
              <a:rPr lang="en-US" dirty="0"/>
              <a:t> potential to improve real development workflows.</a:t>
            </a:r>
          </a:p>
        </p:txBody>
      </p:sp>
      <p:sp>
        <p:nvSpPr>
          <p:cNvPr id="5" name="Rectangle 4">
            <a:extLst>
              <a:ext uri="{FF2B5EF4-FFF2-40B4-BE49-F238E27FC236}">
                <a16:creationId xmlns:a16="http://schemas.microsoft.com/office/drawing/2014/main" id="{5DF7580C-1348-4574-AA65-FCFED12449A2}"/>
              </a:ext>
            </a:extLst>
          </p:cNvPr>
          <p:cNvSpPr/>
          <p:nvPr/>
        </p:nvSpPr>
        <p:spPr>
          <a:xfrm>
            <a:off x="838189" y="1825625"/>
            <a:ext cx="10515600" cy="73258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E27F234-45E9-4C7E-83D1-360AD8877054}"/>
              </a:ext>
            </a:extLst>
          </p:cNvPr>
          <p:cNvSpPr/>
          <p:nvPr/>
        </p:nvSpPr>
        <p:spPr>
          <a:xfrm>
            <a:off x="8084744" y="2563317"/>
            <a:ext cx="3269045" cy="240552"/>
          </a:xfrm>
          <a:prstGeom prst="rect">
            <a:avLst/>
          </a:prstGeom>
          <a:solidFill>
            <a:schemeClr val="accent2">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0BD2B9-1540-4835-B6AA-E6D5B597CF2C}"/>
              </a:ext>
            </a:extLst>
          </p:cNvPr>
          <p:cNvSpPr/>
          <p:nvPr/>
        </p:nvSpPr>
        <p:spPr>
          <a:xfrm>
            <a:off x="838178" y="2804905"/>
            <a:ext cx="10515599" cy="237332"/>
          </a:xfrm>
          <a:prstGeom prst="rect">
            <a:avLst/>
          </a:prstGeom>
          <a:solidFill>
            <a:schemeClr val="accent2">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1EDBAA8-462D-4AF7-BA7F-3186B3B91BF6}"/>
              </a:ext>
            </a:extLst>
          </p:cNvPr>
          <p:cNvSpPr/>
          <p:nvPr/>
        </p:nvSpPr>
        <p:spPr>
          <a:xfrm>
            <a:off x="838199" y="3042238"/>
            <a:ext cx="5206254" cy="222194"/>
          </a:xfrm>
          <a:prstGeom prst="rect">
            <a:avLst/>
          </a:prstGeom>
          <a:solidFill>
            <a:schemeClr val="accent2">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C02244-FB01-46CE-AB92-0DC06BBBFCEB}"/>
              </a:ext>
            </a:extLst>
          </p:cNvPr>
          <p:cNvSpPr/>
          <p:nvPr/>
        </p:nvSpPr>
        <p:spPr>
          <a:xfrm>
            <a:off x="6044453" y="3027042"/>
            <a:ext cx="5309324" cy="237332"/>
          </a:xfrm>
          <a:prstGeom prst="rect">
            <a:avLst/>
          </a:prstGeom>
          <a:solidFill>
            <a:schemeClr val="accent4">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29D9B8F-5174-42CE-9A71-8DB4637DCCBF}"/>
              </a:ext>
            </a:extLst>
          </p:cNvPr>
          <p:cNvSpPr/>
          <p:nvPr/>
        </p:nvSpPr>
        <p:spPr>
          <a:xfrm>
            <a:off x="838167" y="3258296"/>
            <a:ext cx="10515599" cy="1394067"/>
          </a:xfrm>
          <a:prstGeom prst="rect">
            <a:avLst/>
          </a:prstGeom>
          <a:solidFill>
            <a:schemeClr val="accent4">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C2CD8C-EB3E-4FF1-AE73-D31437A4FF09}"/>
              </a:ext>
            </a:extLst>
          </p:cNvPr>
          <p:cNvSpPr/>
          <p:nvPr/>
        </p:nvSpPr>
        <p:spPr>
          <a:xfrm>
            <a:off x="838178" y="4655362"/>
            <a:ext cx="2958553" cy="233484"/>
          </a:xfrm>
          <a:prstGeom prst="rect">
            <a:avLst/>
          </a:prstGeom>
          <a:solidFill>
            <a:schemeClr val="accent4">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62BFFA9-37A5-4477-9529-F4EDED0C0E48}"/>
              </a:ext>
            </a:extLst>
          </p:cNvPr>
          <p:cNvSpPr/>
          <p:nvPr/>
        </p:nvSpPr>
        <p:spPr>
          <a:xfrm>
            <a:off x="3796748" y="4651268"/>
            <a:ext cx="7557018" cy="233484"/>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F81405-39E5-436A-8E8F-7F33E4434638}"/>
              </a:ext>
            </a:extLst>
          </p:cNvPr>
          <p:cNvSpPr/>
          <p:nvPr/>
        </p:nvSpPr>
        <p:spPr>
          <a:xfrm>
            <a:off x="838167" y="4885788"/>
            <a:ext cx="10515585" cy="463433"/>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892AD0-4531-463C-8F44-B18A8262A49C}"/>
              </a:ext>
            </a:extLst>
          </p:cNvPr>
          <p:cNvSpPr/>
          <p:nvPr/>
        </p:nvSpPr>
        <p:spPr>
          <a:xfrm>
            <a:off x="838197" y="5349222"/>
            <a:ext cx="1220040" cy="271927"/>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3C5AD7-E8D5-4CC3-9E08-EFF141063DB3}"/>
              </a:ext>
            </a:extLst>
          </p:cNvPr>
          <p:cNvSpPr/>
          <p:nvPr/>
        </p:nvSpPr>
        <p:spPr>
          <a:xfrm>
            <a:off x="2058310" y="5349220"/>
            <a:ext cx="9295417" cy="271929"/>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F2C009-F26E-4D87-9B07-9956FE99AC5C}"/>
              </a:ext>
            </a:extLst>
          </p:cNvPr>
          <p:cNvSpPr/>
          <p:nvPr/>
        </p:nvSpPr>
        <p:spPr>
          <a:xfrm>
            <a:off x="838166" y="5621149"/>
            <a:ext cx="3458411" cy="271927"/>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1DD6567-6B29-420F-954D-4AE1351701CA}"/>
              </a:ext>
            </a:extLst>
          </p:cNvPr>
          <p:cNvSpPr txBox="1"/>
          <p:nvPr/>
        </p:nvSpPr>
        <p:spPr>
          <a:xfrm>
            <a:off x="9467385" y="6488668"/>
            <a:ext cx="2724615" cy="369332"/>
          </a:xfrm>
          <a:prstGeom prst="rect">
            <a:avLst/>
          </a:prstGeom>
          <a:noFill/>
        </p:spPr>
        <p:txBody>
          <a:bodyPr wrap="square" rtlCol="0">
            <a:spAutoFit/>
          </a:bodyPr>
          <a:lstStyle/>
          <a:p>
            <a:r>
              <a:rPr lang="en-US" dirty="0"/>
              <a:t>Source: Moran et al. (2018)</a:t>
            </a:r>
          </a:p>
        </p:txBody>
      </p:sp>
      <p:sp>
        <p:nvSpPr>
          <p:cNvPr id="19" name="Rectangle 18">
            <a:extLst>
              <a:ext uri="{FF2B5EF4-FFF2-40B4-BE49-F238E27FC236}">
                <a16:creationId xmlns:a16="http://schemas.microsoft.com/office/drawing/2014/main" id="{A6732C35-932D-43DC-833F-984655A87CF8}"/>
              </a:ext>
            </a:extLst>
          </p:cNvPr>
          <p:cNvSpPr/>
          <p:nvPr/>
        </p:nvSpPr>
        <p:spPr>
          <a:xfrm>
            <a:off x="838178" y="2558206"/>
            <a:ext cx="7246566" cy="243803"/>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78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D907-DEE6-4538-811A-FA58DA9A39A3}"/>
              </a:ext>
            </a:extLst>
          </p:cNvPr>
          <p:cNvSpPr>
            <a:spLocks noGrp="1"/>
          </p:cNvSpPr>
          <p:nvPr>
            <p:ph type="title"/>
          </p:nvPr>
        </p:nvSpPr>
        <p:spPr/>
        <p:txBody>
          <a:bodyPr/>
          <a:lstStyle/>
          <a:p>
            <a:r>
              <a:rPr lang="en-US" dirty="0"/>
              <a:t>Abstract Parts</a:t>
            </a:r>
          </a:p>
        </p:txBody>
      </p:sp>
      <p:sp>
        <p:nvSpPr>
          <p:cNvPr id="3" name="Content Placeholder 2">
            <a:extLst>
              <a:ext uri="{FF2B5EF4-FFF2-40B4-BE49-F238E27FC236}">
                <a16:creationId xmlns:a16="http://schemas.microsoft.com/office/drawing/2014/main" id="{580AD168-848A-40BF-9B57-16F9D10577CA}"/>
              </a:ext>
            </a:extLst>
          </p:cNvPr>
          <p:cNvSpPr>
            <a:spLocks noGrp="1"/>
          </p:cNvSpPr>
          <p:nvPr>
            <p:ph idx="1"/>
          </p:nvPr>
        </p:nvSpPr>
        <p:spPr/>
        <p:txBody>
          <a:bodyPr>
            <a:normAutofit fontScale="92500"/>
          </a:bodyPr>
          <a:lstStyle/>
          <a:p>
            <a:pPr marL="0" indent="0">
              <a:buNone/>
            </a:pPr>
            <a:r>
              <a:rPr lang="en-US" dirty="0"/>
              <a:t>General topic, research territory: Converting a mockup of a graphic user interface into actual code</a:t>
            </a:r>
          </a:p>
          <a:p>
            <a:pPr marL="0" indent="0">
              <a:buNone/>
            </a:pPr>
            <a:r>
              <a:rPr lang="en-US" dirty="0"/>
              <a:t>Problem statement, knowledge gap: Time-consuming process</a:t>
            </a:r>
          </a:p>
          <a:p>
            <a:pPr marL="0" indent="0">
              <a:buNone/>
            </a:pPr>
            <a:r>
              <a:rPr lang="en-US" dirty="0"/>
              <a:t>Purpose statement: Automate the process of converting GUI mockup into actual code</a:t>
            </a:r>
          </a:p>
          <a:p>
            <a:pPr marL="0" indent="0">
              <a:buNone/>
            </a:pPr>
            <a:r>
              <a:rPr lang="en-US" dirty="0"/>
              <a:t>Methods, methodology: Detect logistical components, classify components into domain-specific types, generate hierarchical GUI structure</a:t>
            </a:r>
          </a:p>
          <a:p>
            <a:pPr marL="0" indent="0">
              <a:buNone/>
            </a:pPr>
            <a:r>
              <a:rPr lang="en-US" dirty="0"/>
              <a:t>Results, findings: Prototype resembles mockup by 91%</a:t>
            </a:r>
          </a:p>
          <a:p>
            <a:pPr marL="0" indent="0">
              <a:buNone/>
            </a:pPr>
            <a:r>
              <a:rPr lang="en-US" dirty="0"/>
              <a:t>Implications, recommendations: Potential to improve real development workflows</a:t>
            </a:r>
          </a:p>
        </p:txBody>
      </p:sp>
      <p:sp>
        <p:nvSpPr>
          <p:cNvPr id="4" name="Rectangle 3">
            <a:extLst>
              <a:ext uri="{FF2B5EF4-FFF2-40B4-BE49-F238E27FC236}">
                <a16:creationId xmlns:a16="http://schemas.microsoft.com/office/drawing/2014/main" id="{368B8F88-E72B-44DD-B8CC-749E3769D2F4}"/>
              </a:ext>
            </a:extLst>
          </p:cNvPr>
          <p:cNvSpPr/>
          <p:nvPr/>
        </p:nvSpPr>
        <p:spPr>
          <a:xfrm>
            <a:off x="838200" y="1848485"/>
            <a:ext cx="4545969" cy="40642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5C2D78D-A320-4DFB-AEE2-C01EEE71224D}"/>
              </a:ext>
            </a:extLst>
          </p:cNvPr>
          <p:cNvSpPr/>
          <p:nvPr/>
        </p:nvSpPr>
        <p:spPr>
          <a:xfrm>
            <a:off x="838201" y="3158363"/>
            <a:ext cx="2773963" cy="406420"/>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D3497E-D3A7-4935-9FC8-ED09B10CAAE8}"/>
              </a:ext>
            </a:extLst>
          </p:cNvPr>
          <p:cNvSpPr/>
          <p:nvPr/>
        </p:nvSpPr>
        <p:spPr>
          <a:xfrm>
            <a:off x="838199" y="4001294"/>
            <a:ext cx="3370313" cy="406420"/>
          </a:xfrm>
          <a:prstGeom prst="rect">
            <a:avLst/>
          </a:prstGeom>
          <a:solidFill>
            <a:schemeClr val="accent4">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57B5E43-B5EE-418E-B0AA-55FAEEEC118C}"/>
              </a:ext>
            </a:extLst>
          </p:cNvPr>
          <p:cNvSpPr/>
          <p:nvPr/>
        </p:nvSpPr>
        <p:spPr>
          <a:xfrm>
            <a:off x="838199" y="4829762"/>
            <a:ext cx="2387758" cy="40642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AF1EE7D-4642-4897-9ADC-22018E5A7D1C}"/>
              </a:ext>
            </a:extLst>
          </p:cNvPr>
          <p:cNvSpPr/>
          <p:nvPr/>
        </p:nvSpPr>
        <p:spPr>
          <a:xfrm>
            <a:off x="838199" y="5323939"/>
            <a:ext cx="4442461" cy="406420"/>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633ED76-2F05-4C55-BA47-6F713C9210F2}"/>
              </a:ext>
            </a:extLst>
          </p:cNvPr>
          <p:cNvSpPr/>
          <p:nvPr/>
        </p:nvSpPr>
        <p:spPr>
          <a:xfrm>
            <a:off x="838199" y="2672274"/>
            <a:ext cx="4968241" cy="406420"/>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333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13721</TotalTime>
  <Words>2888</Words>
  <Application>Microsoft Office PowerPoint</Application>
  <PresentationFormat>Widescreen</PresentationFormat>
  <Paragraphs>157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VE496 Advanced Technical Communication</vt:lpstr>
      <vt:lpstr>Abstracts</vt:lpstr>
      <vt:lpstr>Executive Summaries</vt:lpstr>
      <vt:lpstr>Abstract vs. Executive Summary</vt:lpstr>
      <vt:lpstr>Purpose of an Abstract/Executive Summary</vt:lpstr>
      <vt:lpstr>Parts of an Abstract</vt:lpstr>
      <vt:lpstr>Abstract Types</vt:lpstr>
      <vt:lpstr>Example Abstract: Content</vt:lpstr>
      <vt:lpstr>Abstract Parts</vt:lpstr>
      <vt:lpstr>Abstract Aspects</vt:lpstr>
      <vt:lpstr>Signaling Words</vt:lpstr>
      <vt:lpstr>Example Revisited: Signaling Words</vt:lpstr>
      <vt:lpstr>Example Abstract: Content</vt:lpstr>
      <vt:lpstr>Abstract Parts</vt:lpstr>
      <vt:lpstr>Abstract Aspects</vt:lpstr>
      <vt:lpstr>Example Revisited: Signaling Words</vt:lpstr>
      <vt:lpstr>Example Abstract: Content</vt:lpstr>
      <vt:lpstr>Abstract Parts</vt:lpstr>
      <vt:lpstr>Abstract Aspects</vt:lpstr>
      <vt:lpstr>Example Abstract Revisited: Signaling Words</vt:lpstr>
      <vt:lpstr>Challenges of Writing a Good Abstract</vt:lpstr>
      <vt:lpstr>Common Mistakes</vt:lpstr>
      <vt:lpstr>Keywords</vt:lpstr>
      <vt:lpstr>Abstract #1 Revisited: Keywords</vt:lpstr>
      <vt:lpstr>Abstract #2 Revisited: Keywords</vt:lpstr>
      <vt:lpstr>Keyword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VE300 Technical Communication 技术写作与交流</dc:title>
  <dc:creator>nmurrayalvarez@gmail.com</dc:creator>
  <cp:lastModifiedBy>nmurrayalvarez@gmail.com</cp:lastModifiedBy>
  <cp:revision>217</cp:revision>
  <dcterms:created xsi:type="dcterms:W3CDTF">2019-04-30T19:54:39Z</dcterms:created>
  <dcterms:modified xsi:type="dcterms:W3CDTF">2020-05-22T16:56:18Z</dcterms:modified>
</cp:coreProperties>
</file>