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8" r:id="rId3"/>
    <p:sldId id="297" r:id="rId4"/>
    <p:sldId id="298" r:id="rId5"/>
    <p:sldId id="275" r:id="rId6"/>
    <p:sldId id="276" r:id="rId7"/>
    <p:sldId id="277" r:id="rId8"/>
    <p:sldId id="278" r:id="rId9"/>
    <p:sldId id="267" r:id="rId10"/>
    <p:sldId id="279" r:id="rId11"/>
    <p:sldId id="280" r:id="rId12"/>
    <p:sldId id="28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7" d="100"/>
          <a:sy n="87"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6/4/2020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6/4/2020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5:</a:t>
            </a:r>
          </a:p>
          <a:p>
            <a:r>
              <a:rPr lang="en-US" dirty="0"/>
              <a:t>Paraphrasing, Direct Quotation, and Citation Formatting</a:t>
            </a:r>
          </a:p>
          <a:p>
            <a:endParaRPr lang="en-US" dirty="0"/>
          </a:p>
          <a:p>
            <a:r>
              <a:rPr lang="en-US" dirty="0"/>
              <a:t>Nathaniel T. Murray </a:t>
            </a:r>
            <a:r>
              <a:rPr lang="zh-CN" altLang="en-US" dirty="0"/>
              <a:t>莫子禅</a:t>
            </a:r>
            <a:endParaRPr lang="en-US" altLang="zh-CN" dirty="0"/>
          </a:p>
          <a:p>
            <a:r>
              <a:rPr lang="en-US" altLang="zh-CN" dirty="0"/>
              <a:t>Spring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28C6-AAC1-4B2C-B4F5-9344B2A18A56}"/>
              </a:ext>
            </a:extLst>
          </p:cNvPr>
          <p:cNvSpPr>
            <a:spLocks noGrp="1"/>
          </p:cNvSpPr>
          <p:nvPr>
            <p:ph type="title"/>
          </p:nvPr>
        </p:nvSpPr>
        <p:spPr/>
        <p:txBody>
          <a:bodyPr/>
          <a:lstStyle/>
          <a:p>
            <a:r>
              <a:rPr lang="en-US" dirty="0"/>
              <a:t>Bibliographic Reference Format: APA</a:t>
            </a:r>
          </a:p>
        </p:txBody>
      </p:sp>
      <p:sp>
        <p:nvSpPr>
          <p:cNvPr id="3" name="Content Placeholder 2">
            <a:extLst>
              <a:ext uri="{FF2B5EF4-FFF2-40B4-BE49-F238E27FC236}">
                <a16:creationId xmlns:a16="http://schemas.microsoft.com/office/drawing/2014/main" id="{861CB1E6-A478-4764-BC0A-D8EB1ABBB91A}"/>
              </a:ext>
            </a:extLst>
          </p:cNvPr>
          <p:cNvSpPr>
            <a:spLocks noGrp="1"/>
          </p:cNvSpPr>
          <p:nvPr>
            <p:ph idx="1"/>
          </p:nvPr>
        </p:nvSpPr>
        <p:spPr/>
        <p:txBody>
          <a:bodyPr/>
          <a:lstStyle/>
          <a:p>
            <a:pPr marL="0" indent="0">
              <a:buNone/>
            </a:pPr>
            <a:r>
              <a:rPr lang="en-US" dirty="0"/>
              <a:t>Last name, first initial., &amp; Last name, first initial. (Year). Article title. </a:t>
            </a:r>
            <a:r>
              <a:rPr lang="en-US" i="1" dirty="0"/>
              <a:t>Journal Name</a:t>
            </a:r>
            <a:r>
              <a:rPr lang="en-US" dirty="0"/>
              <a:t>, </a:t>
            </a:r>
            <a:r>
              <a:rPr lang="en-US" i="1" dirty="0"/>
              <a:t>Volume number</a:t>
            </a:r>
            <a:r>
              <a:rPr lang="en-US" dirty="0"/>
              <a:t>(Issue number), pages.</a:t>
            </a:r>
          </a:p>
          <a:p>
            <a:pPr marL="0" indent="0">
              <a:buNone/>
            </a:pPr>
            <a:endParaRPr lang="en-US" dirty="0"/>
          </a:p>
          <a:p>
            <a:pPr marL="0" indent="0">
              <a:buNone/>
            </a:pPr>
            <a:r>
              <a:rPr lang="en-US" dirty="0"/>
              <a:t>Wang, W., &amp; </a:t>
            </a:r>
            <a:r>
              <a:rPr lang="en-US" dirty="0" err="1"/>
              <a:t>Siau</a:t>
            </a:r>
            <a:r>
              <a:rPr lang="en-US" dirty="0"/>
              <a:t>, K. (2019). Artificial intelligence, machine learning, automation, robotics, future of work and future of humanity: A review and research agenda. </a:t>
            </a:r>
            <a:r>
              <a:rPr lang="en-US" i="1" dirty="0"/>
              <a:t>Journal of Database Management</a:t>
            </a:r>
            <a:r>
              <a:rPr lang="en-US" dirty="0"/>
              <a:t>, </a:t>
            </a:r>
            <a:r>
              <a:rPr lang="en-US" i="1" dirty="0"/>
              <a:t>30</a:t>
            </a:r>
            <a:r>
              <a:rPr lang="en-US" dirty="0"/>
              <a:t>(1), 61-79.</a:t>
            </a:r>
          </a:p>
        </p:txBody>
      </p:sp>
    </p:spTree>
    <p:extLst>
      <p:ext uri="{BB962C8B-B14F-4D97-AF65-F5344CB8AC3E}">
        <p14:creationId xmlns:p14="http://schemas.microsoft.com/office/powerpoint/2010/main" val="363303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EEF9-FBE6-41FE-BDB8-1EBCDC6F8DC6}"/>
              </a:ext>
            </a:extLst>
          </p:cNvPr>
          <p:cNvSpPr>
            <a:spLocks noGrp="1"/>
          </p:cNvSpPr>
          <p:nvPr>
            <p:ph type="title"/>
          </p:nvPr>
        </p:nvSpPr>
        <p:spPr/>
        <p:txBody>
          <a:bodyPr/>
          <a:lstStyle/>
          <a:p>
            <a:r>
              <a:rPr lang="en-US" dirty="0"/>
              <a:t>In-Text Citation Format: APA</a:t>
            </a:r>
          </a:p>
        </p:txBody>
      </p:sp>
      <p:sp>
        <p:nvSpPr>
          <p:cNvPr id="3" name="Content Placeholder 2">
            <a:extLst>
              <a:ext uri="{FF2B5EF4-FFF2-40B4-BE49-F238E27FC236}">
                <a16:creationId xmlns:a16="http://schemas.microsoft.com/office/drawing/2014/main" id="{2D42F532-253F-4F7C-94E1-501BD1BF94A5}"/>
              </a:ext>
            </a:extLst>
          </p:cNvPr>
          <p:cNvSpPr>
            <a:spLocks noGrp="1"/>
          </p:cNvSpPr>
          <p:nvPr>
            <p:ph idx="1"/>
          </p:nvPr>
        </p:nvSpPr>
        <p:spPr/>
        <p:txBody>
          <a:bodyPr/>
          <a:lstStyle/>
          <a:p>
            <a:pPr marL="0" indent="0">
              <a:buNone/>
            </a:pPr>
            <a:r>
              <a:rPr lang="en-US" dirty="0"/>
              <a:t>Referring to citation:</a:t>
            </a:r>
          </a:p>
          <a:p>
            <a:pPr marL="0" indent="0">
              <a:buNone/>
            </a:pPr>
            <a:r>
              <a:rPr lang="en-US" dirty="0"/>
              <a:t>	According to Frey and Osborne (2017), the …</a:t>
            </a:r>
          </a:p>
          <a:p>
            <a:pPr marL="0" indent="0">
              <a:buNone/>
            </a:pPr>
            <a:endParaRPr lang="en-US" dirty="0"/>
          </a:p>
          <a:p>
            <a:pPr marL="0" indent="0">
              <a:buNone/>
            </a:pPr>
            <a:r>
              <a:rPr lang="en-US" dirty="0"/>
              <a:t>Not referring to citation:</a:t>
            </a:r>
          </a:p>
          <a:p>
            <a:pPr marL="0" indent="0">
              <a:buNone/>
            </a:pPr>
            <a:r>
              <a:rPr lang="en-US" dirty="0"/>
              <a:t>	…probability of computerization (Frey and Osborne, 2017).</a:t>
            </a:r>
          </a:p>
        </p:txBody>
      </p:sp>
    </p:spTree>
    <p:extLst>
      <p:ext uri="{BB962C8B-B14F-4D97-AF65-F5344CB8AC3E}">
        <p14:creationId xmlns:p14="http://schemas.microsoft.com/office/powerpoint/2010/main" val="95885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5148-CEE4-434D-90BE-47613DAAB639}"/>
              </a:ext>
            </a:extLst>
          </p:cNvPr>
          <p:cNvSpPr>
            <a:spLocks noGrp="1"/>
          </p:cNvSpPr>
          <p:nvPr>
            <p:ph type="title"/>
          </p:nvPr>
        </p:nvSpPr>
        <p:spPr/>
        <p:txBody>
          <a:bodyPr/>
          <a:lstStyle/>
          <a:p>
            <a:r>
              <a:rPr lang="en-US" dirty="0"/>
              <a:t>Bibliographic Reference Format: IEEE</a:t>
            </a:r>
          </a:p>
        </p:txBody>
      </p:sp>
      <p:sp>
        <p:nvSpPr>
          <p:cNvPr id="3" name="Content Placeholder 2">
            <a:extLst>
              <a:ext uri="{FF2B5EF4-FFF2-40B4-BE49-F238E27FC236}">
                <a16:creationId xmlns:a16="http://schemas.microsoft.com/office/drawing/2014/main" id="{E46968A6-67F6-459D-92D8-C5174FB9C24C}"/>
              </a:ext>
            </a:extLst>
          </p:cNvPr>
          <p:cNvSpPr>
            <a:spLocks noGrp="1"/>
          </p:cNvSpPr>
          <p:nvPr>
            <p:ph idx="1"/>
          </p:nvPr>
        </p:nvSpPr>
        <p:spPr/>
        <p:txBody>
          <a:bodyPr/>
          <a:lstStyle/>
          <a:p>
            <a:pPr marL="0" indent="0">
              <a:buNone/>
            </a:pPr>
            <a:r>
              <a:rPr lang="en-US" dirty="0"/>
              <a:t>First initial. Last name and first initial. Last name, “Article title,” </a:t>
            </a:r>
            <a:r>
              <a:rPr lang="en-US" i="1" dirty="0"/>
              <a:t>Journal Name</a:t>
            </a:r>
            <a:r>
              <a:rPr lang="en-US" dirty="0"/>
              <a:t>, volume number, issue number, pages, year.</a:t>
            </a:r>
          </a:p>
          <a:p>
            <a:pPr marL="0" indent="0">
              <a:buNone/>
            </a:pPr>
            <a:endParaRPr lang="en-US" dirty="0"/>
          </a:p>
          <a:p>
            <a:pPr marL="0" indent="0">
              <a:buNone/>
            </a:pPr>
            <a:r>
              <a:rPr lang="en-US" dirty="0"/>
              <a:t>H. Q. Ngo, and M. </a:t>
            </a:r>
            <a:r>
              <a:rPr lang="en-US" dirty="0" err="1"/>
              <a:t>Matthaiou</a:t>
            </a:r>
            <a:r>
              <a:rPr lang="en-US" dirty="0"/>
              <a:t>, “Multipair full-duplex relaying with massive arrays and linear processing,” </a:t>
            </a:r>
            <a:r>
              <a:rPr lang="en-US" i="1" dirty="0"/>
              <a:t>IEEE Journal on Selected Areas in Communications</a:t>
            </a:r>
            <a:r>
              <a:rPr lang="en-US" dirty="0"/>
              <a:t>, vol. 32, no. 9, pp. 1721-1737, Sept. 2014.</a:t>
            </a:r>
          </a:p>
        </p:txBody>
      </p:sp>
    </p:spTree>
    <p:extLst>
      <p:ext uri="{BB962C8B-B14F-4D97-AF65-F5344CB8AC3E}">
        <p14:creationId xmlns:p14="http://schemas.microsoft.com/office/powerpoint/2010/main" val="15336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B883-3AE8-416F-919E-41091336D380}"/>
              </a:ext>
            </a:extLst>
          </p:cNvPr>
          <p:cNvSpPr>
            <a:spLocks noGrp="1"/>
          </p:cNvSpPr>
          <p:nvPr>
            <p:ph type="title"/>
          </p:nvPr>
        </p:nvSpPr>
        <p:spPr/>
        <p:txBody>
          <a:bodyPr/>
          <a:lstStyle/>
          <a:p>
            <a:r>
              <a:rPr lang="en-US" dirty="0"/>
              <a:t>In-Text Citation Format: IEEE</a:t>
            </a:r>
          </a:p>
        </p:txBody>
      </p:sp>
      <p:sp>
        <p:nvSpPr>
          <p:cNvPr id="3" name="Content Placeholder 2">
            <a:extLst>
              <a:ext uri="{FF2B5EF4-FFF2-40B4-BE49-F238E27FC236}">
                <a16:creationId xmlns:a16="http://schemas.microsoft.com/office/drawing/2014/main" id="{5848AE2A-2E11-4AC1-A16C-B54F41663B8A}"/>
              </a:ext>
            </a:extLst>
          </p:cNvPr>
          <p:cNvSpPr>
            <a:spLocks noGrp="1"/>
          </p:cNvSpPr>
          <p:nvPr>
            <p:ph idx="1"/>
          </p:nvPr>
        </p:nvSpPr>
        <p:spPr/>
        <p:txBody>
          <a:bodyPr>
            <a:normAutofit lnSpcReduction="10000"/>
          </a:bodyPr>
          <a:lstStyle/>
          <a:p>
            <a:pPr marL="0" indent="0">
              <a:buNone/>
            </a:pPr>
            <a:r>
              <a:rPr lang="en-US" dirty="0"/>
              <a:t>...end of the line for my research [13].</a:t>
            </a:r>
          </a:p>
          <a:p>
            <a:pPr marL="0" indent="0">
              <a:buNone/>
            </a:pPr>
            <a:endParaRPr lang="en-US" dirty="0"/>
          </a:p>
          <a:p>
            <a:pPr marL="0" indent="0">
              <a:buNone/>
            </a:pPr>
            <a:r>
              <a:rPr lang="en-US" dirty="0"/>
              <a:t>This theory was first put forward in 1987 [1].</a:t>
            </a:r>
          </a:p>
          <a:p>
            <a:pPr marL="0" indent="0">
              <a:buNone/>
            </a:pPr>
            <a:endParaRPr lang="en-US" dirty="0"/>
          </a:p>
          <a:p>
            <a:pPr marL="0" indent="0">
              <a:buNone/>
            </a:pPr>
            <a:r>
              <a:rPr lang="en-US" dirty="0"/>
              <a:t>Scholtz [2] has argued that...</a:t>
            </a:r>
          </a:p>
          <a:p>
            <a:pPr marL="0" indent="0">
              <a:buNone/>
            </a:pPr>
            <a:endParaRPr lang="en-US" dirty="0"/>
          </a:p>
          <a:p>
            <a:pPr marL="0" indent="0">
              <a:buNone/>
            </a:pPr>
            <a:r>
              <a:rPr lang="en-US" dirty="0"/>
              <a:t>Several recent studies [3], [4], [15], [16] have suggested that...</a:t>
            </a:r>
          </a:p>
          <a:p>
            <a:pPr marL="0" indent="0">
              <a:buNone/>
            </a:pPr>
            <a:endParaRPr lang="en-US" dirty="0"/>
          </a:p>
          <a:p>
            <a:pPr marL="0" indent="0">
              <a:buNone/>
            </a:pPr>
            <a:r>
              <a:rPr lang="en-US" dirty="0"/>
              <a:t>For example, see [7].</a:t>
            </a:r>
          </a:p>
        </p:txBody>
      </p:sp>
      <p:sp>
        <p:nvSpPr>
          <p:cNvPr id="4" name="TextBox 3">
            <a:extLst>
              <a:ext uri="{FF2B5EF4-FFF2-40B4-BE49-F238E27FC236}">
                <a16:creationId xmlns:a16="http://schemas.microsoft.com/office/drawing/2014/main" id="{1D957CED-7402-40CA-8D30-2D17F7A062B9}"/>
              </a:ext>
            </a:extLst>
          </p:cNvPr>
          <p:cNvSpPr txBox="1"/>
          <p:nvPr/>
        </p:nvSpPr>
        <p:spPr>
          <a:xfrm>
            <a:off x="7315200" y="6499952"/>
            <a:ext cx="4876802" cy="369332"/>
          </a:xfrm>
          <a:prstGeom prst="rect">
            <a:avLst/>
          </a:prstGeom>
          <a:noFill/>
        </p:spPr>
        <p:txBody>
          <a:bodyPr wrap="square" rtlCol="0">
            <a:spAutoFit/>
          </a:bodyPr>
          <a:lstStyle/>
          <a:p>
            <a:r>
              <a:rPr lang="en-US" dirty="0"/>
              <a:t>Sourcehttps://pitt.libguides.com/citationhelp/ieee</a:t>
            </a:r>
          </a:p>
        </p:txBody>
      </p:sp>
    </p:spTree>
    <p:extLst>
      <p:ext uri="{BB962C8B-B14F-4D97-AF65-F5344CB8AC3E}">
        <p14:creationId xmlns:p14="http://schemas.microsoft.com/office/powerpoint/2010/main" val="230472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BE57-2776-4D0D-A4D8-CE753FA43B68}"/>
              </a:ext>
            </a:extLst>
          </p:cNvPr>
          <p:cNvSpPr>
            <a:spLocks noGrp="1"/>
          </p:cNvSpPr>
          <p:nvPr>
            <p:ph type="title"/>
          </p:nvPr>
        </p:nvSpPr>
        <p:spPr/>
        <p:txBody>
          <a:bodyPr/>
          <a:lstStyle/>
          <a:p>
            <a:r>
              <a:rPr lang="en-US" dirty="0"/>
              <a:t>Do Not</a:t>
            </a:r>
          </a:p>
        </p:txBody>
      </p:sp>
      <p:sp>
        <p:nvSpPr>
          <p:cNvPr id="7" name="Content Placeholder 6">
            <a:extLst>
              <a:ext uri="{FF2B5EF4-FFF2-40B4-BE49-F238E27FC236}">
                <a16:creationId xmlns:a16="http://schemas.microsoft.com/office/drawing/2014/main" id="{142858B3-39A6-4789-8F07-F262A2D183BE}"/>
              </a:ext>
            </a:extLst>
          </p:cNvPr>
          <p:cNvSpPr>
            <a:spLocks noGrp="1"/>
          </p:cNvSpPr>
          <p:nvPr>
            <p:ph idx="1"/>
          </p:nvPr>
        </p:nvSpPr>
        <p:spPr/>
        <p:txBody>
          <a:bodyPr/>
          <a:lstStyle/>
          <a:p>
            <a:r>
              <a:rPr lang="en-US" dirty="0"/>
              <a:t>Use more than two words of the source text without paraphrasing or putting in quotes with a specific page number (with the exception of compound nouns)</a:t>
            </a:r>
          </a:p>
          <a:p>
            <a:r>
              <a:rPr lang="en-US" dirty="0"/>
              <a:t>Use a direct quote as the entire sentence</a:t>
            </a:r>
          </a:p>
        </p:txBody>
      </p:sp>
    </p:spTree>
    <p:extLst>
      <p:ext uri="{BB962C8B-B14F-4D97-AF65-F5344CB8AC3E}">
        <p14:creationId xmlns:p14="http://schemas.microsoft.com/office/powerpoint/2010/main" val="363357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6B14-7FEF-4456-89FF-4D5850D3A50C}"/>
              </a:ext>
            </a:extLst>
          </p:cNvPr>
          <p:cNvSpPr>
            <a:spLocks noGrp="1"/>
          </p:cNvSpPr>
          <p:nvPr>
            <p:ph type="title"/>
          </p:nvPr>
        </p:nvSpPr>
        <p:spPr/>
        <p:txBody>
          <a:bodyPr/>
          <a:lstStyle/>
          <a:p>
            <a:r>
              <a:rPr lang="en-US" dirty="0"/>
              <a:t>Paraphrasing Practice</a:t>
            </a:r>
          </a:p>
        </p:txBody>
      </p:sp>
      <p:sp>
        <p:nvSpPr>
          <p:cNvPr id="3" name="Content Placeholder 2">
            <a:extLst>
              <a:ext uri="{FF2B5EF4-FFF2-40B4-BE49-F238E27FC236}">
                <a16:creationId xmlns:a16="http://schemas.microsoft.com/office/drawing/2014/main" id="{4383BACC-6E52-419E-B3CD-38D5606A5792}"/>
              </a:ext>
            </a:extLst>
          </p:cNvPr>
          <p:cNvSpPr>
            <a:spLocks noGrp="1"/>
          </p:cNvSpPr>
          <p:nvPr>
            <p:ph idx="1"/>
          </p:nvPr>
        </p:nvSpPr>
        <p:spPr/>
        <p:txBody>
          <a:bodyPr/>
          <a:lstStyle/>
          <a:p>
            <a:pPr marL="0" indent="0">
              <a:buNone/>
            </a:pPr>
            <a:r>
              <a:rPr lang="en-US" dirty="0"/>
              <a:t>Paraphrase the following sentence:</a:t>
            </a:r>
          </a:p>
          <a:p>
            <a:pPr marL="461963" indent="0">
              <a:buNone/>
            </a:pPr>
            <a:r>
              <a:rPr lang="en-US" dirty="0"/>
              <a:t>Antivirus companies are constantly trying to stay ahead of the latest computer viruses.</a:t>
            </a:r>
          </a:p>
        </p:txBody>
      </p:sp>
      <p:sp>
        <p:nvSpPr>
          <p:cNvPr id="4" name="Rectangle 3">
            <a:extLst>
              <a:ext uri="{FF2B5EF4-FFF2-40B4-BE49-F238E27FC236}">
                <a16:creationId xmlns:a16="http://schemas.microsoft.com/office/drawing/2014/main" id="{32B7A322-E97B-43D6-88C7-71F3B0051610}"/>
              </a:ext>
            </a:extLst>
          </p:cNvPr>
          <p:cNvSpPr/>
          <p:nvPr/>
        </p:nvSpPr>
        <p:spPr>
          <a:xfrm>
            <a:off x="6477000" y="2365248"/>
            <a:ext cx="3316996" cy="414528"/>
          </a:xfrm>
          <a:prstGeom prst="rect">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FC549C-3EEA-4F25-A146-77091052B165}"/>
              </a:ext>
            </a:extLst>
          </p:cNvPr>
          <p:cNvSpPr/>
          <p:nvPr/>
        </p:nvSpPr>
        <p:spPr>
          <a:xfrm>
            <a:off x="1914525" y="4161377"/>
            <a:ext cx="3333750" cy="414528"/>
          </a:xfrm>
          <a:prstGeom prst="rect">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89D206-A9F5-401E-8425-CC8214CA00F0}"/>
              </a:ext>
            </a:extLst>
          </p:cNvPr>
          <p:cNvSpPr txBox="1"/>
          <p:nvPr/>
        </p:nvSpPr>
        <p:spPr>
          <a:xfrm>
            <a:off x="838201" y="3668617"/>
            <a:ext cx="10515600" cy="954107"/>
          </a:xfrm>
          <a:prstGeom prst="rect">
            <a:avLst/>
          </a:prstGeom>
          <a:noFill/>
        </p:spPr>
        <p:txBody>
          <a:bodyPr wrap="square" rtlCol="0">
            <a:spAutoFit/>
          </a:bodyPr>
          <a:lstStyle/>
          <a:p>
            <a:r>
              <a:rPr lang="en-US" sz="2800" dirty="0"/>
              <a:t>Example of a wrong way: Companies that create antivirus software are always trying to stay ahead of computer viruses.</a:t>
            </a:r>
          </a:p>
        </p:txBody>
      </p:sp>
    </p:spTree>
    <p:extLst>
      <p:ext uri="{BB962C8B-B14F-4D97-AF65-F5344CB8AC3E}">
        <p14:creationId xmlns:p14="http://schemas.microsoft.com/office/powerpoint/2010/main" val="11829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E0A9-203B-4ED9-B91D-4776C5964D45}"/>
              </a:ext>
            </a:extLst>
          </p:cNvPr>
          <p:cNvSpPr>
            <a:spLocks noGrp="1"/>
          </p:cNvSpPr>
          <p:nvPr>
            <p:ph type="title"/>
          </p:nvPr>
        </p:nvSpPr>
        <p:spPr/>
        <p:txBody>
          <a:bodyPr/>
          <a:lstStyle/>
          <a:p>
            <a:r>
              <a:rPr lang="en-US" dirty="0"/>
              <a:t>Possible Answers</a:t>
            </a:r>
          </a:p>
        </p:txBody>
      </p:sp>
      <p:sp>
        <p:nvSpPr>
          <p:cNvPr id="3" name="Content Placeholder 2">
            <a:extLst>
              <a:ext uri="{FF2B5EF4-FFF2-40B4-BE49-F238E27FC236}">
                <a16:creationId xmlns:a16="http://schemas.microsoft.com/office/drawing/2014/main" id="{154CD64C-CD05-487B-8DD6-198C54AC688C}"/>
              </a:ext>
            </a:extLst>
          </p:cNvPr>
          <p:cNvSpPr>
            <a:spLocks noGrp="1"/>
          </p:cNvSpPr>
          <p:nvPr>
            <p:ph idx="1"/>
          </p:nvPr>
        </p:nvSpPr>
        <p:spPr/>
        <p:txBody>
          <a:bodyPr/>
          <a:lstStyle/>
          <a:p>
            <a:r>
              <a:rPr lang="en-US" dirty="0"/>
              <a:t>Antivirus companies are in a constant race against computer viruses.</a:t>
            </a:r>
          </a:p>
          <a:p>
            <a:r>
              <a:rPr lang="en-US" dirty="0"/>
              <a:t>Virus and antivirus programmers are locked in an eternal race against each other.</a:t>
            </a:r>
          </a:p>
          <a:p>
            <a:r>
              <a:rPr lang="en-US" dirty="0"/>
              <a:t>Antivirus software needs to be updated every day to protect users against the evolving threat of computer viruses.</a:t>
            </a:r>
          </a:p>
          <a:p>
            <a:endParaRPr lang="en-US" dirty="0"/>
          </a:p>
        </p:txBody>
      </p:sp>
    </p:spTree>
    <p:extLst>
      <p:ext uri="{BB962C8B-B14F-4D97-AF65-F5344CB8AC3E}">
        <p14:creationId xmlns:p14="http://schemas.microsoft.com/office/powerpoint/2010/main" val="24958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DD19-3DEE-4B75-BD57-E23F29D5EC7A}"/>
              </a:ext>
            </a:extLst>
          </p:cNvPr>
          <p:cNvSpPr>
            <a:spLocks noGrp="1"/>
          </p:cNvSpPr>
          <p:nvPr>
            <p:ph type="title"/>
          </p:nvPr>
        </p:nvSpPr>
        <p:spPr/>
        <p:txBody>
          <a:bodyPr/>
          <a:lstStyle/>
          <a:p>
            <a:r>
              <a:rPr lang="en-US" dirty="0"/>
              <a:t>Paraphrasing Example: Source Text</a:t>
            </a:r>
          </a:p>
        </p:txBody>
      </p:sp>
      <p:sp>
        <p:nvSpPr>
          <p:cNvPr id="3" name="Content Placeholder 2">
            <a:extLst>
              <a:ext uri="{FF2B5EF4-FFF2-40B4-BE49-F238E27FC236}">
                <a16:creationId xmlns:a16="http://schemas.microsoft.com/office/drawing/2014/main" id="{3A454795-632A-4A0B-AFE7-AD3A0B4D8E28}"/>
              </a:ext>
            </a:extLst>
          </p:cNvPr>
          <p:cNvSpPr>
            <a:spLocks noGrp="1"/>
          </p:cNvSpPr>
          <p:nvPr>
            <p:ph idx="1"/>
          </p:nvPr>
        </p:nvSpPr>
        <p:spPr/>
        <p:txBody>
          <a:bodyPr>
            <a:normAutofit/>
          </a:bodyPr>
          <a:lstStyle/>
          <a:p>
            <a:pPr marL="0" indent="0">
              <a:buNone/>
            </a:pPr>
            <a:r>
              <a:rPr lang="en-US" sz="3600" dirty="0"/>
              <a:t>[W]</a:t>
            </a:r>
            <a:r>
              <a:rPr lang="en-US" sz="3600" dirty="0" err="1"/>
              <a:t>hile</a:t>
            </a:r>
            <a:r>
              <a:rPr lang="en-US" sz="3600" dirty="0"/>
              <a:t> sophisticated algorithms and developments in MR </a:t>
            </a:r>
            <a:r>
              <a:rPr lang="en-US" sz="3600" dirty="0">
                <a:solidFill>
                  <a:schemeClr val="bg1">
                    <a:lumMod val="65000"/>
                  </a:schemeClr>
                </a:solidFill>
              </a:rPr>
              <a:t>(mobile robotics)</a:t>
            </a:r>
            <a:r>
              <a:rPr lang="en-US" sz="3600" dirty="0"/>
              <a:t>, building upon with big data, now allow many non-routine tasks to be automated, occupations that involve complex perception and manipulation tasks, creative intelligence tasks, and social intelligence tasks are unlikely to be substituted by computer capital over the next decade or two.</a:t>
            </a:r>
          </a:p>
        </p:txBody>
      </p:sp>
      <p:sp>
        <p:nvSpPr>
          <p:cNvPr id="4" name="TextBox 3">
            <a:extLst>
              <a:ext uri="{FF2B5EF4-FFF2-40B4-BE49-F238E27FC236}">
                <a16:creationId xmlns:a16="http://schemas.microsoft.com/office/drawing/2014/main" id="{3F8689FC-FEEE-489E-AAE6-A8A4F8597AD0}"/>
              </a:ext>
            </a:extLst>
          </p:cNvPr>
          <p:cNvSpPr txBox="1"/>
          <p:nvPr/>
        </p:nvSpPr>
        <p:spPr>
          <a:xfrm>
            <a:off x="8758410" y="6499952"/>
            <a:ext cx="3433592" cy="369332"/>
          </a:xfrm>
          <a:prstGeom prst="rect">
            <a:avLst/>
          </a:prstGeom>
          <a:noFill/>
        </p:spPr>
        <p:txBody>
          <a:bodyPr wrap="square" rtlCol="0">
            <a:spAutoFit/>
          </a:bodyPr>
          <a:lstStyle/>
          <a:p>
            <a:r>
              <a:rPr lang="en-US" dirty="0"/>
              <a:t>Source: Frey &amp; Osborne, 2017, p. 3</a:t>
            </a:r>
          </a:p>
        </p:txBody>
      </p:sp>
    </p:spTree>
    <p:extLst>
      <p:ext uri="{BB962C8B-B14F-4D97-AF65-F5344CB8AC3E}">
        <p14:creationId xmlns:p14="http://schemas.microsoft.com/office/powerpoint/2010/main" val="36240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A332-D930-4920-AD93-F373D2BE097C}"/>
              </a:ext>
            </a:extLst>
          </p:cNvPr>
          <p:cNvSpPr>
            <a:spLocks noGrp="1"/>
          </p:cNvSpPr>
          <p:nvPr>
            <p:ph type="title"/>
          </p:nvPr>
        </p:nvSpPr>
        <p:spPr/>
        <p:txBody>
          <a:bodyPr/>
          <a:lstStyle/>
          <a:p>
            <a:r>
              <a:rPr lang="en-US" dirty="0"/>
              <a:t>Paraphrasing Example: Paraphrasing Text</a:t>
            </a:r>
          </a:p>
        </p:txBody>
      </p:sp>
      <p:sp>
        <p:nvSpPr>
          <p:cNvPr id="3" name="Content Placeholder 2">
            <a:extLst>
              <a:ext uri="{FF2B5EF4-FFF2-40B4-BE49-F238E27FC236}">
                <a16:creationId xmlns:a16="http://schemas.microsoft.com/office/drawing/2014/main" id="{370C9B16-F2C4-4FB0-A4A6-70D3F92894C1}"/>
              </a:ext>
            </a:extLst>
          </p:cNvPr>
          <p:cNvSpPr>
            <a:spLocks noGrp="1"/>
          </p:cNvSpPr>
          <p:nvPr>
            <p:ph idx="1"/>
          </p:nvPr>
        </p:nvSpPr>
        <p:spPr/>
        <p:txBody>
          <a:bodyPr>
            <a:normAutofit lnSpcReduction="10000"/>
          </a:bodyPr>
          <a:lstStyle/>
          <a:p>
            <a:pPr marL="0" indent="0">
              <a:buNone/>
            </a:pPr>
            <a:r>
              <a:rPr lang="en-US" dirty="0"/>
              <a:t>Researchers noted that wages and educational attainments have exhibited a negative relationship with the probability of computerization (AI-based automation). Much manufacturing work, that requires moderate training and that once employed vast numbers of workers without college degrees, has disappeared, by either being shipped abroad or offloaded to robots and computers (TE, 2019). Jobs that require creative intelligence, social intelligence, strategy, and empathy are jobs with the lowest probability of computerization (Frey and Osborne, 2017). However, because AI is advancing rapidly and the job landscape is continuously changing, humans will need to figure out how to find meaning in non-labor activities and learn new ways to contribute to society.</a:t>
            </a:r>
          </a:p>
        </p:txBody>
      </p:sp>
      <p:sp>
        <p:nvSpPr>
          <p:cNvPr id="5" name="TextBox 4">
            <a:extLst>
              <a:ext uri="{FF2B5EF4-FFF2-40B4-BE49-F238E27FC236}">
                <a16:creationId xmlns:a16="http://schemas.microsoft.com/office/drawing/2014/main" id="{01B77B73-331F-4E6C-92CE-D39B35C2585D}"/>
              </a:ext>
            </a:extLst>
          </p:cNvPr>
          <p:cNvSpPr txBox="1"/>
          <p:nvPr/>
        </p:nvSpPr>
        <p:spPr>
          <a:xfrm>
            <a:off x="8934680" y="6499952"/>
            <a:ext cx="3257322" cy="369332"/>
          </a:xfrm>
          <a:prstGeom prst="rect">
            <a:avLst/>
          </a:prstGeom>
          <a:noFill/>
        </p:spPr>
        <p:txBody>
          <a:bodyPr wrap="square" rtlCol="0">
            <a:spAutoFit/>
          </a:bodyPr>
          <a:lstStyle/>
          <a:p>
            <a:r>
              <a:rPr lang="en-US" dirty="0"/>
              <a:t>Source: Wang &amp; </a:t>
            </a:r>
            <a:r>
              <a:rPr lang="en-US" dirty="0" err="1"/>
              <a:t>Siau</a:t>
            </a:r>
            <a:r>
              <a:rPr lang="en-US" dirty="0"/>
              <a:t>, 2019, p. 69</a:t>
            </a:r>
          </a:p>
        </p:txBody>
      </p:sp>
      <p:sp>
        <p:nvSpPr>
          <p:cNvPr id="6" name="Rectangle 5">
            <a:extLst>
              <a:ext uri="{FF2B5EF4-FFF2-40B4-BE49-F238E27FC236}">
                <a16:creationId xmlns:a16="http://schemas.microsoft.com/office/drawing/2014/main" id="{6F43927A-68F5-4738-9A0B-9FE17FC4D3AC}"/>
              </a:ext>
            </a:extLst>
          </p:cNvPr>
          <p:cNvSpPr/>
          <p:nvPr/>
        </p:nvSpPr>
        <p:spPr>
          <a:xfrm>
            <a:off x="838200" y="1801241"/>
            <a:ext cx="10515600" cy="72250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7660D2A-6210-4777-9C68-E8CA9153B339}"/>
              </a:ext>
            </a:extLst>
          </p:cNvPr>
          <p:cNvSpPr/>
          <p:nvPr/>
        </p:nvSpPr>
        <p:spPr>
          <a:xfrm>
            <a:off x="838200" y="2523745"/>
            <a:ext cx="5903976" cy="37795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B1E3D41-D917-451E-8B88-920A23F4213D}"/>
              </a:ext>
            </a:extLst>
          </p:cNvPr>
          <p:cNvSpPr/>
          <p:nvPr/>
        </p:nvSpPr>
        <p:spPr>
          <a:xfrm>
            <a:off x="10341864" y="3528394"/>
            <a:ext cx="1011936" cy="377951"/>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9736CE-D605-4AB6-B32C-EBA1F2A44D06}"/>
              </a:ext>
            </a:extLst>
          </p:cNvPr>
          <p:cNvSpPr/>
          <p:nvPr/>
        </p:nvSpPr>
        <p:spPr>
          <a:xfrm>
            <a:off x="838200" y="3906345"/>
            <a:ext cx="10515600" cy="682263"/>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E4AF75-1CD4-415B-A2F9-06CE2347CED7}"/>
              </a:ext>
            </a:extLst>
          </p:cNvPr>
          <p:cNvSpPr/>
          <p:nvPr/>
        </p:nvSpPr>
        <p:spPr>
          <a:xfrm>
            <a:off x="838200" y="4588608"/>
            <a:ext cx="3099816" cy="362534"/>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72E5B0-B8E1-44D4-983F-112523703E56}"/>
              </a:ext>
            </a:extLst>
          </p:cNvPr>
          <p:cNvSpPr/>
          <p:nvPr/>
        </p:nvSpPr>
        <p:spPr>
          <a:xfrm>
            <a:off x="3938016" y="4588608"/>
            <a:ext cx="7415784" cy="36253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20D139-1079-4627-90CC-D4741FAE91AC}"/>
              </a:ext>
            </a:extLst>
          </p:cNvPr>
          <p:cNvSpPr/>
          <p:nvPr/>
        </p:nvSpPr>
        <p:spPr>
          <a:xfrm>
            <a:off x="838200" y="4951235"/>
            <a:ext cx="10515600" cy="68226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AD24F7-2C53-405E-A7D7-8010A81373D3}"/>
              </a:ext>
            </a:extLst>
          </p:cNvPr>
          <p:cNvSpPr/>
          <p:nvPr/>
        </p:nvSpPr>
        <p:spPr>
          <a:xfrm>
            <a:off x="838199" y="5633498"/>
            <a:ext cx="3193973" cy="322292"/>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29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1D1E-4DE3-4E9C-9FF9-07DE5A98B22D}"/>
              </a:ext>
            </a:extLst>
          </p:cNvPr>
          <p:cNvSpPr>
            <a:spLocks noGrp="1"/>
          </p:cNvSpPr>
          <p:nvPr>
            <p:ph type="title"/>
          </p:nvPr>
        </p:nvSpPr>
        <p:spPr/>
        <p:txBody>
          <a:bodyPr/>
          <a:lstStyle/>
          <a:p>
            <a:r>
              <a:rPr lang="en-US" dirty="0"/>
              <a:t>Structure of Paraphrase/Direct Quotation</a:t>
            </a:r>
          </a:p>
        </p:txBody>
      </p:sp>
      <p:sp>
        <p:nvSpPr>
          <p:cNvPr id="4" name="Rectangle 3">
            <a:extLst>
              <a:ext uri="{FF2B5EF4-FFF2-40B4-BE49-F238E27FC236}">
                <a16:creationId xmlns:a16="http://schemas.microsoft.com/office/drawing/2014/main" id="{F945EE88-770A-4074-AE8F-EDD45BFF23B7}"/>
              </a:ext>
            </a:extLst>
          </p:cNvPr>
          <p:cNvSpPr/>
          <p:nvPr/>
        </p:nvSpPr>
        <p:spPr>
          <a:xfrm>
            <a:off x="1506961" y="1792926"/>
            <a:ext cx="9178077" cy="11595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introducing the context of the citations</a:t>
            </a:r>
          </a:p>
        </p:txBody>
      </p:sp>
      <p:sp>
        <p:nvSpPr>
          <p:cNvPr id="5" name="Rectangle 4">
            <a:extLst>
              <a:ext uri="{FF2B5EF4-FFF2-40B4-BE49-F238E27FC236}">
                <a16:creationId xmlns:a16="http://schemas.microsoft.com/office/drawing/2014/main" id="{D0A714E7-F1F7-4DBF-A074-651FB6D8EAD4}"/>
              </a:ext>
            </a:extLst>
          </p:cNvPr>
          <p:cNvSpPr/>
          <p:nvPr/>
        </p:nvSpPr>
        <p:spPr>
          <a:xfrm>
            <a:off x="1506961" y="3157181"/>
            <a:ext cx="9178077" cy="11595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Sentence(s) which paraphrase/quote the citations</a:t>
            </a:r>
          </a:p>
        </p:txBody>
      </p:sp>
      <p:sp>
        <p:nvSpPr>
          <p:cNvPr id="6" name="Rectangle 5">
            <a:extLst>
              <a:ext uri="{FF2B5EF4-FFF2-40B4-BE49-F238E27FC236}">
                <a16:creationId xmlns:a16="http://schemas.microsoft.com/office/drawing/2014/main" id="{5A6451FF-1653-4822-B67E-9DABE885E0DE}"/>
              </a:ext>
            </a:extLst>
          </p:cNvPr>
          <p:cNvSpPr/>
          <p:nvPr/>
        </p:nvSpPr>
        <p:spPr>
          <a:xfrm>
            <a:off x="1506961" y="4521436"/>
            <a:ext cx="9178077" cy="115959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analyzing significance or implications of the citations</a:t>
            </a:r>
          </a:p>
        </p:txBody>
      </p:sp>
    </p:spTree>
    <p:extLst>
      <p:ext uri="{BB962C8B-B14F-4D97-AF65-F5344CB8AC3E}">
        <p14:creationId xmlns:p14="http://schemas.microsoft.com/office/powerpoint/2010/main" val="167966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700A-4A03-4F04-8FE6-D51B2329CA10}"/>
              </a:ext>
            </a:extLst>
          </p:cNvPr>
          <p:cNvSpPr>
            <a:spLocks noGrp="1"/>
          </p:cNvSpPr>
          <p:nvPr>
            <p:ph type="title"/>
          </p:nvPr>
        </p:nvSpPr>
        <p:spPr/>
        <p:txBody>
          <a:bodyPr/>
          <a:lstStyle/>
          <a:p>
            <a:r>
              <a:rPr lang="en-US" dirty="0"/>
              <a:t>Direct Quotation Example</a:t>
            </a:r>
          </a:p>
        </p:txBody>
      </p:sp>
      <p:sp>
        <p:nvSpPr>
          <p:cNvPr id="3" name="Content Placeholder 2">
            <a:extLst>
              <a:ext uri="{FF2B5EF4-FFF2-40B4-BE49-F238E27FC236}">
                <a16:creationId xmlns:a16="http://schemas.microsoft.com/office/drawing/2014/main" id="{18C07F2B-8141-4A3F-A06B-7D348D7FDD3E}"/>
              </a:ext>
            </a:extLst>
          </p:cNvPr>
          <p:cNvSpPr>
            <a:spLocks noGrp="1"/>
          </p:cNvSpPr>
          <p:nvPr>
            <p:ph idx="1"/>
          </p:nvPr>
        </p:nvSpPr>
        <p:spPr/>
        <p:txBody>
          <a:bodyPr>
            <a:normAutofit fontScale="92500" lnSpcReduction="20000"/>
          </a:bodyPr>
          <a:lstStyle/>
          <a:p>
            <a:pPr marL="0" indent="0">
              <a:buNone/>
            </a:pPr>
            <a:r>
              <a:rPr lang="en-US" dirty="0"/>
              <a:t>Basically, automation is a system or technology that automates some work that was previously done by humans. Parasuraman and Riley (1997, p. 2) defined automation as “the execution by a machine agent (usually a computer) of a function that has previously been carried out by a human”. According to their analysis, automation changes over time and once automation is completely realized, it will be considered a machine. In another word, today’s automation could be tomorrow’s machine. Lee and See (2004, p. 50) define automation in a more detailed way. According to their definition, automation is a technology that “actively selects data, transforms information, makes decisions, or controls processes”, as well as exhibiting potential to extend human performance and improve safety. Although automation has been defined in different ways, the common theme is that automation frees humans from time-consuming and repetitive tasks, whether the tasks involve physical functions and/or cognitive functions.</a:t>
            </a:r>
          </a:p>
        </p:txBody>
      </p:sp>
      <p:sp>
        <p:nvSpPr>
          <p:cNvPr id="4" name="TextBox 3">
            <a:extLst>
              <a:ext uri="{FF2B5EF4-FFF2-40B4-BE49-F238E27FC236}">
                <a16:creationId xmlns:a16="http://schemas.microsoft.com/office/drawing/2014/main" id="{CA9990C2-DD1A-42D2-A29D-B7555F66527A}"/>
              </a:ext>
            </a:extLst>
          </p:cNvPr>
          <p:cNvSpPr txBox="1"/>
          <p:nvPr/>
        </p:nvSpPr>
        <p:spPr>
          <a:xfrm>
            <a:off x="8505022" y="6499952"/>
            <a:ext cx="3686980" cy="369332"/>
          </a:xfrm>
          <a:prstGeom prst="rect">
            <a:avLst/>
          </a:prstGeom>
          <a:noFill/>
        </p:spPr>
        <p:txBody>
          <a:bodyPr wrap="square" rtlCol="0">
            <a:spAutoFit/>
          </a:bodyPr>
          <a:lstStyle/>
          <a:p>
            <a:r>
              <a:rPr lang="en-US" dirty="0"/>
              <a:t>Source: Wang &amp; </a:t>
            </a:r>
            <a:r>
              <a:rPr lang="en-US" dirty="0" err="1"/>
              <a:t>Siau</a:t>
            </a:r>
            <a:r>
              <a:rPr lang="en-US" dirty="0"/>
              <a:t>, 2019, pp. 62-63</a:t>
            </a:r>
          </a:p>
        </p:txBody>
      </p:sp>
      <p:sp>
        <p:nvSpPr>
          <p:cNvPr id="5" name="Rectangle 4">
            <a:extLst>
              <a:ext uri="{FF2B5EF4-FFF2-40B4-BE49-F238E27FC236}">
                <a16:creationId xmlns:a16="http://schemas.microsoft.com/office/drawing/2014/main" id="{4E717374-31F7-41C2-B9AD-E59166D81AFC}"/>
              </a:ext>
            </a:extLst>
          </p:cNvPr>
          <p:cNvSpPr/>
          <p:nvPr/>
        </p:nvSpPr>
        <p:spPr>
          <a:xfrm>
            <a:off x="838200" y="1825626"/>
            <a:ext cx="10515600" cy="30063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8E0FE4-9C37-4133-8DBB-0C380D059EC8}"/>
              </a:ext>
            </a:extLst>
          </p:cNvPr>
          <p:cNvSpPr/>
          <p:nvPr/>
        </p:nvSpPr>
        <p:spPr>
          <a:xfrm>
            <a:off x="838200" y="2126256"/>
            <a:ext cx="5108013" cy="30063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722F27-7782-48EC-96BD-61CD74298F59}"/>
              </a:ext>
            </a:extLst>
          </p:cNvPr>
          <p:cNvSpPr/>
          <p:nvPr/>
        </p:nvSpPr>
        <p:spPr>
          <a:xfrm>
            <a:off x="5946213" y="2126255"/>
            <a:ext cx="5407587" cy="300630"/>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BAE230-A760-4591-AFC0-4C6BC1D64626}"/>
              </a:ext>
            </a:extLst>
          </p:cNvPr>
          <p:cNvSpPr/>
          <p:nvPr/>
        </p:nvSpPr>
        <p:spPr>
          <a:xfrm>
            <a:off x="838200" y="2426885"/>
            <a:ext cx="10515600" cy="550491"/>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D34D3D-2068-48B8-91FA-3F51B706FB13}"/>
              </a:ext>
            </a:extLst>
          </p:cNvPr>
          <p:cNvSpPr/>
          <p:nvPr/>
        </p:nvSpPr>
        <p:spPr>
          <a:xfrm>
            <a:off x="838199" y="2977376"/>
            <a:ext cx="10515599" cy="550491"/>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032BC6-1B13-4C72-91F8-0F43C68A07DF}"/>
              </a:ext>
            </a:extLst>
          </p:cNvPr>
          <p:cNvSpPr/>
          <p:nvPr/>
        </p:nvSpPr>
        <p:spPr>
          <a:xfrm>
            <a:off x="838198" y="3527866"/>
            <a:ext cx="8892311" cy="25904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AF3689-9E29-4F2B-8CB5-9FC5F2D3CA28}"/>
              </a:ext>
            </a:extLst>
          </p:cNvPr>
          <p:cNvSpPr/>
          <p:nvPr/>
        </p:nvSpPr>
        <p:spPr>
          <a:xfrm>
            <a:off x="9730508" y="3527866"/>
            <a:ext cx="1623289" cy="259043"/>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60FC5A-8604-4E68-8C7F-41F700BDB4BD}"/>
              </a:ext>
            </a:extLst>
          </p:cNvPr>
          <p:cNvSpPr/>
          <p:nvPr/>
        </p:nvSpPr>
        <p:spPr>
          <a:xfrm>
            <a:off x="838198" y="3786909"/>
            <a:ext cx="10515599" cy="1100980"/>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132302-3D53-4F0E-BA10-12ECE0192F5F}"/>
              </a:ext>
            </a:extLst>
          </p:cNvPr>
          <p:cNvSpPr/>
          <p:nvPr/>
        </p:nvSpPr>
        <p:spPr>
          <a:xfrm>
            <a:off x="838198" y="4887889"/>
            <a:ext cx="10515599" cy="875866"/>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3016A0-D43F-48ED-9F7D-7478C1D5421D}"/>
              </a:ext>
            </a:extLst>
          </p:cNvPr>
          <p:cNvSpPr/>
          <p:nvPr/>
        </p:nvSpPr>
        <p:spPr>
          <a:xfrm>
            <a:off x="838198" y="5763755"/>
            <a:ext cx="1466855" cy="25904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4690-19CC-479C-A689-E90590ABB16E}"/>
              </a:ext>
            </a:extLst>
          </p:cNvPr>
          <p:cNvSpPr>
            <a:spLocks noGrp="1"/>
          </p:cNvSpPr>
          <p:nvPr>
            <p:ph type="title"/>
          </p:nvPr>
        </p:nvSpPr>
        <p:spPr/>
        <p:txBody>
          <a:bodyPr/>
          <a:lstStyle/>
          <a:p>
            <a:r>
              <a:rPr lang="en-US" dirty="0"/>
              <a:t>Signaling Words</a:t>
            </a:r>
          </a:p>
        </p:txBody>
      </p:sp>
      <p:graphicFrame>
        <p:nvGraphicFramePr>
          <p:cNvPr id="4" name="Content Placeholder 3">
            <a:extLst>
              <a:ext uri="{FF2B5EF4-FFF2-40B4-BE49-F238E27FC236}">
                <a16:creationId xmlns:a16="http://schemas.microsoft.com/office/drawing/2014/main" id="{666970B8-6D63-4DB7-B450-B0664A24F77F}"/>
              </a:ext>
            </a:extLst>
          </p:cNvPr>
          <p:cNvGraphicFramePr>
            <a:graphicFrameLocks noGrp="1"/>
          </p:cNvGraphicFramePr>
          <p:nvPr>
            <p:ph idx="1"/>
            <p:extLst>
              <p:ext uri="{D42A27DB-BD31-4B8C-83A1-F6EECF244321}">
                <p14:modId xmlns:p14="http://schemas.microsoft.com/office/powerpoint/2010/main" val="3247078438"/>
              </p:ext>
            </p:extLst>
          </p:nvPr>
        </p:nvGraphicFramePr>
        <p:xfrm>
          <a:off x="838200" y="1825625"/>
          <a:ext cx="10515600" cy="2225040"/>
        </p:xfrm>
        <a:graphic>
          <a:graphicData uri="http://schemas.openxmlformats.org/drawingml/2006/table">
            <a:tbl>
              <a:tblPr firstRow="1" bandRow="1">
                <a:tableStyleId>{2D5ABB26-0587-4C30-8999-92F81FD0307C}</a:tableStyleId>
              </a:tblPr>
              <a:tblGrid>
                <a:gridCol w="2389742">
                  <a:extLst>
                    <a:ext uri="{9D8B030D-6E8A-4147-A177-3AD203B41FA5}">
                      <a16:colId xmlns:a16="http://schemas.microsoft.com/office/drawing/2014/main" val="58662996"/>
                    </a:ext>
                  </a:extLst>
                </a:gridCol>
                <a:gridCol w="8125858">
                  <a:extLst>
                    <a:ext uri="{9D8B030D-6E8A-4147-A177-3AD203B41FA5}">
                      <a16:colId xmlns:a16="http://schemas.microsoft.com/office/drawing/2014/main" val="1828544375"/>
                    </a:ext>
                  </a:extLst>
                </a:gridCol>
              </a:tblGrid>
              <a:tr h="370840">
                <a:tc>
                  <a:txBody>
                    <a:bodyPr/>
                    <a:lstStyle/>
                    <a:p>
                      <a:r>
                        <a:rPr lang="en-US" dirty="0"/>
                        <a:t>say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are simply stating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11075809"/>
                  </a:ext>
                </a:extLst>
              </a:tr>
              <a:tr h="370840">
                <a:tc>
                  <a:txBody>
                    <a:bodyPr/>
                    <a:lstStyle/>
                    <a:p>
                      <a:r>
                        <a:rPr lang="en-US" dirty="0"/>
                        <a:t>claim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disagree with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5015370"/>
                  </a:ext>
                </a:extLst>
              </a:tr>
              <a:tr h="370840">
                <a:tc>
                  <a:txBody>
                    <a:bodyPr/>
                    <a:lstStyle/>
                    <a:p>
                      <a:r>
                        <a:rPr lang="en-US" dirty="0"/>
                        <a:t>argue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is making a subjective argument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600979"/>
                  </a:ext>
                </a:extLst>
              </a:tr>
              <a:tr h="370840">
                <a:tc>
                  <a:txBody>
                    <a:bodyPr/>
                    <a:lstStyle/>
                    <a:p>
                      <a:r>
                        <a:rPr lang="en-US" dirty="0"/>
                        <a:t>maintain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still believes it, despite some opposition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72403568"/>
                  </a:ext>
                </a:extLst>
              </a:tr>
              <a:tr h="370840">
                <a:tc>
                  <a:txBody>
                    <a:bodyPr/>
                    <a:lstStyle/>
                    <a:p>
                      <a:r>
                        <a:rPr lang="en-US" dirty="0"/>
                        <a:t>point 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is giving some factual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23287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are simply stating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68335610"/>
                  </a:ext>
                </a:extLst>
              </a:tr>
            </a:tbl>
          </a:graphicData>
        </a:graphic>
      </p:graphicFrame>
    </p:spTree>
    <p:extLst>
      <p:ext uri="{BB962C8B-B14F-4D97-AF65-F5344CB8AC3E}">
        <p14:creationId xmlns:p14="http://schemas.microsoft.com/office/powerpoint/2010/main" val="107820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12965</TotalTime>
  <Words>921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VE496 Advanced Technical Communication</vt:lpstr>
      <vt:lpstr>Do Not</vt:lpstr>
      <vt:lpstr>Paraphrasing Practice</vt:lpstr>
      <vt:lpstr>Possible Answers</vt:lpstr>
      <vt:lpstr>Paraphrasing Example: Source Text</vt:lpstr>
      <vt:lpstr>Paraphrasing Example: Paraphrasing Text</vt:lpstr>
      <vt:lpstr>Structure of Paraphrase/Direct Quotation</vt:lpstr>
      <vt:lpstr>Direct Quotation Example</vt:lpstr>
      <vt:lpstr>Signaling Words</vt:lpstr>
      <vt:lpstr>Bibliographic Reference Format: APA</vt:lpstr>
      <vt:lpstr>In-Text Citation Format: APA</vt:lpstr>
      <vt:lpstr>Bibliographic Reference Format: IEEE</vt:lpstr>
      <vt:lpstr>In-Text Citation Format: IEEE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221</cp:revision>
  <dcterms:created xsi:type="dcterms:W3CDTF">2019-04-30T19:54:39Z</dcterms:created>
  <dcterms:modified xsi:type="dcterms:W3CDTF">2020-06-04T15:20:29Z</dcterms:modified>
</cp:coreProperties>
</file>