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75" r:id="rId3"/>
    <p:sldId id="276" r:id="rId4"/>
    <p:sldId id="277" r:id="rId5"/>
    <p:sldId id="441" r:id="rId6"/>
    <p:sldId id="269" r:id="rId7"/>
    <p:sldId id="264" r:id="rId8"/>
    <p:sldId id="442" r:id="rId9"/>
    <p:sldId id="265" r:id="rId10"/>
    <p:sldId id="4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7" d="100"/>
          <a:sy n="87"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6/6/2020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6/6/2020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6:</a:t>
            </a:r>
          </a:p>
          <a:p>
            <a:r>
              <a:rPr lang="en-US" dirty="0"/>
              <a:t>Literature Reviews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6288-4D4A-4FF9-BB2B-61540CD6885B}"/>
              </a:ext>
            </a:extLst>
          </p:cNvPr>
          <p:cNvSpPr>
            <a:spLocks noGrp="1"/>
          </p:cNvSpPr>
          <p:nvPr>
            <p:ph type="title"/>
          </p:nvPr>
        </p:nvSpPr>
        <p:spPr/>
        <p:txBody>
          <a:bodyPr/>
          <a:lstStyle/>
          <a:p>
            <a:r>
              <a:rPr lang="en-US" dirty="0"/>
              <a:t>Literature Review: Writing Guidelines</a:t>
            </a:r>
          </a:p>
        </p:txBody>
      </p:sp>
      <p:sp>
        <p:nvSpPr>
          <p:cNvPr id="3" name="Content Placeholder 2">
            <a:extLst>
              <a:ext uri="{FF2B5EF4-FFF2-40B4-BE49-F238E27FC236}">
                <a16:creationId xmlns:a16="http://schemas.microsoft.com/office/drawing/2014/main" id="{C6FCC5BD-E223-4351-9CA1-2594472D8602}"/>
              </a:ext>
            </a:extLst>
          </p:cNvPr>
          <p:cNvSpPr>
            <a:spLocks noGrp="1"/>
          </p:cNvSpPr>
          <p:nvPr>
            <p:ph idx="1"/>
          </p:nvPr>
        </p:nvSpPr>
        <p:spPr/>
        <p:txBody>
          <a:bodyPr>
            <a:normAutofit fontScale="92500" lnSpcReduction="20000"/>
          </a:bodyPr>
          <a:lstStyle/>
          <a:p>
            <a:r>
              <a:rPr lang="en-US" dirty="0"/>
              <a:t>When reviewing articles, do not simply state what a study generally did (e.g. “examined AI in medicine”). Highlight specific findings (e.g. “found that speed increased by 20%”) for empirical studies, or specific themes (e.g. “AI adoption remains low due to financial constraints”) that were identified in review/theoretical studies.</a:t>
            </a:r>
          </a:p>
          <a:p>
            <a:pPr lvl="1"/>
            <a:r>
              <a:rPr lang="en-US" dirty="0"/>
              <a:t>If an article contains many findings (especially a review/theoretical article), select one or two findings  that are of greatest interest to your particular study or technical project. But remain specific.</a:t>
            </a:r>
          </a:p>
          <a:p>
            <a:r>
              <a:rPr lang="en-US" dirty="0"/>
              <a:t>When making your own analysis of the implications or research gaps, do not simply state that the findings have important implications “for AI” or “for society” or “for humanity”. Identify implications for a specific group of people (e.g. reducing waiting time of ride-hailing passengers during peak traffic times), or specific research gaps that previous studies have missed (e.g. not conducted in a clinical setting).</a:t>
            </a:r>
          </a:p>
        </p:txBody>
      </p:sp>
    </p:spTree>
    <p:extLst>
      <p:ext uri="{BB962C8B-B14F-4D97-AF65-F5344CB8AC3E}">
        <p14:creationId xmlns:p14="http://schemas.microsoft.com/office/powerpoint/2010/main" val="379285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FE48-7C3C-4C45-BC20-2E078189A394}"/>
              </a:ext>
            </a:extLst>
          </p:cNvPr>
          <p:cNvSpPr>
            <a:spLocks noGrp="1"/>
          </p:cNvSpPr>
          <p:nvPr>
            <p:ph type="title"/>
          </p:nvPr>
        </p:nvSpPr>
        <p:spPr/>
        <p:txBody>
          <a:bodyPr/>
          <a:lstStyle/>
          <a:p>
            <a:r>
              <a:rPr lang="en-US" dirty="0"/>
              <a:t>Literature Review: Purpose</a:t>
            </a:r>
          </a:p>
        </p:txBody>
      </p:sp>
      <p:sp>
        <p:nvSpPr>
          <p:cNvPr id="3" name="Content Placeholder 2">
            <a:extLst>
              <a:ext uri="{FF2B5EF4-FFF2-40B4-BE49-F238E27FC236}">
                <a16:creationId xmlns:a16="http://schemas.microsoft.com/office/drawing/2014/main" id="{8D570E2A-E7AB-4E68-9B23-742FE8CFB526}"/>
              </a:ext>
            </a:extLst>
          </p:cNvPr>
          <p:cNvSpPr>
            <a:spLocks noGrp="1"/>
          </p:cNvSpPr>
          <p:nvPr>
            <p:ph idx="1"/>
          </p:nvPr>
        </p:nvSpPr>
        <p:spPr/>
        <p:txBody>
          <a:bodyPr/>
          <a:lstStyle/>
          <a:p>
            <a:pPr marL="0" indent="0">
              <a:buNone/>
            </a:pPr>
            <a:r>
              <a:rPr lang="en-US" dirty="0"/>
              <a:t>To justify your study</a:t>
            </a:r>
          </a:p>
        </p:txBody>
      </p:sp>
      <p:sp>
        <p:nvSpPr>
          <p:cNvPr id="4" name="Rectangle 3">
            <a:extLst>
              <a:ext uri="{FF2B5EF4-FFF2-40B4-BE49-F238E27FC236}">
                <a16:creationId xmlns:a16="http://schemas.microsoft.com/office/drawing/2014/main" id="{07B79294-08CC-49B5-9AA3-27B2F9A49200}"/>
              </a:ext>
            </a:extLst>
          </p:cNvPr>
          <p:cNvSpPr/>
          <p:nvPr/>
        </p:nvSpPr>
        <p:spPr>
          <a:xfrm>
            <a:off x="1709531" y="2640969"/>
            <a:ext cx="3515611" cy="30839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has already</a:t>
            </a:r>
          </a:p>
          <a:p>
            <a:pPr algn="ctr"/>
            <a:r>
              <a:rPr lang="en-US" dirty="0">
                <a:solidFill>
                  <a:schemeClr val="tx1"/>
                </a:solidFill>
              </a:rPr>
              <a:t>been done</a:t>
            </a:r>
          </a:p>
        </p:txBody>
      </p:sp>
      <p:sp>
        <p:nvSpPr>
          <p:cNvPr id="7" name="Rectangle 6">
            <a:extLst>
              <a:ext uri="{FF2B5EF4-FFF2-40B4-BE49-F238E27FC236}">
                <a16:creationId xmlns:a16="http://schemas.microsoft.com/office/drawing/2014/main" id="{9CBD9E52-C664-4D05-95AF-C6639288A519}"/>
              </a:ext>
            </a:extLst>
          </p:cNvPr>
          <p:cNvSpPr/>
          <p:nvPr/>
        </p:nvSpPr>
        <p:spPr>
          <a:xfrm>
            <a:off x="6531665" y="2640969"/>
            <a:ext cx="3515611" cy="308397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has not yet</a:t>
            </a:r>
          </a:p>
          <a:p>
            <a:pPr algn="ctr"/>
            <a:r>
              <a:rPr lang="en-US" dirty="0">
                <a:solidFill>
                  <a:schemeClr val="tx1"/>
                </a:solidFill>
              </a:rPr>
              <a:t>been done or still needs</a:t>
            </a:r>
          </a:p>
          <a:p>
            <a:pPr algn="ctr"/>
            <a:r>
              <a:rPr lang="en-US" dirty="0">
                <a:solidFill>
                  <a:schemeClr val="tx1"/>
                </a:solidFill>
              </a:rPr>
              <a:t>to be done</a:t>
            </a:r>
          </a:p>
        </p:txBody>
      </p:sp>
      <p:sp>
        <p:nvSpPr>
          <p:cNvPr id="8" name="Arrow: Right 7">
            <a:extLst>
              <a:ext uri="{FF2B5EF4-FFF2-40B4-BE49-F238E27FC236}">
                <a16:creationId xmlns:a16="http://schemas.microsoft.com/office/drawing/2014/main" id="{E572BA8D-E89B-40A2-A496-D263A8BED5CB}"/>
              </a:ext>
            </a:extLst>
          </p:cNvPr>
          <p:cNvSpPr/>
          <p:nvPr/>
        </p:nvSpPr>
        <p:spPr>
          <a:xfrm>
            <a:off x="5458002" y="4100601"/>
            <a:ext cx="897362" cy="210142"/>
          </a:xfrm>
          <a:prstGeom prst="right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94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56BE-8C40-4314-B905-0C57D1D61ED9}"/>
              </a:ext>
            </a:extLst>
          </p:cNvPr>
          <p:cNvSpPr>
            <a:spLocks noGrp="1"/>
          </p:cNvSpPr>
          <p:nvPr>
            <p:ph type="title"/>
          </p:nvPr>
        </p:nvSpPr>
        <p:spPr/>
        <p:txBody>
          <a:bodyPr/>
          <a:lstStyle/>
          <a:p>
            <a:r>
              <a:rPr lang="en-US" dirty="0"/>
              <a:t>Literature Review: Example Structure</a:t>
            </a:r>
          </a:p>
        </p:txBody>
      </p:sp>
      <p:sp>
        <p:nvSpPr>
          <p:cNvPr id="4" name="Rectangle 3">
            <a:extLst>
              <a:ext uri="{FF2B5EF4-FFF2-40B4-BE49-F238E27FC236}">
                <a16:creationId xmlns:a16="http://schemas.microsoft.com/office/drawing/2014/main" id="{F5BC9500-49AC-4B82-9123-02749C5ABB47}"/>
              </a:ext>
            </a:extLst>
          </p:cNvPr>
          <p:cNvSpPr/>
          <p:nvPr/>
        </p:nvSpPr>
        <p:spPr>
          <a:xfrm>
            <a:off x="3015815" y="1467550"/>
            <a:ext cx="8382947" cy="28851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1CACB3F9-FB53-46EC-8612-01556BF7B2F4}"/>
              </a:ext>
            </a:extLst>
          </p:cNvPr>
          <p:cNvSpPr txBox="1"/>
          <p:nvPr/>
        </p:nvSpPr>
        <p:spPr>
          <a:xfrm>
            <a:off x="641784" y="2448478"/>
            <a:ext cx="1425555" cy="923330"/>
          </a:xfrm>
          <a:prstGeom prst="rect">
            <a:avLst/>
          </a:prstGeom>
          <a:noFill/>
        </p:spPr>
        <p:txBody>
          <a:bodyPr wrap="square" rtlCol="0">
            <a:spAutoFit/>
          </a:bodyPr>
          <a:lstStyle/>
          <a:p>
            <a:r>
              <a:rPr lang="en-US" dirty="0"/>
              <a:t>What has already been done</a:t>
            </a:r>
          </a:p>
        </p:txBody>
      </p:sp>
      <p:sp>
        <p:nvSpPr>
          <p:cNvPr id="6" name="Rectangle 5">
            <a:extLst>
              <a:ext uri="{FF2B5EF4-FFF2-40B4-BE49-F238E27FC236}">
                <a16:creationId xmlns:a16="http://schemas.microsoft.com/office/drawing/2014/main" id="{096808B8-8136-4E0C-9139-D465074AE954}"/>
              </a:ext>
            </a:extLst>
          </p:cNvPr>
          <p:cNvSpPr/>
          <p:nvPr/>
        </p:nvSpPr>
        <p:spPr>
          <a:xfrm>
            <a:off x="4441370" y="2137513"/>
            <a:ext cx="5520477" cy="5894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C15B18D0-1FAF-4451-AD43-FA37914C5A3D}"/>
              </a:ext>
            </a:extLst>
          </p:cNvPr>
          <p:cNvSpPr/>
          <p:nvPr/>
        </p:nvSpPr>
        <p:spPr>
          <a:xfrm>
            <a:off x="4441370" y="2839534"/>
            <a:ext cx="5520477" cy="5894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45F1B142-C8E3-4D14-935C-DE769613BCFD}"/>
              </a:ext>
            </a:extLst>
          </p:cNvPr>
          <p:cNvSpPr/>
          <p:nvPr/>
        </p:nvSpPr>
        <p:spPr>
          <a:xfrm>
            <a:off x="4441369" y="3552914"/>
            <a:ext cx="5520477" cy="5894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84A6A4FC-C647-48F1-AEC0-2CE1A9F91495}"/>
              </a:ext>
            </a:extLst>
          </p:cNvPr>
          <p:cNvSpPr/>
          <p:nvPr/>
        </p:nvSpPr>
        <p:spPr>
          <a:xfrm>
            <a:off x="3015815" y="4589205"/>
            <a:ext cx="8382947" cy="16257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FAD87620-B028-432C-8990-66AD22D2E50A}"/>
              </a:ext>
            </a:extLst>
          </p:cNvPr>
          <p:cNvSpPr txBox="1"/>
          <p:nvPr/>
        </p:nvSpPr>
        <p:spPr>
          <a:xfrm>
            <a:off x="641784" y="4940419"/>
            <a:ext cx="1925351" cy="923330"/>
          </a:xfrm>
          <a:prstGeom prst="rect">
            <a:avLst/>
          </a:prstGeom>
          <a:noFill/>
        </p:spPr>
        <p:txBody>
          <a:bodyPr wrap="square" rtlCol="0">
            <a:spAutoFit/>
          </a:bodyPr>
          <a:lstStyle/>
          <a:p>
            <a:r>
              <a:rPr lang="en-US" dirty="0"/>
              <a:t>What has not yet been done or still needs to be done</a:t>
            </a:r>
          </a:p>
        </p:txBody>
      </p:sp>
      <p:sp>
        <p:nvSpPr>
          <p:cNvPr id="12" name="Rectangle 11">
            <a:extLst>
              <a:ext uri="{FF2B5EF4-FFF2-40B4-BE49-F238E27FC236}">
                <a16:creationId xmlns:a16="http://schemas.microsoft.com/office/drawing/2014/main" id="{D0C65380-68D4-460A-AD81-1184403D257B}"/>
              </a:ext>
            </a:extLst>
          </p:cNvPr>
          <p:cNvSpPr/>
          <p:nvPr/>
        </p:nvSpPr>
        <p:spPr>
          <a:xfrm>
            <a:off x="4441368" y="4739134"/>
            <a:ext cx="5520477" cy="58946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595F79A1-D403-41B1-918B-73A5672D9E4E}"/>
              </a:ext>
            </a:extLst>
          </p:cNvPr>
          <p:cNvSpPr/>
          <p:nvPr/>
        </p:nvSpPr>
        <p:spPr>
          <a:xfrm>
            <a:off x="4441367" y="5455162"/>
            <a:ext cx="5520477" cy="58946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a:extLst>
              <a:ext uri="{FF2B5EF4-FFF2-40B4-BE49-F238E27FC236}">
                <a16:creationId xmlns:a16="http://schemas.microsoft.com/office/drawing/2014/main" id="{D6458123-99D2-44D3-9B83-5685AA0B4BD2}"/>
              </a:ext>
            </a:extLst>
          </p:cNvPr>
          <p:cNvSpPr txBox="1"/>
          <p:nvPr/>
        </p:nvSpPr>
        <p:spPr>
          <a:xfrm>
            <a:off x="9763065" y="6494348"/>
            <a:ext cx="2428935" cy="369332"/>
          </a:xfrm>
          <a:prstGeom prst="rect">
            <a:avLst/>
          </a:prstGeom>
          <a:noFill/>
        </p:spPr>
        <p:txBody>
          <a:bodyPr wrap="square" rtlCol="0">
            <a:spAutoFit/>
          </a:bodyPr>
          <a:lstStyle/>
          <a:p>
            <a:r>
              <a:rPr lang="en-US" dirty="0"/>
              <a:t>Source: Lee et al. (2017)</a:t>
            </a:r>
          </a:p>
        </p:txBody>
      </p:sp>
      <p:sp>
        <p:nvSpPr>
          <p:cNvPr id="17" name="TextBox 16">
            <a:extLst>
              <a:ext uri="{FF2B5EF4-FFF2-40B4-BE49-F238E27FC236}">
                <a16:creationId xmlns:a16="http://schemas.microsoft.com/office/drawing/2014/main" id="{AD9D6982-7E2B-4EF8-87DE-45CB461380C7}"/>
              </a:ext>
            </a:extLst>
          </p:cNvPr>
          <p:cNvSpPr txBox="1"/>
          <p:nvPr/>
        </p:nvSpPr>
        <p:spPr>
          <a:xfrm>
            <a:off x="3589441" y="1627226"/>
            <a:ext cx="7224328" cy="369332"/>
          </a:xfrm>
          <a:prstGeom prst="rect">
            <a:avLst/>
          </a:prstGeom>
          <a:noFill/>
        </p:spPr>
        <p:txBody>
          <a:bodyPr wrap="square" rtlCol="0">
            <a:spAutoFit/>
          </a:bodyPr>
          <a:lstStyle/>
          <a:p>
            <a:r>
              <a:rPr lang="en-US" dirty="0"/>
              <a:t>Internet of Things (IoT) applied to Warehouse Management Systems (WMS)</a:t>
            </a:r>
          </a:p>
        </p:txBody>
      </p:sp>
      <p:sp>
        <p:nvSpPr>
          <p:cNvPr id="18" name="TextBox 17">
            <a:extLst>
              <a:ext uri="{FF2B5EF4-FFF2-40B4-BE49-F238E27FC236}">
                <a16:creationId xmlns:a16="http://schemas.microsoft.com/office/drawing/2014/main" id="{3849F7EB-A5DB-4219-B771-458B8F289B3E}"/>
              </a:ext>
            </a:extLst>
          </p:cNvPr>
          <p:cNvSpPr txBox="1"/>
          <p:nvPr/>
        </p:nvSpPr>
        <p:spPr>
          <a:xfrm>
            <a:off x="6045824" y="2249393"/>
            <a:ext cx="2334281" cy="369332"/>
          </a:xfrm>
          <a:prstGeom prst="rect">
            <a:avLst/>
          </a:prstGeom>
          <a:noFill/>
        </p:spPr>
        <p:txBody>
          <a:bodyPr wrap="square" rtlCol="0">
            <a:spAutoFit/>
          </a:bodyPr>
          <a:lstStyle/>
          <a:p>
            <a:r>
              <a:rPr lang="en-US" dirty="0"/>
              <a:t>Cyber-physical systems</a:t>
            </a:r>
          </a:p>
        </p:txBody>
      </p:sp>
      <p:sp>
        <p:nvSpPr>
          <p:cNvPr id="20" name="TextBox 19">
            <a:extLst>
              <a:ext uri="{FF2B5EF4-FFF2-40B4-BE49-F238E27FC236}">
                <a16:creationId xmlns:a16="http://schemas.microsoft.com/office/drawing/2014/main" id="{3CA8910F-C141-4F1A-9A74-70D9044D77ED}"/>
              </a:ext>
            </a:extLst>
          </p:cNvPr>
          <p:cNvSpPr txBox="1"/>
          <p:nvPr/>
        </p:nvSpPr>
        <p:spPr>
          <a:xfrm>
            <a:off x="6152788" y="2952336"/>
            <a:ext cx="2334281" cy="369332"/>
          </a:xfrm>
          <a:prstGeom prst="rect">
            <a:avLst/>
          </a:prstGeom>
          <a:noFill/>
        </p:spPr>
        <p:txBody>
          <a:bodyPr wrap="square" rtlCol="0">
            <a:spAutoFit/>
          </a:bodyPr>
          <a:lstStyle/>
          <a:p>
            <a:r>
              <a:rPr lang="en-US" dirty="0"/>
              <a:t>Ambient intelligence</a:t>
            </a:r>
          </a:p>
        </p:txBody>
      </p:sp>
      <p:sp>
        <p:nvSpPr>
          <p:cNvPr id="21" name="TextBox 20">
            <a:extLst>
              <a:ext uri="{FF2B5EF4-FFF2-40B4-BE49-F238E27FC236}">
                <a16:creationId xmlns:a16="http://schemas.microsoft.com/office/drawing/2014/main" id="{2EFC0D83-D6A6-420E-ADAA-B462353EA388}"/>
              </a:ext>
            </a:extLst>
          </p:cNvPr>
          <p:cNvSpPr txBox="1"/>
          <p:nvPr/>
        </p:nvSpPr>
        <p:spPr>
          <a:xfrm>
            <a:off x="5723983" y="3665612"/>
            <a:ext cx="2977961" cy="369332"/>
          </a:xfrm>
          <a:prstGeom prst="rect">
            <a:avLst/>
          </a:prstGeom>
          <a:noFill/>
        </p:spPr>
        <p:txBody>
          <a:bodyPr wrap="square" rtlCol="0">
            <a:spAutoFit/>
          </a:bodyPr>
          <a:lstStyle/>
          <a:p>
            <a:r>
              <a:rPr lang="en-US" dirty="0"/>
              <a:t>Real-time information sharing</a:t>
            </a:r>
          </a:p>
        </p:txBody>
      </p:sp>
      <p:sp>
        <p:nvSpPr>
          <p:cNvPr id="22" name="TextBox 21">
            <a:extLst>
              <a:ext uri="{FF2B5EF4-FFF2-40B4-BE49-F238E27FC236}">
                <a16:creationId xmlns:a16="http://schemas.microsoft.com/office/drawing/2014/main" id="{FE12DF3F-D46B-4CFA-8C5E-CF7578242D5C}"/>
              </a:ext>
            </a:extLst>
          </p:cNvPr>
          <p:cNvSpPr txBox="1"/>
          <p:nvPr/>
        </p:nvSpPr>
        <p:spPr>
          <a:xfrm>
            <a:off x="5712623" y="4848888"/>
            <a:ext cx="3030969" cy="369332"/>
          </a:xfrm>
          <a:prstGeom prst="rect">
            <a:avLst/>
          </a:prstGeom>
          <a:noFill/>
        </p:spPr>
        <p:txBody>
          <a:bodyPr wrap="square" rtlCol="0">
            <a:spAutoFit/>
          </a:bodyPr>
          <a:lstStyle/>
          <a:p>
            <a:r>
              <a:rPr lang="en-US" dirty="0"/>
              <a:t>Practical and operational level</a:t>
            </a:r>
          </a:p>
        </p:txBody>
      </p:sp>
      <p:sp>
        <p:nvSpPr>
          <p:cNvPr id="23" name="TextBox 22">
            <a:extLst>
              <a:ext uri="{FF2B5EF4-FFF2-40B4-BE49-F238E27FC236}">
                <a16:creationId xmlns:a16="http://schemas.microsoft.com/office/drawing/2014/main" id="{E50591A4-7E72-426D-B0E1-AB38C66A3929}"/>
              </a:ext>
            </a:extLst>
          </p:cNvPr>
          <p:cNvSpPr txBox="1"/>
          <p:nvPr/>
        </p:nvSpPr>
        <p:spPr>
          <a:xfrm>
            <a:off x="5768472" y="5564596"/>
            <a:ext cx="2888981" cy="369332"/>
          </a:xfrm>
          <a:prstGeom prst="rect">
            <a:avLst/>
          </a:prstGeom>
          <a:noFill/>
        </p:spPr>
        <p:txBody>
          <a:bodyPr wrap="square" rtlCol="0">
            <a:spAutoFit/>
          </a:bodyPr>
          <a:lstStyle/>
          <a:p>
            <a:r>
              <a:rPr lang="en-US" dirty="0"/>
              <a:t>Order picking, smart logistics</a:t>
            </a:r>
          </a:p>
        </p:txBody>
      </p:sp>
    </p:spTree>
    <p:extLst>
      <p:ext uri="{BB962C8B-B14F-4D97-AF65-F5344CB8AC3E}">
        <p14:creationId xmlns:p14="http://schemas.microsoft.com/office/powerpoint/2010/main" val="343921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56BE-8C40-4314-B905-0C57D1D61ED9}"/>
              </a:ext>
            </a:extLst>
          </p:cNvPr>
          <p:cNvSpPr>
            <a:spLocks noGrp="1"/>
          </p:cNvSpPr>
          <p:nvPr>
            <p:ph type="title"/>
          </p:nvPr>
        </p:nvSpPr>
        <p:spPr/>
        <p:txBody>
          <a:bodyPr/>
          <a:lstStyle/>
          <a:p>
            <a:r>
              <a:rPr lang="en-US" dirty="0"/>
              <a:t>Literature Review: Section Structure</a:t>
            </a:r>
          </a:p>
        </p:txBody>
      </p:sp>
      <p:sp>
        <p:nvSpPr>
          <p:cNvPr id="4" name="Rectangle 3">
            <a:extLst>
              <a:ext uri="{FF2B5EF4-FFF2-40B4-BE49-F238E27FC236}">
                <a16:creationId xmlns:a16="http://schemas.microsoft.com/office/drawing/2014/main" id="{F5BC9500-49AC-4B82-9123-02749C5ABB47}"/>
              </a:ext>
            </a:extLst>
          </p:cNvPr>
          <p:cNvSpPr/>
          <p:nvPr/>
        </p:nvSpPr>
        <p:spPr>
          <a:xfrm>
            <a:off x="3015815" y="1467550"/>
            <a:ext cx="8382947" cy="28851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concept of your study</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5" name="TextBox 4">
            <a:extLst>
              <a:ext uri="{FF2B5EF4-FFF2-40B4-BE49-F238E27FC236}">
                <a16:creationId xmlns:a16="http://schemas.microsoft.com/office/drawing/2014/main" id="{1CACB3F9-FB53-46EC-8612-01556BF7B2F4}"/>
              </a:ext>
            </a:extLst>
          </p:cNvPr>
          <p:cNvSpPr txBox="1"/>
          <p:nvPr/>
        </p:nvSpPr>
        <p:spPr>
          <a:xfrm>
            <a:off x="641784" y="2448478"/>
            <a:ext cx="1425555" cy="923330"/>
          </a:xfrm>
          <a:prstGeom prst="rect">
            <a:avLst/>
          </a:prstGeom>
          <a:noFill/>
        </p:spPr>
        <p:txBody>
          <a:bodyPr wrap="square" rtlCol="0">
            <a:spAutoFit/>
          </a:bodyPr>
          <a:lstStyle/>
          <a:p>
            <a:r>
              <a:rPr lang="en-US" dirty="0"/>
              <a:t>What has already been done</a:t>
            </a:r>
          </a:p>
        </p:txBody>
      </p:sp>
      <p:sp>
        <p:nvSpPr>
          <p:cNvPr id="6" name="Rectangle 5">
            <a:extLst>
              <a:ext uri="{FF2B5EF4-FFF2-40B4-BE49-F238E27FC236}">
                <a16:creationId xmlns:a16="http://schemas.microsoft.com/office/drawing/2014/main" id="{096808B8-8136-4E0C-9139-D465074AE954}"/>
              </a:ext>
            </a:extLst>
          </p:cNvPr>
          <p:cNvSpPr/>
          <p:nvPr/>
        </p:nvSpPr>
        <p:spPr>
          <a:xfrm>
            <a:off x="4441370" y="2137513"/>
            <a:ext cx="5520477" cy="5894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Sub-concept #1</a:t>
            </a:r>
          </a:p>
        </p:txBody>
      </p:sp>
      <p:sp>
        <p:nvSpPr>
          <p:cNvPr id="7" name="Rectangle 6">
            <a:extLst>
              <a:ext uri="{FF2B5EF4-FFF2-40B4-BE49-F238E27FC236}">
                <a16:creationId xmlns:a16="http://schemas.microsoft.com/office/drawing/2014/main" id="{C15B18D0-1FAF-4451-AD43-FA37914C5A3D}"/>
              </a:ext>
            </a:extLst>
          </p:cNvPr>
          <p:cNvSpPr/>
          <p:nvPr/>
        </p:nvSpPr>
        <p:spPr>
          <a:xfrm>
            <a:off x="4441370" y="2839534"/>
            <a:ext cx="5520477" cy="5894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Sub-concept #2</a:t>
            </a:r>
          </a:p>
        </p:txBody>
      </p:sp>
      <p:sp>
        <p:nvSpPr>
          <p:cNvPr id="8" name="Rectangle 7">
            <a:extLst>
              <a:ext uri="{FF2B5EF4-FFF2-40B4-BE49-F238E27FC236}">
                <a16:creationId xmlns:a16="http://schemas.microsoft.com/office/drawing/2014/main" id="{45F1B142-C8E3-4D14-935C-DE769613BCFD}"/>
              </a:ext>
            </a:extLst>
          </p:cNvPr>
          <p:cNvSpPr/>
          <p:nvPr/>
        </p:nvSpPr>
        <p:spPr>
          <a:xfrm>
            <a:off x="4441369" y="3552914"/>
            <a:ext cx="5520477" cy="5894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Sub-concept #3</a:t>
            </a:r>
          </a:p>
        </p:txBody>
      </p:sp>
      <p:sp>
        <p:nvSpPr>
          <p:cNvPr id="9" name="Rectangle 8">
            <a:extLst>
              <a:ext uri="{FF2B5EF4-FFF2-40B4-BE49-F238E27FC236}">
                <a16:creationId xmlns:a16="http://schemas.microsoft.com/office/drawing/2014/main" id="{84A6A4FC-C647-48F1-AEC0-2CE1A9F91495}"/>
              </a:ext>
            </a:extLst>
          </p:cNvPr>
          <p:cNvSpPr/>
          <p:nvPr/>
        </p:nvSpPr>
        <p:spPr>
          <a:xfrm>
            <a:off x="3015815" y="4589205"/>
            <a:ext cx="8382947" cy="16257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FAD87620-B028-432C-8990-66AD22D2E50A}"/>
              </a:ext>
            </a:extLst>
          </p:cNvPr>
          <p:cNvSpPr txBox="1"/>
          <p:nvPr/>
        </p:nvSpPr>
        <p:spPr>
          <a:xfrm>
            <a:off x="641784" y="4940419"/>
            <a:ext cx="1925351" cy="923330"/>
          </a:xfrm>
          <a:prstGeom prst="rect">
            <a:avLst/>
          </a:prstGeom>
          <a:noFill/>
        </p:spPr>
        <p:txBody>
          <a:bodyPr wrap="square" rtlCol="0">
            <a:spAutoFit/>
          </a:bodyPr>
          <a:lstStyle/>
          <a:p>
            <a:r>
              <a:rPr lang="en-US" dirty="0"/>
              <a:t>What has not yet been done or still needs to be done</a:t>
            </a:r>
          </a:p>
        </p:txBody>
      </p:sp>
      <p:sp>
        <p:nvSpPr>
          <p:cNvPr id="12" name="Rectangle 11">
            <a:extLst>
              <a:ext uri="{FF2B5EF4-FFF2-40B4-BE49-F238E27FC236}">
                <a16:creationId xmlns:a16="http://schemas.microsoft.com/office/drawing/2014/main" id="{D0C65380-68D4-460A-AD81-1184403D257B}"/>
              </a:ext>
            </a:extLst>
          </p:cNvPr>
          <p:cNvSpPr/>
          <p:nvPr/>
        </p:nvSpPr>
        <p:spPr>
          <a:xfrm>
            <a:off x="4441368" y="4739134"/>
            <a:ext cx="5520477" cy="58946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the literature has specifically called for</a:t>
            </a:r>
          </a:p>
        </p:txBody>
      </p:sp>
      <p:sp>
        <p:nvSpPr>
          <p:cNvPr id="13" name="Rectangle 12">
            <a:extLst>
              <a:ext uri="{FF2B5EF4-FFF2-40B4-BE49-F238E27FC236}">
                <a16:creationId xmlns:a16="http://schemas.microsoft.com/office/drawing/2014/main" id="{595F79A1-D403-41B1-918B-73A5672D9E4E}"/>
              </a:ext>
            </a:extLst>
          </p:cNvPr>
          <p:cNvSpPr/>
          <p:nvPr/>
        </p:nvSpPr>
        <p:spPr>
          <a:xfrm>
            <a:off x="4441367" y="5455162"/>
            <a:ext cx="5520477" cy="58946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the literature has missed but you feel is important</a:t>
            </a:r>
          </a:p>
        </p:txBody>
      </p:sp>
    </p:spTree>
    <p:extLst>
      <p:ext uri="{BB962C8B-B14F-4D97-AF65-F5344CB8AC3E}">
        <p14:creationId xmlns:p14="http://schemas.microsoft.com/office/powerpoint/2010/main" val="9565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57BE-E90B-4294-8A1A-9AF070FBEBC1}"/>
              </a:ext>
            </a:extLst>
          </p:cNvPr>
          <p:cNvSpPr>
            <a:spLocks noGrp="1"/>
          </p:cNvSpPr>
          <p:nvPr>
            <p:ph type="title"/>
          </p:nvPr>
        </p:nvSpPr>
        <p:spPr/>
        <p:txBody>
          <a:bodyPr/>
          <a:lstStyle/>
          <a:p>
            <a:r>
              <a:rPr lang="en-US" dirty="0"/>
              <a:t>Literature Review: Example Paragraph #1</a:t>
            </a:r>
          </a:p>
        </p:txBody>
      </p:sp>
      <p:sp>
        <p:nvSpPr>
          <p:cNvPr id="3" name="Content Placeholder 2">
            <a:extLst>
              <a:ext uri="{FF2B5EF4-FFF2-40B4-BE49-F238E27FC236}">
                <a16:creationId xmlns:a16="http://schemas.microsoft.com/office/drawing/2014/main" id="{31CAEF42-0691-4A56-A0EF-D2AA99F4DF49}"/>
              </a:ext>
            </a:extLst>
          </p:cNvPr>
          <p:cNvSpPr>
            <a:spLocks noGrp="1"/>
          </p:cNvSpPr>
          <p:nvPr>
            <p:ph idx="1"/>
          </p:nvPr>
        </p:nvSpPr>
        <p:spPr/>
        <p:txBody>
          <a:bodyPr>
            <a:normAutofit fontScale="77500" lnSpcReduction="20000"/>
          </a:bodyPr>
          <a:lstStyle/>
          <a:p>
            <a:pPr marL="0" indent="0">
              <a:buNone/>
            </a:pPr>
            <a:r>
              <a:rPr lang="en-US" dirty="0"/>
              <a:t>For algorithms classifying skin cancer by image analysis, the accuracy of diagnosis of deep-learning networks has been compared with that of dermatologists. In a study using a large training dataset of nearly 130,000 photographic and </a:t>
            </a:r>
            <a:r>
              <a:rPr lang="en-US" dirty="0" err="1"/>
              <a:t>dermascopic</a:t>
            </a:r>
            <a:r>
              <a:rPr lang="en-US" dirty="0"/>
              <a:t> digitized images, 21 US board-certified dermatologists were at least matched in performance by an algorithm, which had an AUC </a:t>
            </a:r>
            <a:r>
              <a:rPr lang="en-US" dirty="0">
                <a:solidFill>
                  <a:schemeClr val="bg1">
                    <a:lumMod val="50000"/>
                  </a:schemeClr>
                </a:solidFill>
              </a:rPr>
              <a:t>[area under the curve]</a:t>
            </a:r>
            <a:r>
              <a:rPr lang="en-US" dirty="0"/>
              <a:t> of 0.96 for carcinoma [47] and of 0.94 for melanoma specifically. Subsequently, the accuracy of melanoma skin cancer diagnosis by a group of 58 international dermatologists was compared with a convolutional neural network; the mean ROCs </a:t>
            </a:r>
            <a:r>
              <a:rPr lang="en-US" dirty="0">
                <a:solidFill>
                  <a:schemeClr val="bg1">
                    <a:lumMod val="50000"/>
                  </a:schemeClr>
                </a:solidFill>
              </a:rPr>
              <a:t>[receiver operating characteristics]</a:t>
            </a:r>
            <a:r>
              <a:rPr lang="en-US" dirty="0"/>
              <a:t> were 0.79 versus 0.86, respectively, reflecting an improved performance of the algorithm compared with most of the physicians [48]. A third study carried out algorithmic assessment of 12 skin diseases, including basal cell carcinoma, squamous cell carcinoma, and melanoma, and compared this with 16 dermatologists, with the algorithm achieving an AUC of 0.96 for melanoma [49]. None of these studies were conducted in the clinical setting, in which a doctor would perform physical inspection and shoulder responsibility for making an accurate diagnosis. Notwithstanding these concerns, most skin lesions are diagnosed by primary care doctors, and problems with inaccuracy have been underscored; if AI can be reliably shown to simulate experienced dermatologists, that would represent a significant advance.</a:t>
            </a:r>
          </a:p>
        </p:txBody>
      </p:sp>
      <p:sp>
        <p:nvSpPr>
          <p:cNvPr id="4" name="TextBox 3">
            <a:extLst>
              <a:ext uri="{FF2B5EF4-FFF2-40B4-BE49-F238E27FC236}">
                <a16:creationId xmlns:a16="http://schemas.microsoft.com/office/drawing/2014/main" id="{55C2984D-04FC-4FFF-84AB-64C50E3666D5}"/>
              </a:ext>
            </a:extLst>
          </p:cNvPr>
          <p:cNvSpPr txBox="1"/>
          <p:nvPr/>
        </p:nvSpPr>
        <p:spPr>
          <a:xfrm>
            <a:off x="10091451" y="6494348"/>
            <a:ext cx="2100549" cy="369332"/>
          </a:xfrm>
          <a:prstGeom prst="rect">
            <a:avLst/>
          </a:prstGeom>
          <a:noFill/>
        </p:spPr>
        <p:txBody>
          <a:bodyPr wrap="square" rtlCol="0">
            <a:spAutoFit/>
          </a:bodyPr>
          <a:lstStyle/>
          <a:p>
            <a:r>
              <a:rPr lang="en-US" dirty="0"/>
              <a:t>Source: </a:t>
            </a:r>
            <a:r>
              <a:rPr lang="en-US" dirty="0" err="1"/>
              <a:t>Topol</a:t>
            </a:r>
            <a:r>
              <a:rPr lang="en-US" dirty="0"/>
              <a:t> (2019)</a:t>
            </a:r>
          </a:p>
        </p:txBody>
      </p:sp>
      <p:sp>
        <p:nvSpPr>
          <p:cNvPr id="5" name="Rectangle 4">
            <a:extLst>
              <a:ext uri="{FF2B5EF4-FFF2-40B4-BE49-F238E27FC236}">
                <a16:creationId xmlns:a16="http://schemas.microsoft.com/office/drawing/2014/main" id="{FC64D02F-433F-40ED-8A86-06B57161D1A2}"/>
              </a:ext>
            </a:extLst>
          </p:cNvPr>
          <p:cNvSpPr/>
          <p:nvPr/>
        </p:nvSpPr>
        <p:spPr>
          <a:xfrm>
            <a:off x="838200" y="1825624"/>
            <a:ext cx="10515600" cy="275549"/>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9CB9494A-6EBF-4B4D-B8B1-1420477605DB}"/>
              </a:ext>
            </a:extLst>
          </p:cNvPr>
          <p:cNvSpPr/>
          <p:nvPr/>
        </p:nvSpPr>
        <p:spPr>
          <a:xfrm>
            <a:off x="838200" y="2101173"/>
            <a:ext cx="7678119" cy="22292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C5DB673A-4C86-4167-8371-23EAE491FF07}"/>
              </a:ext>
            </a:extLst>
          </p:cNvPr>
          <p:cNvSpPr/>
          <p:nvPr/>
        </p:nvSpPr>
        <p:spPr>
          <a:xfrm>
            <a:off x="8516319" y="2101173"/>
            <a:ext cx="2837481" cy="222927"/>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D8AA29A2-79EE-472C-A5F4-F5C708C18C09}"/>
              </a:ext>
            </a:extLst>
          </p:cNvPr>
          <p:cNvSpPr/>
          <p:nvPr/>
        </p:nvSpPr>
        <p:spPr>
          <a:xfrm>
            <a:off x="838200" y="2324100"/>
            <a:ext cx="10515600" cy="703580"/>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36C5375C-0076-478F-9420-B1CD799F22C6}"/>
              </a:ext>
            </a:extLst>
          </p:cNvPr>
          <p:cNvSpPr/>
          <p:nvPr/>
        </p:nvSpPr>
        <p:spPr>
          <a:xfrm>
            <a:off x="838200" y="3027680"/>
            <a:ext cx="2663952" cy="234623"/>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24A21938-69E0-4CE1-A5EA-2E5679252E03}"/>
              </a:ext>
            </a:extLst>
          </p:cNvPr>
          <p:cNvSpPr/>
          <p:nvPr/>
        </p:nvSpPr>
        <p:spPr>
          <a:xfrm>
            <a:off x="838200" y="3960554"/>
            <a:ext cx="2316480" cy="259923"/>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40B4C266-81F8-4CAB-8A1B-4159E901CF80}"/>
              </a:ext>
            </a:extLst>
          </p:cNvPr>
          <p:cNvSpPr/>
          <p:nvPr/>
        </p:nvSpPr>
        <p:spPr>
          <a:xfrm>
            <a:off x="3154680" y="3960554"/>
            <a:ext cx="8199120" cy="26094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38A476FD-B8DB-4051-904A-56FE301EC751}"/>
              </a:ext>
            </a:extLst>
          </p:cNvPr>
          <p:cNvSpPr/>
          <p:nvPr/>
        </p:nvSpPr>
        <p:spPr>
          <a:xfrm>
            <a:off x="838200" y="4219153"/>
            <a:ext cx="10515600" cy="457446"/>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8D59B47C-5879-47A9-ACCC-6F5DF6390E38}"/>
              </a:ext>
            </a:extLst>
          </p:cNvPr>
          <p:cNvSpPr/>
          <p:nvPr/>
        </p:nvSpPr>
        <p:spPr>
          <a:xfrm>
            <a:off x="838200" y="4676600"/>
            <a:ext cx="625224" cy="222927"/>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DAD117ED-9072-4555-9B5B-23B8F1DFE90E}"/>
              </a:ext>
            </a:extLst>
          </p:cNvPr>
          <p:cNvSpPr/>
          <p:nvPr/>
        </p:nvSpPr>
        <p:spPr>
          <a:xfrm>
            <a:off x="1463424" y="4678089"/>
            <a:ext cx="9890376" cy="22292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63C1CE8D-328D-474A-BE91-2430D87CFC98}"/>
              </a:ext>
            </a:extLst>
          </p:cNvPr>
          <p:cNvSpPr/>
          <p:nvPr/>
        </p:nvSpPr>
        <p:spPr>
          <a:xfrm>
            <a:off x="838200" y="4898037"/>
            <a:ext cx="10515600" cy="757696"/>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D9545CC1-680F-431A-A84F-D8EE7200623F}"/>
              </a:ext>
            </a:extLst>
          </p:cNvPr>
          <p:cNvSpPr/>
          <p:nvPr/>
        </p:nvSpPr>
        <p:spPr>
          <a:xfrm>
            <a:off x="838200" y="5655732"/>
            <a:ext cx="9334500" cy="215901"/>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D882B9F9-6CCE-40EF-81F5-A9EC69940375}"/>
              </a:ext>
            </a:extLst>
          </p:cNvPr>
          <p:cNvSpPr/>
          <p:nvPr/>
        </p:nvSpPr>
        <p:spPr>
          <a:xfrm>
            <a:off x="838200" y="3259906"/>
            <a:ext cx="10515600" cy="700648"/>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EEB77E24-6096-4C87-ADC0-F101CEE0B840}"/>
              </a:ext>
            </a:extLst>
          </p:cNvPr>
          <p:cNvSpPr/>
          <p:nvPr/>
        </p:nvSpPr>
        <p:spPr>
          <a:xfrm>
            <a:off x="3502152" y="3025550"/>
            <a:ext cx="7851648" cy="234623"/>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520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56BE-8C40-4314-B905-0C57D1D61ED9}"/>
              </a:ext>
            </a:extLst>
          </p:cNvPr>
          <p:cNvSpPr>
            <a:spLocks noGrp="1"/>
          </p:cNvSpPr>
          <p:nvPr>
            <p:ph type="title"/>
          </p:nvPr>
        </p:nvSpPr>
        <p:spPr>
          <a:xfrm>
            <a:off x="838200" y="365125"/>
            <a:ext cx="10515600" cy="1325563"/>
          </a:xfrm>
        </p:spPr>
        <p:txBody>
          <a:bodyPr/>
          <a:lstStyle/>
          <a:p>
            <a:r>
              <a:rPr lang="en-US" dirty="0"/>
              <a:t>Literature Review: Paragraph Structure</a:t>
            </a:r>
          </a:p>
        </p:txBody>
      </p:sp>
      <p:sp>
        <p:nvSpPr>
          <p:cNvPr id="4" name="Rectangle 3">
            <a:extLst>
              <a:ext uri="{FF2B5EF4-FFF2-40B4-BE49-F238E27FC236}">
                <a16:creationId xmlns:a16="http://schemas.microsoft.com/office/drawing/2014/main" id="{22AC515E-6B10-4C54-A9EA-7E52B2A4C2D6}"/>
              </a:ext>
            </a:extLst>
          </p:cNvPr>
          <p:cNvSpPr/>
          <p:nvPr/>
        </p:nvSpPr>
        <p:spPr>
          <a:xfrm>
            <a:off x="1506961" y="1792926"/>
            <a:ext cx="9178077" cy="6588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Introductory sentence summarizing what a group of studies has examined</a:t>
            </a:r>
          </a:p>
        </p:txBody>
      </p:sp>
      <p:sp>
        <p:nvSpPr>
          <p:cNvPr id="5" name="Rectangle 4">
            <a:extLst>
              <a:ext uri="{FF2B5EF4-FFF2-40B4-BE49-F238E27FC236}">
                <a16:creationId xmlns:a16="http://schemas.microsoft.com/office/drawing/2014/main" id="{AABA6579-F997-4E7E-86F8-DFF710DCBC75}"/>
              </a:ext>
            </a:extLst>
          </p:cNvPr>
          <p:cNvSpPr/>
          <p:nvPr/>
        </p:nvSpPr>
        <p:spPr>
          <a:xfrm>
            <a:off x="1506960" y="2564392"/>
            <a:ext cx="9178077" cy="6588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 #1 about what an individual study has found or concluded</a:t>
            </a:r>
          </a:p>
        </p:txBody>
      </p:sp>
      <p:sp>
        <p:nvSpPr>
          <p:cNvPr id="6" name="Rectangle 5">
            <a:extLst>
              <a:ext uri="{FF2B5EF4-FFF2-40B4-BE49-F238E27FC236}">
                <a16:creationId xmlns:a16="http://schemas.microsoft.com/office/drawing/2014/main" id="{B99E5925-E9E9-43EA-9E90-43AE06086F2F}"/>
              </a:ext>
            </a:extLst>
          </p:cNvPr>
          <p:cNvSpPr/>
          <p:nvPr/>
        </p:nvSpPr>
        <p:spPr>
          <a:xfrm>
            <a:off x="1506960" y="3336293"/>
            <a:ext cx="9178077" cy="6588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 #2 about what an individual study has found or concluded</a:t>
            </a:r>
          </a:p>
        </p:txBody>
      </p:sp>
      <p:sp>
        <p:nvSpPr>
          <p:cNvPr id="7" name="Rectangle 6">
            <a:extLst>
              <a:ext uri="{FF2B5EF4-FFF2-40B4-BE49-F238E27FC236}">
                <a16:creationId xmlns:a16="http://schemas.microsoft.com/office/drawing/2014/main" id="{3AD0D199-D773-46AB-8562-3FEC10B05832}"/>
              </a:ext>
            </a:extLst>
          </p:cNvPr>
          <p:cNvSpPr/>
          <p:nvPr/>
        </p:nvSpPr>
        <p:spPr>
          <a:xfrm>
            <a:off x="1506960" y="4108194"/>
            <a:ext cx="9178077" cy="6588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 #3 about what an individual study has found or concluded</a:t>
            </a:r>
          </a:p>
        </p:txBody>
      </p:sp>
      <p:sp>
        <p:nvSpPr>
          <p:cNvPr id="8" name="Rectangle 7">
            <a:extLst>
              <a:ext uri="{FF2B5EF4-FFF2-40B4-BE49-F238E27FC236}">
                <a16:creationId xmlns:a16="http://schemas.microsoft.com/office/drawing/2014/main" id="{5AB3A769-08D2-4EB0-8BA3-3C683B0425D1}"/>
              </a:ext>
            </a:extLst>
          </p:cNvPr>
          <p:cNvSpPr/>
          <p:nvPr/>
        </p:nvSpPr>
        <p:spPr>
          <a:xfrm>
            <a:off x="1506959" y="4880095"/>
            <a:ext cx="9178077" cy="6588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Concluding sentence about the significance or implications of all these studies</a:t>
            </a:r>
          </a:p>
        </p:txBody>
      </p:sp>
    </p:spTree>
    <p:extLst>
      <p:ext uri="{BB962C8B-B14F-4D97-AF65-F5344CB8AC3E}">
        <p14:creationId xmlns:p14="http://schemas.microsoft.com/office/powerpoint/2010/main" val="254085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E7F7-C4E4-4C1C-B6CC-2428CF65F453}"/>
              </a:ext>
            </a:extLst>
          </p:cNvPr>
          <p:cNvSpPr>
            <a:spLocks noGrp="1"/>
          </p:cNvSpPr>
          <p:nvPr>
            <p:ph type="title"/>
          </p:nvPr>
        </p:nvSpPr>
        <p:spPr/>
        <p:txBody>
          <a:bodyPr/>
          <a:lstStyle/>
          <a:p>
            <a:r>
              <a:rPr lang="en-US" dirty="0"/>
              <a:t>Signaling Words</a:t>
            </a:r>
          </a:p>
        </p:txBody>
      </p:sp>
      <p:graphicFrame>
        <p:nvGraphicFramePr>
          <p:cNvPr id="4" name="Content Placeholder 3">
            <a:extLst>
              <a:ext uri="{FF2B5EF4-FFF2-40B4-BE49-F238E27FC236}">
                <a16:creationId xmlns:a16="http://schemas.microsoft.com/office/drawing/2014/main" id="{85669010-C217-4E5A-B465-AC173EDD4D8B}"/>
              </a:ext>
            </a:extLst>
          </p:cNvPr>
          <p:cNvGraphicFramePr>
            <a:graphicFrameLocks noGrp="1"/>
          </p:cNvGraphicFramePr>
          <p:nvPr>
            <p:ph idx="1"/>
          </p:nvPr>
        </p:nvGraphicFramePr>
        <p:xfrm>
          <a:off x="838200" y="1825625"/>
          <a:ext cx="10515600" cy="259588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4292042732"/>
                    </a:ext>
                  </a:extLst>
                </a:gridCol>
                <a:gridCol w="5257800">
                  <a:extLst>
                    <a:ext uri="{9D8B030D-6E8A-4147-A177-3AD203B41FA5}">
                      <a16:colId xmlns:a16="http://schemas.microsoft.com/office/drawing/2014/main" val="895235104"/>
                    </a:ext>
                  </a:extLst>
                </a:gridCol>
              </a:tblGrid>
              <a:tr h="370840">
                <a:tc>
                  <a:txBody>
                    <a:bodyPr/>
                    <a:lstStyle/>
                    <a:p>
                      <a:pPr algn="ctr"/>
                      <a:r>
                        <a:rPr lang="en-US" dirty="0"/>
                        <a:t>Review of Individual Articles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a:t>Summary of General Literature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151553911"/>
                  </a:ext>
                </a:extLst>
              </a:tr>
              <a:tr h="370840">
                <a:tc>
                  <a:txBody>
                    <a:bodyPr/>
                    <a:lstStyle/>
                    <a:p>
                      <a:r>
                        <a:rPr lang="en-US" dirty="0"/>
                        <a:t>show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suggest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4703579"/>
                  </a:ext>
                </a:extLst>
              </a:tr>
              <a:tr h="370840">
                <a:tc>
                  <a:txBody>
                    <a:bodyPr/>
                    <a:lstStyle/>
                    <a:p>
                      <a:r>
                        <a:rPr lang="en-US" dirty="0"/>
                        <a:t>argue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indicate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76599486"/>
                  </a:ext>
                </a:extLst>
              </a:tr>
              <a:tr h="370840">
                <a:tc>
                  <a:txBody>
                    <a:bodyPr/>
                    <a:lstStyle/>
                    <a:p>
                      <a:r>
                        <a:rPr lang="en-US" dirty="0"/>
                        <a:t>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point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439618452"/>
                  </a:ext>
                </a:extLst>
              </a:tr>
              <a:tr h="370840">
                <a:tc>
                  <a:txBody>
                    <a:bodyPr/>
                    <a:lstStyle/>
                    <a:p>
                      <a:r>
                        <a:rPr lang="en-US" dirty="0"/>
                        <a:t>examine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of studies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6722643"/>
                  </a:ext>
                </a:extLst>
              </a:tr>
              <a:tr h="370840">
                <a:tc>
                  <a:txBody>
                    <a:bodyPr/>
                    <a:lstStyle/>
                    <a:p>
                      <a:r>
                        <a:rPr lang="en-US" dirty="0"/>
                        <a:t>introduce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largely understudied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68251278"/>
                  </a:ext>
                </a:extLst>
              </a:tr>
              <a:tr h="370840">
                <a:tc>
                  <a:txBody>
                    <a:bodyPr/>
                    <a:lstStyle/>
                    <a:p>
                      <a:r>
                        <a:rPr lang="en-US" dirty="0"/>
                        <a:t>demonstrate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not previously studied/examined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491845"/>
                  </a:ext>
                </a:extLst>
              </a:tr>
            </a:tbl>
          </a:graphicData>
        </a:graphic>
      </p:graphicFrame>
    </p:spTree>
    <p:extLst>
      <p:ext uri="{BB962C8B-B14F-4D97-AF65-F5344CB8AC3E}">
        <p14:creationId xmlns:p14="http://schemas.microsoft.com/office/powerpoint/2010/main" val="164373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57BE-E90B-4294-8A1A-9AF070FBEBC1}"/>
              </a:ext>
            </a:extLst>
          </p:cNvPr>
          <p:cNvSpPr>
            <a:spLocks noGrp="1"/>
          </p:cNvSpPr>
          <p:nvPr>
            <p:ph type="title"/>
          </p:nvPr>
        </p:nvSpPr>
        <p:spPr/>
        <p:txBody>
          <a:bodyPr/>
          <a:lstStyle/>
          <a:p>
            <a:r>
              <a:rPr lang="en-US" dirty="0"/>
              <a:t>Literature Review: Example Paragraph #1</a:t>
            </a:r>
          </a:p>
        </p:txBody>
      </p:sp>
      <p:sp>
        <p:nvSpPr>
          <p:cNvPr id="3" name="Content Placeholder 2">
            <a:extLst>
              <a:ext uri="{FF2B5EF4-FFF2-40B4-BE49-F238E27FC236}">
                <a16:creationId xmlns:a16="http://schemas.microsoft.com/office/drawing/2014/main" id="{31CAEF42-0691-4A56-A0EF-D2AA99F4DF49}"/>
              </a:ext>
            </a:extLst>
          </p:cNvPr>
          <p:cNvSpPr>
            <a:spLocks noGrp="1"/>
          </p:cNvSpPr>
          <p:nvPr>
            <p:ph idx="1"/>
          </p:nvPr>
        </p:nvSpPr>
        <p:spPr/>
        <p:txBody>
          <a:bodyPr>
            <a:normAutofit fontScale="77500" lnSpcReduction="20000"/>
          </a:bodyPr>
          <a:lstStyle/>
          <a:p>
            <a:pPr marL="0" indent="0">
              <a:buNone/>
            </a:pPr>
            <a:r>
              <a:rPr lang="en-US" dirty="0"/>
              <a:t>For algorithms classifying skin cancer by image analysis, the accuracy of diagnosis of deep-learning networks has been compared with that of dermatologists. In a study using a large training dataset of nearly 130,000 photographic and </a:t>
            </a:r>
            <a:r>
              <a:rPr lang="en-US" dirty="0" err="1"/>
              <a:t>dermascopic</a:t>
            </a:r>
            <a:r>
              <a:rPr lang="en-US" dirty="0"/>
              <a:t> digitized images, 21 US board-certified dermatologists were at least matched in performance by an algorithm, which had an AUC </a:t>
            </a:r>
            <a:r>
              <a:rPr lang="en-US" dirty="0">
                <a:solidFill>
                  <a:schemeClr val="bg1">
                    <a:lumMod val="50000"/>
                  </a:schemeClr>
                </a:solidFill>
              </a:rPr>
              <a:t>[area under the curve]</a:t>
            </a:r>
            <a:r>
              <a:rPr lang="en-US" dirty="0"/>
              <a:t> of 0.96 for carcinoma [47] and of 0.94 for melanoma specifically. Subsequently, the accuracy of melanoma skin cancer diagnosis by a group of 58 international dermatologists was compared with a convolutional neural network; the mean ROCs </a:t>
            </a:r>
            <a:r>
              <a:rPr lang="en-US" dirty="0">
                <a:solidFill>
                  <a:schemeClr val="bg1">
                    <a:lumMod val="50000"/>
                  </a:schemeClr>
                </a:solidFill>
              </a:rPr>
              <a:t>[receiver operating characteristics]</a:t>
            </a:r>
            <a:r>
              <a:rPr lang="en-US" dirty="0"/>
              <a:t> were 0.79 versus 0.86, respectively, reflecting an improved performance of the algorithm compared with most of the physicians [48]. A third study carried out algorithmic assessment of 12 skin diseases, including basal cell carcinoma, squamous cell carcinoma, and melanoma, and compared this with 16 dermatologists, with the algorithm achieving an AUC of 0.96 for melanoma [49]. None of these studies were conducted in the clinical setting, in which a doctor would perform physical inspection and shoulder responsibility for making an accurate diagnosis. Notwithstanding these concerns, most skin lesions are diagnosed by primary care doctors, and problems with inaccuracy have been underscored; if AI can be reliably shown to simulate experienced dermatologists, that would represent a significant advance.</a:t>
            </a:r>
          </a:p>
        </p:txBody>
      </p:sp>
      <p:sp>
        <p:nvSpPr>
          <p:cNvPr id="4" name="TextBox 3">
            <a:extLst>
              <a:ext uri="{FF2B5EF4-FFF2-40B4-BE49-F238E27FC236}">
                <a16:creationId xmlns:a16="http://schemas.microsoft.com/office/drawing/2014/main" id="{55C2984D-04FC-4FFF-84AB-64C50E3666D5}"/>
              </a:ext>
            </a:extLst>
          </p:cNvPr>
          <p:cNvSpPr txBox="1"/>
          <p:nvPr/>
        </p:nvSpPr>
        <p:spPr>
          <a:xfrm>
            <a:off x="10091451" y="6494348"/>
            <a:ext cx="2100549" cy="369332"/>
          </a:xfrm>
          <a:prstGeom prst="rect">
            <a:avLst/>
          </a:prstGeom>
          <a:noFill/>
        </p:spPr>
        <p:txBody>
          <a:bodyPr wrap="square" rtlCol="0">
            <a:spAutoFit/>
          </a:bodyPr>
          <a:lstStyle/>
          <a:p>
            <a:r>
              <a:rPr lang="en-US" dirty="0"/>
              <a:t>Source: </a:t>
            </a:r>
            <a:r>
              <a:rPr lang="en-US" dirty="0" err="1"/>
              <a:t>Topol</a:t>
            </a:r>
            <a:r>
              <a:rPr lang="en-US" dirty="0"/>
              <a:t> (2019)</a:t>
            </a:r>
          </a:p>
        </p:txBody>
      </p:sp>
      <p:sp>
        <p:nvSpPr>
          <p:cNvPr id="5" name="Rectangle 4">
            <a:extLst>
              <a:ext uri="{FF2B5EF4-FFF2-40B4-BE49-F238E27FC236}">
                <a16:creationId xmlns:a16="http://schemas.microsoft.com/office/drawing/2014/main" id="{FC64D02F-433F-40ED-8A86-06B57161D1A2}"/>
              </a:ext>
            </a:extLst>
          </p:cNvPr>
          <p:cNvSpPr/>
          <p:nvPr/>
        </p:nvSpPr>
        <p:spPr>
          <a:xfrm>
            <a:off x="2983230" y="2054224"/>
            <a:ext cx="2320290"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6D504463-54EB-41EE-9DA5-5596A2DB3F64}"/>
              </a:ext>
            </a:extLst>
          </p:cNvPr>
          <p:cNvSpPr/>
          <p:nvPr/>
        </p:nvSpPr>
        <p:spPr>
          <a:xfrm>
            <a:off x="4404360" y="2535512"/>
            <a:ext cx="4396740"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3E47AB86-2F02-4C46-80F6-EB49600C2104}"/>
              </a:ext>
            </a:extLst>
          </p:cNvPr>
          <p:cNvSpPr/>
          <p:nvPr/>
        </p:nvSpPr>
        <p:spPr>
          <a:xfrm>
            <a:off x="5520625" y="3235864"/>
            <a:ext cx="2320290"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315C3413-B2DF-4A03-8114-33DBDB9B1346}"/>
              </a:ext>
            </a:extLst>
          </p:cNvPr>
          <p:cNvSpPr/>
          <p:nvPr/>
        </p:nvSpPr>
        <p:spPr>
          <a:xfrm>
            <a:off x="4645734" y="3940233"/>
            <a:ext cx="1337380"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166570EA-BB69-4DA1-9F95-2E07F745891C}"/>
              </a:ext>
            </a:extLst>
          </p:cNvPr>
          <p:cNvSpPr/>
          <p:nvPr/>
        </p:nvSpPr>
        <p:spPr>
          <a:xfrm>
            <a:off x="9674578" y="4173306"/>
            <a:ext cx="1244956"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4A142131-C31A-4535-8846-4E49FDFAC861}"/>
              </a:ext>
            </a:extLst>
          </p:cNvPr>
          <p:cNvSpPr/>
          <p:nvPr/>
        </p:nvSpPr>
        <p:spPr>
          <a:xfrm>
            <a:off x="1477589" y="4642530"/>
            <a:ext cx="2555805"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D45B52FD-1257-426A-AC36-3973BCFD855D}"/>
              </a:ext>
            </a:extLst>
          </p:cNvPr>
          <p:cNvSpPr/>
          <p:nvPr/>
        </p:nvSpPr>
        <p:spPr>
          <a:xfrm>
            <a:off x="4323998" y="5347477"/>
            <a:ext cx="2754136"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C0FEBBB3-CBF3-4008-90D2-DFE5C197429D}"/>
              </a:ext>
            </a:extLst>
          </p:cNvPr>
          <p:cNvSpPr/>
          <p:nvPr/>
        </p:nvSpPr>
        <p:spPr>
          <a:xfrm>
            <a:off x="9336266" y="5347476"/>
            <a:ext cx="1117245"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65B47122-30E2-4AAF-98A0-AF63D3C7A7B0}"/>
              </a:ext>
            </a:extLst>
          </p:cNvPr>
          <p:cNvSpPr/>
          <p:nvPr/>
        </p:nvSpPr>
        <p:spPr>
          <a:xfrm>
            <a:off x="882540" y="4402642"/>
            <a:ext cx="1077208"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0825D88C-3804-4264-8E52-777FEA9B04F7}"/>
              </a:ext>
            </a:extLst>
          </p:cNvPr>
          <p:cNvSpPr/>
          <p:nvPr/>
        </p:nvSpPr>
        <p:spPr>
          <a:xfrm>
            <a:off x="5723644" y="5587083"/>
            <a:ext cx="1941512" cy="27554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0980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C24B-ED3E-4C1B-9A46-02B59F0F4839}"/>
              </a:ext>
            </a:extLst>
          </p:cNvPr>
          <p:cNvSpPr>
            <a:spLocks noGrp="1"/>
          </p:cNvSpPr>
          <p:nvPr>
            <p:ph type="title"/>
          </p:nvPr>
        </p:nvSpPr>
        <p:spPr/>
        <p:txBody>
          <a:bodyPr/>
          <a:lstStyle/>
          <a:p>
            <a:r>
              <a:rPr lang="en-US" dirty="0"/>
              <a:t>Literature Review: Example Paragraph #2</a:t>
            </a:r>
          </a:p>
        </p:txBody>
      </p:sp>
      <p:sp>
        <p:nvSpPr>
          <p:cNvPr id="3" name="Content Placeholder 2">
            <a:extLst>
              <a:ext uri="{FF2B5EF4-FFF2-40B4-BE49-F238E27FC236}">
                <a16:creationId xmlns:a16="http://schemas.microsoft.com/office/drawing/2014/main" id="{0EEC4533-7446-4491-82D2-CF6FD3EE418A}"/>
              </a:ext>
            </a:extLst>
          </p:cNvPr>
          <p:cNvSpPr>
            <a:spLocks noGrp="1"/>
          </p:cNvSpPr>
          <p:nvPr>
            <p:ph idx="1"/>
          </p:nvPr>
        </p:nvSpPr>
        <p:spPr/>
        <p:txBody>
          <a:bodyPr>
            <a:normAutofit fontScale="92500" lnSpcReduction="20000"/>
          </a:bodyPr>
          <a:lstStyle/>
          <a:p>
            <a:pPr marL="0" indent="0">
              <a:buNone/>
            </a:pPr>
            <a:r>
              <a:rPr lang="en-US" dirty="0"/>
              <a:t>Population-average networks have provided important insights into the large-scale functional organization of the human brain (Buckner et al. 2013; Wig 2017). However, since population-average networks might obscure individual-specific network organization, there is significant interest in estimating individual-specific brain networks (Beckmann et al. 2009; </a:t>
            </a:r>
            <a:r>
              <a:rPr lang="en-US" dirty="0" err="1"/>
              <a:t>Bellec</a:t>
            </a:r>
            <a:r>
              <a:rPr lang="en-US" dirty="0"/>
              <a:t> et al. 2010; </a:t>
            </a:r>
            <a:r>
              <a:rPr lang="en-US" dirty="0" err="1"/>
              <a:t>Zuo</a:t>
            </a:r>
            <a:r>
              <a:rPr lang="en-US" dirty="0"/>
              <a:t> et al. 2010; </a:t>
            </a:r>
            <a:r>
              <a:rPr lang="da-DK" dirty="0"/>
              <a:t>Varoquaux et al. 2011; Hacker et al. 2013; Wig et al. 2014; Chong </a:t>
            </a:r>
            <a:r>
              <a:rPr lang="en-US" dirty="0"/>
              <a:t>et al. 2017). Indeed, many studies have documented that the size, location, and spatial arrangement of individual-specific brain networks vary substantially across participants (Harrison et al. 2015; </a:t>
            </a:r>
            <a:r>
              <a:rPr lang="da-DK" dirty="0"/>
              <a:t>Laumann et al. 2015; Wang et al. 2015; Glasser et al. 2016; Braga </a:t>
            </a:r>
            <a:r>
              <a:rPr lang="en-US" dirty="0"/>
              <a:t>and Buckner 2017; Gordon, </a:t>
            </a:r>
            <a:r>
              <a:rPr lang="en-US" dirty="0" err="1"/>
              <a:t>Laumann</a:t>
            </a:r>
            <a:r>
              <a:rPr lang="en-US" dirty="0"/>
              <a:t>, Adeyemo, Petersen, et al. 2017a; Gordon, </a:t>
            </a:r>
            <a:r>
              <a:rPr lang="en-US" dirty="0" err="1"/>
              <a:t>Laumann</a:t>
            </a:r>
            <a:r>
              <a:rPr lang="en-US" dirty="0"/>
              <a:t>, Adeyemo, Gilmore, et al. 2017b; Gordon, </a:t>
            </a:r>
            <a:r>
              <a:rPr lang="en-US" dirty="0" err="1"/>
              <a:t>Laumann</a:t>
            </a:r>
            <a:r>
              <a:rPr lang="en-US" dirty="0"/>
              <a:t>, Gilmore, Newbold, et al. 2017c). Yet, the possible behavioral relevance of individual differences in network size and network topography (location and spatial arrangement) remains largely unclear.</a:t>
            </a:r>
          </a:p>
        </p:txBody>
      </p:sp>
      <p:sp>
        <p:nvSpPr>
          <p:cNvPr id="4" name="TextBox 3">
            <a:extLst>
              <a:ext uri="{FF2B5EF4-FFF2-40B4-BE49-F238E27FC236}">
                <a16:creationId xmlns:a16="http://schemas.microsoft.com/office/drawing/2014/main" id="{30186A5F-8285-4EFF-A5DF-6FDED66C29B2}"/>
              </a:ext>
            </a:extLst>
          </p:cNvPr>
          <p:cNvSpPr txBox="1"/>
          <p:nvPr/>
        </p:nvSpPr>
        <p:spPr>
          <a:xfrm>
            <a:off x="9609719" y="6494348"/>
            <a:ext cx="2582281" cy="369332"/>
          </a:xfrm>
          <a:prstGeom prst="rect">
            <a:avLst/>
          </a:prstGeom>
          <a:noFill/>
        </p:spPr>
        <p:txBody>
          <a:bodyPr wrap="square" rtlCol="0">
            <a:spAutoFit/>
          </a:bodyPr>
          <a:lstStyle/>
          <a:p>
            <a:r>
              <a:rPr lang="en-US" dirty="0"/>
              <a:t>Source: Kong et al. (2018)</a:t>
            </a:r>
          </a:p>
        </p:txBody>
      </p:sp>
    </p:spTree>
    <p:extLst>
      <p:ext uri="{BB962C8B-B14F-4D97-AF65-F5344CB8AC3E}">
        <p14:creationId xmlns:p14="http://schemas.microsoft.com/office/powerpoint/2010/main" val="262602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12249</TotalTime>
  <Words>1182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VE496 Advanced Technical Communication</vt:lpstr>
      <vt:lpstr>Literature Review: Purpose</vt:lpstr>
      <vt:lpstr>Literature Review: Example Structure</vt:lpstr>
      <vt:lpstr>Literature Review: Section Structure</vt:lpstr>
      <vt:lpstr>Literature Review: Example Paragraph #1</vt:lpstr>
      <vt:lpstr>Literature Review: Paragraph Structure</vt:lpstr>
      <vt:lpstr>Signaling Words</vt:lpstr>
      <vt:lpstr>Literature Review: Example Paragraph #1</vt:lpstr>
      <vt:lpstr>Literature Review: Example Paragraph #2</vt:lpstr>
      <vt:lpstr>Literature Review: Writing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nmurrayalvarez@gmail.com</cp:lastModifiedBy>
  <cp:revision>199</cp:revision>
  <dcterms:created xsi:type="dcterms:W3CDTF">2019-04-30T19:54:39Z</dcterms:created>
  <dcterms:modified xsi:type="dcterms:W3CDTF">2020-06-06T17:48:43Z</dcterms:modified>
</cp:coreProperties>
</file>