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63" r:id="rId3"/>
    <p:sldId id="264" r:id="rId4"/>
    <p:sldId id="265" r:id="rId5"/>
    <p:sldId id="266" r:id="rId6"/>
    <p:sldId id="267" r:id="rId7"/>
    <p:sldId id="299" r:id="rId8"/>
    <p:sldId id="300" r:id="rId9"/>
    <p:sldId id="301" r:id="rId10"/>
    <p:sldId id="298" r:id="rId11"/>
    <p:sldId id="257" r:id="rId12"/>
    <p:sldId id="256" r:id="rId13"/>
    <p:sldId id="270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F335-9BB5-4EF4-A371-C5D7F010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49358-3607-4C38-ACE2-ACF603B2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E671D-C388-4CD3-92F9-45576766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FF74-10C5-480A-8D92-B0CB8FCB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4A4E5-3966-4765-B448-62A4781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BC6C-5C3B-4A94-98CE-9521A39A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64F84-537F-4804-A445-325C5F4B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4CA8F-DAC7-41FE-8395-FC5306BC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AC89-B00D-47BB-A762-FF44F6FA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0EF4-4C6D-4A32-A0BE-A4645E1E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1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04B3D-9680-49F2-B6B4-BDC490BC3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8138A-4541-4959-B909-9EDA8374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280C-40FF-4A48-A9D1-1D0E081C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2C56-7C5F-47D4-B057-E2692527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E6F1C-6349-47A0-9E9D-10805367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3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67A3-B856-4A79-9D1D-4191BD0F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A1D7-EF44-4854-BE80-160C5BDC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3834-1D27-49FF-AF16-31B36441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CE0A-3BF1-4B86-86D6-DDFB3977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1655-5E50-4609-85DF-9FD3CD64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E2A-E515-4946-ADDA-CF8BF73C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10C99-0A83-468E-9851-1F65222D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28A2-C20F-4089-95B0-5854EE0A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23373-468C-4AFD-BB69-1A91A250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79622-C693-4F99-A0C1-D4764B8B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0175-7592-4C92-A934-BF4EBFD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D937-D168-480B-AAEB-5779ACA35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0401C-35B4-46AA-AE4C-803D3197C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4C52F-5BFF-4DA1-B2F8-ADF7F69A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3F732-205C-457E-9789-95BC6E1E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F9D62-F261-42E4-A7AA-7F10D0CD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87A8-EBCA-4D4C-9B38-42A1B3F3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AA3F-DECD-4E4D-8866-0A4D7967E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AAE18-3D97-445F-A6AD-DF0E5CE54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119E9-2E6F-4E6D-BC61-BF9F42F62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0447C-79C0-422B-97D0-D5745481D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45DE8-73D4-44D8-A6E6-0BBB9242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42543-7574-481F-9FDE-8AA1AD06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35C2F-BAB8-4BC0-950B-C573C8D5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9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DBB4-9432-4D05-822F-DD7BCBB9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82798-2AEC-45AB-ABE3-89AC628B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8FE16-DF2C-4726-BB74-B8E1B8E8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66AE8-0125-4827-A8C7-0565E35E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5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30D7D-11AB-4923-B06E-D03CF744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55C4A-D812-408D-847D-A8F43ADD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88DAB-8652-43E7-8925-0909F3BF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6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F2C8-0C63-4126-977B-E32F6AFA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585F-EC45-4430-A300-ED7E915B8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ED04A-1BF1-4A08-9FF5-97BC4DF3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1884-DD57-483D-B2C3-72640736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7F4C6-032E-4EA5-807D-C33CEC4D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20E0E-F7B4-44F3-B947-66E9EA8C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3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C30D-93C8-4480-BD97-0E9BCA6B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43984-1A48-4041-A012-8757B2C7D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EF942-535B-42B0-A374-DD644C99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23FAC-266A-4F4F-B55E-F94CDE5B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692F0-50ED-47F7-9979-0C1146AC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8D429-9C7D-49C0-BFBD-14DF7337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428F3-701F-4741-8EC0-9C5FAE08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AE978-872A-484F-A7B3-2446E011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C75C6-1F0E-41D5-8D97-D97AA7654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D23F-6D36-41C4-AC5A-49658A3E2D8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35D7-29BE-47FF-B7BE-63C4A1958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FB3A-8D05-4C67-9869-41FCECE9E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3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E41F-C4D6-477E-93CB-3CA07928D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VE496 Advanced</a:t>
            </a:r>
            <a:br>
              <a:rPr lang="en-US" dirty="0"/>
            </a:br>
            <a:r>
              <a:rPr lang="en-US" dirty="0"/>
              <a:t>Technical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6AD21-2804-41C3-B483-8BFA1B4E5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Week 7:</a:t>
            </a:r>
          </a:p>
          <a:p>
            <a:r>
              <a:rPr lang="en-US" dirty="0"/>
              <a:t>Creating Technical Charts and Diagrams</a:t>
            </a:r>
          </a:p>
          <a:p>
            <a:endParaRPr lang="en-US" dirty="0"/>
          </a:p>
          <a:p>
            <a:r>
              <a:rPr lang="en-US" dirty="0"/>
              <a:t>Nathaniel T. Murray </a:t>
            </a:r>
            <a:r>
              <a:rPr lang="zh-CN" altLang="en-US" dirty="0"/>
              <a:t>莫子禅</a:t>
            </a:r>
            <a:endParaRPr lang="en-US" altLang="zh-CN" dirty="0"/>
          </a:p>
          <a:p>
            <a:r>
              <a:rPr lang="en-US" altLang="zh-CN" dirty="0"/>
              <a:t>Summer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D24CB-CA7E-472A-A68C-2E23C9CF6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1" t="26313" r="23518" b="47084"/>
          <a:stretch/>
        </p:blipFill>
        <p:spPr>
          <a:xfrm>
            <a:off x="10120829" y="5844447"/>
            <a:ext cx="2071171" cy="101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8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6064-58A6-4835-8854-6010BAE4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Chart: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CFDC-BC91-4EA2-8269-CE7B44E2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Time (x-axis): days, weeks, months, or a subdivided combination</a:t>
            </a:r>
          </a:p>
          <a:p>
            <a:r>
              <a:rPr lang="en-US" dirty="0"/>
              <a:t>Tasks (y-axis): comprehensive list of tasks that must be completed</a:t>
            </a:r>
          </a:p>
          <a:p>
            <a:r>
              <a:rPr lang="en-US" dirty="0"/>
              <a:t>Task bars: each bar representing an individual task</a:t>
            </a:r>
          </a:p>
          <a:p>
            <a:r>
              <a:rPr lang="en-US" dirty="0"/>
              <a:t>Milestones: design reviews, decision points, completion deadlines, etc.</a:t>
            </a:r>
          </a:p>
          <a:p>
            <a:r>
              <a:rPr lang="en-US" dirty="0"/>
              <a:t>Slack time: the window of time within which a delay in a given task would not seriously affect progress on the project</a:t>
            </a:r>
          </a:p>
          <a:p>
            <a:r>
              <a:rPr lang="en-US" dirty="0"/>
              <a:t>“Today” line: put a vertical line on the current date, to assess the level of progress and completion of the individual tasks</a:t>
            </a:r>
          </a:p>
          <a:p>
            <a:r>
              <a:rPr lang="en-US" dirty="0"/>
              <a:t>Critical path: the longest path a project can take without significantly delaying or endangering the completion</a:t>
            </a:r>
          </a:p>
        </p:txBody>
      </p:sp>
    </p:spTree>
    <p:extLst>
      <p:ext uri="{BB962C8B-B14F-4D97-AF65-F5344CB8AC3E}">
        <p14:creationId xmlns:p14="http://schemas.microsoft.com/office/powerpoint/2010/main" val="75729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907FFA-C08E-40E5-BA4E-D3928ED0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Chart: Guidelines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7A74F-5404-46D9-BAAB-AAE86F23E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61963" indent="-285750"/>
            <a:r>
              <a:rPr lang="en-US" dirty="0"/>
              <a:t>All date-related cells equally spaced in width</a:t>
            </a:r>
          </a:p>
          <a:p>
            <a:pPr marL="461963" indent="-285750"/>
            <a:r>
              <a:rPr lang="en-US" dirty="0"/>
              <a:t>Units of time at the top, not the bottom as in other diagram types</a:t>
            </a:r>
          </a:p>
          <a:p>
            <a:pPr marL="461963" indent="-285750"/>
            <a:r>
              <a:rPr lang="en-US" dirty="0"/>
              <a:t>Light gray shading of all cell borders, but no borders in top left corner</a:t>
            </a:r>
          </a:p>
          <a:p>
            <a:pPr marL="461963" indent="-285750"/>
            <a:r>
              <a:rPr lang="en-US" dirty="0"/>
              <a:t>Task bars shaded different colors for project phase or delegation to different teams or team members</a:t>
            </a:r>
          </a:p>
          <a:p>
            <a:pPr marL="461963" indent="-285750"/>
            <a:r>
              <a:rPr lang="en-US" dirty="0"/>
              <a:t>Contrast between light shading of task/date-related cells, and dark shading of task bars</a:t>
            </a:r>
          </a:p>
          <a:p>
            <a:pPr marL="461963" indent="-285750"/>
            <a:r>
              <a:rPr lang="en-US" dirty="0"/>
              <a:t>Key/legend explaining the meaning of each icon and task bar shading</a:t>
            </a:r>
          </a:p>
          <a:p>
            <a:pPr marL="461963" indent="-285750"/>
            <a:r>
              <a:rPr lang="en-US" dirty="0"/>
              <a:t>Different icon for each type of event, e.g. design review, decision point</a:t>
            </a:r>
          </a:p>
          <a:p>
            <a:pPr marL="461963" indent="-285750"/>
            <a:r>
              <a:rPr lang="en-US" dirty="0"/>
              <a:t>Task bars vertically centered in the rows for polished appearance</a:t>
            </a:r>
          </a:p>
          <a:p>
            <a:pPr marL="461963" indent="-285750"/>
            <a:r>
              <a:rPr lang="en-US" dirty="0"/>
              <a:t>No verbal explanations in the chart itself, but rather in the key/legend, for cleaner and more readable format</a:t>
            </a:r>
          </a:p>
          <a:p>
            <a:pPr marL="461963" indent="-285750"/>
            <a:r>
              <a:rPr lang="en-US" dirty="0"/>
              <a:t>Tab or ‘Insert Rows’ to add more rows as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9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FEEB05-FAEE-4620-B100-BC25A7E15791}"/>
              </a:ext>
            </a:extLst>
          </p:cNvPr>
          <p:cNvGraphicFramePr>
            <a:graphicFrameLocks noGrp="1"/>
          </p:cNvGraphicFramePr>
          <p:nvPr/>
        </p:nvGraphicFramePr>
        <p:xfrm>
          <a:off x="323406" y="1828800"/>
          <a:ext cx="1154518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668">
                  <a:extLst>
                    <a:ext uri="{9D8B030D-6E8A-4147-A177-3AD203B41FA5}">
                      <a16:colId xmlns:a16="http://schemas.microsoft.com/office/drawing/2014/main" val="318286594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1040896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8032272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1470916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6881448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7852066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40636234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9106965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6513623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599629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7318022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08638037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45068643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June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July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August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89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912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/>
                        <a:t>Task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098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/>
                        <a:t>Task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4278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/>
                        <a:t>Task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4436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/>
                        <a:t>Task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6864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/>
                        <a:t>Task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2035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57A4661E-FB49-45D4-A977-A48A7094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0" y="548368"/>
            <a:ext cx="192216" cy="26658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6DB32D-6C5E-46B0-86E8-45F45F7B8D8C}"/>
              </a:ext>
            </a:extLst>
          </p:cNvPr>
          <p:cNvSpPr/>
          <p:nvPr/>
        </p:nvSpPr>
        <p:spPr>
          <a:xfrm>
            <a:off x="605930" y="309806"/>
            <a:ext cx="2721166" cy="26991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D6155B8D-6A79-4950-BEF6-35E0EA8BED8E}"/>
              </a:ext>
            </a:extLst>
          </p:cNvPr>
          <p:cNvSpPr/>
          <p:nvPr/>
        </p:nvSpPr>
        <p:spPr>
          <a:xfrm>
            <a:off x="605930" y="685092"/>
            <a:ext cx="2721166" cy="269914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519916-03BC-409C-BC6E-1A1BF679C86D}"/>
              </a:ext>
            </a:extLst>
          </p:cNvPr>
          <p:cNvSpPr/>
          <p:nvPr/>
        </p:nvSpPr>
        <p:spPr>
          <a:xfrm>
            <a:off x="2016087" y="5216863"/>
            <a:ext cx="2390660" cy="1375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04CD0-FE44-4C91-899C-FE457D66F7F6}"/>
              </a:ext>
            </a:extLst>
          </p:cNvPr>
          <p:cNvSpPr txBox="1"/>
          <p:nvPr/>
        </p:nvSpPr>
        <p:spPr>
          <a:xfrm>
            <a:off x="2897437" y="5222888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0DEAFE-18E3-4506-B8D6-F6AE13B1EF21}"/>
              </a:ext>
            </a:extLst>
          </p:cNvPr>
          <p:cNvSpPr/>
          <p:nvPr/>
        </p:nvSpPr>
        <p:spPr>
          <a:xfrm>
            <a:off x="2258459" y="5652030"/>
            <a:ext cx="209320" cy="209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8C593C-2454-441B-A71F-D5AA55FF3F66}"/>
              </a:ext>
            </a:extLst>
          </p:cNvPr>
          <p:cNvSpPr txBox="1"/>
          <p:nvPr/>
        </p:nvSpPr>
        <p:spPr>
          <a:xfrm>
            <a:off x="2577948" y="5595217"/>
            <a:ext cx="78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Team 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8A81D0-4626-4372-9583-C81F09C84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59" y="6263288"/>
            <a:ext cx="192216" cy="26658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FAE3309-AFE5-4DDC-B821-DF8479F7D6FE}"/>
              </a:ext>
            </a:extLst>
          </p:cNvPr>
          <p:cNvSpPr txBox="1"/>
          <p:nvPr/>
        </p:nvSpPr>
        <p:spPr>
          <a:xfrm>
            <a:off x="2577948" y="6222096"/>
            <a:ext cx="120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Design review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928E57-0CA5-4A9E-8B86-C785DA909CFA}"/>
              </a:ext>
            </a:extLst>
          </p:cNvPr>
          <p:cNvSpPr txBox="1"/>
          <p:nvPr/>
        </p:nvSpPr>
        <p:spPr>
          <a:xfrm>
            <a:off x="464668" y="1418010"/>
            <a:ext cx="1126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22453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DC2D8C-0A8C-4361-BBE5-26C4A0BA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Formatting Principles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6FE6CC3-FF8B-4368-9AEB-987286208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56341"/>
              </p:ext>
            </p:extLst>
          </p:nvPr>
        </p:nvGraphicFramePr>
        <p:xfrm>
          <a:off x="838200" y="2074545"/>
          <a:ext cx="10515600" cy="3705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103168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30341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Charts/Graphs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3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 cells and center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2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Key/Legend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81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and style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40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Bold, italics, underline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Font and colors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97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96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labels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352991"/>
                  </a:ext>
                </a:extLst>
              </a:tr>
              <a:tr h="368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Colors and 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 of measurement on x- and y-axes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24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Width and alignment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 scheme: contrast or complement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24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12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36003EE-2DAE-4DA2-B0BE-C9360DAF6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t="14202" r="4977" b="5599"/>
          <a:stretch/>
        </p:blipFill>
        <p:spPr>
          <a:xfrm>
            <a:off x="1314679" y="784952"/>
            <a:ext cx="9562641" cy="5288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2D87F0-22D2-434F-BC49-539C1A7416CA}"/>
              </a:ext>
            </a:extLst>
          </p:cNvPr>
          <p:cNvSpPr txBox="1"/>
          <p:nvPr/>
        </p:nvSpPr>
        <p:spPr>
          <a:xfrm>
            <a:off x="9110949" y="6488668"/>
            <a:ext cx="30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Markel &amp; </a:t>
            </a:r>
            <a:r>
              <a:rPr lang="en-US" dirty="0" err="1"/>
              <a:t>Selber</a:t>
            </a:r>
            <a:r>
              <a:rPr lang="en-US" dirty="0"/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339946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3BF8-1035-446D-B628-5277F7DD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Information Visually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1744C1-37F7-4F1A-828D-088ACFA6D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971589"/>
              </p:ext>
            </p:extLst>
          </p:nvPr>
        </p:nvGraphicFramePr>
        <p:xfrm>
          <a:off x="838200" y="1845753"/>
          <a:ext cx="10515600" cy="3990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21462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772149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10101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Graphic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Organizing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Example Signal Words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091986"/>
                  </a:ext>
                </a:extLst>
              </a:tr>
              <a:tr h="1174696">
                <a:tc>
                  <a:txBody>
                    <a:bodyPr/>
                    <a:lstStyle/>
                    <a:p>
                      <a:r>
                        <a:rPr lang="en-US" dirty="0"/>
                        <a:t>Timeline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of events that occurred or that should occur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first step</a:t>
                      </a:r>
                    </a:p>
                    <a:p>
                      <a:r>
                        <a:rPr lang="en-US" altLang="zh-CN" dirty="0"/>
                        <a:t>t</a:t>
                      </a:r>
                      <a:r>
                        <a:rPr lang="en-US" dirty="0"/>
                        <a:t>he next part</a:t>
                      </a:r>
                    </a:p>
                    <a:p>
                      <a:r>
                        <a:rPr lang="en-US" dirty="0"/>
                        <a:t>the third phase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476573"/>
                  </a:ext>
                </a:extLst>
              </a:tr>
              <a:tr h="1255923">
                <a:tc>
                  <a:txBody>
                    <a:bodyPr/>
                    <a:lstStyle/>
                    <a:p>
                      <a:r>
                        <a:rPr lang="en-US" dirty="0"/>
                        <a:t>Spatial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Describe physical scenes, objects, or locations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directly above</a:t>
                      </a:r>
                    </a:p>
                    <a:p>
                      <a:r>
                        <a:rPr lang="en-US" dirty="0"/>
                        <a:t>to the left of</a:t>
                      </a:r>
                    </a:p>
                    <a:p>
                      <a:r>
                        <a:rPr lang="en-US" dirty="0"/>
                        <a:t>centered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047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  <a:p>
                      <a:r>
                        <a:rPr lang="en-US" dirty="0"/>
                        <a:t>and contrast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Establish guidelines by which things are compared, and stick to all those criteria when making comparison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similarly</a:t>
                      </a:r>
                    </a:p>
                    <a:p>
                      <a:r>
                        <a:rPr lang="en-US" dirty="0"/>
                        <a:t>in contrast</a:t>
                      </a:r>
                    </a:p>
                    <a:p>
                      <a:r>
                        <a:rPr lang="en-US" dirty="0"/>
                        <a:t>by comparison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345297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A243B53-8479-419B-8DD1-B9AB5E1E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89" y="2287731"/>
            <a:ext cx="1013264" cy="929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90EF06-7E07-4374-A41C-07F5B6FD7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89" y="3463779"/>
            <a:ext cx="1013264" cy="1045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BBB638-1466-4093-AF87-0F54B2291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90" y="4723986"/>
            <a:ext cx="1013264" cy="932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B20F86-E785-4070-B503-AC65C3C3507D}"/>
              </a:ext>
            </a:extLst>
          </p:cNvPr>
          <p:cNvSpPr txBox="1"/>
          <p:nvPr/>
        </p:nvSpPr>
        <p:spPr>
          <a:xfrm>
            <a:off x="9110949" y="6488668"/>
            <a:ext cx="30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Markel &amp; </a:t>
            </a:r>
            <a:r>
              <a:rPr lang="en-US" dirty="0" err="1"/>
              <a:t>Selber</a:t>
            </a:r>
            <a:r>
              <a:rPr lang="en-US" dirty="0"/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289688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3BF8-1035-446D-B628-5277F7DD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Information Visually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1744C1-37F7-4F1A-828D-088ACFA6D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585488"/>
              </p:ext>
            </p:extLst>
          </p:nvPr>
        </p:nvGraphicFramePr>
        <p:xfrm>
          <a:off x="838200" y="1847659"/>
          <a:ext cx="10515600" cy="4112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21462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772149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10101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Graphic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Organizing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Example Signal Words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091986"/>
                  </a:ext>
                </a:extLst>
              </a:tr>
              <a:tr h="1174696">
                <a:tc>
                  <a:txBody>
                    <a:bodyPr/>
                    <a:lstStyle/>
                    <a:p>
                      <a:r>
                        <a:rPr lang="en-US" dirty="0"/>
                        <a:t>Partition or</a:t>
                      </a:r>
                    </a:p>
                    <a:p>
                      <a:r>
                        <a:rPr lang="en-US" dirty="0"/>
                        <a:t>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Establish categories in logical sequence (i.e. parts of a machine, degrees of severity)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level, second level</a:t>
                      </a:r>
                    </a:p>
                    <a:p>
                      <a:r>
                        <a:rPr lang="en-US" dirty="0"/>
                        <a:t>control system, auxiliary system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476573"/>
                  </a:ext>
                </a:extLst>
              </a:tr>
              <a:tr h="804232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large amounts of numerical data with multiple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6% higher when</a:t>
                      </a:r>
                    </a:p>
                    <a:p>
                      <a:r>
                        <a:rPr lang="en-US" dirty="0"/>
                        <a:t>increase of 15 points from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0474733"/>
                  </a:ext>
                </a:extLst>
              </a:tr>
              <a:tr h="848298">
                <a:tc>
                  <a:txBody>
                    <a:bodyPr/>
                    <a:lstStyle/>
                    <a:p>
                      <a:r>
                        <a:rPr lang="en-US" dirty="0"/>
                        <a:t>Bar graph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relative values of two or more items across some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  <a:p>
                      <a:r>
                        <a:rPr lang="en-US" dirty="0"/>
                        <a:t>less than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345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 graph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how value or quantity of items change over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 decrease between</a:t>
                      </a:r>
                    </a:p>
                    <a:p>
                      <a:r>
                        <a:rPr lang="en-US" dirty="0"/>
                        <a:t>sharp spike</a:t>
                      </a:r>
                    </a:p>
                    <a:p>
                      <a:r>
                        <a:rPr lang="en-US" dirty="0"/>
                        <a:t>steady decline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16340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3635CC1-9373-4457-9922-D9F4A97B9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35" y="2282727"/>
            <a:ext cx="1047808" cy="983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788FBE-A7AB-4C16-8B9A-1ED1595A1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77" y="2282727"/>
            <a:ext cx="1048008" cy="713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B2E96-DEC4-44E8-BE85-DDDD43D4A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35" y="3426225"/>
            <a:ext cx="1041574" cy="599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F4344B-4EEB-4E22-853E-255541BD9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509" y="4237954"/>
            <a:ext cx="504825" cy="504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8CD5C4-BF1D-4059-8E6C-F81D5CC69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09" y="5076326"/>
            <a:ext cx="542925" cy="514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B08310-F512-4B7A-9177-55D03AC5662C}"/>
              </a:ext>
            </a:extLst>
          </p:cNvPr>
          <p:cNvSpPr txBox="1"/>
          <p:nvPr/>
        </p:nvSpPr>
        <p:spPr>
          <a:xfrm>
            <a:off x="9110949" y="6488668"/>
            <a:ext cx="30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Markel &amp; </a:t>
            </a:r>
            <a:r>
              <a:rPr lang="en-US" dirty="0" err="1"/>
              <a:t>Selber</a:t>
            </a:r>
            <a:r>
              <a:rPr lang="en-US" dirty="0"/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60066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3BF8-1035-446D-B628-5277F7DD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Information Visually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1744C1-37F7-4F1A-828D-088ACFA6D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490320"/>
              </p:ext>
            </p:extLst>
          </p:nvPr>
        </p:nvGraphicFramePr>
        <p:xfrm>
          <a:off x="838200" y="1847659"/>
          <a:ext cx="10515600" cy="380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21462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772149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10101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Graphic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Organizing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Example Signal Words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091986"/>
                  </a:ext>
                </a:extLst>
              </a:tr>
              <a:tr h="745038">
                <a:tc>
                  <a:txBody>
                    <a:bodyPr/>
                    <a:lstStyle/>
                    <a:p>
                      <a:r>
                        <a:rPr lang="en-US" dirty="0"/>
                        <a:t>Pie chart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relative size of parts of whole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larger than</a:t>
                      </a:r>
                    </a:p>
                    <a:p>
                      <a:r>
                        <a:rPr lang="en-US" dirty="0"/>
                        <a:t>smaller than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476573"/>
                  </a:ext>
                </a:extLst>
              </a:tr>
              <a:tr h="859316">
                <a:tc>
                  <a:txBody>
                    <a:bodyPr/>
                    <a:lstStyle/>
                    <a:p>
                      <a:r>
                        <a:rPr lang="en-US" dirty="0"/>
                        <a:t>Diagram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Illustrate relationships between items or properties of items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 between</a:t>
                      </a:r>
                    </a:p>
                    <a:p>
                      <a:r>
                        <a:rPr lang="en-US" dirty="0"/>
                        <a:t>link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047473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Organizational</a:t>
                      </a:r>
                    </a:p>
                    <a:p>
                      <a:r>
                        <a:rPr lang="en-US" dirty="0"/>
                        <a:t>chart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hierarchical relationships or lines of authority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over, under</a:t>
                      </a:r>
                    </a:p>
                    <a:p>
                      <a:r>
                        <a:rPr lang="en-US" dirty="0"/>
                        <a:t>subordinate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345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Checklist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necessary equipment or materials, and required steps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the</a:t>
                      </a:r>
                    </a:p>
                    <a:p>
                      <a:r>
                        <a:rPr lang="en-US" dirty="0"/>
                        <a:t>apply the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16340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7CBA2A8-DBB0-47B7-9538-06F7E1428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37" y="2263966"/>
            <a:ext cx="409575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F5003E-618E-4A1B-B24F-5914A1F4C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51" y="3020197"/>
            <a:ext cx="933450" cy="64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731136-768E-424F-B9DD-C146B53D2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14" y="3966928"/>
            <a:ext cx="933450" cy="514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CC2C2F-C243-448D-A077-F2B5D86E3B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51" y="4840435"/>
            <a:ext cx="600075" cy="57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5E4436-7E9D-4EF7-9CF8-A92BFA8EFC23}"/>
              </a:ext>
            </a:extLst>
          </p:cNvPr>
          <p:cNvSpPr txBox="1"/>
          <p:nvPr/>
        </p:nvSpPr>
        <p:spPr>
          <a:xfrm>
            <a:off x="9110949" y="6488668"/>
            <a:ext cx="30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Markel &amp; </a:t>
            </a:r>
            <a:r>
              <a:rPr lang="en-US" dirty="0" err="1"/>
              <a:t>Selber</a:t>
            </a:r>
            <a:r>
              <a:rPr lang="en-US" dirty="0"/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155052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3BF8-1035-446D-B628-5277F7DD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Information Visually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1744C1-37F7-4F1A-828D-088ACFA6D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723237"/>
              </p:ext>
            </p:extLst>
          </p:nvPr>
        </p:nvGraphicFramePr>
        <p:xfrm>
          <a:off x="838200" y="1847659"/>
          <a:ext cx="10515600" cy="3142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21462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772149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10101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Graphic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Organizing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Example Signal Words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091986"/>
                  </a:ext>
                </a:extLst>
              </a:tr>
              <a:tr h="1185713">
                <a:tc>
                  <a:txBody>
                    <a:bodyPr/>
                    <a:lstStyle/>
                    <a:p>
                      <a:r>
                        <a:rPr lang="en-US" dirty="0"/>
                        <a:t>Flowchart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Delineate stages in a process or procedure, with decision trees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first, next</a:t>
                      </a:r>
                    </a:p>
                    <a:p>
                      <a:r>
                        <a:rPr lang="en-US" dirty="0"/>
                        <a:t>if … then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476573"/>
                  </a:ext>
                </a:extLst>
              </a:tr>
              <a:tr h="859316">
                <a:tc>
                  <a:txBody>
                    <a:bodyPr/>
                    <a:lstStyle/>
                    <a:p>
                      <a:r>
                        <a:rPr lang="en-US" dirty="0"/>
                        <a:t>Photograph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external surface of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texture</a:t>
                      </a:r>
                    </a:p>
                    <a:p>
                      <a:r>
                        <a:rPr lang="en-US" dirty="0"/>
                        <a:t>appearance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0474733"/>
                  </a:ext>
                </a:extLst>
              </a:tr>
              <a:tr h="727113">
                <a:tc>
                  <a:txBody>
                    <a:bodyPr/>
                    <a:lstStyle/>
                    <a:p>
                      <a:r>
                        <a:rPr lang="en-US" dirty="0"/>
                        <a:t>Screenshot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what appears on a 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shown, displayed</a:t>
                      </a:r>
                    </a:p>
                    <a:p>
                      <a:r>
                        <a:rPr lang="en-US" dirty="0"/>
                        <a:t>information contained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345297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9E9E6DA-26AB-4994-B0A1-E9B54DFF6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80" y="2275672"/>
            <a:ext cx="628650" cy="102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18D432-83B4-4BF3-9D89-8A4D919DC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44" y="3461343"/>
            <a:ext cx="923925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17A9DE-409B-4EC1-883A-2D885098C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56" y="4302469"/>
            <a:ext cx="876300" cy="628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B80E3F-652C-4E01-B6A9-34BB1801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390" y="2313772"/>
            <a:ext cx="914400" cy="47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994549-E3E4-4565-846F-3936F40D879F}"/>
              </a:ext>
            </a:extLst>
          </p:cNvPr>
          <p:cNvSpPr txBox="1"/>
          <p:nvPr/>
        </p:nvSpPr>
        <p:spPr>
          <a:xfrm>
            <a:off x="9099933" y="6488668"/>
            <a:ext cx="309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Markel &amp; </a:t>
            </a:r>
            <a:r>
              <a:rPr lang="en-US" dirty="0" err="1"/>
              <a:t>Selber</a:t>
            </a:r>
            <a:r>
              <a:rPr lang="en-US" dirty="0"/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98647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2CB8-FB8D-4BF3-A1B1-406119A8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Designing Graphics and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073C-F7D8-4B86-A427-BCE1AAFA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  <a:p>
            <a:pPr lvl="1"/>
            <a:r>
              <a:rPr lang="en-US" dirty="0"/>
              <a:t>Intended to be integrated with text</a:t>
            </a:r>
          </a:p>
          <a:p>
            <a:pPr lvl="1"/>
            <a:r>
              <a:rPr lang="en-US" dirty="0"/>
              <a:t>Contains “manageable” amount of data</a:t>
            </a:r>
          </a:p>
          <a:p>
            <a:pPr lvl="1"/>
            <a:r>
              <a:rPr lang="en-US" dirty="0"/>
              <a:t>Accurately and ethically represents data</a:t>
            </a:r>
          </a:p>
          <a:p>
            <a:pPr lvl="1"/>
            <a:r>
              <a:rPr lang="en-US" dirty="0"/>
              <a:t>Units of measurement logical for the data you wish to represent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Colors: use of color patterns to direct attention or compare/contrast</a:t>
            </a:r>
          </a:p>
          <a:p>
            <a:pPr lvl="1"/>
            <a:r>
              <a:rPr lang="en-US" dirty="0"/>
              <a:t>Labels and units of measurement visible but unobtrusive</a:t>
            </a:r>
          </a:p>
          <a:p>
            <a:pPr lvl="1"/>
            <a:r>
              <a:rPr lang="en-US" dirty="0"/>
              <a:t>Spacing and positioning: simple and uncluttered</a:t>
            </a:r>
          </a:p>
        </p:txBody>
      </p:sp>
    </p:spTree>
    <p:extLst>
      <p:ext uri="{BB962C8B-B14F-4D97-AF65-F5344CB8AC3E}">
        <p14:creationId xmlns:p14="http://schemas.microsoft.com/office/powerpoint/2010/main" val="255553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C7FB-AD73-426F-9172-D1CB43B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4A8AC9-D5D7-4443-85EC-783FC015C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24" y="1825625"/>
            <a:ext cx="754555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B38E8B-D031-46CB-A2F9-29D95FA75C0B}"/>
              </a:ext>
            </a:extLst>
          </p:cNvPr>
          <p:cNvSpPr txBox="1"/>
          <p:nvPr/>
        </p:nvSpPr>
        <p:spPr>
          <a:xfrm>
            <a:off x="8978747" y="6488668"/>
            <a:ext cx="32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Alred</a:t>
            </a:r>
            <a:r>
              <a:rPr lang="en-US" dirty="0"/>
              <a:t> et al., 2015, p. 242</a:t>
            </a:r>
          </a:p>
        </p:txBody>
      </p:sp>
    </p:spTree>
    <p:extLst>
      <p:ext uri="{BB962C8B-B14F-4D97-AF65-F5344CB8AC3E}">
        <p14:creationId xmlns:p14="http://schemas.microsoft.com/office/powerpoint/2010/main" val="231788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5E29-26C5-4904-992F-E030C7CC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377A28-D826-4A37-870F-D1167AF9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1962944"/>
            <a:ext cx="7600950" cy="4076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98BE59-EEA4-4B99-B1A1-45D584411E9A}"/>
              </a:ext>
            </a:extLst>
          </p:cNvPr>
          <p:cNvSpPr txBox="1"/>
          <p:nvPr/>
        </p:nvSpPr>
        <p:spPr>
          <a:xfrm>
            <a:off x="5673687" y="6488668"/>
            <a:ext cx="651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https://support.sas.com/rnd/app/or/procedures/gantt.html</a:t>
            </a:r>
          </a:p>
        </p:txBody>
      </p:sp>
    </p:spTree>
    <p:extLst>
      <p:ext uri="{BB962C8B-B14F-4D97-AF65-F5344CB8AC3E}">
        <p14:creationId xmlns:p14="http://schemas.microsoft.com/office/powerpoint/2010/main" val="96251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8001-6006-4B8E-9461-C9B58AF3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A8A14-6507-4FC7-B92D-FA47EA5FF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60" y="1825625"/>
            <a:ext cx="89642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7C747-F769-4301-ABFC-E64C6DCBE0DC}"/>
              </a:ext>
            </a:extLst>
          </p:cNvPr>
          <p:cNvSpPr txBox="1"/>
          <p:nvPr/>
        </p:nvSpPr>
        <p:spPr>
          <a:xfrm>
            <a:off x="4748271" y="6488668"/>
            <a:ext cx="744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https://www.microtool.de/en/knowledge-base/what-is-a-gantt-chart/</a:t>
            </a:r>
          </a:p>
        </p:txBody>
      </p:sp>
    </p:spTree>
    <p:extLst>
      <p:ext uri="{BB962C8B-B14F-4D97-AF65-F5344CB8AC3E}">
        <p14:creationId xmlns:p14="http://schemas.microsoft.com/office/powerpoint/2010/main" val="80403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13224</TotalTime>
  <Words>826</Words>
  <Application>Microsoft Office PowerPoint</Application>
  <PresentationFormat>Widescreen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VE496 Advanced Technical Communication</vt:lpstr>
      <vt:lpstr>Organizing Information Visually</vt:lpstr>
      <vt:lpstr>Organizing Information Visually</vt:lpstr>
      <vt:lpstr>Organizing Information Visually</vt:lpstr>
      <vt:lpstr>Organizing Information Visually</vt:lpstr>
      <vt:lpstr>Principles of Designing Graphics and Visuals</vt:lpstr>
      <vt:lpstr>Gantt Chart</vt:lpstr>
      <vt:lpstr>Gantt Chart</vt:lpstr>
      <vt:lpstr>Gantt Chart</vt:lpstr>
      <vt:lpstr>Gantt Chart: Elements</vt:lpstr>
      <vt:lpstr>Gantt Chart: Guidelines</vt:lpstr>
      <vt:lpstr>PowerPoint Presentation</vt:lpstr>
      <vt:lpstr>Excel Formatting Principles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VE300 Technical Communication 技术写作与交流</dc:title>
  <dc:creator>nmurrayalvarez@gmail.com</dc:creator>
  <cp:lastModifiedBy>nmurrayalvarez@gmail.com</cp:lastModifiedBy>
  <cp:revision>265</cp:revision>
  <dcterms:created xsi:type="dcterms:W3CDTF">2019-04-30T19:54:39Z</dcterms:created>
  <dcterms:modified xsi:type="dcterms:W3CDTF">2020-06-21T19:57:33Z</dcterms:modified>
</cp:coreProperties>
</file>