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8" r:id="rId3"/>
    <p:sldId id="264" r:id="rId4"/>
    <p:sldId id="297" r:id="rId5"/>
    <p:sldId id="262" r:id="rId6"/>
    <p:sldId id="261" r:id="rId7"/>
    <p:sldId id="266"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9" d="100"/>
          <a:sy n="89"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EE6E-A2E4-4081-8D97-B56FA6455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BF2D33-E937-41BB-8B36-19423E06C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FF01C9-8255-43AC-B50D-34C14B779E5B}"/>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5" name="Footer Placeholder 4">
            <a:extLst>
              <a:ext uri="{FF2B5EF4-FFF2-40B4-BE49-F238E27FC236}">
                <a16:creationId xmlns:a16="http://schemas.microsoft.com/office/drawing/2014/main" id="{6AB5CA0B-D06E-47A1-98A9-1785C2991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2B83B-EC2A-4FBD-910E-AD5F34A4939E}"/>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60167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68B-755C-431C-AFFE-9D9B03FDA8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23AADC-4F27-4C8F-9AF1-F93155F1B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327BA-F79C-46D6-A494-819E73868B0F}"/>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5" name="Footer Placeholder 4">
            <a:extLst>
              <a:ext uri="{FF2B5EF4-FFF2-40B4-BE49-F238E27FC236}">
                <a16:creationId xmlns:a16="http://schemas.microsoft.com/office/drawing/2014/main" id="{9079D3E3-16CC-4295-8EE5-C1ADFBCB8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51761-3B73-403C-A817-C9163DF249B4}"/>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39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A2A68-F272-4EBE-BC8E-2CDF98338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C1259D-3A61-4152-A349-25B16D7EE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C138C-8C08-45D2-B24C-C0355E74ACC2}"/>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5" name="Footer Placeholder 4">
            <a:extLst>
              <a:ext uri="{FF2B5EF4-FFF2-40B4-BE49-F238E27FC236}">
                <a16:creationId xmlns:a16="http://schemas.microsoft.com/office/drawing/2014/main" id="{81464B0D-9818-4123-8B63-40EDBF589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C29F-6963-498A-9BB6-73451778994C}"/>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2439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A9E3-09DA-4255-ABEE-71E63A5FD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C170B-DD33-4A79-B3A2-36D66A2F5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B5F39-AD06-47A4-8061-9F49477BB3A4}"/>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5" name="Footer Placeholder 4">
            <a:extLst>
              <a:ext uri="{FF2B5EF4-FFF2-40B4-BE49-F238E27FC236}">
                <a16:creationId xmlns:a16="http://schemas.microsoft.com/office/drawing/2014/main" id="{903D8664-BCE4-4FF9-B6CF-FCD947E6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6158A-D05B-4120-9997-FFAD9688A717}"/>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89412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5A30-679E-4E9D-AB71-85451BCB5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3ED4AE-2B81-4413-B6F8-D2BB46DB1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B36C3-1A1C-4EC9-A31D-49BE83EEEB0A}"/>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5" name="Footer Placeholder 4">
            <a:extLst>
              <a:ext uri="{FF2B5EF4-FFF2-40B4-BE49-F238E27FC236}">
                <a16:creationId xmlns:a16="http://schemas.microsoft.com/office/drawing/2014/main" id="{58983173-2A51-4E36-89B8-E89C3D0C8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664F3-6808-4722-B9C0-E074E62E184A}"/>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03689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3BEE-372D-442A-9772-62757E91E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C787D-9A55-4C6C-9A6C-18DFD90AC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93A083-AE8E-46A3-B129-DA5168E40B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13CA28-25C2-4C2F-9113-E396FD4EC824}"/>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6" name="Footer Placeholder 5">
            <a:extLst>
              <a:ext uri="{FF2B5EF4-FFF2-40B4-BE49-F238E27FC236}">
                <a16:creationId xmlns:a16="http://schemas.microsoft.com/office/drawing/2014/main" id="{70219823-49F2-400E-902A-B18F2B057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C1F6A-EC7E-4829-8EB2-2B418D4F4182}"/>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25794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6834-2A67-4BEC-BB6A-A93C4FE871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8E4F7-42CD-4620-BC1A-F340AFA8D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E6BF95-9ED5-450D-9749-C756298E8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032E3-9E16-48F0-A503-750AB66EA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5DF49-6B65-45A7-A85D-986DC3DD3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A5D09-2C6D-40D9-B95D-EC4A2CB29B0D}"/>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8" name="Footer Placeholder 7">
            <a:extLst>
              <a:ext uri="{FF2B5EF4-FFF2-40B4-BE49-F238E27FC236}">
                <a16:creationId xmlns:a16="http://schemas.microsoft.com/office/drawing/2014/main" id="{7117E783-67DB-4CB4-9C3B-87CDE3D624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50D7AE-B328-4741-8714-E17F81AF1EAD}"/>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406881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4A76-EFDB-4949-B606-F0E6178B2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39D48-79ED-4ADE-9DA3-6FA596BECE02}"/>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4" name="Footer Placeholder 3">
            <a:extLst>
              <a:ext uri="{FF2B5EF4-FFF2-40B4-BE49-F238E27FC236}">
                <a16:creationId xmlns:a16="http://schemas.microsoft.com/office/drawing/2014/main" id="{A9468413-BC1D-4AF5-9B37-C7ABADC59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881F84-D194-4019-A699-2BABFFB5C94E}"/>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195814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3A482-D060-48F0-BF09-E429C1D7E5DE}"/>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3" name="Footer Placeholder 2">
            <a:extLst>
              <a:ext uri="{FF2B5EF4-FFF2-40B4-BE49-F238E27FC236}">
                <a16:creationId xmlns:a16="http://schemas.microsoft.com/office/drawing/2014/main" id="{5ABA5FE5-36B2-4165-A561-E28B19EB49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0723C-D01D-4BAA-BBC4-43E09CB37CDE}"/>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32450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B87F-67BB-43E8-8BD5-3AFE41357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9BC1E7-90C1-4A61-B6E2-92BE82092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41B11C-500A-4D79-9375-2727C4DA4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F5027-EA09-4EDF-8A06-8217E4E9C2F1}"/>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6" name="Footer Placeholder 5">
            <a:extLst>
              <a:ext uri="{FF2B5EF4-FFF2-40B4-BE49-F238E27FC236}">
                <a16:creationId xmlns:a16="http://schemas.microsoft.com/office/drawing/2014/main" id="{C88BFEBE-FBF9-4607-9F50-40A1FDCA9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76E45-1165-485E-9A1F-B56F5B4F3298}"/>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9270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DB94-214F-4E3C-A3A6-0A3B68AF6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0DA8D9-630B-4AED-8A99-5EA933CD6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3ADC3-BDAA-4041-B92B-7A0ADF2B3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D2AB-A925-4D2C-8A1D-E7A29564DED0}"/>
              </a:ext>
            </a:extLst>
          </p:cNvPr>
          <p:cNvSpPr>
            <a:spLocks noGrp="1"/>
          </p:cNvSpPr>
          <p:nvPr>
            <p:ph type="dt" sz="half" idx="10"/>
          </p:nvPr>
        </p:nvSpPr>
        <p:spPr/>
        <p:txBody>
          <a:bodyPr/>
          <a:lstStyle/>
          <a:p>
            <a:fld id="{587DD03D-5810-4009-A397-3CD0281CA560}" type="datetimeFigureOut">
              <a:rPr lang="en-US" smtClean="0"/>
              <a:t>6/26/2020</a:t>
            </a:fld>
            <a:endParaRPr lang="en-US"/>
          </a:p>
        </p:txBody>
      </p:sp>
      <p:sp>
        <p:nvSpPr>
          <p:cNvPr id="6" name="Footer Placeholder 5">
            <a:extLst>
              <a:ext uri="{FF2B5EF4-FFF2-40B4-BE49-F238E27FC236}">
                <a16:creationId xmlns:a16="http://schemas.microsoft.com/office/drawing/2014/main" id="{A0B1E610-A20C-4EDA-8CA9-A9054DCD7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60B38-2F79-4963-A687-BE01FBBEC993}"/>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50446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64C3B-888C-46FD-8CCB-41E291427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F15274-A68E-47E3-B49F-22ADE6C52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77125-9B9B-47E7-B02A-B175C3503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DD03D-5810-4009-A397-3CD0281CA560}" type="datetimeFigureOut">
              <a:rPr lang="en-US" smtClean="0"/>
              <a:t>6/26/2020</a:t>
            </a:fld>
            <a:endParaRPr lang="en-US"/>
          </a:p>
        </p:txBody>
      </p:sp>
      <p:sp>
        <p:nvSpPr>
          <p:cNvPr id="5" name="Footer Placeholder 4">
            <a:extLst>
              <a:ext uri="{FF2B5EF4-FFF2-40B4-BE49-F238E27FC236}">
                <a16:creationId xmlns:a16="http://schemas.microsoft.com/office/drawing/2014/main" id="{52272D55-242E-4BA3-AF28-9C3E8E38E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85DECA-6D58-42B0-80EC-B22ACEDA0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9E97A-2CEF-460F-8D32-790B4FA44117}" type="slidenum">
              <a:rPr lang="en-US" smtClean="0"/>
              <a:t>‹#›</a:t>
            </a:fld>
            <a:endParaRPr lang="en-US"/>
          </a:p>
        </p:txBody>
      </p:sp>
    </p:spTree>
    <p:extLst>
      <p:ext uri="{BB962C8B-B14F-4D97-AF65-F5344CB8AC3E}">
        <p14:creationId xmlns:p14="http://schemas.microsoft.com/office/powerpoint/2010/main" val="358452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8, Day </a:t>
            </a:r>
            <a:r>
              <a:rPr lang="en-US" altLang="zh-TW" dirty="0"/>
              <a:t>1</a:t>
            </a:r>
            <a:r>
              <a:rPr lang="en-US" dirty="0"/>
              <a:t>:</a:t>
            </a:r>
          </a:p>
          <a:p>
            <a:r>
              <a:rPr lang="en-US" dirty="0"/>
              <a:t>Reporting Graphical and Visual Data</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C432-B7EC-4C4E-82E1-0F73D7250FBE}"/>
              </a:ext>
            </a:extLst>
          </p:cNvPr>
          <p:cNvSpPr>
            <a:spLocks noGrp="1"/>
          </p:cNvSpPr>
          <p:nvPr>
            <p:ph type="title"/>
          </p:nvPr>
        </p:nvSpPr>
        <p:spPr/>
        <p:txBody>
          <a:bodyPr/>
          <a:lstStyle/>
          <a:p>
            <a:r>
              <a:rPr lang="en-US" dirty="0"/>
              <a:t>Use of Graphics and Visuals in the Report</a:t>
            </a:r>
          </a:p>
        </p:txBody>
      </p:sp>
      <p:sp>
        <p:nvSpPr>
          <p:cNvPr id="3" name="Content Placeholder 2">
            <a:extLst>
              <a:ext uri="{FF2B5EF4-FFF2-40B4-BE49-F238E27FC236}">
                <a16:creationId xmlns:a16="http://schemas.microsoft.com/office/drawing/2014/main" id="{4F4C7592-5DD6-4C4E-831C-B5008FA57D97}"/>
              </a:ext>
            </a:extLst>
          </p:cNvPr>
          <p:cNvSpPr>
            <a:spLocks noGrp="1"/>
          </p:cNvSpPr>
          <p:nvPr>
            <p:ph idx="1"/>
          </p:nvPr>
        </p:nvSpPr>
        <p:spPr/>
        <p:txBody>
          <a:bodyPr/>
          <a:lstStyle/>
          <a:p>
            <a:r>
              <a:rPr lang="en-US" dirty="0"/>
              <a:t>Appearance</a:t>
            </a:r>
          </a:p>
          <a:p>
            <a:pPr lvl="1"/>
            <a:r>
              <a:rPr lang="en-US" dirty="0"/>
              <a:t>Colors</a:t>
            </a:r>
          </a:p>
          <a:p>
            <a:pPr lvl="1"/>
            <a:r>
              <a:rPr lang="en-US" dirty="0"/>
              <a:t>Clarity</a:t>
            </a:r>
          </a:p>
          <a:p>
            <a:r>
              <a:rPr lang="en-US" dirty="0"/>
              <a:t>Label or caption</a:t>
            </a:r>
          </a:p>
          <a:p>
            <a:pPr lvl="1"/>
            <a:r>
              <a:rPr lang="en-US" dirty="0"/>
              <a:t>Numbering</a:t>
            </a:r>
          </a:p>
          <a:p>
            <a:pPr lvl="1"/>
            <a:r>
              <a:rPr lang="en-US" dirty="0"/>
              <a:t>Precision and specificity</a:t>
            </a:r>
          </a:p>
          <a:p>
            <a:r>
              <a:rPr lang="en-US" dirty="0"/>
              <a:t>Reference within the text</a:t>
            </a:r>
          </a:p>
          <a:p>
            <a:pPr lvl="1"/>
            <a:r>
              <a:rPr lang="en-US" dirty="0"/>
              <a:t>Appropriate signaling words</a:t>
            </a:r>
          </a:p>
          <a:p>
            <a:endParaRPr lang="en-US" dirty="0"/>
          </a:p>
        </p:txBody>
      </p:sp>
    </p:spTree>
    <p:extLst>
      <p:ext uri="{BB962C8B-B14F-4D97-AF65-F5344CB8AC3E}">
        <p14:creationId xmlns:p14="http://schemas.microsoft.com/office/powerpoint/2010/main" val="406234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2485-DD8C-41BF-BA11-60CDD18CDA49}"/>
              </a:ext>
            </a:extLst>
          </p:cNvPr>
          <p:cNvSpPr>
            <a:spLocks noGrp="1"/>
          </p:cNvSpPr>
          <p:nvPr>
            <p:ph type="title"/>
          </p:nvPr>
        </p:nvSpPr>
        <p:spPr/>
        <p:txBody>
          <a:bodyPr/>
          <a:lstStyle/>
          <a:p>
            <a:r>
              <a:rPr lang="en-US" dirty="0"/>
              <a:t>Referring to a Schematic</a:t>
            </a:r>
          </a:p>
        </p:txBody>
      </p:sp>
      <p:sp>
        <p:nvSpPr>
          <p:cNvPr id="4" name="Content Placeholder 3">
            <a:extLst>
              <a:ext uri="{FF2B5EF4-FFF2-40B4-BE49-F238E27FC236}">
                <a16:creationId xmlns:a16="http://schemas.microsoft.com/office/drawing/2014/main" id="{2D010CDC-0471-4B5E-BA5E-D5F44417AA9B}"/>
              </a:ext>
            </a:extLst>
          </p:cNvPr>
          <p:cNvSpPr>
            <a:spLocks noGrp="1"/>
          </p:cNvSpPr>
          <p:nvPr>
            <p:ph sz="half" idx="2"/>
          </p:nvPr>
        </p:nvSpPr>
        <p:spPr>
          <a:xfrm>
            <a:off x="6172200" y="1825625"/>
            <a:ext cx="5181600" cy="4351338"/>
          </a:xfrm>
        </p:spPr>
        <p:txBody>
          <a:bodyPr>
            <a:normAutofit fontScale="70000" lnSpcReduction="20000"/>
          </a:bodyPr>
          <a:lstStyle/>
          <a:p>
            <a:pPr marL="0" indent="0">
              <a:buNone/>
            </a:pPr>
            <a:r>
              <a:rPr lang="en-US" dirty="0"/>
              <a:t>The structure diagram of the system is shown in Fig. 1. The classification process of the wheel intelligent classification system is:</a:t>
            </a:r>
          </a:p>
          <a:p>
            <a:pPr marL="0" indent="0">
              <a:buNone/>
            </a:pPr>
            <a:r>
              <a:rPr lang="en-US" dirty="0"/>
              <a:t>(1) The hub is transmitted through the production line. When the hub reaches the system area, the photoelectric sensor automatically detects the hub. The PLC control module receives the hub arrival signal and transmits the shooting instruction signal to the camera.</a:t>
            </a:r>
          </a:p>
          <a:p>
            <a:pPr marL="0" indent="0">
              <a:buNone/>
            </a:pPr>
            <a:r>
              <a:rPr lang="en-US" dirty="0"/>
              <a:t>(2) The camera acquires a clear and complete image of the wheel by cooperating with the lens and light source. </a:t>
            </a:r>
          </a:p>
          <a:p>
            <a:pPr marL="0" indent="0">
              <a:buNone/>
            </a:pPr>
            <a:r>
              <a:rPr lang="en-US" dirty="0"/>
              <a:t>(3) The camera sends the collected images to the software system through the Internet of Things system.</a:t>
            </a:r>
          </a:p>
        </p:txBody>
      </p:sp>
      <p:sp>
        <p:nvSpPr>
          <p:cNvPr id="7" name="TextBox 6">
            <a:extLst>
              <a:ext uri="{FF2B5EF4-FFF2-40B4-BE49-F238E27FC236}">
                <a16:creationId xmlns:a16="http://schemas.microsoft.com/office/drawing/2014/main" id="{FBAAFE24-699D-49BC-91C3-38C33DD153C3}"/>
              </a:ext>
            </a:extLst>
          </p:cNvPr>
          <p:cNvSpPr txBox="1"/>
          <p:nvPr/>
        </p:nvSpPr>
        <p:spPr>
          <a:xfrm>
            <a:off x="9672810" y="6488668"/>
            <a:ext cx="2519190" cy="369332"/>
          </a:xfrm>
          <a:prstGeom prst="rect">
            <a:avLst/>
          </a:prstGeom>
          <a:noFill/>
        </p:spPr>
        <p:txBody>
          <a:bodyPr wrap="square" rtlCol="0">
            <a:spAutoFit/>
          </a:bodyPr>
          <a:lstStyle/>
          <a:p>
            <a:r>
              <a:rPr lang="en-US" dirty="0"/>
              <a:t>Source: Mo &amp; Sun (2020)</a:t>
            </a:r>
          </a:p>
        </p:txBody>
      </p:sp>
      <p:sp>
        <p:nvSpPr>
          <p:cNvPr id="8" name="Rectangle 7">
            <a:extLst>
              <a:ext uri="{FF2B5EF4-FFF2-40B4-BE49-F238E27FC236}">
                <a16:creationId xmlns:a16="http://schemas.microsoft.com/office/drawing/2014/main" id="{E0CE4D6F-556B-4C51-B2B6-3EA477B644EC}"/>
              </a:ext>
            </a:extLst>
          </p:cNvPr>
          <p:cNvSpPr/>
          <p:nvPr/>
        </p:nvSpPr>
        <p:spPr>
          <a:xfrm>
            <a:off x="7648459" y="2589810"/>
            <a:ext cx="2216111"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5300C344-9203-4E58-A111-45F6C380A62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4698" y="2176695"/>
            <a:ext cx="4233672" cy="2993746"/>
          </a:xfrm>
        </p:spPr>
      </p:pic>
      <p:sp>
        <p:nvSpPr>
          <p:cNvPr id="16" name="TextBox 15">
            <a:extLst>
              <a:ext uri="{FF2B5EF4-FFF2-40B4-BE49-F238E27FC236}">
                <a16:creationId xmlns:a16="http://schemas.microsoft.com/office/drawing/2014/main" id="{E94E26C4-B347-47EF-9AED-4E5AB84FE32B}"/>
              </a:ext>
            </a:extLst>
          </p:cNvPr>
          <p:cNvSpPr txBox="1"/>
          <p:nvPr/>
        </p:nvSpPr>
        <p:spPr>
          <a:xfrm>
            <a:off x="1823071" y="5383471"/>
            <a:ext cx="3216926" cy="369332"/>
          </a:xfrm>
          <a:prstGeom prst="rect">
            <a:avLst/>
          </a:prstGeom>
          <a:noFill/>
        </p:spPr>
        <p:txBody>
          <a:bodyPr wrap="square" rtlCol="0">
            <a:spAutoFit/>
          </a:bodyPr>
          <a:lstStyle/>
          <a:p>
            <a:r>
              <a:rPr lang="en-US" dirty="0"/>
              <a:t>Fig. 1. System structure diagram.</a:t>
            </a:r>
          </a:p>
        </p:txBody>
      </p:sp>
      <p:sp>
        <p:nvSpPr>
          <p:cNvPr id="17" name="Rectangle 16">
            <a:extLst>
              <a:ext uri="{FF2B5EF4-FFF2-40B4-BE49-F238E27FC236}">
                <a16:creationId xmlns:a16="http://schemas.microsoft.com/office/drawing/2014/main" id="{BF630999-FA20-44EE-A802-42F8BFF1F31D}"/>
              </a:ext>
            </a:extLst>
          </p:cNvPr>
          <p:cNvSpPr/>
          <p:nvPr/>
        </p:nvSpPr>
        <p:spPr>
          <a:xfrm>
            <a:off x="9439774" y="2811405"/>
            <a:ext cx="890769"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72C842-3FBE-4BCB-8BAA-862A00D76734}"/>
              </a:ext>
            </a:extLst>
          </p:cNvPr>
          <p:cNvSpPr/>
          <p:nvPr/>
        </p:nvSpPr>
        <p:spPr>
          <a:xfrm>
            <a:off x="7066688" y="3452752"/>
            <a:ext cx="3144112"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C778BF7-C82D-43FB-ADAB-1FC6CF4D2F4C}"/>
              </a:ext>
            </a:extLst>
          </p:cNvPr>
          <p:cNvSpPr/>
          <p:nvPr/>
        </p:nvSpPr>
        <p:spPr>
          <a:xfrm>
            <a:off x="6213416" y="3662682"/>
            <a:ext cx="4236870"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2C4598-29FA-4A03-A4D2-FBCE4999FA05}"/>
              </a:ext>
            </a:extLst>
          </p:cNvPr>
          <p:cNvSpPr/>
          <p:nvPr/>
        </p:nvSpPr>
        <p:spPr>
          <a:xfrm>
            <a:off x="6206971" y="2044171"/>
            <a:ext cx="716343"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E8B8E9F-6F1A-4160-81A0-AC491D4B247B}"/>
              </a:ext>
            </a:extLst>
          </p:cNvPr>
          <p:cNvSpPr/>
          <p:nvPr/>
        </p:nvSpPr>
        <p:spPr>
          <a:xfrm>
            <a:off x="7815402" y="4207996"/>
            <a:ext cx="958484"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4025E8-8FFF-482E-B16C-949BEBF1C3F5}"/>
              </a:ext>
            </a:extLst>
          </p:cNvPr>
          <p:cNvSpPr/>
          <p:nvPr/>
        </p:nvSpPr>
        <p:spPr>
          <a:xfrm>
            <a:off x="7815402" y="4974493"/>
            <a:ext cx="2874369"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43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6BFA-4A38-48E8-9925-70B401DABD0F}"/>
              </a:ext>
            </a:extLst>
          </p:cNvPr>
          <p:cNvSpPr>
            <a:spLocks noGrp="1"/>
          </p:cNvSpPr>
          <p:nvPr>
            <p:ph type="title"/>
          </p:nvPr>
        </p:nvSpPr>
        <p:spPr/>
        <p:txBody>
          <a:bodyPr/>
          <a:lstStyle/>
          <a:p>
            <a:r>
              <a:rPr lang="en-US" dirty="0"/>
              <a:t>Referring to a Table</a:t>
            </a:r>
          </a:p>
        </p:txBody>
      </p:sp>
      <p:pic>
        <p:nvPicPr>
          <p:cNvPr id="6" name="Content Placeholder 5">
            <a:extLst>
              <a:ext uri="{FF2B5EF4-FFF2-40B4-BE49-F238E27FC236}">
                <a16:creationId xmlns:a16="http://schemas.microsoft.com/office/drawing/2014/main" id="{6D51FB4E-B3ED-4D3E-B788-F2C18CEF99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1554" y="1690688"/>
            <a:ext cx="9648891" cy="1651432"/>
          </a:xfrm>
        </p:spPr>
      </p:pic>
      <p:sp>
        <p:nvSpPr>
          <p:cNvPr id="4" name="Content Placeholder 3">
            <a:extLst>
              <a:ext uri="{FF2B5EF4-FFF2-40B4-BE49-F238E27FC236}">
                <a16:creationId xmlns:a16="http://schemas.microsoft.com/office/drawing/2014/main" id="{AB087B47-1E0D-4E7A-B3AA-561DBF6BEF93}"/>
              </a:ext>
            </a:extLst>
          </p:cNvPr>
          <p:cNvSpPr>
            <a:spLocks noGrp="1"/>
          </p:cNvSpPr>
          <p:nvPr>
            <p:ph sz="half" idx="2"/>
          </p:nvPr>
        </p:nvSpPr>
        <p:spPr>
          <a:xfrm>
            <a:off x="929108" y="4189512"/>
            <a:ext cx="10333781" cy="2465931"/>
          </a:xfrm>
        </p:spPr>
        <p:txBody>
          <a:bodyPr>
            <a:normAutofit fontScale="77500" lnSpcReduction="20000"/>
          </a:bodyPr>
          <a:lstStyle/>
          <a:p>
            <a:pPr marL="0" indent="0">
              <a:buNone/>
            </a:pPr>
            <a:r>
              <a:rPr lang="en-US" dirty="0"/>
              <a:t>First, we present in Fig. 7 the summary statistics, which shows results of code coverage for each module of our hand-written interpreter. Each line brings us information about one module of our implementation: evaluator, type-checker, auxiliary functions, and total, respectively. The first column shows that 100% of ‘top level definitions’ were reached when running the test suite. It means that all functions and inductive definitions were used during the tests. The second column shows that between 52% and 82% of ‘alternatives’ were reached, which represents the execution of conditionals, guards, or case branches. And the third column shows that between 68% and 91% of ‘expressions’ were performed, demonstrating that variables, equations, and other terms were reached during the execution of the test cases.</a:t>
            </a:r>
          </a:p>
        </p:txBody>
      </p:sp>
      <p:sp>
        <p:nvSpPr>
          <p:cNvPr id="7" name="TextBox 6">
            <a:extLst>
              <a:ext uri="{FF2B5EF4-FFF2-40B4-BE49-F238E27FC236}">
                <a16:creationId xmlns:a16="http://schemas.microsoft.com/office/drawing/2014/main" id="{2F77334C-A1D7-45D2-9F19-9EA66424F8B2}"/>
              </a:ext>
            </a:extLst>
          </p:cNvPr>
          <p:cNvSpPr txBox="1"/>
          <p:nvPr/>
        </p:nvSpPr>
        <p:spPr>
          <a:xfrm>
            <a:off x="2797214" y="3402887"/>
            <a:ext cx="6597570" cy="646331"/>
          </a:xfrm>
          <a:prstGeom prst="rect">
            <a:avLst/>
          </a:prstGeom>
          <a:noFill/>
        </p:spPr>
        <p:txBody>
          <a:bodyPr wrap="square" rtlCol="0">
            <a:spAutoFit/>
          </a:bodyPr>
          <a:lstStyle/>
          <a:p>
            <a:r>
              <a:rPr lang="en-US" dirty="0"/>
              <a:t>Fig. 7. Test coverage results. (For interpretation of the colors in the figure(s), the reader is referred to the web version of this article.)</a:t>
            </a:r>
          </a:p>
        </p:txBody>
      </p:sp>
      <p:sp>
        <p:nvSpPr>
          <p:cNvPr id="8" name="TextBox 7">
            <a:extLst>
              <a:ext uri="{FF2B5EF4-FFF2-40B4-BE49-F238E27FC236}">
                <a16:creationId xmlns:a16="http://schemas.microsoft.com/office/drawing/2014/main" id="{892181A9-23AB-4BE6-A5B2-147EC5D2B05B}"/>
              </a:ext>
            </a:extLst>
          </p:cNvPr>
          <p:cNvSpPr txBox="1"/>
          <p:nvPr/>
        </p:nvSpPr>
        <p:spPr>
          <a:xfrm>
            <a:off x="9394784" y="6488668"/>
            <a:ext cx="2797217" cy="369332"/>
          </a:xfrm>
          <a:prstGeom prst="rect">
            <a:avLst/>
          </a:prstGeom>
          <a:noFill/>
        </p:spPr>
        <p:txBody>
          <a:bodyPr wrap="square" rtlCol="0">
            <a:spAutoFit/>
          </a:bodyPr>
          <a:lstStyle/>
          <a:p>
            <a:r>
              <a:rPr lang="en-US" dirty="0"/>
              <a:t>Source: </a:t>
            </a:r>
            <a:r>
              <a:rPr lang="en-US" dirty="0" err="1"/>
              <a:t>Feitosa</a:t>
            </a:r>
            <a:r>
              <a:rPr lang="en-US" dirty="0"/>
              <a:t> et al. (2020)</a:t>
            </a:r>
          </a:p>
        </p:txBody>
      </p:sp>
      <p:sp>
        <p:nvSpPr>
          <p:cNvPr id="9" name="Rectangle 8">
            <a:extLst>
              <a:ext uri="{FF2B5EF4-FFF2-40B4-BE49-F238E27FC236}">
                <a16:creationId xmlns:a16="http://schemas.microsoft.com/office/drawing/2014/main" id="{81E67A77-3889-4A67-B259-14CA8C003DE7}"/>
              </a:ext>
            </a:extLst>
          </p:cNvPr>
          <p:cNvSpPr/>
          <p:nvPr/>
        </p:nvSpPr>
        <p:spPr>
          <a:xfrm>
            <a:off x="3182773" y="4199672"/>
            <a:ext cx="714313"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DCF22B-6C82-4E3C-9F7D-F22AF6321CF2}"/>
              </a:ext>
            </a:extLst>
          </p:cNvPr>
          <p:cNvSpPr/>
          <p:nvPr/>
        </p:nvSpPr>
        <p:spPr>
          <a:xfrm>
            <a:off x="8046076" y="4195276"/>
            <a:ext cx="2843197"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A5F54D-E810-41D9-BC88-1CF3857A8360}"/>
              </a:ext>
            </a:extLst>
          </p:cNvPr>
          <p:cNvSpPr/>
          <p:nvPr/>
        </p:nvSpPr>
        <p:spPr>
          <a:xfrm>
            <a:off x="7122608" y="4425471"/>
            <a:ext cx="514325"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01870D-263C-4D0B-AF30-12029B40A906}"/>
              </a:ext>
            </a:extLst>
          </p:cNvPr>
          <p:cNvSpPr/>
          <p:nvPr/>
        </p:nvSpPr>
        <p:spPr>
          <a:xfrm>
            <a:off x="5116048" y="4667496"/>
            <a:ext cx="5474199"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79B0E7-ECBB-438A-B397-BC316CC8139D}"/>
              </a:ext>
            </a:extLst>
          </p:cNvPr>
          <p:cNvSpPr/>
          <p:nvPr/>
        </p:nvSpPr>
        <p:spPr>
          <a:xfrm>
            <a:off x="966432" y="4899460"/>
            <a:ext cx="635321"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B15E91-9813-4494-A471-8D85320FB916}"/>
              </a:ext>
            </a:extLst>
          </p:cNvPr>
          <p:cNvSpPr/>
          <p:nvPr/>
        </p:nvSpPr>
        <p:spPr>
          <a:xfrm>
            <a:off x="3585944" y="4899461"/>
            <a:ext cx="6155215"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76F9E3-2C64-4493-B2A7-222B9B2A6DA2}"/>
              </a:ext>
            </a:extLst>
          </p:cNvPr>
          <p:cNvSpPr/>
          <p:nvPr/>
        </p:nvSpPr>
        <p:spPr>
          <a:xfrm>
            <a:off x="4596342" y="5377445"/>
            <a:ext cx="5779299"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F60003-4B0F-4F42-9168-D6E07464FFF1}"/>
              </a:ext>
            </a:extLst>
          </p:cNvPr>
          <p:cNvSpPr/>
          <p:nvPr/>
        </p:nvSpPr>
        <p:spPr>
          <a:xfrm>
            <a:off x="3660201" y="5836743"/>
            <a:ext cx="5483798"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4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4113CC45-550D-4DBB-BCB6-5D34B1A6F318}"/>
              </a:ext>
            </a:extLst>
          </p:cNvPr>
          <p:cNvSpPr>
            <a:spLocks noGrp="1"/>
          </p:cNvSpPr>
          <p:nvPr>
            <p:ph sz="half" idx="2"/>
          </p:nvPr>
        </p:nvSpPr>
        <p:spPr/>
        <p:txBody>
          <a:bodyPr>
            <a:normAutofit fontScale="62500" lnSpcReduction="20000"/>
          </a:bodyPr>
          <a:lstStyle/>
          <a:p>
            <a:pPr marL="0" indent="0">
              <a:buNone/>
            </a:pPr>
            <a:r>
              <a:rPr lang="en-US" dirty="0"/>
              <a:t>Data extraction was performed from full-text analysis. Extracted data included the area of application within dentistry (Table 1, Table 2) and for robot technology the estimated readiness level according to the information provided in the original research papers (Fig. 2). The presented technologies were assigned to a technological readiness level according to the information given in the publications. Systems were assigned to level 1 when a basic description of a system principle is observed and reported. Level 2 is achieved when a full concept for a system was formulated. Levels 3 and 4 include in vitro validation, whereas levels 5 and 6 are field validations. Technological readiness level 7 is achieved when a prototype is demonstrated in the operating environment. Level 8 is reserved to qualified complete systems and level 9 is reached at the time when a system has been proven in end-use operations. Furthermore, the application areas were put together in order to point out the advances within the different fields.</a:t>
            </a:r>
          </a:p>
        </p:txBody>
      </p:sp>
      <p:pic>
        <p:nvPicPr>
          <p:cNvPr id="17" name="Content Placeholder 16">
            <a:extLst>
              <a:ext uri="{FF2B5EF4-FFF2-40B4-BE49-F238E27FC236}">
                <a16:creationId xmlns:a16="http://schemas.microsoft.com/office/drawing/2014/main" id="{D8AB42D6-E7C9-4A77-A33E-6CCC4B5280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7705" y="1817912"/>
            <a:ext cx="5232837" cy="3237687"/>
          </a:xfrm>
        </p:spPr>
      </p:pic>
      <p:sp>
        <p:nvSpPr>
          <p:cNvPr id="2" name="Title 1">
            <a:extLst>
              <a:ext uri="{FF2B5EF4-FFF2-40B4-BE49-F238E27FC236}">
                <a16:creationId xmlns:a16="http://schemas.microsoft.com/office/drawing/2014/main" id="{F2957A61-E232-4579-B220-3AE357F25F71}"/>
              </a:ext>
            </a:extLst>
          </p:cNvPr>
          <p:cNvSpPr>
            <a:spLocks noGrp="1"/>
          </p:cNvSpPr>
          <p:nvPr>
            <p:ph type="title"/>
          </p:nvPr>
        </p:nvSpPr>
        <p:spPr/>
        <p:txBody>
          <a:bodyPr/>
          <a:lstStyle/>
          <a:p>
            <a:r>
              <a:rPr lang="en-US" dirty="0"/>
              <a:t>Referring to a Chart</a:t>
            </a:r>
          </a:p>
        </p:txBody>
      </p:sp>
      <p:sp>
        <p:nvSpPr>
          <p:cNvPr id="7" name="TextBox 6">
            <a:extLst>
              <a:ext uri="{FF2B5EF4-FFF2-40B4-BE49-F238E27FC236}">
                <a16:creationId xmlns:a16="http://schemas.microsoft.com/office/drawing/2014/main" id="{E5886A29-D208-447A-AECF-E2FD1ADC88E9}"/>
              </a:ext>
            </a:extLst>
          </p:cNvPr>
          <p:cNvSpPr txBox="1"/>
          <p:nvPr/>
        </p:nvSpPr>
        <p:spPr>
          <a:xfrm>
            <a:off x="9236597" y="6488668"/>
            <a:ext cx="2955403" cy="369332"/>
          </a:xfrm>
          <a:prstGeom prst="rect">
            <a:avLst/>
          </a:prstGeom>
          <a:noFill/>
        </p:spPr>
        <p:txBody>
          <a:bodyPr wrap="square" rtlCol="0">
            <a:spAutoFit/>
          </a:bodyPr>
          <a:lstStyle/>
          <a:p>
            <a:r>
              <a:rPr lang="en-US" dirty="0"/>
              <a:t>Source: </a:t>
            </a:r>
            <a:r>
              <a:rPr lang="en-US" dirty="0" err="1"/>
              <a:t>Grischke</a:t>
            </a:r>
            <a:r>
              <a:rPr lang="en-US" dirty="0"/>
              <a:t> et al. (2020)</a:t>
            </a:r>
          </a:p>
        </p:txBody>
      </p:sp>
      <p:sp>
        <p:nvSpPr>
          <p:cNvPr id="18" name="TextBox 17">
            <a:extLst>
              <a:ext uri="{FF2B5EF4-FFF2-40B4-BE49-F238E27FC236}">
                <a16:creationId xmlns:a16="http://schemas.microsoft.com/office/drawing/2014/main" id="{EF68B886-F736-4D63-978C-0927E9914B27}"/>
              </a:ext>
            </a:extLst>
          </p:cNvPr>
          <p:cNvSpPr txBox="1"/>
          <p:nvPr/>
        </p:nvSpPr>
        <p:spPr>
          <a:xfrm>
            <a:off x="764771" y="5055599"/>
            <a:ext cx="5181600" cy="923330"/>
          </a:xfrm>
          <a:prstGeom prst="rect">
            <a:avLst/>
          </a:prstGeom>
          <a:noFill/>
        </p:spPr>
        <p:txBody>
          <a:bodyPr wrap="square" rtlCol="0">
            <a:spAutoFit/>
          </a:bodyPr>
          <a:lstStyle/>
          <a:p>
            <a:r>
              <a:rPr lang="en-US" dirty="0"/>
              <a:t>Fig. 2. The technological advance of a system may be described using the technological readiness level (TRL1-9) introduced by Mankins in 1995 [94].</a:t>
            </a:r>
          </a:p>
        </p:txBody>
      </p:sp>
      <p:sp>
        <p:nvSpPr>
          <p:cNvPr id="19" name="Rectangle 18">
            <a:extLst>
              <a:ext uri="{FF2B5EF4-FFF2-40B4-BE49-F238E27FC236}">
                <a16:creationId xmlns:a16="http://schemas.microsoft.com/office/drawing/2014/main" id="{F3F1409D-367E-4273-9B2D-002CF0A40DBE}"/>
              </a:ext>
            </a:extLst>
          </p:cNvPr>
          <p:cNvSpPr/>
          <p:nvPr/>
        </p:nvSpPr>
        <p:spPr>
          <a:xfrm>
            <a:off x="6247743" y="2774028"/>
            <a:ext cx="707793"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E6F450-347D-4262-B121-1889AE05A309}"/>
              </a:ext>
            </a:extLst>
          </p:cNvPr>
          <p:cNvSpPr/>
          <p:nvPr/>
        </p:nvSpPr>
        <p:spPr>
          <a:xfrm>
            <a:off x="7680303" y="2961660"/>
            <a:ext cx="1445409"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09A8FD-97CB-4B9E-990E-E83989B7364D}"/>
              </a:ext>
            </a:extLst>
          </p:cNvPr>
          <p:cNvSpPr/>
          <p:nvPr/>
        </p:nvSpPr>
        <p:spPr>
          <a:xfrm>
            <a:off x="6229454" y="3353332"/>
            <a:ext cx="1768497"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4A37C02-B9AC-4763-9017-3EE2AED95F86}"/>
              </a:ext>
            </a:extLst>
          </p:cNvPr>
          <p:cNvSpPr/>
          <p:nvPr/>
        </p:nvSpPr>
        <p:spPr>
          <a:xfrm>
            <a:off x="6229454" y="3738908"/>
            <a:ext cx="915058"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AC7951-C4CC-42BC-9BA8-31E762BC2947}"/>
              </a:ext>
            </a:extLst>
          </p:cNvPr>
          <p:cNvSpPr/>
          <p:nvPr/>
        </p:nvSpPr>
        <p:spPr>
          <a:xfrm>
            <a:off x="7524751" y="4688172"/>
            <a:ext cx="1796542"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3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F2E5-3F07-4B80-A9E4-A27CEF7E0A8E}"/>
              </a:ext>
            </a:extLst>
          </p:cNvPr>
          <p:cNvSpPr>
            <a:spLocks noGrp="1"/>
          </p:cNvSpPr>
          <p:nvPr>
            <p:ph type="title"/>
          </p:nvPr>
        </p:nvSpPr>
        <p:spPr/>
        <p:txBody>
          <a:bodyPr/>
          <a:lstStyle/>
          <a:p>
            <a:r>
              <a:rPr lang="en-US" dirty="0"/>
              <a:t>Referring to a Diagram</a:t>
            </a:r>
          </a:p>
        </p:txBody>
      </p:sp>
      <p:sp>
        <p:nvSpPr>
          <p:cNvPr id="3" name="Content Placeholder 2">
            <a:extLst>
              <a:ext uri="{FF2B5EF4-FFF2-40B4-BE49-F238E27FC236}">
                <a16:creationId xmlns:a16="http://schemas.microsoft.com/office/drawing/2014/main" id="{DED28366-2308-48C5-B615-949B1A4791C9}"/>
              </a:ext>
            </a:extLst>
          </p:cNvPr>
          <p:cNvSpPr>
            <a:spLocks noGrp="1"/>
          </p:cNvSpPr>
          <p:nvPr>
            <p:ph sz="half" idx="1"/>
          </p:nvPr>
        </p:nvSpPr>
        <p:spPr/>
        <p:txBody>
          <a:bodyPr>
            <a:normAutofit fontScale="70000" lnSpcReduction="20000"/>
          </a:bodyPr>
          <a:lstStyle/>
          <a:p>
            <a:pPr marL="0" indent="0">
              <a:buNone/>
            </a:pPr>
            <a:r>
              <a:rPr lang="en-US" dirty="0"/>
              <a:t>The control system of the intelligent tracking obstacle avoidance wheel type robot is based on the control system of the Arduino development board. It needs to run some embedded facilities and equipment capable of signal recognition, and infrared signal transmitting and receiving equipment to realize signal recognition and transmission. In the design of the system, five parts of motor drive module, ultrasonic obstacle avoidance module, photoelectric sensor tracking module, automatic speed control module and power module were designed and completed. Each module has been carefully designed and tested several times before being fully integrated into the overall design framework of the intelligent wheeled robot. Figure 2 is a hardware wiring diagram of the design.</a:t>
            </a:r>
          </a:p>
        </p:txBody>
      </p:sp>
      <p:sp>
        <p:nvSpPr>
          <p:cNvPr id="7" name="TextBox 6">
            <a:extLst>
              <a:ext uri="{FF2B5EF4-FFF2-40B4-BE49-F238E27FC236}">
                <a16:creationId xmlns:a16="http://schemas.microsoft.com/office/drawing/2014/main" id="{F3CAE057-0A08-4697-B010-9E987CC1577C}"/>
              </a:ext>
            </a:extLst>
          </p:cNvPr>
          <p:cNvSpPr txBox="1"/>
          <p:nvPr/>
        </p:nvSpPr>
        <p:spPr>
          <a:xfrm>
            <a:off x="9930809" y="6488668"/>
            <a:ext cx="2261191" cy="369332"/>
          </a:xfrm>
          <a:prstGeom prst="rect">
            <a:avLst/>
          </a:prstGeom>
          <a:noFill/>
        </p:spPr>
        <p:txBody>
          <a:bodyPr wrap="square" rtlCol="0">
            <a:spAutoFit/>
          </a:bodyPr>
          <a:lstStyle/>
          <a:p>
            <a:r>
              <a:rPr lang="en-US" dirty="0"/>
              <a:t>Source: Li et al. (2020)</a:t>
            </a:r>
          </a:p>
        </p:txBody>
      </p:sp>
      <p:pic>
        <p:nvPicPr>
          <p:cNvPr id="19" name="Content Placeholder 18">
            <a:extLst>
              <a:ext uri="{FF2B5EF4-FFF2-40B4-BE49-F238E27FC236}">
                <a16:creationId xmlns:a16="http://schemas.microsoft.com/office/drawing/2014/main" id="{0FCE0BF0-904B-4B9E-A880-E87D73CD39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38261" y="2161424"/>
            <a:ext cx="5181600" cy="2533396"/>
          </a:xfrm>
        </p:spPr>
      </p:pic>
      <p:sp>
        <p:nvSpPr>
          <p:cNvPr id="20" name="TextBox 19">
            <a:extLst>
              <a:ext uri="{FF2B5EF4-FFF2-40B4-BE49-F238E27FC236}">
                <a16:creationId xmlns:a16="http://schemas.microsoft.com/office/drawing/2014/main" id="{E7E755CD-45CE-44E8-86A0-072DE7B7A53E}"/>
              </a:ext>
            </a:extLst>
          </p:cNvPr>
          <p:cNvSpPr txBox="1"/>
          <p:nvPr/>
        </p:nvSpPr>
        <p:spPr>
          <a:xfrm>
            <a:off x="7270043" y="4707365"/>
            <a:ext cx="3262489" cy="369332"/>
          </a:xfrm>
          <a:prstGeom prst="rect">
            <a:avLst/>
          </a:prstGeom>
          <a:noFill/>
        </p:spPr>
        <p:txBody>
          <a:bodyPr wrap="square" rtlCol="0">
            <a:spAutoFit/>
          </a:bodyPr>
          <a:lstStyle/>
          <a:p>
            <a:r>
              <a:rPr lang="en-US" dirty="0"/>
              <a:t>Figure 2. System wiring diagram</a:t>
            </a:r>
          </a:p>
        </p:txBody>
      </p:sp>
      <p:sp>
        <p:nvSpPr>
          <p:cNvPr id="21" name="Rectangle 20">
            <a:extLst>
              <a:ext uri="{FF2B5EF4-FFF2-40B4-BE49-F238E27FC236}">
                <a16:creationId xmlns:a16="http://schemas.microsoft.com/office/drawing/2014/main" id="{BD7A09B0-6525-4A26-A6C9-DE89DA738735}"/>
              </a:ext>
            </a:extLst>
          </p:cNvPr>
          <p:cNvSpPr/>
          <p:nvPr/>
        </p:nvSpPr>
        <p:spPr>
          <a:xfrm>
            <a:off x="1319209" y="1825625"/>
            <a:ext cx="1603477"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060565-DE40-469C-B816-8A0FEC7BF10C}"/>
              </a:ext>
            </a:extLst>
          </p:cNvPr>
          <p:cNvSpPr/>
          <p:nvPr/>
        </p:nvSpPr>
        <p:spPr>
          <a:xfrm>
            <a:off x="878434" y="2677257"/>
            <a:ext cx="2114004"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6C82A2-FF9B-4AB9-B956-63F7143BEA9B}"/>
              </a:ext>
            </a:extLst>
          </p:cNvPr>
          <p:cNvSpPr/>
          <p:nvPr/>
        </p:nvSpPr>
        <p:spPr>
          <a:xfrm>
            <a:off x="1791495" y="3738463"/>
            <a:ext cx="3984355"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D8DE9EF-FF38-48FB-8F60-C5D28970C500}"/>
              </a:ext>
            </a:extLst>
          </p:cNvPr>
          <p:cNvSpPr/>
          <p:nvPr/>
        </p:nvSpPr>
        <p:spPr>
          <a:xfrm>
            <a:off x="3662805" y="4808461"/>
            <a:ext cx="1665333"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DF0F4D-F3AD-4D5B-B199-2CABE400856F}"/>
              </a:ext>
            </a:extLst>
          </p:cNvPr>
          <p:cNvSpPr/>
          <p:nvPr/>
        </p:nvSpPr>
        <p:spPr>
          <a:xfrm>
            <a:off x="872139" y="4178419"/>
            <a:ext cx="3471261"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D97486-1206-477F-BEB6-D227302CFBCC}"/>
              </a:ext>
            </a:extLst>
          </p:cNvPr>
          <p:cNvSpPr/>
          <p:nvPr/>
        </p:nvSpPr>
        <p:spPr>
          <a:xfrm>
            <a:off x="2516734" y="5239625"/>
            <a:ext cx="933048"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1E58-5D24-42BD-A275-9FA1782CB643}"/>
              </a:ext>
            </a:extLst>
          </p:cNvPr>
          <p:cNvSpPr>
            <a:spLocks noGrp="1"/>
          </p:cNvSpPr>
          <p:nvPr>
            <p:ph type="title"/>
          </p:nvPr>
        </p:nvSpPr>
        <p:spPr/>
        <p:txBody>
          <a:bodyPr/>
          <a:lstStyle/>
          <a:p>
            <a:r>
              <a:rPr lang="en-US" dirty="0"/>
              <a:t>Referring to a Photograph</a:t>
            </a:r>
          </a:p>
        </p:txBody>
      </p:sp>
      <p:sp>
        <p:nvSpPr>
          <p:cNvPr id="4" name="Content Placeholder 3">
            <a:extLst>
              <a:ext uri="{FF2B5EF4-FFF2-40B4-BE49-F238E27FC236}">
                <a16:creationId xmlns:a16="http://schemas.microsoft.com/office/drawing/2014/main" id="{46CAC88C-04C3-42CE-890D-2D195C98FDDD}"/>
              </a:ext>
            </a:extLst>
          </p:cNvPr>
          <p:cNvSpPr>
            <a:spLocks noGrp="1"/>
          </p:cNvSpPr>
          <p:nvPr>
            <p:ph sz="half" idx="2"/>
          </p:nvPr>
        </p:nvSpPr>
        <p:spPr/>
        <p:txBody>
          <a:bodyPr>
            <a:normAutofit fontScale="77500" lnSpcReduction="20000"/>
          </a:bodyPr>
          <a:lstStyle/>
          <a:p>
            <a:pPr marL="0" indent="0">
              <a:buNone/>
            </a:pPr>
            <a:r>
              <a:rPr lang="en-US" dirty="0"/>
              <a:t>Arduino Uno R3 uses the 8-bit microcontroller ATmega328P that is placed on the development board equipped with input/output (I/O) pins, connectors (USB, power) and other necessary components for operation of microcontroller (Fig.1). For our purposes it is important that Arduino Uno has analog inputs (6) for signal measurements and digital I/O pins (14) from which 6 pins support PWM signals. Arduino Uno does not have any analog outputs therefore to produce wave signals for frequency characteristics we will have to use an additional board that will serve as a digital-analog converter (12-bitMCP4725). The board of Arduino can be powered also by the USB cable.</a:t>
            </a:r>
          </a:p>
          <a:p>
            <a:pPr marL="0" indent="0">
              <a:buNone/>
            </a:pPr>
            <a:endParaRPr lang="en-US" dirty="0"/>
          </a:p>
        </p:txBody>
      </p:sp>
      <p:sp>
        <p:nvSpPr>
          <p:cNvPr id="7" name="TextBox 6">
            <a:extLst>
              <a:ext uri="{FF2B5EF4-FFF2-40B4-BE49-F238E27FC236}">
                <a16:creationId xmlns:a16="http://schemas.microsoft.com/office/drawing/2014/main" id="{B0414F0D-7D18-439E-A69B-4DC3D7E8E232}"/>
              </a:ext>
            </a:extLst>
          </p:cNvPr>
          <p:cNvSpPr txBox="1"/>
          <p:nvPr/>
        </p:nvSpPr>
        <p:spPr>
          <a:xfrm>
            <a:off x="10037619" y="6488668"/>
            <a:ext cx="2154382" cy="369332"/>
          </a:xfrm>
          <a:prstGeom prst="rect">
            <a:avLst/>
          </a:prstGeom>
          <a:noFill/>
        </p:spPr>
        <p:txBody>
          <a:bodyPr wrap="square" rtlCol="0">
            <a:spAutoFit/>
          </a:bodyPr>
          <a:lstStyle/>
          <a:p>
            <a:r>
              <a:rPr lang="en-US" dirty="0"/>
              <a:t>Source: </a:t>
            </a:r>
            <a:r>
              <a:rPr lang="en-US" dirty="0" err="1"/>
              <a:t>Bisták</a:t>
            </a:r>
            <a:r>
              <a:rPr lang="en-US" dirty="0"/>
              <a:t> (2019)</a:t>
            </a:r>
          </a:p>
        </p:txBody>
      </p:sp>
      <p:pic>
        <p:nvPicPr>
          <p:cNvPr id="15" name="Content Placeholder 14">
            <a:extLst>
              <a:ext uri="{FF2B5EF4-FFF2-40B4-BE49-F238E27FC236}">
                <a16:creationId xmlns:a16="http://schemas.microsoft.com/office/drawing/2014/main" id="{7AEB4F4B-3FE1-4A8C-BE9D-AD97C0F897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4290" y="2086125"/>
            <a:ext cx="5181600" cy="2685750"/>
          </a:xfrm>
        </p:spPr>
      </p:pic>
      <p:sp>
        <p:nvSpPr>
          <p:cNvPr id="16" name="TextBox 15">
            <a:extLst>
              <a:ext uri="{FF2B5EF4-FFF2-40B4-BE49-F238E27FC236}">
                <a16:creationId xmlns:a16="http://schemas.microsoft.com/office/drawing/2014/main" id="{80A1873D-67F0-4E91-A914-02499C900AB3}"/>
              </a:ext>
            </a:extLst>
          </p:cNvPr>
          <p:cNvSpPr txBox="1"/>
          <p:nvPr/>
        </p:nvSpPr>
        <p:spPr>
          <a:xfrm>
            <a:off x="1125681" y="4844146"/>
            <a:ext cx="4398818" cy="646331"/>
          </a:xfrm>
          <a:prstGeom prst="rect">
            <a:avLst/>
          </a:prstGeom>
          <a:noFill/>
        </p:spPr>
        <p:txBody>
          <a:bodyPr wrap="square" rtlCol="0">
            <a:spAutoFit/>
          </a:bodyPr>
          <a:lstStyle/>
          <a:p>
            <a:r>
              <a:rPr lang="en-US" dirty="0"/>
              <a:t>Fig. 1. Arduino Uno board and digital-analog converter CP4725</a:t>
            </a:r>
          </a:p>
        </p:txBody>
      </p:sp>
      <p:sp>
        <p:nvSpPr>
          <p:cNvPr id="18" name="Rectangle 17">
            <a:extLst>
              <a:ext uri="{FF2B5EF4-FFF2-40B4-BE49-F238E27FC236}">
                <a16:creationId xmlns:a16="http://schemas.microsoft.com/office/drawing/2014/main" id="{61367129-0688-4348-9997-5FF225354CED}"/>
              </a:ext>
            </a:extLst>
          </p:cNvPr>
          <p:cNvSpPr/>
          <p:nvPr/>
        </p:nvSpPr>
        <p:spPr>
          <a:xfrm>
            <a:off x="6211712" y="2074837"/>
            <a:ext cx="3366910"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17942C-8632-4272-841F-145D15BF9178}"/>
              </a:ext>
            </a:extLst>
          </p:cNvPr>
          <p:cNvSpPr/>
          <p:nvPr/>
        </p:nvSpPr>
        <p:spPr>
          <a:xfrm>
            <a:off x="7015283" y="2306861"/>
            <a:ext cx="2341367"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E2E40C-DE7A-47CA-A37C-A2DEA480DD63}"/>
              </a:ext>
            </a:extLst>
          </p:cNvPr>
          <p:cNvSpPr/>
          <p:nvPr/>
        </p:nvSpPr>
        <p:spPr>
          <a:xfrm>
            <a:off x="6211712" y="2538885"/>
            <a:ext cx="2698372"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EFAC2CB-398D-447F-8E37-E4F4E15D3E69}"/>
              </a:ext>
            </a:extLst>
          </p:cNvPr>
          <p:cNvSpPr/>
          <p:nvPr/>
        </p:nvSpPr>
        <p:spPr>
          <a:xfrm>
            <a:off x="8949596" y="2538885"/>
            <a:ext cx="2023204"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8B3A1A5-ADCA-41D6-8936-C801C3F6ECD5}"/>
              </a:ext>
            </a:extLst>
          </p:cNvPr>
          <p:cNvSpPr/>
          <p:nvPr/>
        </p:nvSpPr>
        <p:spPr>
          <a:xfrm>
            <a:off x="6211712" y="2800964"/>
            <a:ext cx="902662"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846198-18F8-47B7-9DCB-E52E0507DED2}"/>
              </a:ext>
            </a:extLst>
          </p:cNvPr>
          <p:cNvSpPr/>
          <p:nvPr/>
        </p:nvSpPr>
        <p:spPr>
          <a:xfrm>
            <a:off x="9887918" y="3002933"/>
            <a:ext cx="810562"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9C5F28-3576-4273-8986-51A63701D801}"/>
              </a:ext>
            </a:extLst>
          </p:cNvPr>
          <p:cNvSpPr/>
          <p:nvPr/>
        </p:nvSpPr>
        <p:spPr>
          <a:xfrm>
            <a:off x="7205347" y="3483811"/>
            <a:ext cx="3073770"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94B0EA-1DA8-404E-B955-73DC01863607}"/>
              </a:ext>
            </a:extLst>
          </p:cNvPr>
          <p:cNvSpPr/>
          <p:nvPr/>
        </p:nvSpPr>
        <p:spPr>
          <a:xfrm>
            <a:off x="6222250" y="3716263"/>
            <a:ext cx="4476230"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C75FCD-BEDC-468D-8781-3B9474E74DDC}"/>
              </a:ext>
            </a:extLst>
          </p:cNvPr>
          <p:cNvSpPr/>
          <p:nvPr/>
        </p:nvSpPr>
        <p:spPr>
          <a:xfrm>
            <a:off x="7015283" y="4880060"/>
            <a:ext cx="1970281"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4B0F4EF-31E2-4E8A-880E-5C5CC93BD655}"/>
              </a:ext>
            </a:extLst>
          </p:cNvPr>
          <p:cNvSpPr/>
          <p:nvPr/>
        </p:nvSpPr>
        <p:spPr>
          <a:xfrm>
            <a:off x="6229807" y="5120220"/>
            <a:ext cx="4750550"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7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62F7-8BF4-41EC-888B-24740EF832A3}"/>
              </a:ext>
            </a:extLst>
          </p:cNvPr>
          <p:cNvSpPr>
            <a:spLocks noGrp="1"/>
          </p:cNvSpPr>
          <p:nvPr>
            <p:ph type="title"/>
          </p:nvPr>
        </p:nvSpPr>
        <p:spPr/>
        <p:txBody>
          <a:bodyPr/>
          <a:lstStyle/>
          <a:p>
            <a:r>
              <a:rPr lang="en-US" dirty="0"/>
              <a:t>Referring to a Screenshot</a:t>
            </a:r>
          </a:p>
        </p:txBody>
      </p:sp>
      <p:sp>
        <p:nvSpPr>
          <p:cNvPr id="3" name="Content Placeholder 2">
            <a:extLst>
              <a:ext uri="{FF2B5EF4-FFF2-40B4-BE49-F238E27FC236}">
                <a16:creationId xmlns:a16="http://schemas.microsoft.com/office/drawing/2014/main" id="{5DCFF2EC-A1BC-415B-9067-402171DDEBD9}"/>
              </a:ext>
            </a:extLst>
          </p:cNvPr>
          <p:cNvSpPr>
            <a:spLocks noGrp="1"/>
          </p:cNvSpPr>
          <p:nvPr>
            <p:ph sz="half" idx="1"/>
          </p:nvPr>
        </p:nvSpPr>
        <p:spPr>
          <a:xfrm>
            <a:off x="838200" y="1825625"/>
            <a:ext cx="5181600" cy="4351338"/>
          </a:xfrm>
        </p:spPr>
        <p:txBody>
          <a:bodyPr>
            <a:normAutofit fontScale="70000" lnSpcReduction="20000"/>
          </a:bodyPr>
          <a:lstStyle/>
          <a:p>
            <a:pPr marL="0" indent="0">
              <a:buNone/>
            </a:pPr>
            <a:r>
              <a:rPr lang="en-US" dirty="0"/>
              <a:t>In order to reflect the effective operation of the approach, Fig. 11 shows the screen of the SCADA </a:t>
            </a:r>
            <a:r>
              <a:rPr lang="en-US" dirty="0">
                <a:solidFill>
                  <a:schemeClr val="bg1">
                    <a:lumMod val="65000"/>
                  </a:schemeClr>
                </a:solidFill>
              </a:rPr>
              <a:t>(Supervisory Control and Data Acquisition)</a:t>
            </a:r>
            <a:r>
              <a:rPr lang="en-US" dirty="0"/>
              <a:t> system under real working conditions. As can be seen, the information provided by both the Arduino board and the PLC </a:t>
            </a:r>
            <a:r>
              <a:rPr lang="en-US" dirty="0">
                <a:solidFill>
                  <a:schemeClr val="bg1">
                    <a:lumMod val="65000"/>
                  </a:schemeClr>
                </a:solidFill>
              </a:rPr>
              <a:t>(Programmable Logic Controller)</a:t>
            </a:r>
            <a:r>
              <a:rPr lang="en-US" dirty="0"/>
              <a:t> is displayed in the same screen … As can be observed in the figure, a graphic chart is dedicated to the sensed temperature of the PV panel, showing the evolution of this magnitude over time. Also, an output field called Indicator in LabVIEW shows its numeric value … The currents provided by the two PV panels are portrayed, which are enough to cover the demand of the battery and the load. Another graphic has been included to depict the evolution of the battery current and voltage since these are the most illustrative variables of the SMG operation.</a:t>
            </a:r>
          </a:p>
        </p:txBody>
      </p:sp>
      <p:sp>
        <p:nvSpPr>
          <p:cNvPr id="7" name="TextBox 6">
            <a:extLst>
              <a:ext uri="{FF2B5EF4-FFF2-40B4-BE49-F238E27FC236}">
                <a16:creationId xmlns:a16="http://schemas.microsoft.com/office/drawing/2014/main" id="{8F88073D-AF1E-4402-94E8-F9F5725F5DC5}"/>
              </a:ext>
            </a:extLst>
          </p:cNvPr>
          <p:cNvSpPr txBox="1"/>
          <p:nvPr/>
        </p:nvSpPr>
        <p:spPr>
          <a:xfrm>
            <a:off x="8670275" y="6488668"/>
            <a:ext cx="3521726" cy="369332"/>
          </a:xfrm>
          <a:prstGeom prst="rect">
            <a:avLst/>
          </a:prstGeom>
          <a:noFill/>
        </p:spPr>
        <p:txBody>
          <a:bodyPr wrap="square" rtlCol="0">
            <a:spAutoFit/>
          </a:bodyPr>
          <a:lstStyle/>
          <a:p>
            <a:r>
              <a:rPr lang="en-US" dirty="0"/>
              <a:t>Source: González &amp; Calderón (2019)</a:t>
            </a:r>
          </a:p>
        </p:txBody>
      </p:sp>
      <p:pic>
        <p:nvPicPr>
          <p:cNvPr id="14" name="Content Placeholder 13">
            <a:extLst>
              <a:ext uri="{FF2B5EF4-FFF2-40B4-BE49-F238E27FC236}">
                <a16:creationId xmlns:a16="http://schemas.microsoft.com/office/drawing/2014/main" id="{273F17D7-37B9-4597-AF50-1032F7F7AA6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6115" y="1890169"/>
            <a:ext cx="5181600" cy="2849031"/>
          </a:xfrm>
        </p:spPr>
      </p:pic>
      <p:sp>
        <p:nvSpPr>
          <p:cNvPr id="15" name="TextBox 14">
            <a:extLst>
              <a:ext uri="{FF2B5EF4-FFF2-40B4-BE49-F238E27FC236}">
                <a16:creationId xmlns:a16="http://schemas.microsoft.com/office/drawing/2014/main" id="{4F93246B-9857-43DC-87D3-CE68C1CADFAC}"/>
              </a:ext>
            </a:extLst>
          </p:cNvPr>
          <p:cNvSpPr txBox="1"/>
          <p:nvPr/>
        </p:nvSpPr>
        <p:spPr>
          <a:xfrm>
            <a:off x="6414577" y="4787066"/>
            <a:ext cx="4470092" cy="646331"/>
          </a:xfrm>
          <a:prstGeom prst="rect">
            <a:avLst/>
          </a:prstGeom>
          <a:noFill/>
        </p:spPr>
        <p:txBody>
          <a:bodyPr wrap="square" rtlCol="0">
            <a:spAutoFit/>
          </a:bodyPr>
          <a:lstStyle/>
          <a:p>
            <a:r>
              <a:rPr lang="en-US" dirty="0"/>
              <a:t>Fig. 11. Front panel of the LabVIEW-based SCADA working</a:t>
            </a:r>
          </a:p>
        </p:txBody>
      </p:sp>
      <p:sp>
        <p:nvSpPr>
          <p:cNvPr id="16" name="Rectangle 15">
            <a:extLst>
              <a:ext uri="{FF2B5EF4-FFF2-40B4-BE49-F238E27FC236}">
                <a16:creationId xmlns:a16="http://schemas.microsoft.com/office/drawing/2014/main" id="{2ABDF2FB-6F99-4F1B-9E67-1C565BA93CE1}"/>
              </a:ext>
            </a:extLst>
          </p:cNvPr>
          <p:cNvSpPr/>
          <p:nvPr/>
        </p:nvSpPr>
        <p:spPr>
          <a:xfrm>
            <a:off x="1970218" y="2041161"/>
            <a:ext cx="772982"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20520E-9E44-472E-9E99-3B366928AC80}"/>
              </a:ext>
            </a:extLst>
          </p:cNvPr>
          <p:cNvSpPr/>
          <p:nvPr/>
        </p:nvSpPr>
        <p:spPr>
          <a:xfrm>
            <a:off x="3805945" y="2030770"/>
            <a:ext cx="1451855"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4E88D7-9257-4940-8C75-79F689BD97DA}"/>
              </a:ext>
            </a:extLst>
          </p:cNvPr>
          <p:cNvSpPr/>
          <p:nvPr/>
        </p:nvSpPr>
        <p:spPr>
          <a:xfrm>
            <a:off x="874059" y="2249817"/>
            <a:ext cx="820270"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FAEB22-7D8D-414D-8A65-642F602F891A}"/>
              </a:ext>
            </a:extLst>
          </p:cNvPr>
          <p:cNvSpPr/>
          <p:nvPr/>
        </p:nvSpPr>
        <p:spPr>
          <a:xfrm>
            <a:off x="4520719" y="3110413"/>
            <a:ext cx="1311367"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F53E45-B034-42AC-8D65-F625CBC0BA75}"/>
              </a:ext>
            </a:extLst>
          </p:cNvPr>
          <p:cNvSpPr/>
          <p:nvPr/>
        </p:nvSpPr>
        <p:spPr>
          <a:xfrm>
            <a:off x="869196" y="3314684"/>
            <a:ext cx="1804262"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C23C3F4-16B6-4360-87BF-0B1CE04D074B}"/>
              </a:ext>
            </a:extLst>
          </p:cNvPr>
          <p:cNvSpPr/>
          <p:nvPr/>
        </p:nvSpPr>
        <p:spPr>
          <a:xfrm>
            <a:off x="1771326" y="3525044"/>
            <a:ext cx="3428355"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2E9B67-63C5-4936-B12A-900CC2EDBE85}"/>
              </a:ext>
            </a:extLst>
          </p:cNvPr>
          <p:cNvSpPr/>
          <p:nvPr/>
        </p:nvSpPr>
        <p:spPr>
          <a:xfrm>
            <a:off x="869194" y="3746664"/>
            <a:ext cx="3811293"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2C755C-B0A8-4C23-B64A-9C5FB0A5DA06}"/>
              </a:ext>
            </a:extLst>
          </p:cNvPr>
          <p:cNvSpPr/>
          <p:nvPr/>
        </p:nvSpPr>
        <p:spPr>
          <a:xfrm>
            <a:off x="1199826" y="4170895"/>
            <a:ext cx="4193584"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4773F6-80A6-4F6D-BC09-799E85149E2A}"/>
              </a:ext>
            </a:extLst>
          </p:cNvPr>
          <p:cNvSpPr/>
          <p:nvPr/>
        </p:nvSpPr>
        <p:spPr>
          <a:xfrm>
            <a:off x="4087016" y="4380857"/>
            <a:ext cx="942183"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DEF6FD-5F8A-4516-8967-6F6843354217}"/>
              </a:ext>
            </a:extLst>
          </p:cNvPr>
          <p:cNvSpPr/>
          <p:nvPr/>
        </p:nvSpPr>
        <p:spPr>
          <a:xfrm>
            <a:off x="869195" y="4600035"/>
            <a:ext cx="4725693"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92E3C1-4BCC-4056-BA12-DBA2BF6CAA49}"/>
              </a:ext>
            </a:extLst>
          </p:cNvPr>
          <p:cNvSpPr/>
          <p:nvPr/>
        </p:nvSpPr>
        <p:spPr>
          <a:xfrm>
            <a:off x="3200382" y="5234590"/>
            <a:ext cx="2557237"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F1FD459-373B-4DF5-A459-45F5C041027D}"/>
              </a:ext>
            </a:extLst>
          </p:cNvPr>
          <p:cNvSpPr/>
          <p:nvPr/>
        </p:nvSpPr>
        <p:spPr>
          <a:xfrm>
            <a:off x="874146" y="5456341"/>
            <a:ext cx="2124776" cy="26283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32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139C3-55E7-4978-90BC-20B856F8C540}"/>
              </a:ext>
            </a:extLst>
          </p:cNvPr>
          <p:cNvSpPr>
            <a:spLocks noGrp="1"/>
          </p:cNvSpPr>
          <p:nvPr>
            <p:ph type="title"/>
          </p:nvPr>
        </p:nvSpPr>
        <p:spPr/>
        <p:txBody>
          <a:bodyPr/>
          <a:lstStyle/>
          <a:p>
            <a:r>
              <a:rPr lang="en-US" dirty="0"/>
              <a:t>Referring to</a:t>
            </a:r>
            <a:br>
              <a:rPr lang="en-US" dirty="0"/>
            </a:br>
            <a:r>
              <a:rPr lang="en-US" dirty="0"/>
              <a:t>Equations</a:t>
            </a:r>
          </a:p>
        </p:txBody>
      </p:sp>
      <p:pic>
        <p:nvPicPr>
          <p:cNvPr id="8" name="Content Placeholder 7">
            <a:extLst>
              <a:ext uri="{FF2B5EF4-FFF2-40B4-BE49-F238E27FC236}">
                <a16:creationId xmlns:a16="http://schemas.microsoft.com/office/drawing/2014/main" id="{34A184E8-1692-4A1D-BD30-3E391CAE91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329" y="223118"/>
            <a:ext cx="7626903" cy="6562814"/>
          </a:xfrm>
        </p:spPr>
      </p:pic>
      <p:sp>
        <p:nvSpPr>
          <p:cNvPr id="9" name="TextBox 8">
            <a:extLst>
              <a:ext uri="{FF2B5EF4-FFF2-40B4-BE49-F238E27FC236}">
                <a16:creationId xmlns:a16="http://schemas.microsoft.com/office/drawing/2014/main" id="{51E2AFB1-5373-4487-A59B-78418ADA6610}"/>
              </a:ext>
            </a:extLst>
          </p:cNvPr>
          <p:cNvSpPr txBox="1"/>
          <p:nvPr/>
        </p:nvSpPr>
        <p:spPr>
          <a:xfrm>
            <a:off x="-1" y="6474114"/>
            <a:ext cx="3131127" cy="369332"/>
          </a:xfrm>
          <a:prstGeom prst="rect">
            <a:avLst/>
          </a:prstGeom>
          <a:noFill/>
        </p:spPr>
        <p:txBody>
          <a:bodyPr wrap="square" rtlCol="0">
            <a:spAutoFit/>
          </a:bodyPr>
          <a:lstStyle/>
          <a:p>
            <a:r>
              <a:rPr lang="en-US" dirty="0"/>
              <a:t>Source: Ruslan et al. (2016)</a:t>
            </a:r>
          </a:p>
        </p:txBody>
      </p:sp>
      <p:sp>
        <p:nvSpPr>
          <p:cNvPr id="10" name="Rectangle 9">
            <a:extLst>
              <a:ext uri="{FF2B5EF4-FFF2-40B4-BE49-F238E27FC236}">
                <a16:creationId xmlns:a16="http://schemas.microsoft.com/office/drawing/2014/main" id="{E33CA144-EB6C-40FA-8CD5-CBD6DC76B7B8}"/>
              </a:ext>
            </a:extLst>
          </p:cNvPr>
          <p:cNvSpPr/>
          <p:nvPr/>
        </p:nvSpPr>
        <p:spPr>
          <a:xfrm>
            <a:off x="3933329" y="1485207"/>
            <a:ext cx="3381870"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91C104-B097-4D0A-A8E1-9F778169C354}"/>
              </a:ext>
            </a:extLst>
          </p:cNvPr>
          <p:cNvSpPr/>
          <p:nvPr/>
        </p:nvSpPr>
        <p:spPr>
          <a:xfrm>
            <a:off x="4268609" y="2428385"/>
            <a:ext cx="2514576"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FB5A865-91C8-49A7-9641-38794798007C}"/>
              </a:ext>
            </a:extLst>
          </p:cNvPr>
          <p:cNvSpPr/>
          <p:nvPr/>
        </p:nvSpPr>
        <p:spPr>
          <a:xfrm>
            <a:off x="6831699" y="3664732"/>
            <a:ext cx="4656489"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0A8826-393B-493C-AFB1-2F870B19188F}"/>
              </a:ext>
            </a:extLst>
          </p:cNvPr>
          <p:cNvSpPr/>
          <p:nvPr/>
        </p:nvSpPr>
        <p:spPr>
          <a:xfrm>
            <a:off x="3933328" y="3953123"/>
            <a:ext cx="3016111"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FE0618-CAB6-413E-B570-EA410547D4A2}"/>
              </a:ext>
            </a:extLst>
          </p:cNvPr>
          <p:cNvSpPr/>
          <p:nvPr/>
        </p:nvSpPr>
        <p:spPr>
          <a:xfrm>
            <a:off x="3933327" y="4278605"/>
            <a:ext cx="1719328"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A4A125-EBBA-4698-A59C-62B69CE76297}"/>
              </a:ext>
            </a:extLst>
          </p:cNvPr>
          <p:cNvSpPr/>
          <p:nvPr/>
        </p:nvSpPr>
        <p:spPr>
          <a:xfrm>
            <a:off x="4251983" y="5545657"/>
            <a:ext cx="1295376" cy="417338"/>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4F53FA-7D2E-4229-9892-F81116BDE9B5}"/>
              </a:ext>
            </a:extLst>
          </p:cNvPr>
          <p:cNvSpPr txBox="1"/>
          <p:nvPr/>
        </p:nvSpPr>
        <p:spPr>
          <a:xfrm>
            <a:off x="498763" y="2044931"/>
            <a:ext cx="2798618" cy="3970318"/>
          </a:xfrm>
          <a:prstGeom prst="rect">
            <a:avLst/>
          </a:prstGeom>
          <a:noFill/>
        </p:spPr>
        <p:txBody>
          <a:bodyPr wrap="square" rtlCol="0">
            <a:spAutoFit/>
          </a:bodyPr>
          <a:lstStyle/>
          <a:p>
            <a:pPr marL="342900" indent="-342900">
              <a:buFont typeface="Arial" panose="020B0604020202020204" pitchFamily="34" charset="0"/>
              <a:buChar char="•"/>
            </a:pPr>
            <a:r>
              <a:rPr lang="en-US" dirty="0"/>
              <a:t>Separate the equations into the text (don’t just dump many equations onto the page and think your work is done)</a:t>
            </a:r>
          </a:p>
          <a:p>
            <a:pPr marL="342900" indent="-342900">
              <a:buFont typeface="Arial" panose="020B0604020202020204" pitchFamily="34" charset="0"/>
              <a:buChar char="•"/>
            </a:pPr>
            <a:r>
              <a:rPr lang="en-US" dirty="0"/>
              <a:t>Refer to each equation, both before and after</a:t>
            </a:r>
          </a:p>
          <a:p>
            <a:pPr marL="342900" indent="-342900">
              <a:buFont typeface="Arial" panose="020B0604020202020204" pitchFamily="34" charset="0"/>
              <a:buChar char="•"/>
            </a:pPr>
            <a:r>
              <a:rPr lang="en-US" dirty="0"/>
              <a:t>Treat the equations like a part of the sentence</a:t>
            </a:r>
          </a:p>
          <a:p>
            <a:pPr marL="342900" indent="-342900">
              <a:buFont typeface="Arial" panose="020B0604020202020204" pitchFamily="34" charset="0"/>
              <a:buChar char="•"/>
            </a:pPr>
            <a:r>
              <a:rPr lang="en-US" dirty="0"/>
              <a:t>Use programming-like language (e.g. “If-then”, “Let”) as you would when writing actual computer code</a:t>
            </a:r>
          </a:p>
        </p:txBody>
      </p:sp>
    </p:spTree>
    <p:extLst>
      <p:ext uri="{BB962C8B-B14F-4D97-AF65-F5344CB8AC3E}">
        <p14:creationId xmlns:p14="http://schemas.microsoft.com/office/powerpoint/2010/main" val="107313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1152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VE496 Advanced Technical Communication</vt:lpstr>
      <vt:lpstr>Use of Graphics and Visuals in the Report</vt:lpstr>
      <vt:lpstr>Referring to a Schematic</vt:lpstr>
      <vt:lpstr>Referring to a Table</vt:lpstr>
      <vt:lpstr>Referring to a Chart</vt:lpstr>
      <vt:lpstr>Referring to a Diagram</vt:lpstr>
      <vt:lpstr>Referring to a Photograph</vt:lpstr>
      <vt:lpstr>Referring to a Screenshot</vt:lpstr>
      <vt:lpstr>Referring to Equations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nmurrayalvarez@gmail.com</dc:creator>
  <cp:lastModifiedBy>nmurrayalvarez@gmail.com</cp:lastModifiedBy>
  <cp:revision>63</cp:revision>
  <dcterms:created xsi:type="dcterms:W3CDTF">2019-07-14T14:25:56Z</dcterms:created>
  <dcterms:modified xsi:type="dcterms:W3CDTF">2020-06-27T18:30:23Z</dcterms:modified>
</cp:coreProperties>
</file>