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58" r:id="rId3"/>
    <p:sldId id="261" r:id="rId4"/>
    <p:sldId id="275" r:id="rId5"/>
    <p:sldId id="276" r:id="rId6"/>
    <p:sldId id="263" r:id="rId7"/>
    <p:sldId id="298" r:id="rId8"/>
    <p:sldId id="29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7" d="100"/>
          <a:sy n="87"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F335-9BB5-4EF4-A371-C5D7F0100E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F49358-3607-4C38-ACE2-ACF603B27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BE671D-C388-4CD3-92F9-4557676668E3}"/>
              </a:ext>
            </a:extLst>
          </p:cNvPr>
          <p:cNvSpPr>
            <a:spLocks noGrp="1"/>
          </p:cNvSpPr>
          <p:nvPr>
            <p:ph type="dt" sz="half" idx="10"/>
          </p:nvPr>
        </p:nvSpPr>
        <p:spPr/>
        <p:txBody>
          <a:bodyPr/>
          <a:lstStyle/>
          <a:p>
            <a:fld id="{045CD23F-6D36-41C4-AC5A-49658A3E2D8E}" type="datetimeFigureOut">
              <a:rPr lang="en-US" smtClean="0"/>
              <a:t>7/2/2020</a:t>
            </a:fld>
            <a:endParaRPr lang="en-US"/>
          </a:p>
        </p:txBody>
      </p:sp>
      <p:sp>
        <p:nvSpPr>
          <p:cNvPr id="5" name="Footer Placeholder 4">
            <a:extLst>
              <a:ext uri="{FF2B5EF4-FFF2-40B4-BE49-F238E27FC236}">
                <a16:creationId xmlns:a16="http://schemas.microsoft.com/office/drawing/2014/main" id="{51D5FF74-10C5-480A-8D92-B0CB8FCBA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4A4E5-3966-4765-B448-62A47816B5EA}"/>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386172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BC6C-5C3B-4A94-98CE-9521A39ABE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364F84-537F-4804-A445-325C5F4B4A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4CA8F-DAC7-41FE-8395-FC5306BCCD51}"/>
              </a:ext>
            </a:extLst>
          </p:cNvPr>
          <p:cNvSpPr>
            <a:spLocks noGrp="1"/>
          </p:cNvSpPr>
          <p:nvPr>
            <p:ph type="dt" sz="half" idx="10"/>
          </p:nvPr>
        </p:nvSpPr>
        <p:spPr/>
        <p:txBody>
          <a:bodyPr/>
          <a:lstStyle/>
          <a:p>
            <a:fld id="{045CD23F-6D36-41C4-AC5A-49658A3E2D8E}" type="datetimeFigureOut">
              <a:rPr lang="en-US" smtClean="0"/>
              <a:t>7/2/2020</a:t>
            </a:fld>
            <a:endParaRPr lang="en-US"/>
          </a:p>
        </p:txBody>
      </p:sp>
      <p:sp>
        <p:nvSpPr>
          <p:cNvPr id="5" name="Footer Placeholder 4">
            <a:extLst>
              <a:ext uri="{FF2B5EF4-FFF2-40B4-BE49-F238E27FC236}">
                <a16:creationId xmlns:a16="http://schemas.microsoft.com/office/drawing/2014/main" id="{983EAC89-B00D-47BB-A762-FF44F6FAA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70EF4-4C6D-4A32-A0BE-A4645E1EA0F0}"/>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18811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904B3D-9680-49F2-B6B4-BDC490BC3C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48138A-4541-4959-B909-9EDA837487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7280C-40FF-4A48-A9D1-1D0E081CEBB5}"/>
              </a:ext>
            </a:extLst>
          </p:cNvPr>
          <p:cNvSpPr>
            <a:spLocks noGrp="1"/>
          </p:cNvSpPr>
          <p:nvPr>
            <p:ph type="dt" sz="half" idx="10"/>
          </p:nvPr>
        </p:nvSpPr>
        <p:spPr/>
        <p:txBody>
          <a:bodyPr/>
          <a:lstStyle/>
          <a:p>
            <a:fld id="{045CD23F-6D36-41C4-AC5A-49658A3E2D8E}" type="datetimeFigureOut">
              <a:rPr lang="en-US" smtClean="0"/>
              <a:t>7/2/2020</a:t>
            </a:fld>
            <a:endParaRPr lang="en-US"/>
          </a:p>
        </p:txBody>
      </p:sp>
      <p:sp>
        <p:nvSpPr>
          <p:cNvPr id="5" name="Footer Placeholder 4">
            <a:extLst>
              <a:ext uri="{FF2B5EF4-FFF2-40B4-BE49-F238E27FC236}">
                <a16:creationId xmlns:a16="http://schemas.microsoft.com/office/drawing/2014/main" id="{25B92C56-7C5F-47D4-B057-E26925271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E6F1C-6349-47A0-9E9D-10805367AA71}"/>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88013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7A3-B856-4A79-9D1D-4191BD0F6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2A1D7-EF44-4854-BE80-160C5BDCB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D3834-1D27-49FF-AF16-31B364415616}"/>
              </a:ext>
            </a:extLst>
          </p:cNvPr>
          <p:cNvSpPr>
            <a:spLocks noGrp="1"/>
          </p:cNvSpPr>
          <p:nvPr>
            <p:ph type="dt" sz="half" idx="10"/>
          </p:nvPr>
        </p:nvSpPr>
        <p:spPr/>
        <p:txBody>
          <a:bodyPr/>
          <a:lstStyle/>
          <a:p>
            <a:fld id="{045CD23F-6D36-41C4-AC5A-49658A3E2D8E}" type="datetimeFigureOut">
              <a:rPr lang="en-US" smtClean="0"/>
              <a:t>7/2/2020</a:t>
            </a:fld>
            <a:endParaRPr lang="en-US"/>
          </a:p>
        </p:txBody>
      </p:sp>
      <p:sp>
        <p:nvSpPr>
          <p:cNvPr id="5" name="Footer Placeholder 4">
            <a:extLst>
              <a:ext uri="{FF2B5EF4-FFF2-40B4-BE49-F238E27FC236}">
                <a16:creationId xmlns:a16="http://schemas.microsoft.com/office/drawing/2014/main" id="{A0B7CE0A-3BF1-4B86-86D6-DDFB39772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61655-5E50-4609-85DF-9FD3CD64AAF7}"/>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89252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DE2A-E515-4946-ADDA-CF8BF73CF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510C99-0A83-468E-9851-1F65222D6F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928A2-C20F-4089-95B0-5854EE0AFF5E}"/>
              </a:ext>
            </a:extLst>
          </p:cNvPr>
          <p:cNvSpPr>
            <a:spLocks noGrp="1"/>
          </p:cNvSpPr>
          <p:nvPr>
            <p:ph type="dt" sz="half" idx="10"/>
          </p:nvPr>
        </p:nvSpPr>
        <p:spPr/>
        <p:txBody>
          <a:bodyPr/>
          <a:lstStyle/>
          <a:p>
            <a:fld id="{045CD23F-6D36-41C4-AC5A-49658A3E2D8E}" type="datetimeFigureOut">
              <a:rPr lang="en-US" smtClean="0"/>
              <a:t>7/2/2020</a:t>
            </a:fld>
            <a:endParaRPr lang="en-US"/>
          </a:p>
        </p:txBody>
      </p:sp>
      <p:sp>
        <p:nvSpPr>
          <p:cNvPr id="5" name="Footer Placeholder 4">
            <a:extLst>
              <a:ext uri="{FF2B5EF4-FFF2-40B4-BE49-F238E27FC236}">
                <a16:creationId xmlns:a16="http://schemas.microsoft.com/office/drawing/2014/main" id="{90F23373-468C-4AFD-BB69-1A91A250F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79622-C693-4F99-A0C1-D4764B8BDA21}"/>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67388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0175-7592-4C92-A934-BF4EBFDDDE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3D937-D168-480B-AAEB-5779ACA35A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90401C-35B4-46AA-AE4C-803D3197C1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84C52F-5BFF-4DA1-B2F8-ADF7F69A6549}"/>
              </a:ext>
            </a:extLst>
          </p:cNvPr>
          <p:cNvSpPr>
            <a:spLocks noGrp="1"/>
          </p:cNvSpPr>
          <p:nvPr>
            <p:ph type="dt" sz="half" idx="10"/>
          </p:nvPr>
        </p:nvSpPr>
        <p:spPr/>
        <p:txBody>
          <a:bodyPr/>
          <a:lstStyle/>
          <a:p>
            <a:fld id="{045CD23F-6D36-41C4-AC5A-49658A3E2D8E}" type="datetimeFigureOut">
              <a:rPr lang="en-US" smtClean="0"/>
              <a:t>7/2/2020</a:t>
            </a:fld>
            <a:endParaRPr lang="en-US"/>
          </a:p>
        </p:txBody>
      </p:sp>
      <p:sp>
        <p:nvSpPr>
          <p:cNvPr id="6" name="Footer Placeholder 5">
            <a:extLst>
              <a:ext uri="{FF2B5EF4-FFF2-40B4-BE49-F238E27FC236}">
                <a16:creationId xmlns:a16="http://schemas.microsoft.com/office/drawing/2014/main" id="{93D3F732-205C-457E-9789-95BC6E1EF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F9D62-F261-42E4-A7AA-7F10D0CD3987}"/>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53276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87A8-EBCA-4D4C-9B38-42A1B3F30F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8CAA3F-DECD-4E4D-8866-0A4D7967EA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7AAE18-3D97-445F-A6AD-DF0E5CE545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D119E9-2E6F-4E6D-BC61-BF9F42F622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40447C-79C0-422B-97D0-D5745481D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645DE8-73D4-44D8-A6E6-0BBB924255BA}"/>
              </a:ext>
            </a:extLst>
          </p:cNvPr>
          <p:cNvSpPr>
            <a:spLocks noGrp="1"/>
          </p:cNvSpPr>
          <p:nvPr>
            <p:ph type="dt" sz="half" idx="10"/>
          </p:nvPr>
        </p:nvSpPr>
        <p:spPr/>
        <p:txBody>
          <a:bodyPr/>
          <a:lstStyle/>
          <a:p>
            <a:fld id="{045CD23F-6D36-41C4-AC5A-49658A3E2D8E}" type="datetimeFigureOut">
              <a:rPr lang="en-US" smtClean="0"/>
              <a:t>7/2/2020</a:t>
            </a:fld>
            <a:endParaRPr lang="en-US"/>
          </a:p>
        </p:txBody>
      </p:sp>
      <p:sp>
        <p:nvSpPr>
          <p:cNvPr id="8" name="Footer Placeholder 7">
            <a:extLst>
              <a:ext uri="{FF2B5EF4-FFF2-40B4-BE49-F238E27FC236}">
                <a16:creationId xmlns:a16="http://schemas.microsoft.com/office/drawing/2014/main" id="{F2F42543-7574-481F-9FDE-8AA1AD06BB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835C2F-BAB8-4BC0-950B-C573C8D5F184}"/>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62719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DBB4-9432-4D05-822F-DD7BCBB956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282798-2AEC-45AB-ABE3-89AC628B5FDA}"/>
              </a:ext>
            </a:extLst>
          </p:cNvPr>
          <p:cNvSpPr>
            <a:spLocks noGrp="1"/>
          </p:cNvSpPr>
          <p:nvPr>
            <p:ph type="dt" sz="half" idx="10"/>
          </p:nvPr>
        </p:nvSpPr>
        <p:spPr/>
        <p:txBody>
          <a:bodyPr/>
          <a:lstStyle/>
          <a:p>
            <a:fld id="{045CD23F-6D36-41C4-AC5A-49658A3E2D8E}" type="datetimeFigureOut">
              <a:rPr lang="en-US" smtClean="0"/>
              <a:t>7/2/2020</a:t>
            </a:fld>
            <a:endParaRPr lang="en-US"/>
          </a:p>
        </p:txBody>
      </p:sp>
      <p:sp>
        <p:nvSpPr>
          <p:cNvPr id="4" name="Footer Placeholder 3">
            <a:extLst>
              <a:ext uri="{FF2B5EF4-FFF2-40B4-BE49-F238E27FC236}">
                <a16:creationId xmlns:a16="http://schemas.microsoft.com/office/drawing/2014/main" id="{FB28FE16-DF2C-4726-BB74-B8E1B8E862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E66AE8-0125-4827-A8C7-0565E35E2A02}"/>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74535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130D7D-11AB-4923-B06E-D03CF7441437}"/>
              </a:ext>
            </a:extLst>
          </p:cNvPr>
          <p:cNvSpPr>
            <a:spLocks noGrp="1"/>
          </p:cNvSpPr>
          <p:nvPr>
            <p:ph type="dt" sz="half" idx="10"/>
          </p:nvPr>
        </p:nvSpPr>
        <p:spPr/>
        <p:txBody>
          <a:bodyPr/>
          <a:lstStyle/>
          <a:p>
            <a:fld id="{045CD23F-6D36-41C4-AC5A-49658A3E2D8E}" type="datetimeFigureOut">
              <a:rPr lang="en-US" smtClean="0"/>
              <a:t>7/2/2020</a:t>
            </a:fld>
            <a:endParaRPr lang="en-US"/>
          </a:p>
        </p:txBody>
      </p:sp>
      <p:sp>
        <p:nvSpPr>
          <p:cNvPr id="3" name="Footer Placeholder 2">
            <a:extLst>
              <a:ext uri="{FF2B5EF4-FFF2-40B4-BE49-F238E27FC236}">
                <a16:creationId xmlns:a16="http://schemas.microsoft.com/office/drawing/2014/main" id="{91E55C4A-D812-408D-847D-A8F43ADDAB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88DAB-8652-43E7-8925-0909F3BFC882}"/>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417226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F2C8-0C63-4126-977B-E32F6AFAC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03585F-EC45-4430-A300-ED7E915B89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4ED04A-1BF1-4A08-9FF5-97BC4DF33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CF1884-DD57-483D-B2C3-72640736C024}"/>
              </a:ext>
            </a:extLst>
          </p:cNvPr>
          <p:cNvSpPr>
            <a:spLocks noGrp="1"/>
          </p:cNvSpPr>
          <p:nvPr>
            <p:ph type="dt" sz="half" idx="10"/>
          </p:nvPr>
        </p:nvSpPr>
        <p:spPr/>
        <p:txBody>
          <a:bodyPr/>
          <a:lstStyle/>
          <a:p>
            <a:fld id="{045CD23F-6D36-41C4-AC5A-49658A3E2D8E}" type="datetimeFigureOut">
              <a:rPr lang="en-US" smtClean="0"/>
              <a:t>7/2/2020</a:t>
            </a:fld>
            <a:endParaRPr lang="en-US"/>
          </a:p>
        </p:txBody>
      </p:sp>
      <p:sp>
        <p:nvSpPr>
          <p:cNvPr id="6" name="Footer Placeholder 5">
            <a:extLst>
              <a:ext uri="{FF2B5EF4-FFF2-40B4-BE49-F238E27FC236}">
                <a16:creationId xmlns:a16="http://schemas.microsoft.com/office/drawing/2014/main" id="{D917F4C6-032E-4EA5-807D-C33CEC4DA4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420E0E-F7B4-44F3-B947-66E9EA8C550E}"/>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97263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C30D-93C8-4480-BD97-0E9BCA6BC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743984-1A48-4041-A012-8757B2C7D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8EF942-535B-42B0-A374-DD644C991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23FAC-266A-4F4F-B55E-F94CDE5B989F}"/>
              </a:ext>
            </a:extLst>
          </p:cNvPr>
          <p:cNvSpPr>
            <a:spLocks noGrp="1"/>
          </p:cNvSpPr>
          <p:nvPr>
            <p:ph type="dt" sz="half" idx="10"/>
          </p:nvPr>
        </p:nvSpPr>
        <p:spPr/>
        <p:txBody>
          <a:bodyPr/>
          <a:lstStyle/>
          <a:p>
            <a:fld id="{045CD23F-6D36-41C4-AC5A-49658A3E2D8E}" type="datetimeFigureOut">
              <a:rPr lang="en-US" smtClean="0"/>
              <a:t>7/2/2020</a:t>
            </a:fld>
            <a:endParaRPr lang="en-US"/>
          </a:p>
        </p:txBody>
      </p:sp>
      <p:sp>
        <p:nvSpPr>
          <p:cNvPr id="6" name="Footer Placeholder 5">
            <a:extLst>
              <a:ext uri="{FF2B5EF4-FFF2-40B4-BE49-F238E27FC236}">
                <a16:creationId xmlns:a16="http://schemas.microsoft.com/office/drawing/2014/main" id="{1CA692F0-50ED-47F7-9979-0C1146AC6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8D429-9C7D-49C0-BFBD-14DF73378E74}"/>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1050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3428F3-701F-4741-8EC0-9C5FAE088F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FAE978-872A-484F-A7B3-2446E0111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C75C6-1F0E-41D5-8D97-D97AA7654E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CD23F-6D36-41C4-AC5A-49658A3E2D8E}" type="datetimeFigureOut">
              <a:rPr lang="en-US" smtClean="0"/>
              <a:t>7/2/2020</a:t>
            </a:fld>
            <a:endParaRPr lang="en-US"/>
          </a:p>
        </p:txBody>
      </p:sp>
      <p:sp>
        <p:nvSpPr>
          <p:cNvPr id="5" name="Footer Placeholder 4">
            <a:extLst>
              <a:ext uri="{FF2B5EF4-FFF2-40B4-BE49-F238E27FC236}">
                <a16:creationId xmlns:a16="http://schemas.microsoft.com/office/drawing/2014/main" id="{586735D7-29BE-47FF-B7BE-63C4A1958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62FB3A-8D05-4C67-9869-41FCECE9E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D165D-6DFF-4B86-A057-AA70D1C503F1}" type="slidenum">
              <a:rPr lang="en-US" smtClean="0"/>
              <a:t>‹#›</a:t>
            </a:fld>
            <a:endParaRPr lang="en-US"/>
          </a:p>
        </p:txBody>
      </p:sp>
    </p:spTree>
    <p:extLst>
      <p:ext uri="{BB962C8B-B14F-4D97-AF65-F5344CB8AC3E}">
        <p14:creationId xmlns:p14="http://schemas.microsoft.com/office/powerpoint/2010/main" val="1944931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E41F-C4D6-477E-93CB-3CA07928DE85}"/>
              </a:ext>
            </a:extLst>
          </p:cNvPr>
          <p:cNvSpPr>
            <a:spLocks noGrp="1"/>
          </p:cNvSpPr>
          <p:nvPr>
            <p:ph type="ctrTitle"/>
          </p:nvPr>
        </p:nvSpPr>
        <p:spPr/>
        <p:txBody>
          <a:bodyPr>
            <a:normAutofit/>
          </a:bodyPr>
          <a:lstStyle/>
          <a:p>
            <a:r>
              <a:rPr lang="en-US" dirty="0"/>
              <a:t>VE496 Advanced</a:t>
            </a:r>
            <a:br>
              <a:rPr lang="en-US" dirty="0"/>
            </a:br>
            <a:r>
              <a:rPr lang="en-US" dirty="0"/>
              <a:t>Technical Communication</a:t>
            </a:r>
          </a:p>
        </p:txBody>
      </p:sp>
      <p:sp>
        <p:nvSpPr>
          <p:cNvPr id="3" name="Subtitle 2">
            <a:extLst>
              <a:ext uri="{FF2B5EF4-FFF2-40B4-BE49-F238E27FC236}">
                <a16:creationId xmlns:a16="http://schemas.microsoft.com/office/drawing/2014/main" id="{8066AD21-2804-41C3-B483-8BFA1B4E58C8}"/>
              </a:ext>
            </a:extLst>
          </p:cNvPr>
          <p:cNvSpPr>
            <a:spLocks noGrp="1"/>
          </p:cNvSpPr>
          <p:nvPr>
            <p:ph type="subTitle" idx="1"/>
          </p:nvPr>
        </p:nvSpPr>
        <p:spPr/>
        <p:txBody>
          <a:bodyPr>
            <a:noAutofit/>
          </a:bodyPr>
          <a:lstStyle/>
          <a:p>
            <a:r>
              <a:rPr lang="en-US" dirty="0"/>
              <a:t>Week 8, Day </a:t>
            </a:r>
            <a:r>
              <a:rPr lang="en-US" altLang="zh-TW" dirty="0"/>
              <a:t>2</a:t>
            </a:r>
            <a:r>
              <a:rPr lang="en-US" dirty="0"/>
              <a:t>:</a:t>
            </a:r>
          </a:p>
          <a:p>
            <a:r>
              <a:rPr lang="en-US" dirty="0"/>
              <a:t>Technical Definitions</a:t>
            </a:r>
          </a:p>
          <a:p>
            <a:endParaRPr lang="en-US" dirty="0"/>
          </a:p>
          <a:p>
            <a:r>
              <a:rPr lang="en-US" dirty="0"/>
              <a:t>Nathaniel T. Murray </a:t>
            </a:r>
            <a:r>
              <a:rPr lang="zh-CN" altLang="en-US" dirty="0"/>
              <a:t>莫子禅</a:t>
            </a:r>
            <a:endParaRPr lang="en-US" altLang="zh-CN" dirty="0"/>
          </a:p>
          <a:p>
            <a:r>
              <a:rPr lang="en-US" altLang="zh-CN" dirty="0"/>
              <a:t>Summer 2020</a:t>
            </a:r>
          </a:p>
        </p:txBody>
      </p:sp>
      <p:pic>
        <p:nvPicPr>
          <p:cNvPr id="6" name="Picture 5">
            <a:extLst>
              <a:ext uri="{FF2B5EF4-FFF2-40B4-BE49-F238E27FC236}">
                <a16:creationId xmlns:a16="http://schemas.microsoft.com/office/drawing/2014/main" id="{461D24CB-CA7E-472A-A68C-2E23C9CF69B2}"/>
              </a:ext>
            </a:extLst>
          </p:cNvPr>
          <p:cNvPicPr>
            <a:picLocks noChangeAspect="1"/>
          </p:cNvPicPr>
          <p:nvPr/>
        </p:nvPicPr>
        <p:blipFill rotWithShape="1">
          <a:blip r:embed="rId2">
            <a:extLst>
              <a:ext uri="{28A0092B-C50C-407E-A947-70E740481C1C}">
                <a14:useLocalDpi xmlns:a14="http://schemas.microsoft.com/office/drawing/2010/main" val="0"/>
              </a:ext>
            </a:extLst>
          </a:blip>
          <a:srcRect l="22121" t="26313" r="23518" b="47084"/>
          <a:stretch/>
        </p:blipFill>
        <p:spPr>
          <a:xfrm>
            <a:off x="10120829" y="5844447"/>
            <a:ext cx="2071171" cy="1013553"/>
          </a:xfrm>
          <a:prstGeom prst="rect">
            <a:avLst/>
          </a:prstGeom>
        </p:spPr>
      </p:pic>
    </p:spTree>
    <p:extLst>
      <p:ext uri="{BB962C8B-B14F-4D97-AF65-F5344CB8AC3E}">
        <p14:creationId xmlns:p14="http://schemas.microsoft.com/office/powerpoint/2010/main" val="73308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8279-0733-4E11-8407-780D3A18700E}"/>
              </a:ext>
            </a:extLst>
          </p:cNvPr>
          <p:cNvSpPr>
            <a:spLocks noGrp="1"/>
          </p:cNvSpPr>
          <p:nvPr>
            <p:ph type="title"/>
          </p:nvPr>
        </p:nvSpPr>
        <p:spPr/>
        <p:txBody>
          <a:bodyPr/>
          <a:lstStyle/>
          <a:p>
            <a:r>
              <a:rPr lang="en-US" dirty="0"/>
              <a:t>Technical Descriptions of Equipment</a:t>
            </a:r>
          </a:p>
        </p:txBody>
      </p:sp>
      <p:pic>
        <p:nvPicPr>
          <p:cNvPr id="5" name="Picture 4">
            <a:extLst>
              <a:ext uri="{FF2B5EF4-FFF2-40B4-BE49-F238E27FC236}">
                <a16:creationId xmlns:a16="http://schemas.microsoft.com/office/drawing/2014/main" id="{0446E2DE-D1A3-48CD-9075-04177B2D4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405" y="2300319"/>
            <a:ext cx="2577365" cy="2481452"/>
          </a:xfrm>
          <a:prstGeom prst="rect">
            <a:avLst/>
          </a:prstGeom>
        </p:spPr>
      </p:pic>
      <p:pic>
        <p:nvPicPr>
          <p:cNvPr id="7" name="Picture 6">
            <a:extLst>
              <a:ext uri="{FF2B5EF4-FFF2-40B4-BE49-F238E27FC236}">
                <a16:creationId xmlns:a16="http://schemas.microsoft.com/office/drawing/2014/main" id="{963883AE-C24B-46B4-8BB4-37E4DBA972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1401" y="2076228"/>
            <a:ext cx="3269198" cy="2705543"/>
          </a:xfrm>
          <a:prstGeom prst="rect">
            <a:avLst/>
          </a:prstGeom>
        </p:spPr>
      </p:pic>
      <p:pic>
        <p:nvPicPr>
          <p:cNvPr id="9" name="Picture 8">
            <a:extLst>
              <a:ext uri="{FF2B5EF4-FFF2-40B4-BE49-F238E27FC236}">
                <a16:creationId xmlns:a16="http://schemas.microsoft.com/office/drawing/2014/main" id="{F7BF08F5-C3A7-4179-92C1-19D53CC99B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5230" y="2674894"/>
            <a:ext cx="2298306" cy="2481452"/>
          </a:xfrm>
          <a:prstGeom prst="rect">
            <a:avLst/>
          </a:prstGeom>
        </p:spPr>
      </p:pic>
      <p:sp>
        <p:nvSpPr>
          <p:cNvPr id="10" name="TextBox 9">
            <a:extLst>
              <a:ext uri="{FF2B5EF4-FFF2-40B4-BE49-F238E27FC236}">
                <a16:creationId xmlns:a16="http://schemas.microsoft.com/office/drawing/2014/main" id="{606E3934-1D43-443B-82EB-6AEEC5CF2851}"/>
              </a:ext>
            </a:extLst>
          </p:cNvPr>
          <p:cNvSpPr txBox="1"/>
          <p:nvPr/>
        </p:nvSpPr>
        <p:spPr>
          <a:xfrm>
            <a:off x="2332074" y="5096039"/>
            <a:ext cx="672026" cy="369332"/>
          </a:xfrm>
          <a:prstGeom prst="rect">
            <a:avLst/>
          </a:prstGeom>
          <a:noFill/>
        </p:spPr>
        <p:txBody>
          <a:bodyPr wrap="square" rtlCol="0">
            <a:spAutoFit/>
          </a:bodyPr>
          <a:lstStyle/>
          <a:p>
            <a:r>
              <a:rPr lang="en-US" dirty="0"/>
              <a:t>Tools</a:t>
            </a:r>
          </a:p>
        </p:txBody>
      </p:sp>
      <p:sp>
        <p:nvSpPr>
          <p:cNvPr id="11" name="TextBox 10">
            <a:extLst>
              <a:ext uri="{FF2B5EF4-FFF2-40B4-BE49-F238E27FC236}">
                <a16:creationId xmlns:a16="http://schemas.microsoft.com/office/drawing/2014/main" id="{9E17B86C-B96D-45E8-A2BC-371B9A161B9A}"/>
              </a:ext>
            </a:extLst>
          </p:cNvPr>
          <p:cNvSpPr txBox="1"/>
          <p:nvPr/>
        </p:nvSpPr>
        <p:spPr>
          <a:xfrm>
            <a:off x="5602078" y="5096039"/>
            <a:ext cx="987843" cy="369332"/>
          </a:xfrm>
          <a:prstGeom prst="rect">
            <a:avLst/>
          </a:prstGeom>
          <a:noFill/>
        </p:spPr>
        <p:txBody>
          <a:bodyPr wrap="square" rtlCol="0">
            <a:spAutoFit/>
          </a:bodyPr>
          <a:lstStyle/>
          <a:p>
            <a:r>
              <a:rPr lang="en-US" dirty="0"/>
              <a:t>Facilities</a:t>
            </a:r>
          </a:p>
        </p:txBody>
      </p:sp>
      <p:sp>
        <p:nvSpPr>
          <p:cNvPr id="12" name="TextBox 11">
            <a:extLst>
              <a:ext uri="{FF2B5EF4-FFF2-40B4-BE49-F238E27FC236}">
                <a16:creationId xmlns:a16="http://schemas.microsoft.com/office/drawing/2014/main" id="{91C74CA6-FE4B-4DB3-9D47-C30A3C678EC4}"/>
              </a:ext>
            </a:extLst>
          </p:cNvPr>
          <p:cNvSpPr txBox="1"/>
          <p:nvPr/>
        </p:nvSpPr>
        <p:spPr>
          <a:xfrm>
            <a:off x="8817014" y="5096039"/>
            <a:ext cx="1134737" cy="369332"/>
          </a:xfrm>
          <a:prstGeom prst="rect">
            <a:avLst/>
          </a:prstGeom>
          <a:noFill/>
        </p:spPr>
        <p:txBody>
          <a:bodyPr wrap="square" rtlCol="0">
            <a:spAutoFit/>
          </a:bodyPr>
          <a:lstStyle/>
          <a:p>
            <a:r>
              <a:rPr lang="en-US" dirty="0"/>
              <a:t>Personnel</a:t>
            </a:r>
          </a:p>
        </p:txBody>
      </p:sp>
    </p:spTree>
    <p:extLst>
      <p:ext uri="{BB962C8B-B14F-4D97-AF65-F5344CB8AC3E}">
        <p14:creationId xmlns:p14="http://schemas.microsoft.com/office/powerpoint/2010/main" val="7031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3613-9B62-4E31-A98F-4740172C8F1A}"/>
              </a:ext>
            </a:extLst>
          </p:cNvPr>
          <p:cNvSpPr>
            <a:spLocks noGrp="1"/>
          </p:cNvSpPr>
          <p:nvPr>
            <p:ph type="title"/>
          </p:nvPr>
        </p:nvSpPr>
        <p:spPr/>
        <p:txBody>
          <a:bodyPr/>
          <a:lstStyle/>
          <a:p>
            <a:r>
              <a:rPr lang="en-US" dirty="0"/>
              <a:t>Basic Technical Definitions</a:t>
            </a:r>
          </a:p>
        </p:txBody>
      </p:sp>
      <p:sp>
        <p:nvSpPr>
          <p:cNvPr id="5" name="TextBox 4">
            <a:extLst>
              <a:ext uri="{FF2B5EF4-FFF2-40B4-BE49-F238E27FC236}">
                <a16:creationId xmlns:a16="http://schemas.microsoft.com/office/drawing/2014/main" id="{E54A6795-F8ED-46D9-BC0F-31568207F52A}"/>
              </a:ext>
            </a:extLst>
          </p:cNvPr>
          <p:cNvSpPr txBox="1"/>
          <p:nvPr/>
        </p:nvSpPr>
        <p:spPr>
          <a:xfrm>
            <a:off x="8494005" y="6492875"/>
            <a:ext cx="3697996" cy="369332"/>
          </a:xfrm>
          <a:prstGeom prst="rect">
            <a:avLst/>
          </a:prstGeom>
          <a:noFill/>
        </p:spPr>
        <p:txBody>
          <a:bodyPr wrap="square" rtlCol="0">
            <a:spAutoFit/>
          </a:bodyPr>
          <a:lstStyle/>
          <a:p>
            <a:r>
              <a:rPr lang="en-US" dirty="0"/>
              <a:t>Sources: Ewald (2017); </a:t>
            </a:r>
            <a:r>
              <a:rPr lang="en-US" dirty="0" err="1"/>
              <a:t>Balzotti</a:t>
            </a:r>
            <a:r>
              <a:rPr lang="en-US" dirty="0"/>
              <a:t> (2018)</a:t>
            </a:r>
          </a:p>
        </p:txBody>
      </p:sp>
      <p:graphicFrame>
        <p:nvGraphicFramePr>
          <p:cNvPr id="4" name="Table 5">
            <a:extLst>
              <a:ext uri="{FF2B5EF4-FFF2-40B4-BE49-F238E27FC236}">
                <a16:creationId xmlns:a16="http://schemas.microsoft.com/office/drawing/2014/main" id="{7AD1E9A1-87F3-45F8-977C-0DABDB0E6F8C}"/>
              </a:ext>
            </a:extLst>
          </p:cNvPr>
          <p:cNvGraphicFramePr>
            <a:graphicFrameLocks noGrp="1"/>
          </p:cNvGraphicFramePr>
          <p:nvPr>
            <p:extLst>
              <p:ext uri="{D42A27DB-BD31-4B8C-83A1-F6EECF244321}">
                <p14:modId xmlns:p14="http://schemas.microsoft.com/office/powerpoint/2010/main" val="3476173353"/>
              </p:ext>
            </p:extLst>
          </p:nvPr>
        </p:nvGraphicFramePr>
        <p:xfrm>
          <a:off x="431642" y="1874520"/>
          <a:ext cx="10922158" cy="1554480"/>
        </p:xfrm>
        <a:graphic>
          <a:graphicData uri="http://schemas.openxmlformats.org/drawingml/2006/table">
            <a:tbl>
              <a:tblPr firstRow="1" bandRow="1">
                <a:tableStyleId>{2D5ABB26-0587-4C30-8999-92F81FD0307C}</a:tableStyleId>
              </a:tblPr>
              <a:tblGrid>
                <a:gridCol w="386206">
                  <a:extLst>
                    <a:ext uri="{9D8B030D-6E8A-4147-A177-3AD203B41FA5}">
                      <a16:colId xmlns:a16="http://schemas.microsoft.com/office/drawing/2014/main" val="3035982812"/>
                    </a:ext>
                  </a:extLst>
                </a:gridCol>
                <a:gridCol w="10535952">
                  <a:extLst>
                    <a:ext uri="{9D8B030D-6E8A-4147-A177-3AD203B41FA5}">
                      <a16:colId xmlns:a16="http://schemas.microsoft.com/office/drawing/2014/main" val="3208782445"/>
                    </a:ext>
                  </a:extLst>
                </a:gridCol>
              </a:tblGrid>
              <a:tr h="370840">
                <a:tc rowSpan="3">
                  <a:txBody>
                    <a:bodyPr/>
                    <a:lstStyle/>
                    <a:p>
                      <a:pPr algn="ctr"/>
                      <a:r>
                        <a:rPr lang="en-US" dirty="0"/>
                        <a:t>Elements</a:t>
                      </a: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2800" dirty="0"/>
                        <a:t>Term being 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448671660"/>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2800" dirty="0"/>
                        <a:t>Category to which that term belongs (i.e. a type 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263626781"/>
                  </a:ext>
                </a:extLst>
              </a:tr>
              <a:tr h="370840">
                <a:tc vMerge="1">
                  <a:txBody>
                    <a:bodyPr/>
                    <a:lstStyle/>
                    <a:p>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2800" dirty="0"/>
                        <a:t>Features which differentiate it from other terms in this 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790429197"/>
                  </a:ext>
                </a:extLst>
              </a:tr>
            </a:tbl>
          </a:graphicData>
        </a:graphic>
      </p:graphicFrame>
      <p:graphicFrame>
        <p:nvGraphicFramePr>
          <p:cNvPr id="7" name="Table 5">
            <a:extLst>
              <a:ext uri="{FF2B5EF4-FFF2-40B4-BE49-F238E27FC236}">
                <a16:creationId xmlns:a16="http://schemas.microsoft.com/office/drawing/2014/main" id="{CF31EF3A-4D28-4F4D-8BC6-B27F0352940D}"/>
              </a:ext>
            </a:extLst>
          </p:cNvPr>
          <p:cNvGraphicFramePr>
            <a:graphicFrameLocks noGrp="1"/>
          </p:cNvGraphicFramePr>
          <p:nvPr>
            <p:extLst>
              <p:ext uri="{D42A27DB-BD31-4B8C-83A1-F6EECF244321}">
                <p14:modId xmlns:p14="http://schemas.microsoft.com/office/powerpoint/2010/main" val="1159249010"/>
              </p:ext>
            </p:extLst>
          </p:nvPr>
        </p:nvGraphicFramePr>
        <p:xfrm>
          <a:off x="431642" y="3756977"/>
          <a:ext cx="10922158" cy="2407920"/>
        </p:xfrm>
        <a:graphic>
          <a:graphicData uri="http://schemas.openxmlformats.org/drawingml/2006/table">
            <a:tbl>
              <a:tblPr firstRow="1" bandRow="1">
                <a:tableStyleId>{2D5ABB26-0587-4C30-8999-92F81FD0307C}</a:tableStyleId>
              </a:tblPr>
              <a:tblGrid>
                <a:gridCol w="386206">
                  <a:extLst>
                    <a:ext uri="{9D8B030D-6E8A-4147-A177-3AD203B41FA5}">
                      <a16:colId xmlns:a16="http://schemas.microsoft.com/office/drawing/2014/main" val="3035982812"/>
                    </a:ext>
                  </a:extLst>
                </a:gridCol>
                <a:gridCol w="10535952">
                  <a:extLst>
                    <a:ext uri="{9D8B030D-6E8A-4147-A177-3AD203B41FA5}">
                      <a16:colId xmlns:a16="http://schemas.microsoft.com/office/drawing/2014/main" val="3752997400"/>
                    </a:ext>
                  </a:extLst>
                </a:gridCol>
              </a:tblGrid>
              <a:tr h="352477">
                <a:tc rowSpan="3">
                  <a:txBody>
                    <a:bodyPr/>
                    <a:lstStyle/>
                    <a:p>
                      <a:pPr algn="ctr"/>
                      <a:r>
                        <a:rPr lang="en-US" dirty="0"/>
                        <a:t>Examples</a:t>
                      </a: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2800" dirty="0"/>
                        <a:t>Eosin is a chemical compound used in making red printing 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448671660"/>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sz="2800" b="0" i="0" u="none" strike="noStrike" kern="1200" baseline="0" dirty="0">
                          <a:solidFill>
                            <a:schemeClr val="tx1"/>
                          </a:solidFill>
                          <a:latin typeface="+mn-lt"/>
                          <a:ea typeface="+mn-ea"/>
                          <a:cs typeface="+mn-cs"/>
                        </a:rPr>
                        <a:t>The </a:t>
                      </a:r>
                      <a:r>
                        <a:rPr lang="en-US" sz="2800" b="0" i="0" u="none" strike="noStrike" kern="1200" baseline="0" dirty="0" err="1">
                          <a:solidFill>
                            <a:schemeClr val="tx1"/>
                          </a:solidFill>
                          <a:latin typeface="+mn-lt"/>
                          <a:ea typeface="+mn-ea"/>
                          <a:cs typeface="+mn-cs"/>
                        </a:rPr>
                        <a:t>ScanPen</a:t>
                      </a:r>
                      <a:r>
                        <a:rPr lang="en-US" sz="2800" b="0" i="0" u="none" strike="noStrike" kern="1200" baseline="0" dirty="0">
                          <a:solidFill>
                            <a:schemeClr val="tx1"/>
                          </a:solidFill>
                          <a:latin typeface="+mn-lt"/>
                          <a:ea typeface="+mn-ea"/>
                          <a:cs typeface="+mn-cs"/>
                        </a:rPr>
                        <a:t> 150 is a hand-held scanning device capable of scanning bar and QR codes, as well as text.</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263626781"/>
                  </a:ext>
                </a:extLst>
              </a:tr>
              <a:tr h="370840">
                <a:tc vMerge="1">
                  <a:txBody>
                    <a:bodyPr/>
                    <a:lstStyle/>
                    <a:p>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sz="2800" dirty="0"/>
                        <a:t>A soldering iron is an electrical device that applies heat to melt solder and make sound electrical and mechanical connections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90429197"/>
                  </a:ext>
                </a:extLst>
              </a:tr>
            </a:tbl>
          </a:graphicData>
        </a:graphic>
      </p:graphicFrame>
    </p:spTree>
    <p:extLst>
      <p:ext uri="{BB962C8B-B14F-4D97-AF65-F5344CB8AC3E}">
        <p14:creationId xmlns:p14="http://schemas.microsoft.com/office/powerpoint/2010/main" val="317269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A282-6353-46C2-BF96-C31C1EC6179F}"/>
              </a:ext>
            </a:extLst>
          </p:cNvPr>
          <p:cNvSpPr>
            <a:spLocks noGrp="1"/>
          </p:cNvSpPr>
          <p:nvPr>
            <p:ph type="title"/>
          </p:nvPr>
        </p:nvSpPr>
        <p:spPr/>
        <p:txBody>
          <a:bodyPr/>
          <a:lstStyle/>
          <a:p>
            <a:r>
              <a:rPr lang="en-US" dirty="0"/>
              <a:t>Examples of Technical Definitions</a:t>
            </a:r>
          </a:p>
        </p:txBody>
      </p:sp>
      <p:pic>
        <p:nvPicPr>
          <p:cNvPr id="5" name="Content Placeholder 4">
            <a:extLst>
              <a:ext uri="{FF2B5EF4-FFF2-40B4-BE49-F238E27FC236}">
                <a16:creationId xmlns:a16="http://schemas.microsoft.com/office/drawing/2014/main" id="{00F13A56-BB72-4135-8210-9C94B934AE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6836" y="1986742"/>
            <a:ext cx="8958328" cy="4029104"/>
          </a:xfrm>
        </p:spPr>
      </p:pic>
      <p:sp>
        <p:nvSpPr>
          <p:cNvPr id="7" name="TextBox 6">
            <a:extLst>
              <a:ext uri="{FF2B5EF4-FFF2-40B4-BE49-F238E27FC236}">
                <a16:creationId xmlns:a16="http://schemas.microsoft.com/office/drawing/2014/main" id="{1183CBED-7CD2-404B-B29C-6ACE25D283C2}"/>
              </a:ext>
            </a:extLst>
          </p:cNvPr>
          <p:cNvSpPr txBox="1"/>
          <p:nvPr/>
        </p:nvSpPr>
        <p:spPr>
          <a:xfrm>
            <a:off x="10047382" y="6492875"/>
            <a:ext cx="2144617" cy="369332"/>
          </a:xfrm>
          <a:prstGeom prst="rect">
            <a:avLst/>
          </a:prstGeom>
          <a:noFill/>
        </p:spPr>
        <p:txBody>
          <a:bodyPr wrap="square" rtlCol="0">
            <a:spAutoFit/>
          </a:bodyPr>
          <a:lstStyle/>
          <a:p>
            <a:r>
              <a:rPr lang="en-US" dirty="0"/>
              <a:t>Source: Ewald (2017)</a:t>
            </a:r>
          </a:p>
        </p:txBody>
      </p:sp>
    </p:spTree>
    <p:extLst>
      <p:ext uri="{BB962C8B-B14F-4D97-AF65-F5344CB8AC3E}">
        <p14:creationId xmlns:p14="http://schemas.microsoft.com/office/powerpoint/2010/main" val="127327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3167F-4429-4539-AF7C-CB7658D8FEA7}"/>
              </a:ext>
            </a:extLst>
          </p:cNvPr>
          <p:cNvSpPr>
            <a:spLocks noGrp="1"/>
          </p:cNvSpPr>
          <p:nvPr>
            <p:ph type="title"/>
          </p:nvPr>
        </p:nvSpPr>
        <p:spPr/>
        <p:txBody>
          <a:bodyPr/>
          <a:lstStyle/>
          <a:p>
            <a:r>
              <a:rPr lang="en-US" dirty="0"/>
              <a:t>Key Aspects of a Good Technical Definition</a:t>
            </a:r>
          </a:p>
        </p:txBody>
      </p:sp>
      <p:graphicFrame>
        <p:nvGraphicFramePr>
          <p:cNvPr id="4" name="Table 4">
            <a:extLst>
              <a:ext uri="{FF2B5EF4-FFF2-40B4-BE49-F238E27FC236}">
                <a16:creationId xmlns:a16="http://schemas.microsoft.com/office/drawing/2014/main" id="{B0390A13-EE92-4D8C-A8F8-904BF4E5F245}"/>
              </a:ext>
            </a:extLst>
          </p:cNvPr>
          <p:cNvGraphicFramePr>
            <a:graphicFrameLocks noGrp="1"/>
          </p:cNvGraphicFramePr>
          <p:nvPr>
            <p:ph idx="1"/>
            <p:extLst>
              <p:ext uri="{D42A27DB-BD31-4B8C-83A1-F6EECF244321}">
                <p14:modId xmlns:p14="http://schemas.microsoft.com/office/powerpoint/2010/main" val="1208922363"/>
              </p:ext>
            </p:extLst>
          </p:nvPr>
        </p:nvGraphicFramePr>
        <p:xfrm>
          <a:off x="838200" y="1825625"/>
          <a:ext cx="10515600" cy="303784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1198620187"/>
                    </a:ext>
                  </a:extLst>
                </a:gridCol>
                <a:gridCol w="5257800">
                  <a:extLst>
                    <a:ext uri="{9D8B030D-6E8A-4147-A177-3AD203B41FA5}">
                      <a16:colId xmlns:a16="http://schemas.microsoft.com/office/drawing/2014/main" val="594482750"/>
                    </a:ext>
                  </a:extLst>
                </a:gridCol>
              </a:tblGrid>
              <a:tr h="370840">
                <a:tc gridSpan="2">
                  <a:txBody>
                    <a:bodyPr/>
                    <a:lstStyle/>
                    <a:p>
                      <a:r>
                        <a:rPr lang="en-US" b="1" dirty="0"/>
                        <a:t>Does not repeat the term in the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082320"/>
                  </a:ext>
                </a:extLst>
              </a:tr>
              <a:tr h="370840">
                <a:tc>
                  <a:txBody>
                    <a:bodyPr/>
                    <a:lstStyle/>
                    <a:p>
                      <a:r>
                        <a:rPr lang="en-US" dirty="0"/>
                        <a:t>An electrical insulator is a material used for</a:t>
                      </a:r>
                    </a:p>
                    <a:p>
                      <a:r>
                        <a:rPr lang="en-US" dirty="0"/>
                        <a:t>insulating electrons.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dirty="0"/>
                        <a:t>An electrical insulator is a non-conductive material used to inhibit the flow of electrons.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01410875"/>
                  </a:ext>
                </a:extLst>
              </a:tr>
              <a:tr h="370840">
                <a:tc gridSpan="2">
                  <a:txBody>
                    <a:bodyPr/>
                    <a:lstStyle/>
                    <a:p>
                      <a:r>
                        <a:rPr lang="en-US" b="1" dirty="0"/>
                        <a:t>Uses qualifying phrases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6814376"/>
                  </a:ext>
                </a:extLst>
              </a:tr>
              <a:tr h="370840">
                <a:tc>
                  <a:txBody>
                    <a:bodyPr/>
                    <a:lstStyle/>
                    <a:p>
                      <a:r>
                        <a:rPr lang="en-US" dirty="0"/>
                        <a:t>Mechanical efficiency is the ratio of…</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lang="en-US" dirty="0"/>
                        <a:t>In this report, mechanical efficiency is the ratio of…</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53693306"/>
                  </a:ext>
                </a:extLst>
              </a:tr>
              <a:tr h="370840">
                <a:tc gridSpan="2">
                  <a:txBody>
                    <a:bodyPr/>
                    <a:lstStyle/>
                    <a:p>
                      <a:r>
                        <a:rPr lang="en-US" b="1" dirty="0"/>
                        <a:t>Uses audience-appropriate language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8681409"/>
                  </a:ext>
                </a:extLst>
              </a:tr>
              <a:tr h="370840">
                <a:tc>
                  <a:txBody>
                    <a:bodyPr/>
                    <a:lstStyle/>
                    <a:p>
                      <a:r>
                        <a:rPr lang="en-US" sz="1800" b="0" i="0" u="none" strike="noStrike" kern="1200" baseline="0" dirty="0">
                          <a:solidFill>
                            <a:schemeClr val="tx1"/>
                          </a:solidFill>
                          <a:latin typeface="+mn-lt"/>
                          <a:ea typeface="+mn-ea"/>
                          <a:cs typeface="+mn-cs"/>
                        </a:rPr>
                        <a:t>Wind power density (WPD) is a calculation of the mean annual power available per square meter of swept area.</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800" b="0" i="0" u="none" strike="noStrike" kern="1200" baseline="0" dirty="0">
                          <a:solidFill>
                            <a:schemeClr val="tx1"/>
                          </a:solidFill>
                          <a:latin typeface="+mn-lt"/>
                          <a:ea typeface="+mn-ea"/>
                          <a:cs typeface="+mn-cs"/>
                        </a:rPr>
                        <a:t>Wind power density (WPD) is a measure of how much wind energy is available per square meter of the area that a wind turbine’s vanes sweep while turning.</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75371465"/>
                  </a:ext>
                </a:extLst>
              </a:tr>
            </a:tbl>
          </a:graphicData>
        </a:graphic>
      </p:graphicFrame>
      <p:sp>
        <p:nvSpPr>
          <p:cNvPr id="6" name="TextBox 5">
            <a:extLst>
              <a:ext uri="{FF2B5EF4-FFF2-40B4-BE49-F238E27FC236}">
                <a16:creationId xmlns:a16="http://schemas.microsoft.com/office/drawing/2014/main" id="{D98878C4-AF2A-4D29-9384-E30CA577FC86}"/>
              </a:ext>
            </a:extLst>
          </p:cNvPr>
          <p:cNvSpPr txBox="1"/>
          <p:nvPr/>
        </p:nvSpPr>
        <p:spPr>
          <a:xfrm>
            <a:off x="10047382" y="6492875"/>
            <a:ext cx="2144617" cy="369332"/>
          </a:xfrm>
          <a:prstGeom prst="rect">
            <a:avLst/>
          </a:prstGeom>
          <a:noFill/>
        </p:spPr>
        <p:txBody>
          <a:bodyPr wrap="square" rtlCol="0">
            <a:spAutoFit/>
          </a:bodyPr>
          <a:lstStyle/>
          <a:p>
            <a:r>
              <a:rPr lang="en-US" dirty="0"/>
              <a:t>Source: Ewald (2017)</a:t>
            </a:r>
          </a:p>
        </p:txBody>
      </p:sp>
      <p:sp>
        <p:nvSpPr>
          <p:cNvPr id="7" name="TextBox 6">
            <a:extLst>
              <a:ext uri="{FF2B5EF4-FFF2-40B4-BE49-F238E27FC236}">
                <a16:creationId xmlns:a16="http://schemas.microsoft.com/office/drawing/2014/main" id="{06825577-0965-4A97-ABD7-FFB85AB2FF0B}"/>
              </a:ext>
            </a:extLst>
          </p:cNvPr>
          <p:cNvSpPr txBox="1"/>
          <p:nvPr/>
        </p:nvSpPr>
        <p:spPr>
          <a:xfrm>
            <a:off x="838200" y="4998402"/>
            <a:ext cx="10515600" cy="1384995"/>
          </a:xfrm>
          <a:prstGeom prst="rect">
            <a:avLst/>
          </a:prstGeom>
          <a:noFill/>
        </p:spPr>
        <p:txBody>
          <a:bodyPr wrap="square" rtlCol="0">
            <a:spAutoFit/>
          </a:bodyPr>
          <a:lstStyle/>
          <a:p>
            <a:r>
              <a:rPr lang="en-US" sz="2800" dirty="0"/>
              <a:t>“Assistive knee braces are a kind of wearable lower extremity exoskeleton that can enhance people’s strength and provide desired locomotion.” (from Sample Proposal with Methodology)</a:t>
            </a:r>
          </a:p>
        </p:txBody>
      </p:sp>
      <p:sp>
        <p:nvSpPr>
          <p:cNvPr id="9" name="Rectangle 8">
            <a:extLst>
              <a:ext uri="{FF2B5EF4-FFF2-40B4-BE49-F238E27FC236}">
                <a16:creationId xmlns:a16="http://schemas.microsoft.com/office/drawing/2014/main" id="{1CAB512C-2E12-46DC-A5D6-F80A9CDACB0F}"/>
              </a:ext>
            </a:extLst>
          </p:cNvPr>
          <p:cNvSpPr/>
          <p:nvPr/>
        </p:nvSpPr>
        <p:spPr>
          <a:xfrm>
            <a:off x="3305470" y="2243746"/>
            <a:ext cx="863285" cy="266937"/>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733B63-33A8-4B46-8794-959D3506874E}"/>
              </a:ext>
            </a:extLst>
          </p:cNvPr>
          <p:cNvSpPr/>
          <p:nvPr/>
        </p:nvSpPr>
        <p:spPr>
          <a:xfrm>
            <a:off x="881246" y="2531831"/>
            <a:ext cx="985654" cy="266937"/>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312C875-A0E7-47D7-AA28-20C3551BD0E4}"/>
              </a:ext>
            </a:extLst>
          </p:cNvPr>
          <p:cNvSpPr/>
          <p:nvPr/>
        </p:nvSpPr>
        <p:spPr>
          <a:xfrm>
            <a:off x="8581729" y="2253464"/>
            <a:ext cx="2345351" cy="266937"/>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8EC200-D36D-4BBB-A3C7-F86CD7DA5873}"/>
              </a:ext>
            </a:extLst>
          </p:cNvPr>
          <p:cNvSpPr/>
          <p:nvPr/>
        </p:nvSpPr>
        <p:spPr>
          <a:xfrm>
            <a:off x="6892244" y="2523691"/>
            <a:ext cx="1738970" cy="266937"/>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7ACFB7-7916-4A07-9C69-72F6BD9B6C43}"/>
              </a:ext>
            </a:extLst>
          </p:cNvPr>
          <p:cNvSpPr/>
          <p:nvPr/>
        </p:nvSpPr>
        <p:spPr>
          <a:xfrm>
            <a:off x="881245" y="4285495"/>
            <a:ext cx="1945397" cy="266937"/>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76A072-49D1-43CE-8A6C-D5A1AB20C755}"/>
              </a:ext>
            </a:extLst>
          </p:cNvPr>
          <p:cNvSpPr/>
          <p:nvPr/>
        </p:nvSpPr>
        <p:spPr>
          <a:xfrm>
            <a:off x="10187919" y="3997267"/>
            <a:ext cx="1052009" cy="266937"/>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C214968-6A0C-4CE9-8C5A-104006F5F973}"/>
              </a:ext>
            </a:extLst>
          </p:cNvPr>
          <p:cNvSpPr/>
          <p:nvPr/>
        </p:nvSpPr>
        <p:spPr>
          <a:xfrm>
            <a:off x="6133052" y="4281277"/>
            <a:ext cx="2288001" cy="266937"/>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7B12D-29BC-44B6-A821-0992139FB45B}"/>
              </a:ext>
            </a:extLst>
          </p:cNvPr>
          <p:cNvSpPr/>
          <p:nvPr/>
        </p:nvSpPr>
        <p:spPr>
          <a:xfrm>
            <a:off x="6133052" y="3257998"/>
            <a:ext cx="1325367" cy="266937"/>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035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A49E-5F61-4BE0-8A16-E85C121876B2}"/>
              </a:ext>
            </a:extLst>
          </p:cNvPr>
          <p:cNvSpPr>
            <a:spLocks noGrp="1"/>
          </p:cNvSpPr>
          <p:nvPr>
            <p:ph type="title"/>
          </p:nvPr>
        </p:nvSpPr>
        <p:spPr/>
        <p:txBody>
          <a:bodyPr/>
          <a:lstStyle/>
          <a:p>
            <a:r>
              <a:rPr lang="en-US" dirty="0"/>
              <a:t>Elements of an Extended Technical Definition</a:t>
            </a:r>
          </a:p>
        </p:txBody>
      </p:sp>
      <p:sp>
        <p:nvSpPr>
          <p:cNvPr id="3" name="Content Placeholder 2">
            <a:extLst>
              <a:ext uri="{FF2B5EF4-FFF2-40B4-BE49-F238E27FC236}">
                <a16:creationId xmlns:a16="http://schemas.microsoft.com/office/drawing/2014/main" id="{20F625A5-8F01-4A42-ABEC-186D81E702B8}"/>
              </a:ext>
            </a:extLst>
          </p:cNvPr>
          <p:cNvSpPr>
            <a:spLocks noGrp="1"/>
          </p:cNvSpPr>
          <p:nvPr>
            <p:ph idx="1"/>
          </p:nvPr>
        </p:nvSpPr>
        <p:spPr>
          <a:xfrm>
            <a:off x="838200" y="4242589"/>
            <a:ext cx="10515600" cy="1934374"/>
          </a:xfrm>
        </p:spPr>
        <p:txBody>
          <a:bodyPr>
            <a:normAutofit lnSpcReduction="10000"/>
          </a:bodyPr>
          <a:lstStyle/>
          <a:p>
            <a:pPr marL="0" indent="0">
              <a:buNone/>
            </a:pPr>
            <a:r>
              <a:rPr lang="en-US" dirty="0"/>
              <a:t>“It is possible to use knee braces to assist elderly or disabled people on improving their mobility to solve many daily life problems … Some of the designs allow the torsion to be adjusted, giving some variety and further improvement in efficiency over a simple passive device.” (from Sample Proposal with Methodology)</a:t>
            </a:r>
          </a:p>
        </p:txBody>
      </p:sp>
      <p:graphicFrame>
        <p:nvGraphicFramePr>
          <p:cNvPr id="4" name="Table 4">
            <a:extLst>
              <a:ext uri="{FF2B5EF4-FFF2-40B4-BE49-F238E27FC236}">
                <a16:creationId xmlns:a16="http://schemas.microsoft.com/office/drawing/2014/main" id="{09BDAD6B-5F28-4A50-A2EA-95A70CA7B29C}"/>
              </a:ext>
            </a:extLst>
          </p:cNvPr>
          <p:cNvGraphicFramePr>
            <a:graphicFrameLocks noGrp="1"/>
          </p:cNvGraphicFramePr>
          <p:nvPr>
            <p:extLst>
              <p:ext uri="{D42A27DB-BD31-4B8C-83A1-F6EECF244321}">
                <p14:modId xmlns:p14="http://schemas.microsoft.com/office/powerpoint/2010/main" val="3484290558"/>
              </p:ext>
            </p:extLst>
          </p:nvPr>
        </p:nvGraphicFramePr>
        <p:xfrm>
          <a:off x="838200" y="1690688"/>
          <a:ext cx="10515600" cy="2286000"/>
        </p:xfrm>
        <a:graphic>
          <a:graphicData uri="http://schemas.openxmlformats.org/drawingml/2006/table">
            <a:tbl>
              <a:tblPr firstRow="1" bandRow="1">
                <a:tableStyleId>{2D5ABB26-0587-4C30-8999-92F81FD0307C}</a:tableStyleId>
              </a:tblPr>
              <a:tblGrid>
                <a:gridCol w="10515600">
                  <a:extLst>
                    <a:ext uri="{9D8B030D-6E8A-4147-A177-3AD203B41FA5}">
                      <a16:colId xmlns:a16="http://schemas.microsoft.com/office/drawing/2014/main" val="1324983212"/>
                    </a:ext>
                  </a:extLst>
                </a:gridCol>
              </a:tblGrid>
              <a:tr h="370840">
                <a:tc>
                  <a:txBody>
                    <a:bodyPr/>
                    <a:lstStyle/>
                    <a:p>
                      <a:r>
                        <a:rPr lang="en-US" sz="2400" dirty="0"/>
                        <a:t>How it 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17936479"/>
                  </a:ext>
                </a:extLst>
              </a:tr>
              <a:tr h="370840">
                <a:tc>
                  <a:txBody>
                    <a:bodyPr/>
                    <a:lstStyle/>
                    <a:p>
                      <a:r>
                        <a:rPr lang="en-US" sz="2400" dirty="0"/>
                        <a:t>Component parts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33562649"/>
                  </a:ext>
                </a:extLst>
              </a:tr>
              <a:tr h="370840">
                <a:tc>
                  <a:txBody>
                    <a:bodyPr/>
                    <a:lstStyle/>
                    <a:p>
                      <a:r>
                        <a:rPr lang="en-US" sz="2400" dirty="0"/>
                        <a:t>Function/purpose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922323396"/>
                  </a:ext>
                </a:extLst>
              </a:tr>
              <a:tr h="370840">
                <a:tc>
                  <a:txBody>
                    <a:bodyPr/>
                    <a:lstStyle/>
                    <a:p>
                      <a:r>
                        <a:rPr lang="en-US" sz="2400" dirty="0"/>
                        <a:t>Physical appearance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4190694"/>
                  </a:ext>
                </a:extLst>
              </a:tr>
              <a:tr h="370840">
                <a:tc>
                  <a:txBody>
                    <a:bodyPr/>
                    <a:lstStyle/>
                    <a:p>
                      <a:r>
                        <a:rPr lang="en-US" sz="2400" dirty="0"/>
                        <a:t>History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29471233"/>
                  </a:ext>
                </a:extLst>
              </a:tr>
            </a:tbl>
          </a:graphicData>
        </a:graphic>
      </p:graphicFrame>
    </p:spTree>
    <p:extLst>
      <p:ext uri="{BB962C8B-B14F-4D97-AF65-F5344CB8AC3E}">
        <p14:creationId xmlns:p14="http://schemas.microsoft.com/office/powerpoint/2010/main" val="24747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BBC4-462D-407E-AE89-294D0F9C92F9}"/>
              </a:ext>
            </a:extLst>
          </p:cNvPr>
          <p:cNvSpPr>
            <a:spLocks noGrp="1"/>
          </p:cNvSpPr>
          <p:nvPr>
            <p:ph type="title"/>
          </p:nvPr>
        </p:nvSpPr>
        <p:spPr/>
        <p:txBody>
          <a:bodyPr/>
          <a:lstStyle/>
          <a:p>
            <a:r>
              <a:rPr lang="en-US" dirty="0"/>
              <a:t>Extended Technical Definition: Process</a:t>
            </a:r>
          </a:p>
        </p:txBody>
      </p:sp>
      <p:sp>
        <p:nvSpPr>
          <p:cNvPr id="3" name="Content Placeholder 2">
            <a:extLst>
              <a:ext uri="{FF2B5EF4-FFF2-40B4-BE49-F238E27FC236}">
                <a16:creationId xmlns:a16="http://schemas.microsoft.com/office/drawing/2014/main" id="{9FDC10EA-153F-4245-BED8-A1A919C30ADD}"/>
              </a:ext>
            </a:extLst>
          </p:cNvPr>
          <p:cNvSpPr>
            <a:spLocks noGrp="1"/>
          </p:cNvSpPr>
          <p:nvPr>
            <p:ph idx="1"/>
          </p:nvPr>
        </p:nvSpPr>
        <p:spPr/>
        <p:txBody>
          <a:bodyPr/>
          <a:lstStyle/>
          <a:p>
            <a:pPr marL="0" indent="0">
              <a:buNone/>
            </a:pPr>
            <a:r>
              <a:rPr lang="en-US" dirty="0"/>
              <a:t>The data flow pattern of a system is the set of relations in the flow of data from the inputs, between internal processes, and to the outputs. The data flow relations in a properly executing system determine the </a:t>
            </a:r>
            <a:r>
              <a:rPr lang="en-US" b="1" dirty="0"/>
              <a:t>data dependencies </a:t>
            </a:r>
            <a:r>
              <a:rPr lang="en-US" dirty="0">
                <a:solidFill>
                  <a:schemeClr val="bg1">
                    <a:lumMod val="65000"/>
                  </a:schemeClr>
                </a:solidFill>
              </a:rPr>
              <a:t>(emphasis original)</a:t>
            </a:r>
            <a:r>
              <a:rPr lang="en-US" dirty="0"/>
              <a:t> among processes such that the data flows among processes in a particular order and each process executes only when it has received the necessary data items. In effect, the data flow relations constrain the relative order of execution of the processes based on the availability of required data [55].</a:t>
            </a:r>
          </a:p>
        </p:txBody>
      </p:sp>
      <p:sp>
        <p:nvSpPr>
          <p:cNvPr id="4" name="TextBox 3">
            <a:extLst>
              <a:ext uri="{FF2B5EF4-FFF2-40B4-BE49-F238E27FC236}">
                <a16:creationId xmlns:a16="http://schemas.microsoft.com/office/drawing/2014/main" id="{6B070176-4A17-431A-A17E-AACD8C93238C}"/>
              </a:ext>
            </a:extLst>
          </p:cNvPr>
          <p:cNvSpPr txBox="1"/>
          <p:nvPr/>
        </p:nvSpPr>
        <p:spPr>
          <a:xfrm>
            <a:off x="9177051" y="6492875"/>
            <a:ext cx="3014949" cy="369332"/>
          </a:xfrm>
          <a:prstGeom prst="rect">
            <a:avLst/>
          </a:prstGeom>
          <a:noFill/>
        </p:spPr>
        <p:txBody>
          <a:bodyPr wrap="square" rtlCol="0">
            <a:spAutoFit/>
          </a:bodyPr>
          <a:lstStyle/>
          <a:p>
            <a:r>
              <a:rPr lang="en-US" dirty="0"/>
              <a:t>Source: Torres-</a:t>
            </a:r>
            <a:r>
              <a:rPr lang="en-US" dirty="0" err="1"/>
              <a:t>Pomales</a:t>
            </a:r>
            <a:r>
              <a:rPr lang="en-US" dirty="0"/>
              <a:t> (2015)</a:t>
            </a:r>
          </a:p>
        </p:txBody>
      </p:sp>
    </p:spTree>
    <p:extLst>
      <p:ext uri="{BB962C8B-B14F-4D97-AF65-F5344CB8AC3E}">
        <p14:creationId xmlns:p14="http://schemas.microsoft.com/office/powerpoint/2010/main" val="1528618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4DC4-324B-4643-A56B-26C31206D966}"/>
              </a:ext>
            </a:extLst>
          </p:cNvPr>
          <p:cNvSpPr>
            <a:spLocks noGrp="1"/>
          </p:cNvSpPr>
          <p:nvPr>
            <p:ph type="title"/>
          </p:nvPr>
        </p:nvSpPr>
        <p:spPr/>
        <p:txBody>
          <a:bodyPr/>
          <a:lstStyle/>
          <a:p>
            <a:r>
              <a:rPr lang="en-US" dirty="0"/>
              <a:t>Extended Technical Definition: History</a:t>
            </a:r>
          </a:p>
        </p:txBody>
      </p:sp>
      <p:sp>
        <p:nvSpPr>
          <p:cNvPr id="3" name="Content Placeholder 2">
            <a:extLst>
              <a:ext uri="{FF2B5EF4-FFF2-40B4-BE49-F238E27FC236}">
                <a16:creationId xmlns:a16="http://schemas.microsoft.com/office/drawing/2014/main" id="{36239A02-2EB9-466F-B623-140B261ECA01}"/>
              </a:ext>
            </a:extLst>
          </p:cNvPr>
          <p:cNvSpPr>
            <a:spLocks noGrp="1"/>
          </p:cNvSpPr>
          <p:nvPr>
            <p:ph idx="1"/>
          </p:nvPr>
        </p:nvSpPr>
        <p:spPr/>
        <p:txBody>
          <a:bodyPr>
            <a:normAutofit fontScale="92500" lnSpcReduction="20000"/>
          </a:bodyPr>
          <a:lstStyle/>
          <a:p>
            <a:pPr marL="0" indent="0">
              <a:buNone/>
            </a:pPr>
            <a:r>
              <a:rPr lang="en-US" dirty="0"/>
              <a:t>Database marketing, which is a subdimension of relationship marketing with the focus on exploiting data in marketing (</a:t>
            </a:r>
            <a:r>
              <a:rPr lang="en-US" dirty="0" err="1"/>
              <a:t>Möller</a:t>
            </a:r>
            <a:r>
              <a:rPr lang="en-US" dirty="0"/>
              <a:t> &amp; </a:t>
            </a:r>
            <a:r>
              <a:rPr lang="en-US" dirty="0" err="1"/>
              <a:t>Halinen</a:t>
            </a:r>
            <a:r>
              <a:rPr lang="en-US" dirty="0"/>
              <a:t>, 2000), represented a step toward a more sophisticated means of achieving targeted communication and segmentation in the late 1990s and early 2000. Database marketing was concerned with using information about customers and markets to improve the efficiency of firm activities (Cespedes &amp; Smith, 1993). Marketing databases, when implemented wisely, were considered to provide useful assistance to marketing managers in various tasks ranging from daily operations, resource allocation, and budget planning, to strategic decision-making processes (Tao &amp; Yeh, 2003) … Today, customer big data analytics enables even more sophisticated marketing actions and therefore the study proposes that the use of big data in customer relationship management may be the next step in database marketing for managing customer relationships.</a:t>
            </a:r>
          </a:p>
        </p:txBody>
      </p:sp>
      <p:sp>
        <p:nvSpPr>
          <p:cNvPr id="4" name="TextBox 3">
            <a:extLst>
              <a:ext uri="{FF2B5EF4-FFF2-40B4-BE49-F238E27FC236}">
                <a16:creationId xmlns:a16="http://schemas.microsoft.com/office/drawing/2014/main" id="{58154D9A-93D2-493D-8733-4F42C7FC1144}"/>
              </a:ext>
            </a:extLst>
          </p:cNvPr>
          <p:cNvSpPr txBox="1"/>
          <p:nvPr/>
        </p:nvSpPr>
        <p:spPr>
          <a:xfrm>
            <a:off x="9055865" y="6492875"/>
            <a:ext cx="3136135" cy="369332"/>
          </a:xfrm>
          <a:prstGeom prst="rect">
            <a:avLst/>
          </a:prstGeom>
          <a:noFill/>
        </p:spPr>
        <p:txBody>
          <a:bodyPr wrap="square" rtlCol="0">
            <a:spAutoFit/>
          </a:bodyPr>
          <a:lstStyle/>
          <a:p>
            <a:r>
              <a:rPr lang="en-US" dirty="0"/>
              <a:t>Source: </a:t>
            </a:r>
            <a:r>
              <a:rPr lang="en-US" dirty="0" err="1"/>
              <a:t>Hallikainen</a:t>
            </a:r>
            <a:r>
              <a:rPr lang="en-US" dirty="0"/>
              <a:t> et al. (2020)</a:t>
            </a:r>
          </a:p>
        </p:txBody>
      </p:sp>
    </p:spTree>
    <p:extLst>
      <p:ext uri="{BB962C8B-B14F-4D97-AF65-F5344CB8AC3E}">
        <p14:creationId xmlns:p14="http://schemas.microsoft.com/office/powerpoint/2010/main" val="3425813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7057</TotalTime>
  <Words>642</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VE496 Advanced Technical Communication</vt:lpstr>
      <vt:lpstr>Technical Descriptions of Equipment</vt:lpstr>
      <vt:lpstr>Basic Technical Definitions</vt:lpstr>
      <vt:lpstr>Examples of Technical Definitions</vt:lpstr>
      <vt:lpstr>Key Aspects of a Good Technical Definition</vt:lpstr>
      <vt:lpstr>Elements of an Extended Technical Definition</vt:lpstr>
      <vt:lpstr>Extended Technical Definition: Process</vt:lpstr>
      <vt:lpstr>Extended Technical Definition: History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VE300 Technical Communication 技术写作与交流</dc:title>
  <dc:creator>nmurrayalvarez@gmail.com</dc:creator>
  <cp:lastModifiedBy>nmurrayalvarez@gmail.com</cp:lastModifiedBy>
  <cp:revision>167</cp:revision>
  <dcterms:created xsi:type="dcterms:W3CDTF">2019-04-30T19:54:39Z</dcterms:created>
  <dcterms:modified xsi:type="dcterms:W3CDTF">2020-07-02T16:50:04Z</dcterms:modified>
</cp:coreProperties>
</file>