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8" r:id="rId3"/>
    <p:sldId id="264" r:id="rId4"/>
    <p:sldId id="304" r:id="rId5"/>
    <p:sldId id="300" r:id="rId6"/>
    <p:sldId id="305" r:id="rId7"/>
    <p:sldId id="307" r:id="rId8"/>
    <p:sldId id="306" r:id="rId9"/>
    <p:sldId id="29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A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89E5-6135-4FDE-927F-792C21C3E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609089-6DCD-40B5-8F17-F933ACB01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06878-F0BF-4451-B8DB-D31B8CB1F935}"/>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5" name="Footer Placeholder 4">
            <a:extLst>
              <a:ext uri="{FF2B5EF4-FFF2-40B4-BE49-F238E27FC236}">
                <a16:creationId xmlns:a16="http://schemas.microsoft.com/office/drawing/2014/main" id="{9998C0C3-3C55-4483-A2A9-E7B8D422E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55F9A-684B-40BC-9986-9E5BAB9386A5}"/>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18788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73BD-6D89-4662-AC50-561952CC38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2A7D06-C1F8-4832-895B-6C4BF2730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630FF-5CFD-4008-9B42-690BFDA71EA8}"/>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5" name="Footer Placeholder 4">
            <a:extLst>
              <a:ext uri="{FF2B5EF4-FFF2-40B4-BE49-F238E27FC236}">
                <a16:creationId xmlns:a16="http://schemas.microsoft.com/office/drawing/2014/main" id="{5604EA64-C057-4A38-9C59-C3EA0A32E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F9E3-5F69-47A2-85B6-AE36C40C2B0D}"/>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408883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78CA1-E0FA-42DD-A271-5BF7CE0BDC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0C2945-57C8-4103-960E-4FBC64E39D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C342E-055F-47DC-95E9-1933B000D404}"/>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5" name="Footer Placeholder 4">
            <a:extLst>
              <a:ext uri="{FF2B5EF4-FFF2-40B4-BE49-F238E27FC236}">
                <a16:creationId xmlns:a16="http://schemas.microsoft.com/office/drawing/2014/main" id="{D335FE54-C1DA-47F5-8EBA-5BA5CABAE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FA275-951B-4B95-B427-25B9AAD91FF3}"/>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419826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2715-34B1-42F0-A8CF-E5D398EB41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62120-62FC-45F6-9B34-C30A7BD07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E526A-A57E-42EC-9D9D-B5B8D148FA76}"/>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5" name="Footer Placeholder 4">
            <a:extLst>
              <a:ext uri="{FF2B5EF4-FFF2-40B4-BE49-F238E27FC236}">
                <a16:creationId xmlns:a16="http://schemas.microsoft.com/office/drawing/2014/main" id="{C5ED732B-0B27-44EC-9CF1-32551F609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D30E5-DA1E-499C-915D-F31764FD0EA7}"/>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38199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0635-F0E0-4CB1-BED1-7D02B8482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9A1DCD-746C-4A7F-BB2E-43FE208EA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638C3-7323-4937-B4D9-7C78AD51A597}"/>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5" name="Footer Placeholder 4">
            <a:extLst>
              <a:ext uri="{FF2B5EF4-FFF2-40B4-BE49-F238E27FC236}">
                <a16:creationId xmlns:a16="http://schemas.microsoft.com/office/drawing/2014/main" id="{92EE0B0D-59DB-46A7-AF79-FDA984DFC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628E5-536A-48EB-9BBC-A387B4F8FDE9}"/>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369232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81CC-14BC-4664-9065-B925FF671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13179-A2C5-493F-AB91-63582224D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DE996-0851-4E62-AF85-CA8D57E731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84FC7-8C3D-4C4C-992E-47DDC6C48AC5}"/>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6" name="Footer Placeholder 5">
            <a:extLst>
              <a:ext uri="{FF2B5EF4-FFF2-40B4-BE49-F238E27FC236}">
                <a16:creationId xmlns:a16="http://schemas.microsoft.com/office/drawing/2014/main" id="{F56095F2-2409-4CCE-A95A-33E260DF4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5FED0-699D-42BA-9819-3B99D478D2ED}"/>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269913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8F1E-5BE2-447D-99E3-2807D4A7BC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FDFFE4-BAA7-4468-8D20-D6FD43AC4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9C91F9-9751-42BC-9968-2699C80AFF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6D52E2-7CF5-414F-9269-81EF8399A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BA7E8-673C-487C-AF2D-483B78646D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BB8C63-6F40-4916-8E8D-6C7D14F4A5D0}"/>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8" name="Footer Placeholder 7">
            <a:extLst>
              <a:ext uri="{FF2B5EF4-FFF2-40B4-BE49-F238E27FC236}">
                <a16:creationId xmlns:a16="http://schemas.microsoft.com/office/drawing/2014/main" id="{E4DFC867-EBF8-48B0-9836-DBFF36355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5BD6E-5BEA-456D-8B67-9849B6512231}"/>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411646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8C98-B786-4AC3-B4E6-72F3AF9A4F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90CCC-96A4-4A7E-BBD0-E40ADB98CE3D}"/>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4" name="Footer Placeholder 3">
            <a:extLst>
              <a:ext uri="{FF2B5EF4-FFF2-40B4-BE49-F238E27FC236}">
                <a16:creationId xmlns:a16="http://schemas.microsoft.com/office/drawing/2014/main" id="{6937B859-8B1B-464B-8011-4A5CE6CFA9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78498B-450A-4EBF-8CE5-F483ED388187}"/>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109043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99777-9252-4896-9D6D-034566ED9E1C}"/>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3" name="Footer Placeholder 2">
            <a:extLst>
              <a:ext uri="{FF2B5EF4-FFF2-40B4-BE49-F238E27FC236}">
                <a16:creationId xmlns:a16="http://schemas.microsoft.com/office/drawing/2014/main" id="{7A17C530-513C-4A1B-A161-724E92116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B5E54E-8B03-4933-B2BC-897DA9593D90}"/>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293341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72F9-1C21-4E5A-BD0C-A31638184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F6279-5804-46BF-8FE4-BCA0FEDFA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402044-F9F2-43E5-8A82-0CFA286F4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CEF94-9ED2-427A-A193-F12A715E9BEB}"/>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6" name="Footer Placeholder 5">
            <a:extLst>
              <a:ext uri="{FF2B5EF4-FFF2-40B4-BE49-F238E27FC236}">
                <a16:creationId xmlns:a16="http://schemas.microsoft.com/office/drawing/2014/main" id="{C94DE4D2-0210-4433-8A13-A2D8097E5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649B0-CF86-4AFF-89C5-F8C058062C04}"/>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152307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B028-BC3A-4388-A9F6-1FB56977A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511E3-658A-4699-A8E9-1CA05FCC3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B4015-2CDB-4E09-BD1A-C5890DD18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B1A9D-78CB-4887-B721-066A84DECCDA}"/>
              </a:ext>
            </a:extLst>
          </p:cNvPr>
          <p:cNvSpPr>
            <a:spLocks noGrp="1"/>
          </p:cNvSpPr>
          <p:nvPr>
            <p:ph type="dt" sz="half" idx="10"/>
          </p:nvPr>
        </p:nvSpPr>
        <p:spPr/>
        <p:txBody>
          <a:bodyPr/>
          <a:lstStyle/>
          <a:p>
            <a:fld id="{9CDC3DEF-5150-404B-8083-73EED13BBA4E}" type="datetimeFigureOut">
              <a:rPr lang="en-US" smtClean="0"/>
              <a:t>7/4/2020</a:t>
            </a:fld>
            <a:endParaRPr lang="en-US"/>
          </a:p>
        </p:txBody>
      </p:sp>
      <p:sp>
        <p:nvSpPr>
          <p:cNvPr id="6" name="Footer Placeholder 5">
            <a:extLst>
              <a:ext uri="{FF2B5EF4-FFF2-40B4-BE49-F238E27FC236}">
                <a16:creationId xmlns:a16="http://schemas.microsoft.com/office/drawing/2014/main" id="{AD71A5DF-F871-4FAB-A15C-01FFE31B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23EFC-122E-4241-B79C-722AF2C3C645}"/>
              </a:ext>
            </a:extLst>
          </p:cNvPr>
          <p:cNvSpPr>
            <a:spLocks noGrp="1"/>
          </p:cNvSpPr>
          <p:nvPr>
            <p:ph type="sldNum" sz="quarter" idx="12"/>
          </p:nvPr>
        </p:nvSpPr>
        <p:spPr/>
        <p:txBody>
          <a:bodyPr/>
          <a:lstStyle/>
          <a:p>
            <a:fld id="{1299F3B9-B16D-4149-953C-5A90E5912520}" type="slidenum">
              <a:rPr lang="en-US" smtClean="0"/>
              <a:t>‹#›</a:t>
            </a:fld>
            <a:endParaRPr lang="en-US"/>
          </a:p>
        </p:txBody>
      </p:sp>
    </p:spTree>
    <p:extLst>
      <p:ext uri="{BB962C8B-B14F-4D97-AF65-F5344CB8AC3E}">
        <p14:creationId xmlns:p14="http://schemas.microsoft.com/office/powerpoint/2010/main" val="4237931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7DCBA-439B-4C1F-9731-3CFFC7BE4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895D0-9CA0-41AB-8D6E-2777D01A78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A7376-FE14-4ACB-9A83-EA6114CBC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C3DEF-5150-404B-8083-73EED13BBA4E}" type="datetimeFigureOut">
              <a:rPr lang="en-US" smtClean="0"/>
              <a:t>7/4/2020</a:t>
            </a:fld>
            <a:endParaRPr lang="en-US"/>
          </a:p>
        </p:txBody>
      </p:sp>
      <p:sp>
        <p:nvSpPr>
          <p:cNvPr id="5" name="Footer Placeholder 4">
            <a:extLst>
              <a:ext uri="{FF2B5EF4-FFF2-40B4-BE49-F238E27FC236}">
                <a16:creationId xmlns:a16="http://schemas.microsoft.com/office/drawing/2014/main" id="{0D60033E-12B6-42FF-80FC-D45427768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62E007-113C-4C8B-9C58-9EB097EE4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9F3B9-B16D-4149-953C-5A90E5912520}" type="slidenum">
              <a:rPr lang="en-US" smtClean="0"/>
              <a:t>‹#›</a:t>
            </a:fld>
            <a:endParaRPr lang="en-US"/>
          </a:p>
        </p:txBody>
      </p:sp>
    </p:spTree>
    <p:extLst>
      <p:ext uri="{BB962C8B-B14F-4D97-AF65-F5344CB8AC3E}">
        <p14:creationId xmlns:p14="http://schemas.microsoft.com/office/powerpoint/2010/main" val="419087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9:</a:t>
            </a:r>
          </a:p>
          <a:p>
            <a:r>
              <a:rPr lang="en-US" dirty="0"/>
              <a:t>Technical Descriptions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643C-8813-446A-B810-243F0E0754BB}"/>
              </a:ext>
            </a:extLst>
          </p:cNvPr>
          <p:cNvSpPr>
            <a:spLocks noGrp="1"/>
          </p:cNvSpPr>
          <p:nvPr>
            <p:ph type="title"/>
          </p:nvPr>
        </p:nvSpPr>
        <p:spPr/>
        <p:txBody>
          <a:bodyPr/>
          <a:lstStyle/>
          <a:p>
            <a:r>
              <a:rPr lang="en-US" dirty="0"/>
              <a:t>Organizing Technical Descriptions</a:t>
            </a:r>
          </a:p>
        </p:txBody>
      </p:sp>
      <p:sp>
        <p:nvSpPr>
          <p:cNvPr id="4" name="Rectangle: Rounded Corners 3">
            <a:extLst>
              <a:ext uri="{FF2B5EF4-FFF2-40B4-BE49-F238E27FC236}">
                <a16:creationId xmlns:a16="http://schemas.microsoft.com/office/drawing/2014/main" id="{540B84FE-E11B-4344-9B34-29DDAC4134F5}"/>
              </a:ext>
            </a:extLst>
          </p:cNvPr>
          <p:cNvSpPr/>
          <p:nvPr/>
        </p:nvSpPr>
        <p:spPr>
          <a:xfrm>
            <a:off x="1162507" y="1690688"/>
            <a:ext cx="9866985" cy="638978"/>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Technical Definition, Purpose/Function, General Appearance, Components List</a:t>
            </a:r>
          </a:p>
        </p:txBody>
      </p:sp>
      <p:sp>
        <p:nvSpPr>
          <p:cNvPr id="5" name="Rectangle: Rounded Corners 4">
            <a:extLst>
              <a:ext uri="{FF2B5EF4-FFF2-40B4-BE49-F238E27FC236}">
                <a16:creationId xmlns:a16="http://schemas.microsoft.com/office/drawing/2014/main" id="{164A3941-B8B9-48CE-8031-C0D3995E8C2C}"/>
              </a:ext>
            </a:extLst>
          </p:cNvPr>
          <p:cNvSpPr/>
          <p:nvPr/>
        </p:nvSpPr>
        <p:spPr>
          <a:xfrm>
            <a:off x="1162507" y="2599981"/>
            <a:ext cx="2996131" cy="323895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Parts and Components</a:t>
            </a:r>
          </a:p>
          <a:p>
            <a:endParaRPr lang="en-US" sz="1400" dirty="0">
              <a:solidFill>
                <a:schemeClr val="tx1"/>
              </a:solidFill>
            </a:endParaRPr>
          </a:p>
          <a:p>
            <a:r>
              <a:rPr lang="en-US" dirty="0">
                <a:solidFill>
                  <a:schemeClr val="tx1"/>
                </a:solidFill>
              </a:rPr>
              <a:t>Part 1</a:t>
            </a:r>
          </a:p>
          <a:p>
            <a:pPr marL="341313" indent="-165100">
              <a:buFont typeface="Arial" panose="020B0604020202020204" pitchFamily="34" charset="0"/>
              <a:buChar char="•"/>
            </a:pPr>
            <a:r>
              <a:rPr lang="en-US" sz="1400" dirty="0">
                <a:solidFill>
                  <a:schemeClr val="tx1"/>
                </a:solidFill>
              </a:rPr>
              <a:t>Component 1a</a:t>
            </a:r>
          </a:p>
          <a:p>
            <a:pPr marL="341313" indent="-165100">
              <a:buFont typeface="Arial" panose="020B0604020202020204" pitchFamily="34" charset="0"/>
              <a:buChar char="•"/>
            </a:pPr>
            <a:r>
              <a:rPr lang="en-US" sz="1400" dirty="0">
                <a:solidFill>
                  <a:schemeClr val="tx1"/>
                </a:solidFill>
              </a:rPr>
              <a:t>Component 1b</a:t>
            </a:r>
          </a:p>
          <a:p>
            <a:r>
              <a:rPr lang="en-US" dirty="0">
                <a:solidFill>
                  <a:schemeClr val="tx1"/>
                </a:solidFill>
              </a:rPr>
              <a:t>Part 2</a:t>
            </a:r>
          </a:p>
          <a:p>
            <a:pPr marL="341313" lvl="0" indent="-165100">
              <a:buFont typeface="Arial" panose="020B0604020202020204" pitchFamily="34" charset="0"/>
              <a:buChar char="•"/>
            </a:pPr>
            <a:r>
              <a:rPr lang="en-US" sz="1400" dirty="0">
                <a:solidFill>
                  <a:prstClr val="black"/>
                </a:solidFill>
              </a:rPr>
              <a:t>Component 2a</a:t>
            </a:r>
          </a:p>
          <a:p>
            <a:pPr marL="341313" lvl="0" indent="-165100">
              <a:buFont typeface="Arial" panose="020B0604020202020204" pitchFamily="34" charset="0"/>
              <a:buChar char="•"/>
            </a:pPr>
            <a:r>
              <a:rPr lang="en-US" sz="1400" dirty="0">
                <a:solidFill>
                  <a:prstClr val="black"/>
                </a:solidFill>
              </a:rPr>
              <a:t>Component 2b</a:t>
            </a:r>
          </a:p>
          <a:p>
            <a:r>
              <a:rPr lang="en-US" dirty="0">
                <a:solidFill>
                  <a:schemeClr val="tx1"/>
                </a:solidFill>
              </a:rPr>
              <a:t>Part 3</a:t>
            </a:r>
          </a:p>
          <a:p>
            <a:pPr marL="341313" lvl="0" indent="-165100">
              <a:buFont typeface="Arial" panose="020B0604020202020204" pitchFamily="34" charset="0"/>
              <a:buChar char="•"/>
            </a:pPr>
            <a:r>
              <a:rPr lang="en-US" sz="1400" dirty="0">
                <a:solidFill>
                  <a:prstClr val="black"/>
                </a:solidFill>
              </a:rPr>
              <a:t>Component 3a</a:t>
            </a:r>
          </a:p>
          <a:p>
            <a:pPr marL="341313" lvl="0" indent="-165100">
              <a:buFont typeface="Arial" panose="020B0604020202020204" pitchFamily="34" charset="0"/>
              <a:buChar char="•"/>
            </a:pPr>
            <a:r>
              <a:rPr lang="en-US" sz="1400" dirty="0">
                <a:solidFill>
                  <a:prstClr val="black"/>
                </a:solidFill>
              </a:rPr>
              <a:t>Component 3b</a:t>
            </a:r>
          </a:p>
        </p:txBody>
      </p:sp>
      <p:sp>
        <p:nvSpPr>
          <p:cNvPr id="8" name="Rectangle: Rounded Corners 7">
            <a:extLst>
              <a:ext uri="{FF2B5EF4-FFF2-40B4-BE49-F238E27FC236}">
                <a16:creationId xmlns:a16="http://schemas.microsoft.com/office/drawing/2014/main" id="{0CB27107-A4AB-48B0-933B-5162923946A4}"/>
              </a:ext>
            </a:extLst>
          </p:cNvPr>
          <p:cNvSpPr/>
          <p:nvPr/>
        </p:nvSpPr>
        <p:spPr>
          <a:xfrm>
            <a:off x="4597934" y="2599980"/>
            <a:ext cx="2996131" cy="323895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black"/>
                </a:solidFill>
              </a:rPr>
              <a:t>Functions and Uses</a:t>
            </a:r>
          </a:p>
          <a:p>
            <a:pPr lvl="0"/>
            <a:endParaRPr lang="en-US" sz="1200" dirty="0">
              <a:solidFill>
                <a:prstClr val="black"/>
              </a:solidFill>
            </a:endParaRPr>
          </a:p>
          <a:p>
            <a:pPr lvl="0"/>
            <a:r>
              <a:rPr lang="en-US" dirty="0">
                <a:solidFill>
                  <a:prstClr val="black"/>
                </a:solidFill>
              </a:rPr>
              <a:t>Function 1</a:t>
            </a:r>
          </a:p>
          <a:p>
            <a:pPr marL="341313" lvl="0" indent="-165100">
              <a:buFont typeface="Arial" panose="020B0604020202020204" pitchFamily="34" charset="0"/>
              <a:buChar char="•"/>
            </a:pPr>
            <a:r>
              <a:rPr lang="en-US" sz="1400" dirty="0">
                <a:solidFill>
                  <a:prstClr val="black"/>
                </a:solidFill>
              </a:rPr>
              <a:t>Subfunction 1a</a:t>
            </a:r>
          </a:p>
          <a:p>
            <a:pPr marL="341313" lvl="0" indent="-165100">
              <a:buFont typeface="Arial" panose="020B0604020202020204" pitchFamily="34" charset="0"/>
              <a:buChar char="•"/>
            </a:pPr>
            <a:r>
              <a:rPr lang="en-US" sz="1400" dirty="0">
                <a:solidFill>
                  <a:prstClr val="black"/>
                </a:solidFill>
              </a:rPr>
              <a:t>Subfunction 1b</a:t>
            </a:r>
          </a:p>
          <a:p>
            <a:pPr lvl="0"/>
            <a:r>
              <a:rPr lang="en-US" dirty="0">
                <a:solidFill>
                  <a:prstClr val="black"/>
                </a:solidFill>
              </a:rPr>
              <a:t>Function 2</a:t>
            </a:r>
          </a:p>
          <a:p>
            <a:pPr marL="341313" lvl="0" indent="-165100">
              <a:buFont typeface="Arial" panose="020B0604020202020204" pitchFamily="34" charset="0"/>
              <a:buChar char="•"/>
            </a:pPr>
            <a:r>
              <a:rPr lang="en-US" sz="1400" dirty="0">
                <a:solidFill>
                  <a:prstClr val="black"/>
                </a:solidFill>
              </a:rPr>
              <a:t>Subfunction 2a</a:t>
            </a:r>
          </a:p>
          <a:p>
            <a:pPr marL="341313" lvl="0" indent="-165100">
              <a:buFont typeface="Arial" panose="020B0604020202020204" pitchFamily="34" charset="0"/>
              <a:buChar char="•"/>
            </a:pPr>
            <a:r>
              <a:rPr lang="en-US" sz="1400" dirty="0">
                <a:solidFill>
                  <a:prstClr val="black"/>
                </a:solidFill>
              </a:rPr>
              <a:t>Subfunction 2b</a:t>
            </a:r>
          </a:p>
          <a:p>
            <a:pPr lvl="0"/>
            <a:r>
              <a:rPr lang="en-US" dirty="0">
                <a:solidFill>
                  <a:prstClr val="black"/>
                </a:solidFill>
              </a:rPr>
              <a:t>Function 3</a:t>
            </a:r>
          </a:p>
          <a:p>
            <a:pPr marL="341313" lvl="0" indent="-165100">
              <a:buFont typeface="Arial" panose="020B0604020202020204" pitchFamily="34" charset="0"/>
              <a:buChar char="•"/>
            </a:pPr>
            <a:r>
              <a:rPr lang="en-US" sz="1400" dirty="0">
                <a:solidFill>
                  <a:prstClr val="black"/>
                </a:solidFill>
              </a:rPr>
              <a:t>Subfunction 3a</a:t>
            </a:r>
          </a:p>
          <a:p>
            <a:pPr marL="341313" lvl="0" indent="-165100">
              <a:buFont typeface="Arial" panose="020B0604020202020204" pitchFamily="34" charset="0"/>
              <a:buChar char="•"/>
            </a:pPr>
            <a:r>
              <a:rPr lang="en-US" sz="1400" dirty="0">
                <a:solidFill>
                  <a:prstClr val="black"/>
                </a:solidFill>
              </a:rPr>
              <a:t>Subfunction 3b</a:t>
            </a:r>
          </a:p>
        </p:txBody>
      </p:sp>
      <p:sp>
        <p:nvSpPr>
          <p:cNvPr id="9" name="Rectangle: Rounded Corners 8">
            <a:extLst>
              <a:ext uri="{FF2B5EF4-FFF2-40B4-BE49-F238E27FC236}">
                <a16:creationId xmlns:a16="http://schemas.microsoft.com/office/drawing/2014/main" id="{7DCEA3F4-C471-4348-A2C6-BB32D1483723}"/>
              </a:ext>
            </a:extLst>
          </p:cNvPr>
          <p:cNvSpPr/>
          <p:nvPr/>
        </p:nvSpPr>
        <p:spPr>
          <a:xfrm>
            <a:off x="8033361" y="2599979"/>
            <a:ext cx="2996131" cy="323895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black"/>
                </a:solidFill>
              </a:rPr>
              <a:t>Stages and Processes</a:t>
            </a:r>
          </a:p>
          <a:p>
            <a:pPr lvl="0"/>
            <a:endParaRPr lang="en-US" sz="1200" dirty="0">
              <a:solidFill>
                <a:prstClr val="black"/>
              </a:solidFill>
            </a:endParaRPr>
          </a:p>
          <a:p>
            <a:pPr lvl="0"/>
            <a:r>
              <a:rPr lang="en-US" dirty="0">
                <a:solidFill>
                  <a:prstClr val="black"/>
                </a:solidFill>
              </a:rPr>
              <a:t>Stage 1</a:t>
            </a:r>
          </a:p>
          <a:p>
            <a:pPr marL="341313" lvl="0" indent="-165100">
              <a:buFont typeface="Arial" panose="020B0604020202020204" pitchFamily="34" charset="0"/>
              <a:buChar char="•"/>
            </a:pPr>
            <a:r>
              <a:rPr lang="en-US" sz="1400" dirty="0">
                <a:solidFill>
                  <a:prstClr val="black"/>
                </a:solidFill>
              </a:rPr>
              <a:t>Step 1a</a:t>
            </a:r>
          </a:p>
          <a:p>
            <a:pPr marL="341313" lvl="0" indent="-165100">
              <a:buFont typeface="Arial" panose="020B0604020202020204" pitchFamily="34" charset="0"/>
              <a:buChar char="•"/>
            </a:pPr>
            <a:r>
              <a:rPr lang="en-US" sz="1400" dirty="0">
                <a:solidFill>
                  <a:prstClr val="black"/>
                </a:solidFill>
              </a:rPr>
              <a:t>Step 1b</a:t>
            </a:r>
          </a:p>
          <a:p>
            <a:pPr lvl="0"/>
            <a:r>
              <a:rPr lang="en-US" dirty="0">
                <a:solidFill>
                  <a:prstClr val="black"/>
                </a:solidFill>
              </a:rPr>
              <a:t>Stage 2</a:t>
            </a:r>
          </a:p>
          <a:p>
            <a:pPr marL="341313" lvl="0" indent="-165100">
              <a:buFont typeface="Arial" panose="020B0604020202020204" pitchFamily="34" charset="0"/>
              <a:buChar char="•"/>
            </a:pPr>
            <a:r>
              <a:rPr lang="en-US" sz="1400" dirty="0">
                <a:solidFill>
                  <a:prstClr val="black"/>
                </a:solidFill>
              </a:rPr>
              <a:t>Step 2a</a:t>
            </a:r>
          </a:p>
          <a:p>
            <a:pPr marL="341313" lvl="0" indent="-165100">
              <a:buFont typeface="Arial" panose="020B0604020202020204" pitchFamily="34" charset="0"/>
              <a:buChar char="•"/>
            </a:pPr>
            <a:r>
              <a:rPr lang="en-US" sz="1400" dirty="0">
                <a:solidFill>
                  <a:prstClr val="black"/>
                </a:solidFill>
              </a:rPr>
              <a:t>Step 2b</a:t>
            </a:r>
          </a:p>
          <a:p>
            <a:pPr lvl="0"/>
            <a:r>
              <a:rPr lang="en-US" dirty="0">
                <a:solidFill>
                  <a:prstClr val="black"/>
                </a:solidFill>
              </a:rPr>
              <a:t>Stage 3</a:t>
            </a:r>
          </a:p>
          <a:p>
            <a:pPr marL="341313" lvl="0" indent="-165100">
              <a:buFont typeface="Arial" panose="020B0604020202020204" pitchFamily="34" charset="0"/>
              <a:buChar char="•"/>
            </a:pPr>
            <a:r>
              <a:rPr lang="en-US" sz="1400" dirty="0">
                <a:solidFill>
                  <a:prstClr val="black"/>
                </a:solidFill>
              </a:rPr>
              <a:t>Step 3a</a:t>
            </a:r>
          </a:p>
          <a:p>
            <a:pPr marL="341313" lvl="0" indent="-165100">
              <a:buFont typeface="Arial" panose="020B0604020202020204" pitchFamily="34" charset="0"/>
              <a:buChar char="•"/>
            </a:pPr>
            <a:r>
              <a:rPr lang="en-US" sz="1400" dirty="0">
                <a:solidFill>
                  <a:prstClr val="black"/>
                </a:solidFill>
              </a:rPr>
              <a:t>Step 3b</a:t>
            </a:r>
          </a:p>
        </p:txBody>
      </p:sp>
    </p:spTree>
    <p:extLst>
      <p:ext uri="{BB962C8B-B14F-4D97-AF65-F5344CB8AC3E}">
        <p14:creationId xmlns:p14="http://schemas.microsoft.com/office/powerpoint/2010/main" val="26864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611B-AE30-4D1F-B78E-63A2B0F2AE40}"/>
              </a:ext>
            </a:extLst>
          </p:cNvPr>
          <p:cNvSpPr>
            <a:spLocks noGrp="1"/>
          </p:cNvSpPr>
          <p:nvPr>
            <p:ph type="title"/>
          </p:nvPr>
        </p:nvSpPr>
        <p:spPr/>
        <p:txBody>
          <a:bodyPr/>
          <a:lstStyle/>
          <a:p>
            <a:r>
              <a:rPr lang="en-US" dirty="0"/>
              <a:t>Technical Descriptions: Linguistic Elements</a:t>
            </a:r>
          </a:p>
        </p:txBody>
      </p:sp>
      <p:sp>
        <p:nvSpPr>
          <p:cNvPr id="3" name="Content Placeholder 2">
            <a:extLst>
              <a:ext uri="{FF2B5EF4-FFF2-40B4-BE49-F238E27FC236}">
                <a16:creationId xmlns:a16="http://schemas.microsoft.com/office/drawing/2014/main" id="{94D2132B-9BFE-4B17-8C33-0CDCD06E59F2}"/>
              </a:ext>
            </a:extLst>
          </p:cNvPr>
          <p:cNvSpPr>
            <a:spLocks noGrp="1"/>
          </p:cNvSpPr>
          <p:nvPr>
            <p:ph idx="1"/>
          </p:nvPr>
        </p:nvSpPr>
        <p:spPr>
          <a:xfrm>
            <a:off x="838200" y="3612833"/>
            <a:ext cx="10515600" cy="2564130"/>
          </a:xfrm>
        </p:spPr>
        <p:txBody>
          <a:bodyPr>
            <a:normAutofit fontScale="85000" lnSpcReduction="20000"/>
          </a:bodyPr>
          <a:lstStyle/>
          <a:p>
            <a:pPr marL="0" indent="0">
              <a:buNone/>
            </a:pPr>
            <a:r>
              <a:rPr lang="en-US" dirty="0"/>
              <a:t>“The control input for this new brace design must be derived from naturally occurring movements of the leg. Pressure sensor will be used to monitor the forces exerted by the leg during extension or flexion movements. There will be two pressure sensors fixed to the knee brace: one will be at the upper end of the knee brace, the other will be at the lower end. A new program and function will be developed in MATLAB to automate the algorithm on a computer. Initial research suggests that MATLAB can be the programming tool for use for this project, due to its applicability to the engineering profession and its ease of use.” (from Sample Proposal with Methodology)</a:t>
            </a:r>
          </a:p>
        </p:txBody>
      </p:sp>
      <p:graphicFrame>
        <p:nvGraphicFramePr>
          <p:cNvPr id="4" name="Table 4">
            <a:extLst>
              <a:ext uri="{FF2B5EF4-FFF2-40B4-BE49-F238E27FC236}">
                <a16:creationId xmlns:a16="http://schemas.microsoft.com/office/drawing/2014/main" id="{805F8517-89A6-434E-B6CA-C3CAF9752545}"/>
              </a:ext>
            </a:extLst>
          </p:cNvPr>
          <p:cNvGraphicFramePr>
            <a:graphicFrameLocks noGrp="1"/>
          </p:cNvGraphicFramePr>
          <p:nvPr>
            <p:extLst>
              <p:ext uri="{D42A27DB-BD31-4B8C-83A1-F6EECF244321}">
                <p14:modId xmlns:p14="http://schemas.microsoft.com/office/powerpoint/2010/main" val="1991460377"/>
              </p:ext>
            </p:extLst>
          </p:nvPr>
        </p:nvGraphicFramePr>
        <p:xfrm>
          <a:off x="838200" y="1690688"/>
          <a:ext cx="10515600" cy="155448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1799024453"/>
                    </a:ext>
                  </a:extLst>
                </a:gridCol>
              </a:tblGrid>
              <a:tr h="370840">
                <a:tc>
                  <a:txBody>
                    <a:bodyPr/>
                    <a:lstStyle/>
                    <a:p>
                      <a:r>
                        <a:rPr lang="en-US" sz="2800" dirty="0"/>
                        <a:t>Concrete, specific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70905367"/>
                  </a:ext>
                </a:extLst>
              </a:tr>
              <a:tr h="370840">
                <a:tc>
                  <a:txBody>
                    <a:bodyPr/>
                    <a:lstStyle/>
                    <a:p>
                      <a:r>
                        <a:rPr lang="en-US" sz="2800" dirty="0"/>
                        <a:t>Breaking down into major and minor 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04709421"/>
                  </a:ext>
                </a:extLst>
              </a:tr>
              <a:tr h="370840">
                <a:tc>
                  <a:txBody>
                    <a:bodyPr/>
                    <a:lstStyle/>
                    <a:p>
                      <a:r>
                        <a:rPr lang="en-US" sz="2800" dirty="0"/>
                        <a:t>Identify outcomes or “deliverables”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9821752"/>
                  </a:ext>
                </a:extLst>
              </a:tr>
            </a:tbl>
          </a:graphicData>
        </a:graphic>
      </p:graphicFrame>
    </p:spTree>
    <p:extLst>
      <p:ext uri="{BB962C8B-B14F-4D97-AF65-F5344CB8AC3E}">
        <p14:creationId xmlns:p14="http://schemas.microsoft.com/office/powerpoint/2010/main" val="332748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D0DD2CB-43C0-4894-B3B3-B98E1F82AE82}"/>
              </a:ext>
            </a:extLst>
          </p:cNvPr>
          <p:cNvSpPr>
            <a:spLocks noGrp="1"/>
          </p:cNvSpPr>
          <p:nvPr>
            <p:ph type="title"/>
          </p:nvPr>
        </p:nvSpPr>
        <p:spPr/>
        <p:txBody>
          <a:bodyPr/>
          <a:lstStyle/>
          <a:p>
            <a:r>
              <a:rPr lang="en-US" dirty="0"/>
              <a:t>Technical Descriptions: Logic and Content</a:t>
            </a:r>
          </a:p>
        </p:txBody>
      </p:sp>
      <p:graphicFrame>
        <p:nvGraphicFramePr>
          <p:cNvPr id="9" name="Table 9">
            <a:extLst>
              <a:ext uri="{FF2B5EF4-FFF2-40B4-BE49-F238E27FC236}">
                <a16:creationId xmlns:a16="http://schemas.microsoft.com/office/drawing/2014/main" id="{6F90F4C3-B4AA-4112-912D-3F62F541C1C8}"/>
              </a:ext>
            </a:extLst>
          </p:cNvPr>
          <p:cNvGraphicFramePr>
            <a:graphicFrameLocks noGrp="1"/>
          </p:cNvGraphicFramePr>
          <p:nvPr>
            <p:ph idx="1"/>
            <p:extLst>
              <p:ext uri="{D42A27DB-BD31-4B8C-83A1-F6EECF244321}">
                <p14:modId xmlns:p14="http://schemas.microsoft.com/office/powerpoint/2010/main" val="1203834954"/>
              </p:ext>
            </p:extLst>
          </p:nvPr>
        </p:nvGraphicFramePr>
        <p:xfrm>
          <a:off x="838200" y="1825625"/>
          <a:ext cx="10515597" cy="2199640"/>
        </p:xfrm>
        <a:graphic>
          <a:graphicData uri="http://schemas.openxmlformats.org/drawingml/2006/table">
            <a:tbl>
              <a:tblPr firstRow="1" bandRow="1">
                <a:tableStyleId>{2D5ABB26-0587-4C30-8999-92F81FD0307C}</a:tableStyleId>
              </a:tblPr>
              <a:tblGrid>
                <a:gridCol w="1299072">
                  <a:extLst>
                    <a:ext uri="{9D8B030D-6E8A-4147-A177-3AD203B41FA5}">
                      <a16:colId xmlns:a16="http://schemas.microsoft.com/office/drawing/2014/main" val="1279166118"/>
                    </a:ext>
                  </a:extLst>
                </a:gridCol>
                <a:gridCol w="4538950">
                  <a:extLst>
                    <a:ext uri="{9D8B030D-6E8A-4147-A177-3AD203B41FA5}">
                      <a16:colId xmlns:a16="http://schemas.microsoft.com/office/drawing/2014/main" val="3316288979"/>
                    </a:ext>
                  </a:extLst>
                </a:gridCol>
                <a:gridCol w="4677575">
                  <a:extLst>
                    <a:ext uri="{9D8B030D-6E8A-4147-A177-3AD203B41FA5}">
                      <a16:colId xmlns:a16="http://schemas.microsoft.com/office/drawing/2014/main" val="3266759426"/>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Physical Descriptions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b="1" dirty="0"/>
                        <a:t>Process Descriptions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982983836"/>
                  </a:ext>
                </a:extLst>
              </a:tr>
              <a:tr h="370840">
                <a:tc>
                  <a:txBody>
                    <a:bodyPr/>
                    <a:lstStyle/>
                    <a:p>
                      <a:pPr algn="ctr"/>
                      <a:r>
                        <a:rPr lang="en-US" dirty="0"/>
                        <a:t>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Front to back (or vice-versa)</a:t>
                      </a:r>
                    </a:p>
                    <a:p>
                      <a:r>
                        <a:rPr lang="en-US" dirty="0"/>
                        <a:t>Inside to outside (or vice-versa)</a:t>
                      </a:r>
                    </a:p>
                    <a:p>
                      <a:r>
                        <a:rPr lang="en-US" dirty="0"/>
                        <a:t>Categorical: parts, components, subsystems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Order of events (active voice)</a:t>
                      </a:r>
                    </a:p>
                    <a:p>
                      <a:r>
                        <a:rPr lang="en-US" dirty="0"/>
                        <a:t>Sequence of tasks (passive voice)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517202648"/>
                  </a:ext>
                </a:extLst>
              </a:tr>
              <a:tr h="370840">
                <a:tc>
                  <a:txBody>
                    <a:bodyPr/>
                    <a:lstStyle/>
                    <a:p>
                      <a:pPr algn="ctr"/>
                      <a:r>
                        <a:rPr lang="en-US" dirty="0"/>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Materials and textures</a:t>
                      </a:r>
                    </a:p>
                    <a:p>
                      <a:r>
                        <a:rPr lang="en-US" dirty="0"/>
                        <a:t>Shape, colors, dimensions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Causes and effects</a:t>
                      </a:r>
                    </a:p>
                    <a:p>
                      <a:r>
                        <a:rPr lang="en-US" dirty="0"/>
                        <a:t>Final outcomes or next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Explanations for why phenomena occur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29063456"/>
                  </a:ext>
                </a:extLst>
              </a:tr>
            </a:tbl>
          </a:graphicData>
        </a:graphic>
      </p:graphicFrame>
      <p:sp>
        <p:nvSpPr>
          <p:cNvPr id="15" name="TextBox 14">
            <a:extLst>
              <a:ext uri="{FF2B5EF4-FFF2-40B4-BE49-F238E27FC236}">
                <a16:creationId xmlns:a16="http://schemas.microsoft.com/office/drawing/2014/main" id="{9D22E444-4A66-4CE1-A2FF-1B3DF13DCAD0}"/>
              </a:ext>
            </a:extLst>
          </p:cNvPr>
          <p:cNvSpPr txBox="1"/>
          <p:nvPr/>
        </p:nvSpPr>
        <p:spPr>
          <a:xfrm>
            <a:off x="7348252" y="4025265"/>
            <a:ext cx="3701667" cy="1200329"/>
          </a:xfrm>
          <a:prstGeom prst="rect">
            <a:avLst/>
          </a:prstGeom>
          <a:noFill/>
        </p:spPr>
        <p:txBody>
          <a:bodyPr wrap="square" rtlCol="0">
            <a:spAutoFit/>
          </a:bodyPr>
          <a:lstStyle/>
          <a:p>
            <a:r>
              <a:rPr lang="en-US" sz="2400" dirty="0">
                <a:solidFill>
                  <a:srgbClr val="FF0000"/>
                </a:solidFill>
              </a:rPr>
              <a:t>≠ Instructions</a:t>
            </a:r>
          </a:p>
          <a:p>
            <a:pPr marL="682625" indent="-342900">
              <a:buFont typeface="Arial" panose="020B0604020202020204" pitchFamily="34" charset="0"/>
              <a:buChar char="•"/>
            </a:pPr>
            <a:r>
              <a:rPr lang="en-US" sz="2400" dirty="0">
                <a:solidFill>
                  <a:srgbClr val="FF0000"/>
                </a:solidFill>
              </a:rPr>
              <a:t>Active voice</a:t>
            </a:r>
          </a:p>
          <a:p>
            <a:pPr marL="682625" indent="-342900">
              <a:buFont typeface="Arial" panose="020B0604020202020204" pitchFamily="34" charset="0"/>
              <a:buChar char="•"/>
            </a:pPr>
            <a:r>
              <a:rPr lang="en-US" sz="2400" dirty="0">
                <a:solidFill>
                  <a:srgbClr val="FF0000"/>
                </a:solidFill>
              </a:rPr>
              <a:t>No causal explanations</a:t>
            </a:r>
          </a:p>
        </p:txBody>
      </p:sp>
    </p:spTree>
    <p:extLst>
      <p:ext uri="{BB962C8B-B14F-4D97-AF65-F5344CB8AC3E}">
        <p14:creationId xmlns:p14="http://schemas.microsoft.com/office/powerpoint/2010/main" val="178649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2A0C-2384-4067-A6AF-DF544AD0EE5C}"/>
              </a:ext>
            </a:extLst>
          </p:cNvPr>
          <p:cNvSpPr>
            <a:spLocks noGrp="1"/>
          </p:cNvSpPr>
          <p:nvPr>
            <p:ph type="title"/>
          </p:nvPr>
        </p:nvSpPr>
        <p:spPr/>
        <p:txBody>
          <a:bodyPr/>
          <a:lstStyle/>
          <a:p>
            <a:r>
              <a:rPr lang="en-US" dirty="0"/>
              <a:t>Technical Descriptions: Writing Guidelines</a:t>
            </a:r>
          </a:p>
        </p:txBody>
      </p:sp>
      <p:graphicFrame>
        <p:nvGraphicFramePr>
          <p:cNvPr id="4" name="Table 4">
            <a:extLst>
              <a:ext uri="{FF2B5EF4-FFF2-40B4-BE49-F238E27FC236}">
                <a16:creationId xmlns:a16="http://schemas.microsoft.com/office/drawing/2014/main" id="{55C3AB8F-C1DF-4D5F-BD55-34DEE8275B52}"/>
              </a:ext>
            </a:extLst>
          </p:cNvPr>
          <p:cNvGraphicFramePr>
            <a:graphicFrameLocks noGrp="1"/>
          </p:cNvGraphicFramePr>
          <p:nvPr>
            <p:ph idx="1"/>
            <p:extLst>
              <p:ext uri="{D42A27DB-BD31-4B8C-83A1-F6EECF244321}">
                <p14:modId xmlns:p14="http://schemas.microsoft.com/office/powerpoint/2010/main" val="3353056026"/>
              </p:ext>
            </p:extLst>
          </p:nvPr>
        </p:nvGraphicFramePr>
        <p:xfrm>
          <a:off x="838200" y="1726472"/>
          <a:ext cx="10515600" cy="445008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2263685737"/>
                    </a:ext>
                  </a:extLst>
                </a:gridCol>
              </a:tblGrid>
              <a:tr h="370840">
                <a:tc>
                  <a:txBody>
                    <a:bodyPr/>
                    <a:lstStyle/>
                    <a:p>
                      <a:r>
                        <a:rPr lang="en-US" b="1"/>
                        <a:t>Describe similarities and/or differences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77534621"/>
                  </a:ext>
                </a:extLst>
              </a:tr>
              <a:tr h="370840">
                <a:tc>
                  <a:txBody>
                    <a:bodyPr/>
                    <a:lstStyle/>
                    <a:p>
                      <a:r>
                        <a:rPr lang="en-US" sz="1800" u="none" strike="noStrike" kern="1200" baseline="0" dirty="0"/>
                        <a:t>A micrometer caliper differs from other calipers in that it uses a calibrated screw instead of a slide to measure.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023997510"/>
                  </a:ext>
                </a:extLst>
              </a:tr>
              <a:tr h="370840">
                <a:tc>
                  <a:txBody>
                    <a:bodyPr/>
                    <a:lstStyle/>
                    <a:p>
                      <a:r>
                        <a:rPr lang="en-US" b="1" dirty="0"/>
                        <a:t>Use metaphors and analogies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92778669"/>
                  </a:ext>
                </a:extLst>
              </a:tr>
              <a:tr h="370840">
                <a:tc>
                  <a:txBody>
                    <a:bodyPr/>
                    <a:lstStyle/>
                    <a:p>
                      <a:r>
                        <a:rPr lang="en-US" dirty="0"/>
                        <a:t>Ransomware is like a thief that breaks into your house, changes the locks, then charges you money for 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612284738"/>
                  </a:ext>
                </a:extLst>
              </a:tr>
              <a:tr h="370840">
                <a:tc>
                  <a:txBody>
                    <a:bodyPr/>
                    <a:lstStyle/>
                    <a:p>
                      <a:r>
                        <a:rPr lang="en-US" b="1" dirty="0"/>
                        <a:t>Describe causes and effects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68467750"/>
                  </a:ext>
                </a:extLst>
              </a:tr>
              <a:tr h="370840">
                <a:tc>
                  <a:txBody>
                    <a:bodyPr/>
                    <a:lstStyle/>
                    <a:p>
                      <a:r>
                        <a:rPr lang="en-US" dirty="0"/>
                        <a:t>Magnetic fields are created by electric currents and magnetic moments of electric particles.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95982013"/>
                  </a:ext>
                </a:extLst>
              </a:tr>
              <a:tr h="370840">
                <a:tc>
                  <a:txBody>
                    <a:bodyPr/>
                    <a:lstStyle/>
                    <a:p>
                      <a:r>
                        <a:rPr lang="en-US" b="1" dirty="0"/>
                        <a:t>Describe the process in 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985970889"/>
                  </a:ext>
                </a:extLst>
              </a:tr>
              <a:tr h="370840">
                <a:tc>
                  <a:txBody>
                    <a:bodyPr/>
                    <a:lstStyle/>
                    <a:p>
                      <a:r>
                        <a:rPr lang="en-US" dirty="0"/>
                        <a:t>When hydrogen chloride (HCl) is dissolved into water, it forms two ions: H</a:t>
                      </a:r>
                      <a:r>
                        <a:rPr lang="en-US" baseline="30000" dirty="0"/>
                        <a:t>+</a:t>
                      </a:r>
                      <a:r>
                        <a:rPr lang="en-US" dirty="0"/>
                        <a:t> and Cl</a:t>
                      </a:r>
                      <a:r>
                        <a:rPr lang="en-US" baseline="30000" dirty="0"/>
                        <a:t>-</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02008514"/>
                  </a:ext>
                </a:extLst>
              </a:tr>
              <a:tr h="370840">
                <a:tc>
                  <a:txBody>
                    <a:bodyPr/>
                    <a:lstStyle/>
                    <a:p>
                      <a:r>
                        <a:rPr lang="en-US" b="1" dirty="0"/>
                        <a:t>Describe physical 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2815127233"/>
                  </a:ext>
                </a:extLst>
              </a:tr>
              <a:tr h="370840">
                <a:tc>
                  <a:txBody>
                    <a:bodyPr/>
                    <a:lstStyle/>
                    <a:p>
                      <a:r>
                        <a:rPr lang="en-US" dirty="0"/>
                        <a:t>Feldspar makes up 41% of the Earth’s crust.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7281294"/>
                  </a:ext>
                </a:extLst>
              </a:tr>
              <a:tr h="370840">
                <a:tc>
                  <a:txBody>
                    <a:bodyPr/>
                    <a:lstStyle/>
                    <a:p>
                      <a:r>
                        <a:rPr lang="en-US" b="1" dirty="0"/>
                        <a:t>Use negation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876429420"/>
                  </a:ext>
                </a:extLst>
              </a:tr>
              <a:tr h="370840">
                <a:tc>
                  <a:txBody>
                    <a:bodyPr/>
                    <a:lstStyle/>
                    <a:p>
                      <a:r>
                        <a:rPr lang="en-US" dirty="0"/>
                        <a:t>An ion is not a subatomic particle.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138840542"/>
                  </a:ext>
                </a:extLst>
              </a:tr>
            </a:tbl>
          </a:graphicData>
        </a:graphic>
      </p:graphicFrame>
      <p:sp>
        <p:nvSpPr>
          <p:cNvPr id="6" name="TextBox 5">
            <a:extLst>
              <a:ext uri="{FF2B5EF4-FFF2-40B4-BE49-F238E27FC236}">
                <a16:creationId xmlns:a16="http://schemas.microsoft.com/office/drawing/2014/main" id="{BAF98B63-3C29-4328-B1B6-62C076769440}"/>
              </a:ext>
            </a:extLst>
          </p:cNvPr>
          <p:cNvSpPr txBox="1"/>
          <p:nvPr/>
        </p:nvSpPr>
        <p:spPr>
          <a:xfrm>
            <a:off x="7405511" y="6492875"/>
            <a:ext cx="4786490" cy="369332"/>
          </a:xfrm>
          <a:prstGeom prst="rect">
            <a:avLst/>
          </a:prstGeom>
          <a:noFill/>
        </p:spPr>
        <p:txBody>
          <a:bodyPr wrap="square" rtlCol="0">
            <a:spAutoFit/>
          </a:bodyPr>
          <a:lstStyle/>
          <a:p>
            <a:r>
              <a:rPr lang="en-US" dirty="0"/>
              <a:t>Sources: Johnson-Sheehan (2015); </a:t>
            </a:r>
            <a:r>
              <a:rPr lang="en-US" dirty="0" err="1"/>
              <a:t>Balzotti</a:t>
            </a:r>
            <a:r>
              <a:rPr lang="en-US" dirty="0"/>
              <a:t> (2018)</a:t>
            </a:r>
          </a:p>
        </p:txBody>
      </p:sp>
    </p:spTree>
    <p:extLst>
      <p:ext uri="{BB962C8B-B14F-4D97-AF65-F5344CB8AC3E}">
        <p14:creationId xmlns:p14="http://schemas.microsoft.com/office/powerpoint/2010/main" val="75418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DCB496-A7AC-4737-98B6-07E5CDB3D5BD}"/>
              </a:ext>
            </a:extLst>
          </p:cNvPr>
          <p:cNvSpPr>
            <a:spLocks noGrp="1"/>
          </p:cNvSpPr>
          <p:nvPr>
            <p:ph type="title"/>
          </p:nvPr>
        </p:nvSpPr>
        <p:spPr/>
        <p:txBody>
          <a:bodyPr/>
          <a:lstStyle/>
          <a:p>
            <a:r>
              <a:rPr lang="en-US" dirty="0"/>
              <a:t>Technical Descriptions: Parts and Components</a:t>
            </a:r>
          </a:p>
        </p:txBody>
      </p:sp>
      <p:pic>
        <p:nvPicPr>
          <p:cNvPr id="8" name="Content Placeholder 7">
            <a:extLst>
              <a:ext uri="{FF2B5EF4-FFF2-40B4-BE49-F238E27FC236}">
                <a16:creationId xmlns:a16="http://schemas.microsoft.com/office/drawing/2014/main" id="{2D002EED-9975-4B33-96E2-E89B451F4B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29867"/>
            <a:ext cx="5181600" cy="3054717"/>
          </a:xfrm>
        </p:spPr>
      </p:pic>
      <p:sp>
        <p:nvSpPr>
          <p:cNvPr id="6" name="Content Placeholder 5">
            <a:extLst>
              <a:ext uri="{FF2B5EF4-FFF2-40B4-BE49-F238E27FC236}">
                <a16:creationId xmlns:a16="http://schemas.microsoft.com/office/drawing/2014/main" id="{C62F55C1-819A-41F8-90A5-F42C53912D47}"/>
              </a:ext>
            </a:extLst>
          </p:cNvPr>
          <p:cNvSpPr>
            <a:spLocks noGrp="1"/>
          </p:cNvSpPr>
          <p:nvPr>
            <p:ph sz="half" idx="2"/>
          </p:nvPr>
        </p:nvSpPr>
        <p:spPr/>
        <p:txBody>
          <a:bodyPr>
            <a:normAutofit fontScale="92500" lnSpcReduction="20000"/>
          </a:bodyPr>
          <a:lstStyle/>
          <a:p>
            <a:pPr marL="0" indent="0">
              <a:buNone/>
            </a:pPr>
            <a:r>
              <a:rPr lang="en-US" dirty="0"/>
              <a:t>The exemplary core turbine engine </a:t>
            </a:r>
            <a:r>
              <a:rPr lang="en-US" b="1" dirty="0"/>
              <a:t>16</a:t>
            </a:r>
            <a:r>
              <a:rPr lang="en-US" dirty="0"/>
              <a:t> depicted generally includes a substantially tubular outer casing </a:t>
            </a:r>
            <a:r>
              <a:rPr lang="en-US" b="1" dirty="0"/>
              <a:t>18</a:t>
            </a:r>
            <a:r>
              <a:rPr lang="en-US" dirty="0"/>
              <a:t> that defines the annular inlet </a:t>
            </a:r>
            <a:r>
              <a:rPr lang="en-US" b="1" dirty="0"/>
              <a:t>20</a:t>
            </a:r>
            <a:r>
              <a:rPr lang="en-US" dirty="0"/>
              <a:t>. The outer casing </a:t>
            </a:r>
            <a:r>
              <a:rPr lang="en-US" b="1" dirty="0"/>
              <a:t>18</a:t>
            </a:r>
            <a:r>
              <a:rPr lang="en-US" dirty="0"/>
              <a:t> encases and the core turbine engine </a:t>
            </a:r>
            <a:r>
              <a:rPr lang="en-US" b="1" dirty="0"/>
              <a:t>16</a:t>
            </a:r>
            <a:r>
              <a:rPr lang="en-US" dirty="0"/>
              <a:t> includes, in a serial flow relationship, a compressor section including a booster or low pressure (LP) compressor </a:t>
            </a:r>
            <a:r>
              <a:rPr lang="en-US" b="1" dirty="0"/>
              <a:t>22</a:t>
            </a:r>
            <a:r>
              <a:rPr lang="en-US" dirty="0"/>
              <a:t> and a high pressure (HP) compressor </a:t>
            </a:r>
            <a:r>
              <a:rPr lang="en-US" b="1" dirty="0"/>
              <a:t>24</a:t>
            </a:r>
            <a:r>
              <a:rPr lang="en-US" dirty="0"/>
              <a:t>; a combustion section </a:t>
            </a:r>
            <a:r>
              <a:rPr lang="en-US" b="1" dirty="0"/>
              <a:t>26</a:t>
            </a:r>
            <a:r>
              <a:rPr lang="en-US" dirty="0"/>
              <a:t>, a turbine section including a high pressure (HP) turbine </a:t>
            </a:r>
            <a:r>
              <a:rPr lang="en-US" b="1" dirty="0"/>
              <a:t>28</a:t>
            </a:r>
            <a:r>
              <a:rPr lang="en-US" dirty="0"/>
              <a:t> and a low pressure (LP) turbine </a:t>
            </a:r>
            <a:r>
              <a:rPr lang="en-US" b="1" dirty="0"/>
              <a:t>30</a:t>
            </a:r>
            <a:r>
              <a:rPr lang="en-US" dirty="0"/>
              <a:t>; and a jet exhaust nozzle section </a:t>
            </a:r>
            <a:r>
              <a:rPr lang="en-US" b="1" dirty="0"/>
              <a:t>32</a:t>
            </a:r>
            <a:r>
              <a:rPr lang="en-US" dirty="0"/>
              <a:t>.</a:t>
            </a:r>
          </a:p>
        </p:txBody>
      </p:sp>
      <p:sp>
        <p:nvSpPr>
          <p:cNvPr id="9" name="TextBox 8">
            <a:extLst>
              <a:ext uri="{FF2B5EF4-FFF2-40B4-BE49-F238E27FC236}">
                <a16:creationId xmlns:a16="http://schemas.microsoft.com/office/drawing/2014/main" id="{6EB5A0FA-1722-45CB-8E5A-D9DE6488C607}"/>
              </a:ext>
            </a:extLst>
          </p:cNvPr>
          <p:cNvSpPr txBox="1"/>
          <p:nvPr/>
        </p:nvSpPr>
        <p:spPr>
          <a:xfrm>
            <a:off x="7370284" y="6492875"/>
            <a:ext cx="4821717" cy="369332"/>
          </a:xfrm>
          <a:prstGeom prst="rect">
            <a:avLst/>
          </a:prstGeom>
          <a:noFill/>
        </p:spPr>
        <p:txBody>
          <a:bodyPr wrap="square" rtlCol="0">
            <a:spAutoFit/>
          </a:bodyPr>
          <a:lstStyle/>
          <a:p>
            <a:r>
              <a:rPr lang="en-US" dirty="0"/>
              <a:t>Source: United States Patent No. US010200110B2</a:t>
            </a:r>
          </a:p>
        </p:txBody>
      </p:sp>
      <p:sp>
        <p:nvSpPr>
          <p:cNvPr id="10" name="Rectangle 9">
            <a:extLst>
              <a:ext uri="{FF2B5EF4-FFF2-40B4-BE49-F238E27FC236}">
                <a16:creationId xmlns:a16="http://schemas.microsoft.com/office/drawing/2014/main" id="{2D666E79-CA4B-475A-8E66-AE49900CD89A}"/>
              </a:ext>
            </a:extLst>
          </p:cNvPr>
          <p:cNvSpPr/>
          <p:nvPr/>
        </p:nvSpPr>
        <p:spPr>
          <a:xfrm>
            <a:off x="8256693" y="1825625"/>
            <a:ext cx="2716107"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710BF3-E429-44C9-AF71-77094EF8294F}"/>
              </a:ext>
            </a:extLst>
          </p:cNvPr>
          <p:cNvSpPr/>
          <p:nvPr/>
        </p:nvSpPr>
        <p:spPr>
          <a:xfrm>
            <a:off x="6228080" y="2102839"/>
            <a:ext cx="409787"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A4F0322-D198-4044-B973-385B04D3B8CA}"/>
              </a:ext>
            </a:extLst>
          </p:cNvPr>
          <p:cNvSpPr/>
          <p:nvPr/>
        </p:nvSpPr>
        <p:spPr>
          <a:xfrm>
            <a:off x="3391616" y="2485813"/>
            <a:ext cx="311574" cy="311574"/>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2CCEBF-47B6-4E74-9D65-24D4B754A439}"/>
              </a:ext>
            </a:extLst>
          </p:cNvPr>
          <p:cNvSpPr/>
          <p:nvPr/>
        </p:nvSpPr>
        <p:spPr>
          <a:xfrm>
            <a:off x="10573173" y="2939839"/>
            <a:ext cx="660401"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96DCC5-233A-40EE-9236-31343752030F}"/>
              </a:ext>
            </a:extLst>
          </p:cNvPr>
          <p:cNvSpPr/>
          <p:nvPr/>
        </p:nvSpPr>
        <p:spPr>
          <a:xfrm>
            <a:off x="6219614" y="3216256"/>
            <a:ext cx="2470573"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2B4D41-57F3-461F-9566-37C49F409E46}"/>
              </a:ext>
            </a:extLst>
          </p:cNvPr>
          <p:cNvSpPr/>
          <p:nvPr/>
        </p:nvSpPr>
        <p:spPr>
          <a:xfrm>
            <a:off x="9039013" y="2383018"/>
            <a:ext cx="2130213" cy="3116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4A5B06-1EA8-47DC-8016-EFA5D38124AD}"/>
              </a:ext>
            </a:extLst>
          </p:cNvPr>
          <p:cNvSpPr/>
          <p:nvPr/>
        </p:nvSpPr>
        <p:spPr>
          <a:xfrm>
            <a:off x="6216227" y="2942104"/>
            <a:ext cx="2130213" cy="3116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FC74609-66C3-4AE5-B465-AB09BE3C07A3}"/>
              </a:ext>
            </a:extLst>
          </p:cNvPr>
          <p:cNvSpPr/>
          <p:nvPr/>
        </p:nvSpPr>
        <p:spPr>
          <a:xfrm>
            <a:off x="3264617" y="4595706"/>
            <a:ext cx="311574" cy="3115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AC9928B-B942-473B-8A48-596A000CB933}"/>
              </a:ext>
            </a:extLst>
          </p:cNvPr>
          <p:cNvSpPr/>
          <p:nvPr/>
        </p:nvSpPr>
        <p:spPr>
          <a:xfrm>
            <a:off x="10254825" y="3752742"/>
            <a:ext cx="575735" cy="311647"/>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06DB80-4628-4B48-BCE1-2B26D3383991}"/>
              </a:ext>
            </a:extLst>
          </p:cNvPr>
          <p:cNvSpPr/>
          <p:nvPr/>
        </p:nvSpPr>
        <p:spPr>
          <a:xfrm>
            <a:off x="6216227" y="4045183"/>
            <a:ext cx="1830493" cy="311647"/>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FA19394-D061-4B10-857E-8EDBB566B58A}"/>
              </a:ext>
            </a:extLst>
          </p:cNvPr>
          <p:cNvSpPr/>
          <p:nvPr/>
        </p:nvSpPr>
        <p:spPr>
          <a:xfrm>
            <a:off x="9149081" y="5147748"/>
            <a:ext cx="1823720" cy="311647"/>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4101EE6-61FD-4E3D-87B8-438E42D181D5}"/>
              </a:ext>
            </a:extLst>
          </p:cNvPr>
          <p:cNvSpPr/>
          <p:nvPr/>
        </p:nvSpPr>
        <p:spPr>
          <a:xfrm>
            <a:off x="6223001" y="5439076"/>
            <a:ext cx="584200" cy="311647"/>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8BABD2-3FFC-426A-9F7A-8F22734F03A2}"/>
              </a:ext>
            </a:extLst>
          </p:cNvPr>
          <p:cNvSpPr/>
          <p:nvPr/>
        </p:nvSpPr>
        <p:spPr>
          <a:xfrm>
            <a:off x="6216226" y="4327230"/>
            <a:ext cx="2548467" cy="31164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BC0B5A-1A2F-424D-BF4E-A2608111B102}"/>
              </a:ext>
            </a:extLst>
          </p:cNvPr>
          <p:cNvSpPr/>
          <p:nvPr/>
        </p:nvSpPr>
        <p:spPr>
          <a:xfrm>
            <a:off x="8791785" y="4873020"/>
            <a:ext cx="1882987" cy="31164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A3796F-F37C-43B6-B9D0-44573E68BC2C}"/>
              </a:ext>
            </a:extLst>
          </p:cNvPr>
          <p:cNvSpPr/>
          <p:nvPr/>
        </p:nvSpPr>
        <p:spPr>
          <a:xfrm>
            <a:off x="6223001" y="5147747"/>
            <a:ext cx="635002" cy="31164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2C069A-1E62-4E21-AAAB-A814ACAD3C49}"/>
              </a:ext>
            </a:extLst>
          </p:cNvPr>
          <p:cNvSpPr txBox="1"/>
          <p:nvPr/>
        </p:nvSpPr>
        <p:spPr>
          <a:xfrm>
            <a:off x="1398022" y="5992297"/>
            <a:ext cx="3987188" cy="369332"/>
          </a:xfrm>
          <a:prstGeom prst="rect">
            <a:avLst/>
          </a:prstGeom>
          <a:solidFill>
            <a:schemeClr val="bg1">
              <a:lumMod val="85000"/>
            </a:schemeClr>
          </a:solidFill>
          <a:ln>
            <a:solidFill>
              <a:schemeClr val="tx1"/>
            </a:solidFill>
          </a:ln>
        </p:spPr>
        <p:txBody>
          <a:bodyPr wrap="square" rtlCol="0">
            <a:spAutoFit/>
          </a:bodyPr>
          <a:lstStyle/>
          <a:p>
            <a:r>
              <a:rPr lang="en-US" dirty="0"/>
              <a:t>Repetitive, systematic, and unambiguous</a:t>
            </a:r>
          </a:p>
        </p:txBody>
      </p:sp>
    </p:spTree>
    <p:extLst>
      <p:ext uri="{BB962C8B-B14F-4D97-AF65-F5344CB8AC3E}">
        <p14:creationId xmlns:p14="http://schemas.microsoft.com/office/powerpoint/2010/main" val="386944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A5E4-EE47-48A0-8E89-8768E76600E3}"/>
              </a:ext>
            </a:extLst>
          </p:cNvPr>
          <p:cNvSpPr>
            <a:spLocks noGrp="1"/>
          </p:cNvSpPr>
          <p:nvPr>
            <p:ph type="title"/>
          </p:nvPr>
        </p:nvSpPr>
        <p:spPr/>
        <p:txBody>
          <a:bodyPr/>
          <a:lstStyle/>
          <a:p>
            <a:r>
              <a:rPr lang="en-US" dirty="0"/>
              <a:t>Technical Descriptions: Functions and Uses</a:t>
            </a:r>
          </a:p>
        </p:txBody>
      </p:sp>
      <p:sp>
        <p:nvSpPr>
          <p:cNvPr id="3" name="Content Placeholder 2">
            <a:extLst>
              <a:ext uri="{FF2B5EF4-FFF2-40B4-BE49-F238E27FC236}">
                <a16:creationId xmlns:a16="http://schemas.microsoft.com/office/drawing/2014/main" id="{C70B1758-A46F-4419-96DF-6C631EA34FAC}"/>
              </a:ext>
            </a:extLst>
          </p:cNvPr>
          <p:cNvSpPr>
            <a:spLocks noGrp="1"/>
          </p:cNvSpPr>
          <p:nvPr>
            <p:ph sz="half" idx="1"/>
          </p:nvPr>
        </p:nvSpPr>
        <p:spPr/>
        <p:txBody>
          <a:bodyPr>
            <a:normAutofit fontScale="70000" lnSpcReduction="20000"/>
          </a:bodyPr>
          <a:lstStyle/>
          <a:p>
            <a:pPr marL="0" indent="0">
              <a:buNone/>
            </a:pPr>
            <a:r>
              <a:rPr lang="en-US" b="1" dirty="0"/>
              <a:t>2.3.3. Drone-To-Network</a:t>
            </a:r>
          </a:p>
          <a:p>
            <a:pPr marL="0" indent="0">
              <a:buNone/>
            </a:pPr>
            <a:r>
              <a:rPr lang="en-US" dirty="0"/>
              <a:t>This communication type allows the choice of the network based on the required security level. It may also include cellular communications, which means relying on 3 GHz, 4 GHz, 4G+ (LTE) and 5 GHz. It is essential to secure such wireless communications networks when being used.</a:t>
            </a:r>
          </a:p>
          <a:p>
            <a:pPr marL="0" indent="0">
              <a:buNone/>
            </a:pPr>
            <a:r>
              <a:rPr lang="en-US" b="1" dirty="0"/>
              <a:t>2.3.4. Drone-To-Satellite</a:t>
            </a:r>
          </a:p>
          <a:p>
            <a:pPr marL="0" indent="0">
              <a:buNone/>
            </a:pPr>
            <a:r>
              <a:rPr lang="en-US" dirty="0"/>
              <a:t>This is the type of communication needed for sending real-time coordinates via the Global Positioning System (GPS). This allows any drone to be called back to its initial station in case it went beyond the line of control or outside the line of sight. Satellite communications are deemed secure and safe. However, they exhibit a high cost and maintenance requirements. This is why they are heavily used by armed forces.</a:t>
            </a:r>
          </a:p>
        </p:txBody>
      </p:sp>
      <p:pic>
        <p:nvPicPr>
          <p:cNvPr id="6" name="Content Placeholder 5">
            <a:extLst>
              <a:ext uri="{FF2B5EF4-FFF2-40B4-BE49-F238E27FC236}">
                <a16:creationId xmlns:a16="http://schemas.microsoft.com/office/drawing/2014/main" id="{31199B8E-7E7E-49A6-A902-ACF4DA0009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01546"/>
            <a:ext cx="5181600" cy="2804586"/>
          </a:xfrm>
        </p:spPr>
      </p:pic>
      <p:sp>
        <p:nvSpPr>
          <p:cNvPr id="7" name="TextBox 6">
            <a:extLst>
              <a:ext uri="{FF2B5EF4-FFF2-40B4-BE49-F238E27FC236}">
                <a16:creationId xmlns:a16="http://schemas.microsoft.com/office/drawing/2014/main" id="{8A2D05F3-8640-4482-85E5-E21A0C409A86}"/>
              </a:ext>
            </a:extLst>
          </p:cNvPr>
          <p:cNvSpPr txBox="1"/>
          <p:nvPr/>
        </p:nvSpPr>
        <p:spPr>
          <a:xfrm>
            <a:off x="6306239" y="5128166"/>
            <a:ext cx="4913522" cy="369332"/>
          </a:xfrm>
          <a:prstGeom prst="rect">
            <a:avLst/>
          </a:prstGeom>
          <a:noFill/>
        </p:spPr>
        <p:txBody>
          <a:bodyPr wrap="square" rtlCol="0">
            <a:spAutoFit/>
          </a:bodyPr>
          <a:lstStyle/>
          <a:p>
            <a:r>
              <a:rPr lang="en-US" dirty="0"/>
              <a:t>Fig. 1. The different possible drone communication</a:t>
            </a:r>
          </a:p>
        </p:txBody>
      </p:sp>
      <p:sp>
        <p:nvSpPr>
          <p:cNvPr id="8" name="TextBox 7">
            <a:extLst>
              <a:ext uri="{FF2B5EF4-FFF2-40B4-BE49-F238E27FC236}">
                <a16:creationId xmlns:a16="http://schemas.microsoft.com/office/drawing/2014/main" id="{EBDAEF2E-946B-46AC-BBA4-2F789152353D}"/>
              </a:ext>
            </a:extLst>
          </p:cNvPr>
          <p:cNvSpPr txBox="1"/>
          <p:nvPr/>
        </p:nvSpPr>
        <p:spPr>
          <a:xfrm>
            <a:off x="9309252" y="6492875"/>
            <a:ext cx="2882749" cy="369332"/>
          </a:xfrm>
          <a:prstGeom prst="rect">
            <a:avLst/>
          </a:prstGeom>
          <a:noFill/>
        </p:spPr>
        <p:txBody>
          <a:bodyPr wrap="square" rtlCol="0">
            <a:spAutoFit/>
          </a:bodyPr>
          <a:lstStyle/>
          <a:p>
            <a:r>
              <a:rPr lang="en-US" dirty="0"/>
              <a:t>Source: </a:t>
            </a:r>
            <a:r>
              <a:rPr lang="en-US" dirty="0" err="1"/>
              <a:t>Yaacoub</a:t>
            </a:r>
            <a:r>
              <a:rPr lang="en-US" dirty="0"/>
              <a:t> et al. (2020)</a:t>
            </a:r>
          </a:p>
        </p:txBody>
      </p:sp>
      <p:sp>
        <p:nvSpPr>
          <p:cNvPr id="9" name="Rectangle 8">
            <a:extLst>
              <a:ext uri="{FF2B5EF4-FFF2-40B4-BE49-F238E27FC236}">
                <a16:creationId xmlns:a16="http://schemas.microsoft.com/office/drawing/2014/main" id="{401B4D22-D07C-4878-8CAE-A812A5ED0B18}"/>
              </a:ext>
            </a:extLst>
          </p:cNvPr>
          <p:cNvSpPr/>
          <p:nvPr/>
        </p:nvSpPr>
        <p:spPr>
          <a:xfrm>
            <a:off x="871251" y="2134977"/>
            <a:ext cx="2716107"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F9CDA7-751E-47D4-A8BD-756F15DCAE05}"/>
              </a:ext>
            </a:extLst>
          </p:cNvPr>
          <p:cNvSpPr/>
          <p:nvPr/>
        </p:nvSpPr>
        <p:spPr>
          <a:xfrm>
            <a:off x="871251" y="4097435"/>
            <a:ext cx="4791419"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F4B36E-40C3-4014-834C-F4897378C2C5}"/>
              </a:ext>
            </a:extLst>
          </p:cNvPr>
          <p:cNvSpPr/>
          <p:nvPr/>
        </p:nvSpPr>
        <p:spPr>
          <a:xfrm>
            <a:off x="3543474" y="2134976"/>
            <a:ext cx="731071" cy="3116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021F8E-CC52-4211-9807-797CF24B9496}"/>
              </a:ext>
            </a:extLst>
          </p:cNvPr>
          <p:cNvSpPr/>
          <p:nvPr/>
        </p:nvSpPr>
        <p:spPr>
          <a:xfrm>
            <a:off x="4019681" y="4529286"/>
            <a:ext cx="766808" cy="3116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58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51D1-7DBA-4145-BA8F-BF27C9A49323}"/>
              </a:ext>
            </a:extLst>
          </p:cNvPr>
          <p:cNvSpPr>
            <a:spLocks noGrp="1"/>
          </p:cNvSpPr>
          <p:nvPr>
            <p:ph type="title"/>
          </p:nvPr>
        </p:nvSpPr>
        <p:spPr/>
        <p:txBody>
          <a:bodyPr/>
          <a:lstStyle/>
          <a:p>
            <a:r>
              <a:rPr lang="en-US" dirty="0"/>
              <a:t>Technical Descriptions: Stages and Processes</a:t>
            </a:r>
          </a:p>
        </p:txBody>
      </p:sp>
      <p:sp>
        <p:nvSpPr>
          <p:cNvPr id="3" name="Content Placeholder 2">
            <a:extLst>
              <a:ext uri="{FF2B5EF4-FFF2-40B4-BE49-F238E27FC236}">
                <a16:creationId xmlns:a16="http://schemas.microsoft.com/office/drawing/2014/main" id="{1D1A19D7-D6A2-44DD-AAF9-72E4D32EE595}"/>
              </a:ext>
            </a:extLst>
          </p:cNvPr>
          <p:cNvSpPr>
            <a:spLocks noGrp="1"/>
          </p:cNvSpPr>
          <p:nvPr>
            <p:ph sz="half" idx="1"/>
          </p:nvPr>
        </p:nvSpPr>
        <p:spPr/>
        <p:txBody>
          <a:bodyPr>
            <a:normAutofit/>
          </a:bodyPr>
          <a:lstStyle/>
          <a:p>
            <a:pPr marL="0" indent="0">
              <a:buNone/>
            </a:pPr>
            <a:r>
              <a:rPr lang="en-US" sz="2000" dirty="0"/>
              <a:t>As shown in Fig. 2, the HD Lidar will generate a DEM </a:t>
            </a:r>
            <a:r>
              <a:rPr lang="en-US" sz="2000" dirty="0">
                <a:solidFill>
                  <a:schemeClr val="bg1">
                    <a:lumMod val="65000"/>
                  </a:schemeClr>
                </a:solidFill>
              </a:rPr>
              <a:t>(digital elevation map)</a:t>
            </a:r>
            <a:r>
              <a:rPr lang="en-US" sz="2000" dirty="0"/>
              <a:t> of the surface relative to the sensor head but expressed in surface-fixed coordinates provided by the lander’s navigation state. The HD algorithms will then characterize all the hazardous areas in the DEM and provide its host lander with options for safe landing sites. It is up to the lander’s guidance system to choose one of the provided safe landing sites and to navigate towards it. The high-resolution DEMs will be suitable for performing hazard relative navigation in the future, which is a TRN </a:t>
            </a:r>
            <a:r>
              <a:rPr lang="en-US" sz="2000" dirty="0">
                <a:solidFill>
                  <a:schemeClr val="bg1">
                    <a:lumMod val="65000"/>
                  </a:schemeClr>
                </a:solidFill>
              </a:rPr>
              <a:t>(Terrain Relative Navigation)</a:t>
            </a:r>
            <a:r>
              <a:rPr lang="en-US" sz="2000" dirty="0"/>
              <a:t>-like function that utilizes the local maps to navigate.</a:t>
            </a:r>
          </a:p>
        </p:txBody>
      </p:sp>
      <p:pic>
        <p:nvPicPr>
          <p:cNvPr id="10" name="Content Placeholder 9">
            <a:extLst>
              <a:ext uri="{FF2B5EF4-FFF2-40B4-BE49-F238E27FC236}">
                <a16:creationId xmlns:a16="http://schemas.microsoft.com/office/drawing/2014/main" id="{DAD5C569-A5D5-4541-8998-849B7F37B7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02943"/>
            <a:ext cx="5181600" cy="3600090"/>
          </a:xfrm>
        </p:spPr>
      </p:pic>
      <p:sp>
        <p:nvSpPr>
          <p:cNvPr id="7" name="TextBox 6">
            <a:extLst>
              <a:ext uri="{FF2B5EF4-FFF2-40B4-BE49-F238E27FC236}">
                <a16:creationId xmlns:a16="http://schemas.microsoft.com/office/drawing/2014/main" id="{1CED1FB7-8A3C-43AB-A5B8-865182EADC7F}"/>
              </a:ext>
            </a:extLst>
          </p:cNvPr>
          <p:cNvSpPr txBox="1"/>
          <p:nvPr/>
        </p:nvSpPr>
        <p:spPr>
          <a:xfrm>
            <a:off x="6172200" y="5609325"/>
            <a:ext cx="5633080" cy="369332"/>
          </a:xfrm>
          <a:prstGeom prst="rect">
            <a:avLst/>
          </a:prstGeom>
          <a:noFill/>
        </p:spPr>
        <p:txBody>
          <a:bodyPr wrap="square" rtlCol="0">
            <a:spAutoFit/>
          </a:bodyPr>
          <a:lstStyle/>
          <a:p>
            <a:r>
              <a:rPr lang="en-US" sz="1800" b="1" u="none" strike="noStrike" baseline="0" dirty="0">
                <a:latin typeface="Times New Roman" panose="02020603050405020304" pitchFamily="18" charset="0"/>
              </a:rPr>
              <a:t>Fig. 2  Precision Landing &amp; Hazard Avoidance </a:t>
            </a:r>
            <a:r>
              <a:rPr lang="en-US" sz="1800" b="1" u="none" strike="noStrike" baseline="0" dirty="0" err="1">
                <a:latin typeface="Times New Roman" panose="02020603050405020304" pitchFamily="18" charset="0"/>
              </a:rPr>
              <a:t>ConOps</a:t>
            </a:r>
            <a:endParaRPr lang="en-US" b="1" dirty="0"/>
          </a:p>
        </p:txBody>
      </p:sp>
      <p:sp>
        <p:nvSpPr>
          <p:cNvPr id="8" name="TextBox 7">
            <a:extLst>
              <a:ext uri="{FF2B5EF4-FFF2-40B4-BE49-F238E27FC236}">
                <a16:creationId xmlns:a16="http://schemas.microsoft.com/office/drawing/2014/main" id="{413B8672-0CF9-4EEE-88C4-D40E23C4E7DC}"/>
              </a:ext>
            </a:extLst>
          </p:cNvPr>
          <p:cNvSpPr txBox="1"/>
          <p:nvPr/>
        </p:nvSpPr>
        <p:spPr>
          <a:xfrm>
            <a:off x="9243151" y="6492875"/>
            <a:ext cx="2948849" cy="369332"/>
          </a:xfrm>
          <a:prstGeom prst="rect">
            <a:avLst/>
          </a:prstGeom>
          <a:noFill/>
        </p:spPr>
        <p:txBody>
          <a:bodyPr wrap="square" rtlCol="0">
            <a:spAutoFit/>
          </a:bodyPr>
          <a:lstStyle/>
          <a:p>
            <a:r>
              <a:rPr lang="en-US" dirty="0"/>
              <a:t>Source: Restrepo et al. (2019)</a:t>
            </a:r>
          </a:p>
        </p:txBody>
      </p:sp>
      <p:sp>
        <p:nvSpPr>
          <p:cNvPr id="13" name="Rectangle 12">
            <a:extLst>
              <a:ext uri="{FF2B5EF4-FFF2-40B4-BE49-F238E27FC236}">
                <a16:creationId xmlns:a16="http://schemas.microsoft.com/office/drawing/2014/main" id="{445A7DC6-E411-4AAC-8B7E-6772AD046229}"/>
              </a:ext>
            </a:extLst>
          </p:cNvPr>
          <p:cNvSpPr/>
          <p:nvPr/>
        </p:nvSpPr>
        <p:spPr>
          <a:xfrm>
            <a:off x="4154310" y="1848203"/>
            <a:ext cx="1478845"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594832-0592-4DB9-80BA-F0D0BFAA6890}"/>
              </a:ext>
            </a:extLst>
          </p:cNvPr>
          <p:cNvSpPr/>
          <p:nvPr/>
        </p:nvSpPr>
        <p:spPr>
          <a:xfrm>
            <a:off x="860778" y="2394864"/>
            <a:ext cx="2898422"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111FFF3-744C-47CE-A3B2-0C84AD6FE3B5}"/>
              </a:ext>
            </a:extLst>
          </p:cNvPr>
          <p:cNvSpPr/>
          <p:nvPr/>
        </p:nvSpPr>
        <p:spPr>
          <a:xfrm>
            <a:off x="860778" y="3226311"/>
            <a:ext cx="4343400"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B6C4C5-68D9-4FE2-8963-CE63EB8FE26F}"/>
              </a:ext>
            </a:extLst>
          </p:cNvPr>
          <p:cNvSpPr/>
          <p:nvPr/>
        </p:nvSpPr>
        <p:spPr>
          <a:xfrm>
            <a:off x="1887251" y="3494179"/>
            <a:ext cx="3757193"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AA993A3-E1D0-4EE9-A930-A3D0507D6F0B}"/>
              </a:ext>
            </a:extLst>
          </p:cNvPr>
          <p:cNvSpPr/>
          <p:nvPr/>
        </p:nvSpPr>
        <p:spPr>
          <a:xfrm>
            <a:off x="2928337" y="4050171"/>
            <a:ext cx="2953174"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A23D73-8C8E-4E3F-AC14-10E31B8BDD0C}"/>
              </a:ext>
            </a:extLst>
          </p:cNvPr>
          <p:cNvSpPr/>
          <p:nvPr/>
        </p:nvSpPr>
        <p:spPr>
          <a:xfrm>
            <a:off x="849489" y="4318353"/>
            <a:ext cx="1915159"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C23A97-E63D-40B7-8C04-74AF53002DF3}"/>
              </a:ext>
            </a:extLst>
          </p:cNvPr>
          <p:cNvSpPr/>
          <p:nvPr/>
        </p:nvSpPr>
        <p:spPr>
          <a:xfrm>
            <a:off x="3421097" y="4313662"/>
            <a:ext cx="2099170" cy="311647"/>
          </a:xfrm>
          <a:prstGeom prst="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67653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A3EB-4134-4DAB-8C2A-574286BCF540}"/>
              </a:ext>
            </a:extLst>
          </p:cNvPr>
          <p:cNvSpPr>
            <a:spLocks noGrp="1"/>
          </p:cNvSpPr>
          <p:nvPr>
            <p:ph type="title"/>
          </p:nvPr>
        </p:nvSpPr>
        <p:spPr/>
        <p:txBody>
          <a:bodyPr/>
          <a:lstStyle/>
          <a:p>
            <a:r>
              <a:rPr lang="en-US" dirty="0"/>
              <a:t>Technical Descriptions: Typographic Elements</a:t>
            </a:r>
          </a:p>
        </p:txBody>
      </p:sp>
      <p:sp>
        <p:nvSpPr>
          <p:cNvPr id="3" name="Content Placeholder 2">
            <a:extLst>
              <a:ext uri="{FF2B5EF4-FFF2-40B4-BE49-F238E27FC236}">
                <a16:creationId xmlns:a16="http://schemas.microsoft.com/office/drawing/2014/main" id="{C3FD1C34-9A20-4D29-9687-7EA3BA8B480F}"/>
              </a:ext>
            </a:extLst>
          </p:cNvPr>
          <p:cNvSpPr>
            <a:spLocks noGrp="1"/>
          </p:cNvSpPr>
          <p:nvPr>
            <p:ph idx="1"/>
          </p:nvPr>
        </p:nvSpPr>
        <p:spPr/>
        <p:txBody>
          <a:bodyPr/>
          <a:lstStyle/>
          <a:p>
            <a:r>
              <a:rPr lang="en-US" dirty="0"/>
              <a:t>Paragraphs</a:t>
            </a:r>
          </a:p>
          <a:p>
            <a:r>
              <a:rPr lang="en-US" dirty="0"/>
              <a:t>Bullet points</a:t>
            </a:r>
          </a:p>
          <a:p>
            <a:r>
              <a:rPr lang="en-US" dirty="0"/>
              <a:t>Chapters and sections</a:t>
            </a:r>
          </a:p>
          <a:p>
            <a:r>
              <a:rPr lang="en-US" dirty="0"/>
              <a:t>Headings and subheadings</a:t>
            </a:r>
          </a:p>
          <a:p>
            <a:r>
              <a:rPr lang="en-US" dirty="0"/>
              <a:t>Numbering (of sections, paragraphs, and diagrams)</a:t>
            </a:r>
          </a:p>
          <a:p>
            <a:r>
              <a:rPr lang="en-US" dirty="0"/>
              <a:t>Pagination (by page number or section/sub-section)</a:t>
            </a:r>
          </a:p>
        </p:txBody>
      </p:sp>
    </p:spTree>
    <p:extLst>
      <p:ext uri="{BB962C8B-B14F-4D97-AF65-F5344CB8AC3E}">
        <p14:creationId xmlns:p14="http://schemas.microsoft.com/office/powerpoint/2010/main" val="327195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1730</TotalTime>
  <Words>917</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VE496 Advanced Technical Communication</vt:lpstr>
      <vt:lpstr>Organizing Technical Descriptions</vt:lpstr>
      <vt:lpstr>Technical Descriptions: Linguistic Elements</vt:lpstr>
      <vt:lpstr>Technical Descriptions: Logic and Content</vt:lpstr>
      <vt:lpstr>Technical Descriptions: Writing Guidelines</vt:lpstr>
      <vt:lpstr>Technical Descriptions: Parts and Components</vt:lpstr>
      <vt:lpstr>Technical Descriptions: Functions and Uses</vt:lpstr>
      <vt:lpstr>Technical Descriptions: Stages and Processes</vt:lpstr>
      <vt:lpstr>Technical Descriptions: Typographic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VE496 Advanced Technical Communication</dc:title>
  <dc:creator>nmurrayalvarez@gmail.com</dc:creator>
  <cp:lastModifiedBy>nmurrayalvarez@gmail.com</cp:lastModifiedBy>
  <cp:revision>77</cp:revision>
  <dcterms:created xsi:type="dcterms:W3CDTF">2020-03-30T03:05:43Z</dcterms:created>
  <dcterms:modified xsi:type="dcterms:W3CDTF">2020-07-04T04:39:28Z</dcterms:modified>
</cp:coreProperties>
</file>