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76" r:id="rId3"/>
    <p:sldId id="277" r:id="rId4"/>
    <p:sldId id="278" r:id="rId5"/>
    <p:sldId id="300" r:id="rId6"/>
    <p:sldId id="259" r:id="rId7"/>
    <p:sldId id="297" r:id="rId8"/>
    <p:sldId id="303" r:id="rId9"/>
    <p:sldId id="302" r:id="rId10"/>
    <p:sldId id="298" r:id="rId11"/>
    <p:sldId id="30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5231" autoAdjust="0"/>
  </p:normalViewPr>
  <p:slideViewPr>
    <p:cSldViewPr snapToGrid="0">
      <p:cViewPr>
        <p:scale>
          <a:sx n="80" d="100"/>
          <a:sy n="80" d="100"/>
        </p:scale>
        <p:origin x="79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F335-9BB5-4EF4-A371-C5D7F0100E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F49358-3607-4C38-ACE2-ACF603B27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BE671D-C388-4CD3-92F9-4557676668E3}"/>
              </a:ext>
            </a:extLst>
          </p:cNvPr>
          <p:cNvSpPr>
            <a:spLocks noGrp="1"/>
          </p:cNvSpPr>
          <p:nvPr>
            <p:ph type="dt" sz="half" idx="10"/>
          </p:nvPr>
        </p:nvSpPr>
        <p:spPr/>
        <p:txBody>
          <a:bodyPr/>
          <a:lstStyle/>
          <a:p>
            <a:fld id="{045CD23F-6D36-41C4-AC5A-49658A3E2D8E}" type="datetimeFigureOut">
              <a:rPr lang="en-US" smtClean="0"/>
              <a:t>7/12/2020</a:t>
            </a:fld>
            <a:endParaRPr lang="en-US"/>
          </a:p>
        </p:txBody>
      </p:sp>
      <p:sp>
        <p:nvSpPr>
          <p:cNvPr id="5" name="Footer Placeholder 4">
            <a:extLst>
              <a:ext uri="{FF2B5EF4-FFF2-40B4-BE49-F238E27FC236}">
                <a16:creationId xmlns:a16="http://schemas.microsoft.com/office/drawing/2014/main" id="{51D5FF74-10C5-480A-8D92-B0CB8FCBA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4A4E5-3966-4765-B448-62A47816B5EA}"/>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386172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BC6C-5C3B-4A94-98CE-9521A39ABE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364F84-537F-4804-A445-325C5F4B4A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4CA8F-DAC7-41FE-8395-FC5306BCCD51}"/>
              </a:ext>
            </a:extLst>
          </p:cNvPr>
          <p:cNvSpPr>
            <a:spLocks noGrp="1"/>
          </p:cNvSpPr>
          <p:nvPr>
            <p:ph type="dt" sz="half" idx="10"/>
          </p:nvPr>
        </p:nvSpPr>
        <p:spPr/>
        <p:txBody>
          <a:bodyPr/>
          <a:lstStyle/>
          <a:p>
            <a:fld id="{045CD23F-6D36-41C4-AC5A-49658A3E2D8E}" type="datetimeFigureOut">
              <a:rPr lang="en-US" smtClean="0"/>
              <a:t>7/12/2020</a:t>
            </a:fld>
            <a:endParaRPr lang="en-US"/>
          </a:p>
        </p:txBody>
      </p:sp>
      <p:sp>
        <p:nvSpPr>
          <p:cNvPr id="5" name="Footer Placeholder 4">
            <a:extLst>
              <a:ext uri="{FF2B5EF4-FFF2-40B4-BE49-F238E27FC236}">
                <a16:creationId xmlns:a16="http://schemas.microsoft.com/office/drawing/2014/main" id="{983EAC89-B00D-47BB-A762-FF44F6FAA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70EF4-4C6D-4A32-A0BE-A4645E1EA0F0}"/>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18811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904B3D-9680-49F2-B6B4-BDC490BC3C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48138A-4541-4959-B909-9EDA837487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7280C-40FF-4A48-A9D1-1D0E081CEBB5}"/>
              </a:ext>
            </a:extLst>
          </p:cNvPr>
          <p:cNvSpPr>
            <a:spLocks noGrp="1"/>
          </p:cNvSpPr>
          <p:nvPr>
            <p:ph type="dt" sz="half" idx="10"/>
          </p:nvPr>
        </p:nvSpPr>
        <p:spPr/>
        <p:txBody>
          <a:bodyPr/>
          <a:lstStyle/>
          <a:p>
            <a:fld id="{045CD23F-6D36-41C4-AC5A-49658A3E2D8E}" type="datetimeFigureOut">
              <a:rPr lang="en-US" smtClean="0"/>
              <a:t>7/12/2020</a:t>
            </a:fld>
            <a:endParaRPr lang="en-US"/>
          </a:p>
        </p:txBody>
      </p:sp>
      <p:sp>
        <p:nvSpPr>
          <p:cNvPr id="5" name="Footer Placeholder 4">
            <a:extLst>
              <a:ext uri="{FF2B5EF4-FFF2-40B4-BE49-F238E27FC236}">
                <a16:creationId xmlns:a16="http://schemas.microsoft.com/office/drawing/2014/main" id="{25B92C56-7C5F-47D4-B057-E26925271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E6F1C-6349-47A0-9E9D-10805367AA71}"/>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88013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7A3-B856-4A79-9D1D-4191BD0F6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2A1D7-EF44-4854-BE80-160C5BDCB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D3834-1D27-49FF-AF16-31B364415616}"/>
              </a:ext>
            </a:extLst>
          </p:cNvPr>
          <p:cNvSpPr>
            <a:spLocks noGrp="1"/>
          </p:cNvSpPr>
          <p:nvPr>
            <p:ph type="dt" sz="half" idx="10"/>
          </p:nvPr>
        </p:nvSpPr>
        <p:spPr/>
        <p:txBody>
          <a:bodyPr/>
          <a:lstStyle/>
          <a:p>
            <a:fld id="{045CD23F-6D36-41C4-AC5A-49658A3E2D8E}" type="datetimeFigureOut">
              <a:rPr lang="en-US" smtClean="0"/>
              <a:t>7/12/2020</a:t>
            </a:fld>
            <a:endParaRPr lang="en-US"/>
          </a:p>
        </p:txBody>
      </p:sp>
      <p:sp>
        <p:nvSpPr>
          <p:cNvPr id="5" name="Footer Placeholder 4">
            <a:extLst>
              <a:ext uri="{FF2B5EF4-FFF2-40B4-BE49-F238E27FC236}">
                <a16:creationId xmlns:a16="http://schemas.microsoft.com/office/drawing/2014/main" id="{A0B7CE0A-3BF1-4B86-86D6-DDFB39772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61655-5E50-4609-85DF-9FD3CD64AAF7}"/>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89252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DE2A-E515-4946-ADDA-CF8BF73CF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510C99-0A83-468E-9851-1F65222D6F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928A2-C20F-4089-95B0-5854EE0AFF5E}"/>
              </a:ext>
            </a:extLst>
          </p:cNvPr>
          <p:cNvSpPr>
            <a:spLocks noGrp="1"/>
          </p:cNvSpPr>
          <p:nvPr>
            <p:ph type="dt" sz="half" idx="10"/>
          </p:nvPr>
        </p:nvSpPr>
        <p:spPr/>
        <p:txBody>
          <a:bodyPr/>
          <a:lstStyle/>
          <a:p>
            <a:fld id="{045CD23F-6D36-41C4-AC5A-49658A3E2D8E}" type="datetimeFigureOut">
              <a:rPr lang="en-US" smtClean="0"/>
              <a:t>7/12/2020</a:t>
            </a:fld>
            <a:endParaRPr lang="en-US"/>
          </a:p>
        </p:txBody>
      </p:sp>
      <p:sp>
        <p:nvSpPr>
          <p:cNvPr id="5" name="Footer Placeholder 4">
            <a:extLst>
              <a:ext uri="{FF2B5EF4-FFF2-40B4-BE49-F238E27FC236}">
                <a16:creationId xmlns:a16="http://schemas.microsoft.com/office/drawing/2014/main" id="{90F23373-468C-4AFD-BB69-1A91A250F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79622-C693-4F99-A0C1-D4764B8BDA21}"/>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67388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0175-7592-4C92-A934-BF4EBFDDDE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3D937-D168-480B-AAEB-5779ACA35A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90401C-35B4-46AA-AE4C-803D3197C1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84C52F-5BFF-4DA1-B2F8-ADF7F69A6549}"/>
              </a:ext>
            </a:extLst>
          </p:cNvPr>
          <p:cNvSpPr>
            <a:spLocks noGrp="1"/>
          </p:cNvSpPr>
          <p:nvPr>
            <p:ph type="dt" sz="half" idx="10"/>
          </p:nvPr>
        </p:nvSpPr>
        <p:spPr/>
        <p:txBody>
          <a:bodyPr/>
          <a:lstStyle/>
          <a:p>
            <a:fld id="{045CD23F-6D36-41C4-AC5A-49658A3E2D8E}" type="datetimeFigureOut">
              <a:rPr lang="en-US" smtClean="0"/>
              <a:t>7/12/2020</a:t>
            </a:fld>
            <a:endParaRPr lang="en-US"/>
          </a:p>
        </p:txBody>
      </p:sp>
      <p:sp>
        <p:nvSpPr>
          <p:cNvPr id="6" name="Footer Placeholder 5">
            <a:extLst>
              <a:ext uri="{FF2B5EF4-FFF2-40B4-BE49-F238E27FC236}">
                <a16:creationId xmlns:a16="http://schemas.microsoft.com/office/drawing/2014/main" id="{93D3F732-205C-457E-9789-95BC6E1EF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F9D62-F261-42E4-A7AA-7F10D0CD3987}"/>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53276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87A8-EBCA-4D4C-9B38-42A1B3F30F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8CAA3F-DECD-4E4D-8866-0A4D7967EA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7AAE18-3D97-445F-A6AD-DF0E5CE545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D119E9-2E6F-4E6D-BC61-BF9F42F622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40447C-79C0-422B-97D0-D5745481D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645DE8-73D4-44D8-A6E6-0BBB924255BA}"/>
              </a:ext>
            </a:extLst>
          </p:cNvPr>
          <p:cNvSpPr>
            <a:spLocks noGrp="1"/>
          </p:cNvSpPr>
          <p:nvPr>
            <p:ph type="dt" sz="half" idx="10"/>
          </p:nvPr>
        </p:nvSpPr>
        <p:spPr/>
        <p:txBody>
          <a:bodyPr/>
          <a:lstStyle/>
          <a:p>
            <a:fld id="{045CD23F-6D36-41C4-AC5A-49658A3E2D8E}" type="datetimeFigureOut">
              <a:rPr lang="en-US" smtClean="0"/>
              <a:t>7/12/2020</a:t>
            </a:fld>
            <a:endParaRPr lang="en-US"/>
          </a:p>
        </p:txBody>
      </p:sp>
      <p:sp>
        <p:nvSpPr>
          <p:cNvPr id="8" name="Footer Placeholder 7">
            <a:extLst>
              <a:ext uri="{FF2B5EF4-FFF2-40B4-BE49-F238E27FC236}">
                <a16:creationId xmlns:a16="http://schemas.microsoft.com/office/drawing/2014/main" id="{F2F42543-7574-481F-9FDE-8AA1AD06BB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835C2F-BAB8-4BC0-950B-C573C8D5F184}"/>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62719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DBB4-9432-4D05-822F-DD7BCBB956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282798-2AEC-45AB-ABE3-89AC628B5FDA}"/>
              </a:ext>
            </a:extLst>
          </p:cNvPr>
          <p:cNvSpPr>
            <a:spLocks noGrp="1"/>
          </p:cNvSpPr>
          <p:nvPr>
            <p:ph type="dt" sz="half" idx="10"/>
          </p:nvPr>
        </p:nvSpPr>
        <p:spPr/>
        <p:txBody>
          <a:bodyPr/>
          <a:lstStyle/>
          <a:p>
            <a:fld id="{045CD23F-6D36-41C4-AC5A-49658A3E2D8E}" type="datetimeFigureOut">
              <a:rPr lang="en-US" smtClean="0"/>
              <a:t>7/12/2020</a:t>
            </a:fld>
            <a:endParaRPr lang="en-US"/>
          </a:p>
        </p:txBody>
      </p:sp>
      <p:sp>
        <p:nvSpPr>
          <p:cNvPr id="4" name="Footer Placeholder 3">
            <a:extLst>
              <a:ext uri="{FF2B5EF4-FFF2-40B4-BE49-F238E27FC236}">
                <a16:creationId xmlns:a16="http://schemas.microsoft.com/office/drawing/2014/main" id="{FB28FE16-DF2C-4726-BB74-B8E1B8E862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E66AE8-0125-4827-A8C7-0565E35E2A02}"/>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74535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130D7D-11AB-4923-B06E-D03CF7441437}"/>
              </a:ext>
            </a:extLst>
          </p:cNvPr>
          <p:cNvSpPr>
            <a:spLocks noGrp="1"/>
          </p:cNvSpPr>
          <p:nvPr>
            <p:ph type="dt" sz="half" idx="10"/>
          </p:nvPr>
        </p:nvSpPr>
        <p:spPr/>
        <p:txBody>
          <a:bodyPr/>
          <a:lstStyle/>
          <a:p>
            <a:fld id="{045CD23F-6D36-41C4-AC5A-49658A3E2D8E}" type="datetimeFigureOut">
              <a:rPr lang="en-US" smtClean="0"/>
              <a:t>7/12/2020</a:t>
            </a:fld>
            <a:endParaRPr lang="en-US"/>
          </a:p>
        </p:txBody>
      </p:sp>
      <p:sp>
        <p:nvSpPr>
          <p:cNvPr id="3" name="Footer Placeholder 2">
            <a:extLst>
              <a:ext uri="{FF2B5EF4-FFF2-40B4-BE49-F238E27FC236}">
                <a16:creationId xmlns:a16="http://schemas.microsoft.com/office/drawing/2014/main" id="{91E55C4A-D812-408D-847D-A8F43ADDAB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88DAB-8652-43E7-8925-0909F3BFC882}"/>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417226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F2C8-0C63-4126-977B-E32F6AFAC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03585F-EC45-4430-A300-ED7E915B89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4ED04A-1BF1-4A08-9FF5-97BC4DF33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CF1884-DD57-483D-B2C3-72640736C024}"/>
              </a:ext>
            </a:extLst>
          </p:cNvPr>
          <p:cNvSpPr>
            <a:spLocks noGrp="1"/>
          </p:cNvSpPr>
          <p:nvPr>
            <p:ph type="dt" sz="half" idx="10"/>
          </p:nvPr>
        </p:nvSpPr>
        <p:spPr/>
        <p:txBody>
          <a:bodyPr/>
          <a:lstStyle/>
          <a:p>
            <a:fld id="{045CD23F-6D36-41C4-AC5A-49658A3E2D8E}" type="datetimeFigureOut">
              <a:rPr lang="en-US" smtClean="0"/>
              <a:t>7/12/2020</a:t>
            </a:fld>
            <a:endParaRPr lang="en-US"/>
          </a:p>
        </p:txBody>
      </p:sp>
      <p:sp>
        <p:nvSpPr>
          <p:cNvPr id="6" name="Footer Placeholder 5">
            <a:extLst>
              <a:ext uri="{FF2B5EF4-FFF2-40B4-BE49-F238E27FC236}">
                <a16:creationId xmlns:a16="http://schemas.microsoft.com/office/drawing/2014/main" id="{D917F4C6-032E-4EA5-807D-C33CEC4DA4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420E0E-F7B4-44F3-B947-66E9EA8C550E}"/>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97263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C30D-93C8-4480-BD97-0E9BCA6BC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743984-1A48-4041-A012-8757B2C7D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8EF942-535B-42B0-A374-DD644C991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23FAC-266A-4F4F-B55E-F94CDE5B989F}"/>
              </a:ext>
            </a:extLst>
          </p:cNvPr>
          <p:cNvSpPr>
            <a:spLocks noGrp="1"/>
          </p:cNvSpPr>
          <p:nvPr>
            <p:ph type="dt" sz="half" idx="10"/>
          </p:nvPr>
        </p:nvSpPr>
        <p:spPr/>
        <p:txBody>
          <a:bodyPr/>
          <a:lstStyle/>
          <a:p>
            <a:fld id="{045CD23F-6D36-41C4-AC5A-49658A3E2D8E}" type="datetimeFigureOut">
              <a:rPr lang="en-US" smtClean="0"/>
              <a:t>7/12/2020</a:t>
            </a:fld>
            <a:endParaRPr lang="en-US"/>
          </a:p>
        </p:txBody>
      </p:sp>
      <p:sp>
        <p:nvSpPr>
          <p:cNvPr id="6" name="Footer Placeholder 5">
            <a:extLst>
              <a:ext uri="{FF2B5EF4-FFF2-40B4-BE49-F238E27FC236}">
                <a16:creationId xmlns:a16="http://schemas.microsoft.com/office/drawing/2014/main" id="{1CA692F0-50ED-47F7-9979-0C1146AC6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8D429-9C7D-49C0-BFBD-14DF73378E74}"/>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1050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3428F3-701F-4741-8EC0-9C5FAE088F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FAE978-872A-484F-A7B3-2446E0111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C75C6-1F0E-41D5-8D97-D97AA7654E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CD23F-6D36-41C4-AC5A-49658A3E2D8E}" type="datetimeFigureOut">
              <a:rPr lang="en-US" smtClean="0"/>
              <a:t>7/12/2020</a:t>
            </a:fld>
            <a:endParaRPr lang="en-US"/>
          </a:p>
        </p:txBody>
      </p:sp>
      <p:sp>
        <p:nvSpPr>
          <p:cNvPr id="5" name="Footer Placeholder 4">
            <a:extLst>
              <a:ext uri="{FF2B5EF4-FFF2-40B4-BE49-F238E27FC236}">
                <a16:creationId xmlns:a16="http://schemas.microsoft.com/office/drawing/2014/main" id="{586735D7-29BE-47FF-B7BE-63C4A1958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62FB3A-8D05-4C67-9869-41FCECE9E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D165D-6DFF-4B86-A057-AA70D1C503F1}" type="slidenum">
              <a:rPr lang="en-US" smtClean="0"/>
              <a:t>‹#›</a:t>
            </a:fld>
            <a:endParaRPr lang="en-US"/>
          </a:p>
        </p:txBody>
      </p:sp>
    </p:spTree>
    <p:extLst>
      <p:ext uri="{BB962C8B-B14F-4D97-AF65-F5344CB8AC3E}">
        <p14:creationId xmlns:p14="http://schemas.microsoft.com/office/powerpoint/2010/main" val="1944931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sf.gov/awardsearch/showAward?AWD_ID=1056046" TargetMode="External"/><Relationship Id="rId2" Type="http://schemas.openxmlformats.org/officeDocument/2006/relationships/hyperlink" Target="https://www.nsf.gov/awardsearch/showAward?AWD_ID=105556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sf.gov/awardsearch/showAward?AWD_ID=1657469&amp;HistoricalAwards=fals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sf.gov/awardsearch/showAward?AWD_ID=2007909&amp;HistoricalAwards=false" TargetMode="External"/><Relationship Id="rId2" Type="http://schemas.openxmlformats.org/officeDocument/2006/relationships/hyperlink" Target="https://www.nsf.gov/awardsearch/showAward?AWD_ID=1929183&amp;HistoricalAwards=false" TargetMode="External"/><Relationship Id="rId1" Type="http://schemas.openxmlformats.org/officeDocument/2006/relationships/slideLayout" Target="../slideLayouts/slideLayout2.xml"/><Relationship Id="rId4" Type="http://schemas.openxmlformats.org/officeDocument/2006/relationships/hyperlink" Target="https://www.nsf.gov/awardsearch/showAward?AWD_ID=1910864&amp;HistoricalAwards=fal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E41F-C4D6-477E-93CB-3CA07928DE85}"/>
              </a:ext>
            </a:extLst>
          </p:cNvPr>
          <p:cNvSpPr>
            <a:spLocks noGrp="1"/>
          </p:cNvSpPr>
          <p:nvPr>
            <p:ph type="ctrTitle"/>
          </p:nvPr>
        </p:nvSpPr>
        <p:spPr/>
        <p:txBody>
          <a:bodyPr>
            <a:normAutofit/>
          </a:bodyPr>
          <a:lstStyle/>
          <a:p>
            <a:r>
              <a:rPr lang="en-US" dirty="0"/>
              <a:t>VE496 Advanced</a:t>
            </a:r>
            <a:br>
              <a:rPr lang="en-US" dirty="0"/>
            </a:br>
            <a:r>
              <a:rPr lang="en-US" dirty="0"/>
              <a:t>Technical Communication</a:t>
            </a:r>
          </a:p>
        </p:txBody>
      </p:sp>
      <p:sp>
        <p:nvSpPr>
          <p:cNvPr id="3" name="Subtitle 2">
            <a:extLst>
              <a:ext uri="{FF2B5EF4-FFF2-40B4-BE49-F238E27FC236}">
                <a16:creationId xmlns:a16="http://schemas.microsoft.com/office/drawing/2014/main" id="{8066AD21-2804-41C3-B483-8BFA1B4E58C8}"/>
              </a:ext>
            </a:extLst>
          </p:cNvPr>
          <p:cNvSpPr>
            <a:spLocks noGrp="1"/>
          </p:cNvSpPr>
          <p:nvPr>
            <p:ph type="subTitle" idx="1"/>
          </p:nvPr>
        </p:nvSpPr>
        <p:spPr/>
        <p:txBody>
          <a:bodyPr>
            <a:noAutofit/>
          </a:bodyPr>
          <a:lstStyle/>
          <a:p>
            <a:r>
              <a:rPr lang="en-US" dirty="0"/>
              <a:t>Week 10, Day </a:t>
            </a:r>
            <a:r>
              <a:rPr lang="en-US" altLang="zh-TW" dirty="0"/>
              <a:t>1</a:t>
            </a:r>
            <a:r>
              <a:rPr lang="en-US" dirty="0"/>
              <a:t>:</a:t>
            </a:r>
          </a:p>
          <a:p>
            <a:r>
              <a:rPr lang="en-US" dirty="0"/>
              <a:t>Proposals and Requests for Proposals (RFPs)</a:t>
            </a:r>
          </a:p>
          <a:p>
            <a:endParaRPr lang="en-US" dirty="0"/>
          </a:p>
          <a:p>
            <a:r>
              <a:rPr lang="en-US" dirty="0"/>
              <a:t>Nathaniel T. Murray </a:t>
            </a:r>
            <a:r>
              <a:rPr lang="zh-CN" altLang="en-US" dirty="0"/>
              <a:t>莫子禅</a:t>
            </a:r>
            <a:endParaRPr lang="en-US" altLang="zh-CN" dirty="0"/>
          </a:p>
          <a:p>
            <a:r>
              <a:rPr lang="en-US" altLang="zh-CN" dirty="0"/>
              <a:t>Summer 2020</a:t>
            </a:r>
          </a:p>
        </p:txBody>
      </p:sp>
      <p:pic>
        <p:nvPicPr>
          <p:cNvPr id="6" name="Picture 5">
            <a:extLst>
              <a:ext uri="{FF2B5EF4-FFF2-40B4-BE49-F238E27FC236}">
                <a16:creationId xmlns:a16="http://schemas.microsoft.com/office/drawing/2014/main" id="{461D24CB-CA7E-472A-A68C-2E23C9CF69B2}"/>
              </a:ext>
            </a:extLst>
          </p:cNvPr>
          <p:cNvPicPr>
            <a:picLocks noChangeAspect="1"/>
          </p:cNvPicPr>
          <p:nvPr/>
        </p:nvPicPr>
        <p:blipFill rotWithShape="1">
          <a:blip r:embed="rId2">
            <a:extLst>
              <a:ext uri="{28A0092B-C50C-407E-A947-70E740481C1C}">
                <a14:useLocalDpi xmlns:a14="http://schemas.microsoft.com/office/drawing/2010/main" val="0"/>
              </a:ext>
            </a:extLst>
          </a:blip>
          <a:srcRect l="22121" t="26313" r="23518" b="47084"/>
          <a:stretch/>
        </p:blipFill>
        <p:spPr>
          <a:xfrm>
            <a:off x="10120829" y="5844447"/>
            <a:ext cx="2071171" cy="1013553"/>
          </a:xfrm>
          <a:prstGeom prst="rect">
            <a:avLst/>
          </a:prstGeom>
        </p:spPr>
      </p:pic>
    </p:spTree>
    <p:extLst>
      <p:ext uri="{BB962C8B-B14F-4D97-AF65-F5344CB8AC3E}">
        <p14:creationId xmlns:p14="http://schemas.microsoft.com/office/powerpoint/2010/main" val="73308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92E80-797C-4EDA-A008-3122C90CDFF0}"/>
              </a:ext>
            </a:extLst>
          </p:cNvPr>
          <p:cNvSpPr>
            <a:spLocks noGrp="1"/>
          </p:cNvSpPr>
          <p:nvPr>
            <p:ph type="title"/>
          </p:nvPr>
        </p:nvSpPr>
        <p:spPr/>
        <p:txBody>
          <a:bodyPr/>
          <a:lstStyle/>
          <a:p>
            <a:r>
              <a:rPr lang="en-US" dirty="0"/>
              <a:t>Implications vs. Intellectual Merit</a:t>
            </a:r>
          </a:p>
        </p:txBody>
      </p:sp>
      <p:graphicFrame>
        <p:nvGraphicFramePr>
          <p:cNvPr id="4" name="Table 4">
            <a:extLst>
              <a:ext uri="{FF2B5EF4-FFF2-40B4-BE49-F238E27FC236}">
                <a16:creationId xmlns:a16="http://schemas.microsoft.com/office/drawing/2014/main" id="{0CA2B589-24B0-4F1C-857E-84961A369532}"/>
              </a:ext>
            </a:extLst>
          </p:cNvPr>
          <p:cNvGraphicFramePr>
            <a:graphicFrameLocks noGrp="1"/>
          </p:cNvGraphicFramePr>
          <p:nvPr>
            <p:ph idx="1"/>
            <p:extLst>
              <p:ext uri="{D42A27DB-BD31-4B8C-83A1-F6EECF244321}">
                <p14:modId xmlns:p14="http://schemas.microsoft.com/office/powerpoint/2010/main" val="4018512653"/>
              </p:ext>
            </p:extLst>
          </p:nvPr>
        </p:nvGraphicFramePr>
        <p:xfrm>
          <a:off x="838200" y="1825625"/>
          <a:ext cx="10515600" cy="4216400"/>
        </p:xfrm>
        <a:graphic>
          <a:graphicData uri="http://schemas.openxmlformats.org/drawingml/2006/table">
            <a:tbl>
              <a:tblPr firstRow="1" bandRow="1">
                <a:tableStyleId>{2D5ABB26-0587-4C30-8999-92F81FD0307C}</a:tableStyleId>
              </a:tblPr>
              <a:tblGrid>
                <a:gridCol w="10515600">
                  <a:extLst>
                    <a:ext uri="{9D8B030D-6E8A-4147-A177-3AD203B41FA5}">
                      <a16:colId xmlns:a16="http://schemas.microsoft.com/office/drawing/2014/main" val="3810476939"/>
                    </a:ext>
                  </a:extLst>
                </a:gridCol>
              </a:tblGrid>
              <a:tr h="370840">
                <a:tc>
                  <a:txBody>
                    <a:bodyPr/>
                    <a:lstStyle/>
                    <a:p>
                      <a:r>
                        <a:rPr lang="en-US" b="1" dirty="0"/>
                        <a:t>Implications focus on people: individuals, social groups, funding agency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500559282"/>
                  </a:ext>
                </a:extLst>
              </a:tr>
              <a:tr h="370840">
                <a:tc>
                  <a:txBody>
                    <a:bodyPr/>
                    <a:lstStyle/>
                    <a:p>
                      <a:r>
                        <a:rPr lang="en-US" dirty="0"/>
                        <a:t>The proposed plan will also impact education at all levels. It includes developing a new course for senior undergraduate and graduate students on modeling and DBS control of neural systems, and reaching out to women of all ages with unique workshops and internship opportunities. Finally, engineering students will be given the opportunity to perform electrophysiological experiments with collaborator at the Cleveland Clinic.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09967550"/>
                  </a:ext>
                </a:extLst>
              </a:tr>
              <a:tr h="370840">
                <a:tc>
                  <a:txBody>
                    <a:bodyPr/>
                    <a:lstStyle/>
                    <a:p>
                      <a:r>
                        <a:rPr lang="en-US" b="1" dirty="0"/>
                        <a:t>Intellectual merit focuses on knowledge: development of a theory, industry, or academic discipline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60000"/>
                        <a:lumOff val="40000"/>
                      </a:schemeClr>
                    </a:solidFill>
                  </a:tcPr>
                </a:tc>
                <a:extLst>
                  <a:ext uri="{0D108BD9-81ED-4DB2-BD59-A6C34878D82A}">
                    <a16:rowId xmlns:a16="http://schemas.microsoft.com/office/drawing/2014/main" val="3200750802"/>
                  </a:ext>
                </a:extLst>
              </a:tr>
              <a:tr h="370840">
                <a:tc>
                  <a:txBody>
                    <a:bodyPr/>
                    <a:lstStyle/>
                    <a:p>
                      <a:r>
                        <a:rPr lang="en-US" dirty="0"/>
                        <a:t>The proposed research will advance the state of the art in methods and techniques for applications of "smart" biomaterials to develop therapeutic inventions. Some of the innovative expected results include: 1) providing a stepping stone to develop the next generation of biomaterials that enable artificial intelligence-like work flow (i.e., navigating, sensing, and fixing); 2) incorporating biological molecules into a shape memory material function; 3) advancing "smart" material functions to cope with complex biological signaling; 4) a new therapeutic approach to regeneration of injured small blood vessels and a therapy of further pathogenesis, such as cerebral hemorrhage and stroke; and 5) generating a new tool box for minimally-invasive surgery and for design of scaffolds with customizable size, shape, and thickness.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405329181"/>
                  </a:ext>
                </a:extLst>
              </a:tr>
            </a:tbl>
          </a:graphicData>
        </a:graphic>
      </p:graphicFrame>
      <p:sp>
        <p:nvSpPr>
          <p:cNvPr id="6" name="TextBox 5">
            <a:extLst>
              <a:ext uri="{FF2B5EF4-FFF2-40B4-BE49-F238E27FC236}">
                <a16:creationId xmlns:a16="http://schemas.microsoft.com/office/drawing/2014/main" id="{43CE98C3-543A-4593-850E-436D4CD4CB09}"/>
              </a:ext>
            </a:extLst>
          </p:cNvPr>
          <p:cNvSpPr txBox="1"/>
          <p:nvPr/>
        </p:nvSpPr>
        <p:spPr>
          <a:xfrm>
            <a:off x="9617725" y="6488668"/>
            <a:ext cx="2574275" cy="369332"/>
          </a:xfrm>
          <a:prstGeom prst="rect">
            <a:avLst/>
          </a:prstGeom>
          <a:noFill/>
        </p:spPr>
        <p:txBody>
          <a:bodyPr wrap="square" rtlCol="0">
            <a:spAutoFit/>
          </a:bodyPr>
          <a:lstStyle/>
          <a:p>
            <a:r>
              <a:rPr lang="en-US" dirty="0"/>
              <a:t>Source: NSF Grants [</a:t>
            </a:r>
            <a:r>
              <a:rPr lang="en-US" dirty="0">
                <a:hlinkClick r:id="rId2"/>
              </a:rPr>
              <a:t>1</a:t>
            </a:r>
            <a:r>
              <a:rPr lang="en-US" dirty="0"/>
              <a:t>] [</a:t>
            </a:r>
            <a:r>
              <a:rPr lang="en-US" dirty="0">
                <a:hlinkClick r:id="rId3"/>
              </a:rPr>
              <a:t>2</a:t>
            </a:r>
            <a:r>
              <a:rPr lang="en-US" dirty="0"/>
              <a:t>]</a:t>
            </a:r>
          </a:p>
        </p:txBody>
      </p:sp>
    </p:spTree>
    <p:extLst>
      <p:ext uri="{BB962C8B-B14F-4D97-AF65-F5344CB8AC3E}">
        <p14:creationId xmlns:p14="http://schemas.microsoft.com/office/powerpoint/2010/main" val="2973031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E06ED-880F-437D-92E7-EEBBE0FC656F}"/>
              </a:ext>
            </a:extLst>
          </p:cNvPr>
          <p:cNvSpPr>
            <a:spLocks noGrp="1"/>
          </p:cNvSpPr>
          <p:nvPr>
            <p:ph type="title"/>
          </p:nvPr>
        </p:nvSpPr>
        <p:spPr/>
        <p:txBody>
          <a:bodyPr/>
          <a:lstStyle/>
          <a:p>
            <a:r>
              <a:rPr lang="en-US" dirty="0"/>
              <a:t>Budget, Timeline, Dissemination</a:t>
            </a:r>
          </a:p>
        </p:txBody>
      </p:sp>
      <p:graphicFrame>
        <p:nvGraphicFramePr>
          <p:cNvPr id="4" name="Table 4">
            <a:extLst>
              <a:ext uri="{FF2B5EF4-FFF2-40B4-BE49-F238E27FC236}">
                <a16:creationId xmlns:a16="http://schemas.microsoft.com/office/drawing/2014/main" id="{DBCF8D68-39D4-4EE6-8F16-C6644020CD1F}"/>
              </a:ext>
            </a:extLst>
          </p:cNvPr>
          <p:cNvGraphicFramePr>
            <a:graphicFrameLocks noGrp="1"/>
          </p:cNvGraphicFramePr>
          <p:nvPr>
            <p:ph idx="1"/>
            <p:extLst>
              <p:ext uri="{D42A27DB-BD31-4B8C-83A1-F6EECF244321}">
                <p14:modId xmlns:p14="http://schemas.microsoft.com/office/powerpoint/2010/main" val="3632973898"/>
              </p:ext>
            </p:extLst>
          </p:nvPr>
        </p:nvGraphicFramePr>
        <p:xfrm>
          <a:off x="838200" y="1825625"/>
          <a:ext cx="10515600" cy="2743200"/>
        </p:xfrm>
        <a:graphic>
          <a:graphicData uri="http://schemas.openxmlformats.org/drawingml/2006/table">
            <a:tbl>
              <a:tblPr firstRow="1" bandRow="1">
                <a:tableStyleId>{2D5ABB26-0587-4C30-8999-92F81FD0307C}</a:tableStyleId>
              </a:tblPr>
              <a:tblGrid>
                <a:gridCol w="2479431">
                  <a:extLst>
                    <a:ext uri="{9D8B030D-6E8A-4147-A177-3AD203B41FA5}">
                      <a16:colId xmlns:a16="http://schemas.microsoft.com/office/drawing/2014/main" val="4044990132"/>
                    </a:ext>
                  </a:extLst>
                </a:gridCol>
                <a:gridCol w="8036169">
                  <a:extLst>
                    <a:ext uri="{9D8B030D-6E8A-4147-A177-3AD203B41FA5}">
                      <a16:colId xmlns:a16="http://schemas.microsoft.com/office/drawing/2014/main" val="398212340"/>
                    </a:ext>
                  </a:extLst>
                </a:gridCol>
              </a:tblGrid>
              <a:tr h="370840">
                <a:tc>
                  <a:txBody>
                    <a:bodyPr/>
                    <a:lstStyle/>
                    <a:p>
                      <a:r>
                        <a:rPr lang="en-US" dirty="0"/>
                        <a:t>Budget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dirty="0"/>
                        <a:t>Tools and equipment</a:t>
                      </a:r>
                    </a:p>
                    <a:p>
                      <a:r>
                        <a:rPr lang="en-US" dirty="0"/>
                        <a:t>Personnel costs/salaries</a:t>
                      </a:r>
                    </a:p>
                    <a:p>
                      <a:r>
                        <a:rPr lang="en-US" dirty="0"/>
                        <a:t>Travel and living expenses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01837396"/>
                  </a:ext>
                </a:extLst>
              </a:tr>
              <a:tr h="370840">
                <a:tc>
                  <a:txBody>
                    <a:bodyPr/>
                    <a:lstStyle/>
                    <a:p>
                      <a:r>
                        <a:rPr lang="en-US" dirty="0"/>
                        <a:t>Timeline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dirty="0"/>
                        <a:t>Planning</a:t>
                      </a:r>
                    </a:p>
                    <a:p>
                      <a:r>
                        <a:rPr lang="en-US" dirty="0"/>
                        <a:t>Research or Development</a:t>
                      </a:r>
                    </a:p>
                    <a:p>
                      <a:r>
                        <a:rPr lang="en-US" dirty="0"/>
                        <a:t>Analysis or Testing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144589217"/>
                  </a:ext>
                </a:extLst>
              </a:tr>
              <a:tr h="370840">
                <a:tc>
                  <a:txBody>
                    <a:bodyPr/>
                    <a:lstStyle/>
                    <a:p>
                      <a:r>
                        <a:rPr lang="en-US" dirty="0"/>
                        <a:t>Dissemination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dirty="0"/>
                        <a:t>Journal publications</a:t>
                      </a:r>
                    </a:p>
                    <a:p>
                      <a:r>
                        <a:rPr lang="en-US" dirty="0"/>
                        <a:t>Conference presentations</a:t>
                      </a:r>
                    </a:p>
                    <a:p>
                      <a:r>
                        <a:rPr lang="en-US" dirty="0"/>
                        <a:t>Reports to funding agency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897145924"/>
                  </a:ext>
                </a:extLst>
              </a:tr>
            </a:tbl>
          </a:graphicData>
        </a:graphic>
      </p:graphicFrame>
    </p:spTree>
    <p:extLst>
      <p:ext uri="{BB962C8B-B14F-4D97-AF65-F5344CB8AC3E}">
        <p14:creationId xmlns:p14="http://schemas.microsoft.com/office/powerpoint/2010/main" val="86782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1AC36-F209-4940-8C89-C56A34AD1C6E}"/>
              </a:ext>
            </a:extLst>
          </p:cNvPr>
          <p:cNvSpPr>
            <a:spLocks noGrp="1"/>
          </p:cNvSpPr>
          <p:nvPr>
            <p:ph type="title"/>
          </p:nvPr>
        </p:nvSpPr>
        <p:spPr/>
        <p:txBody>
          <a:bodyPr/>
          <a:lstStyle/>
          <a:p>
            <a:r>
              <a:rPr lang="en-US" dirty="0"/>
              <a:t>Types of Proposal</a:t>
            </a:r>
          </a:p>
        </p:txBody>
      </p:sp>
      <p:graphicFrame>
        <p:nvGraphicFramePr>
          <p:cNvPr id="4" name="Table 4">
            <a:extLst>
              <a:ext uri="{FF2B5EF4-FFF2-40B4-BE49-F238E27FC236}">
                <a16:creationId xmlns:a16="http://schemas.microsoft.com/office/drawing/2014/main" id="{7D3B5699-762A-4A9A-A005-60EA88333BF7}"/>
              </a:ext>
            </a:extLst>
          </p:cNvPr>
          <p:cNvGraphicFramePr>
            <a:graphicFrameLocks noGrp="1"/>
          </p:cNvGraphicFramePr>
          <p:nvPr>
            <p:ph idx="1"/>
            <p:extLst>
              <p:ext uri="{D42A27DB-BD31-4B8C-83A1-F6EECF244321}">
                <p14:modId xmlns:p14="http://schemas.microsoft.com/office/powerpoint/2010/main" val="231696582"/>
              </p:ext>
            </p:extLst>
          </p:nvPr>
        </p:nvGraphicFramePr>
        <p:xfrm>
          <a:off x="838200" y="1825625"/>
          <a:ext cx="10515600" cy="1925320"/>
        </p:xfrm>
        <a:graphic>
          <a:graphicData uri="http://schemas.openxmlformats.org/drawingml/2006/table">
            <a:tbl>
              <a:tblPr firstRow="1" bandRow="1">
                <a:tableStyleId>{2D5ABB26-0587-4C30-8999-92F81FD0307C}</a:tableStyleId>
              </a:tblPr>
              <a:tblGrid>
                <a:gridCol w="1439281">
                  <a:extLst>
                    <a:ext uri="{9D8B030D-6E8A-4147-A177-3AD203B41FA5}">
                      <a16:colId xmlns:a16="http://schemas.microsoft.com/office/drawing/2014/main" val="2359819437"/>
                    </a:ext>
                  </a:extLst>
                </a:gridCol>
                <a:gridCol w="4339140">
                  <a:extLst>
                    <a:ext uri="{9D8B030D-6E8A-4147-A177-3AD203B41FA5}">
                      <a16:colId xmlns:a16="http://schemas.microsoft.com/office/drawing/2014/main" val="830114998"/>
                    </a:ext>
                  </a:extLst>
                </a:gridCol>
                <a:gridCol w="4737179">
                  <a:extLst>
                    <a:ext uri="{9D8B030D-6E8A-4147-A177-3AD203B41FA5}">
                      <a16:colId xmlns:a16="http://schemas.microsoft.com/office/drawing/2014/main" val="2599460491"/>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t>Research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a:t>Product (Goods/Services)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82426883"/>
                  </a:ext>
                </a:extLst>
              </a:tr>
              <a:tr h="370840">
                <a:tc>
                  <a:txBody>
                    <a:bodyPr/>
                    <a:lstStyle/>
                    <a:p>
                      <a:r>
                        <a:rPr lang="en-US" dirty="0"/>
                        <a:t>Purpose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Investigate a phenomenon</a:t>
                      </a:r>
                    </a:p>
                    <a:p>
                      <a:r>
                        <a:rPr lang="en-US" dirty="0"/>
                        <a:t>Test a hypothesis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dirty="0"/>
                        <a:t>Develop a product or service</a:t>
                      </a:r>
                    </a:p>
                    <a:p>
                      <a:r>
                        <a:rPr lang="en-US" dirty="0"/>
                        <a:t>Provide a consultation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79584431"/>
                  </a:ext>
                </a:extLst>
              </a:tr>
              <a:tr h="370840">
                <a:tc>
                  <a:txBody>
                    <a:bodyPr/>
                    <a:lstStyle/>
                    <a:p>
                      <a:r>
                        <a:rPr lang="en-US" dirty="0"/>
                        <a:t>Deliverables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Articles</a:t>
                      </a:r>
                    </a:p>
                    <a:p>
                      <a:r>
                        <a:rPr lang="en-US" dirty="0"/>
                        <a:t>Presentations</a:t>
                      </a:r>
                    </a:p>
                    <a:p>
                      <a:r>
                        <a:rPr lang="en-US" dirty="0"/>
                        <a:t>Progress, recommendation, final reports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dirty="0"/>
                        <a:t>Good</a:t>
                      </a:r>
                    </a:p>
                    <a:p>
                      <a:r>
                        <a:rPr lang="en-US" dirty="0"/>
                        <a:t>Service</a:t>
                      </a:r>
                    </a:p>
                    <a:p>
                      <a:r>
                        <a:rPr lang="en-US" dirty="0"/>
                        <a:t>Development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670810824"/>
                  </a:ext>
                </a:extLst>
              </a:tr>
            </a:tbl>
          </a:graphicData>
        </a:graphic>
      </p:graphicFrame>
    </p:spTree>
    <p:extLst>
      <p:ext uri="{BB962C8B-B14F-4D97-AF65-F5344CB8AC3E}">
        <p14:creationId xmlns:p14="http://schemas.microsoft.com/office/powerpoint/2010/main" val="148905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6412-A0F3-4601-80E7-C9B626981933}"/>
              </a:ext>
            </a:extLst>
          </p:cNvPr>
          <p:cNvSpPr>
            <a:spLocks noGrp="1"/>
          </p:cNvSpPr>
          <p:nvPr>
            <p:ph type="title"/>
          </p:nvPr>
        </p:nvSpPr>
        <p:spPr/>
        <p:txBody>
          <a:bodyPr/>
          <a:lstStyle/>
          <a:p>
            <a:r>
              <a:rPr lang="en-US" dirty="0"/>
              <a:t>Categories of Proposal</a:t>
            </a:r>
          </a:p>
        </p:txBody>
      </p:sp>
      <p:sp>
        <p:nvSpPr>
          <p:cNvPr id="3" name="Content Placeholder 2">
            <a:extLst>
              <a:ext uri="{FF2B5EF4-FFF2-40B4-BE49-F238E27FC236}">
                <a16:creationId xmlns:a16="http://schemas.microsoft.com/office/drawing/2014/main" id="{A3C5B988-A200-4D75-8B2D-63F3C38CA555}"/>
              </a:ext>
            </a:extLst>
          </p:cNvPr>
          <p:cNvSpPr>
            <a:spLocks noGrp="1"/>
          </p:cNvSpPr>
          <p:nvPr>
            <p:ph idx="1"/>
          </p:nvPr>
        </p:nvSpPr>
        <p:spPr/>
        <p:txBody>
          <a:bodyPr/>
          <a:lstStyle/>
          <a:p>
            <a:r>
              <a:rPr lang="en-US" dirty="0"/>
              <a:t>Internal or External</a:t>
            </a:r>
          </a:p>
          <a:p>
            <a:r>
              <a:rPr lang="en-US" dirty="0"/>
              <a:t>Solicited or Unsolicited</a:t>
            </a:r>
          </a:p>
          <a:p>
            <a:r>
              <a:rPr lang="en-US" dirty="0"/>
              <a:t>Formal or Informal</a:t>
            </a:r>
          </a:p>
        </p:txBody>
      </p:sp>
    </p:spTree>
    <p:extLst>
      <p:ext uri="{BB962C8B-B14F-4D97-AF65-F5344CB8AC3E}">
        <p14:creationId xmlns:p14="http://schemas.microsoft.com/office/powerpoint/2010/main" val="2990724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8D4A-8CCD-4105-98D3-C013986D5070}"/>
              </a:ext>
            </a:extLst>
          </p:cNvPr>
          <p:cNvSpPr>
            <a:spLocks noGrp="1"/>
          </p:cNvSpPr>
          <p:nvPr>
            <p:ph type="title"/>
          </p:nvPr>
        </p:nvSpPr>
        <p:spPr/>
        <p:txBody>
          <a:bodyPr/>
          <a:lstStyle/>
          <a:p>
            <a:r>
              <a:rPr lang="en-US" dirty="0"/>
              <a:t>Proposal Evaluation Criteria</a:t>
            </a:r>
          </a:p>
        </p:txBody>
      </p:sp>
      <p:graphicFrame>
        <p:nvGraphicFramePr>
          <p:cNvPr id="4" name="Table 4">
            <a:extLst>
              <a:ext uri="{FF2B5EF4-FFF2-40B4-BE49-F238E27FC236}">
                <a16:creationId xmlns:a16="http://schemas.microsoft.com/office/drawing/2014/main" id="{28D475D1-2559-4775-93ED-362E0606ECA3}"/>
              </a:ext>
            </a:extLst>
          </p:cNvPr>
          <p:cNvGraphicFramePr>
            <a:graphicFrameLocks noGrp="1"/>
          </p:cNvGraphicFramePr>
          <p:nvPr>
            <p:ph idx="1"/>
            <p:extLst>
              <p:ext uri="{D42A27DB-BD31-4B8C-83A1-F6EECF244321}">
                <p14:modId xmlns:p14="http://schemas.microsoft.com/office/powerpoint/2010/main" val="2919808577"/>
              </p:ext>
            </p:extLst>
          </p:nvPr>
        </p:nvGraphicFramePr>
        <p:xfrm>
          <a:off x="838200" y="1825625"/>
          <a:ext cx="10515600" cy="249428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4111447576"/>
                    </a:ext>
                  </a:extLst>
                </a:gridCol>
                <a:gridCol w="5257800">
                  <a:extLst>
                    <a:ext uri="{9D8B030D-6E8A-4147-A177-3AD203B41FA5}">
                      <a16:colId xmlns:a16="http://schemas.microsoft.com/office/drawing/2014/main" val="4171963617"/>
                    </a:ext>
                  </a:extLst>
                </a:gridCol>
              </a:tblGrid>
              <a:tr h="370840">
                <a:tc>
                  <a:txBody>
                    <a:bodyPr/>
                    <a:lstStyle/>
                    <a:p>
                      <a:pPr algn="ctr"/>
                      <a:r>
                        <a:rPr lang="en-US" b="1" dirty="0"/>
                        <a:t>Your task to the 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b="1" dirty="0"/>
                        <a:t>The customer’s questions while reviewing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67686509"/>
                  </a:ext>
                </a:extLst>
              </a:tr>
              <a:tr h="370840">
                <a:tc>
                  <a:txBody>
                    <a:bodyPr/>
                    <a:lstStyle/>
                    <a:p>
                      <a:r>
                        <a:rPr lang="en-US" dirty="0"/>
                        <a:t>Outline the problem and its causes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t>“Does the author actually understand my problem?”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294100462"/>
                  </a:ext>
                </a:extLst>
              </a:tr>
              <a:tr h="370840">
                <a:tc>
                  <a:txBody>
                    <a:bodyPr/>
                    <a:lstStyle/>
                    <a:p>
                      <a:r>
                        <a:rPr lang="en-US" dirty="0"/>
                        <a:t>Describe your proposed solution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t>“Would the author’s idea actually solve my problem?”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63909568"/>
                  </a:ext>
                </a:extLst>
              </a:tr>
              <a:tr h="370840">
                <a:tc>
                  <a:txBody>
                    <a:bodyPr/>
                    <a:lstStyle/>
                    <a:p>
                      <a:r>
                        <a:rPr lang="en-US" dirty="0"/>
                        <a:t>Explain how your solution would be implemented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t>“Is the author’s idea actually realistic?”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641085256"/>
                  </a:ext>
                </a:extLst>
              </a:tr>
              <a:tr h="370840">
                <a:tc>
                  <a:txBody>
                    <a:bodyPr/>
                    <a:lstStyle/>
                    <a:p>
                      <a:r>
                        <a:rPr lang="en-US" dirty="0"/>
                        <a:t>Justify why you need certain equipment or procedures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t>“Will the author really spend my money well?”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225256865"/>
                  </a:ext>
                </a:extLst>
              </a:tr>
              <a:tr h="370840">
                <a:tc>
                  <a:txBody>
                    <a:bodyPr/>
                    <a:lstStyle/>
                    <a:p>
                      <a:r>
                        <a:rPr lang="en-US" dirty="0"/>
                        <a:t>Polish the proposal’s appearance, use concise and precise language, and eliminate grammatical errors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t>“Do the proposal’s tone, grammar, and typographical appearance reflect the author’s professionalism?”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45542024"/>
                  </a:ext>
                </a:extLst>
              </a:tr>
            </a:tbl>
          </a:graphicData>
        </a:graphic>
      </p:graphicFrame>
    </p:spTree>
    <p:extLst>
      <p:ext uri="{BB962C8B-B14F-4D97-AF65-F5344CB8AC3E}">
        <p14:creationId xmlns:p14="http://schemas.microsoft.com/office/powerpoint/2010/main" val="970021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136D-3F67-4967-A810-25E8101E4CBC}"/>
              </a:ext>
            </a:extLst>
          </p:cNvPr>
          <p:cNvSpPr>
            <a:spLocks noGrp="1"/>
          </p:cNvSpPr>
          <p:nvPr>
            <p:ph type="title"/>
          </p:nvPr>
        </p:nvSpPr>
        <p:spPr/>
        <p:txBody>
          <a:bodyPr/>
          <a:lstStyle/>
          <a:p>
            <a:r>
              <a:rPr lang="en-US" dirty="0"/>
              <a:t>Readers</a:t>
            </a:r>
          </a:p>
        </p:txBody>
      </p:sp>
      <p:graphicFrame>
        <p:nvGraphicFramePr>
          <p:cNvPr id="4" name="Table 4">
            <a:extLst>
              <a:ext uri="{FF2B5EF4-FFF2-40B4-BE49-F238E27FC236}">
                <a16:creationId xmlns:a16="http://schemas.microsoft.com/office/drawing/2014/main" id="{B6DD9310-32D6-4F07-9655-5E9AA8E5BC94}"/>
              </a:ext>
            </a:extLst>
          </p:cNvPr>
          <p:cNvGraphicFramePr>
            <a:graphicFrameLocks noGrp="1"/>
          </p:cNvGraphicFramePr>
          <p:nvPr>
            <p:ph idx="1"/>
            <p:extLst>
              <p:ext uri="{D42A27DB-BD31-4B8C-83A1-F6EECF244321}">
                <p14:modId xmlns:p14="http://schemas.microsoft.com/office/powerpoint/2010/main" val="2058279382"/>
              </p:ext>
            </p:extLst>
          </p:nvPr>
        </p:nvGraphicFramePr>
        <p:xfrm>
          <a:off x="838200" y="1825625"/>
          <a:ext cx="10515600" cy="1483360"/>
        </p:xfrm>
        <a:graphic>
          <a:graphicData uri="http://schemas.openxmlformats.org/drawingml/2006/table">
            <a:tbl>
              <a:tblPr firstRow="1" bandRow="1">
                <a:tableStyleId>{2D5ABB26-0587-4C30-8999-92F81FD0307C}</a:tableStyleId>
              </a:tblPr>
              <a:tblGrid>
                <a:gridCol w="1729154">
                  <a:extLst>
                    <a:ext uri="{9D8B030D-6E8A-4147-A177-3AD203B41FA5}">
                      <a16:colId xmlns:a16="http://schemas.microsoft.com/office/drawing/2014/main" val="1652773981"/>
                    </a:ext>
                  </a:extLst>
                </a:gridCol>
                <a:gridCol w="8786446">
                  <a:extLst>
                    <a:ext uri="{9D8B030D-6E8A-4147-A177-3AD203B41FA5}">
                      <a16:colId xmlns:a16="http://schemas.microsoft.com/office/drawing/2014/main" val="2068711043"/>
                    </a:ext>
                  </a:extLst>
                </a:gridCol>
              </a:tblGrid>
              <a:tr h="370840">
                <a:tc>
                  <a:txBody>
                    <a:bodyPr/>
                    <a:lstStyle/>
                    <a:p>
                      <a:r>
                        <a:rPr lang="en-US" dirty="0"/>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those who will ultimately approve or reject your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50305954"/>
                  </a:ext>
                </a:extLst>
              </a:tr>
              <a:tr h="370840">
                <a:tc>
                  <a:txBody>
                    <a:bodyPr/>
                    <a:lstStyle/>
                    <a:p>
                      <a:r>
                        <a:rPr lang="en-US" dirty="0"/>
                        <a:t>Secondary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those who will check your evidence and make recommendations to the primary readers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82480271"/>
                  </a:ext>
                </a:extLst>
              </a:tr>
              <a:tr h="370840">
                <a:tc>
                  <a:txBody>
                    <a:bodyPr/>
                    <a:lstStyle/>
                    <a:p>
                      <a:r>
                        <a:rPr lang="en-US" dirty="0"/>
                        <a:t>Tertiary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those who will look for problems in your proposal: lawyers, journalists, activists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986085873"/>
                  </a:ext>
                </a:extLst>
              </a:tr>
              <a:tr h="370840">
                <a:tc>
                  <a:txBody>
                    <a:bodyPr/>
                    <a:lstStyle/>
                    <a:p>
                      <a:r>
                        <a:rPr lang="en-US" dirty="0"/>
                        <a:t>Gatekeepers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others with a stake in your project: supervisors, technical advisers, finance 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12665162"/>
                  </a:ext>
                </a:extLst>
              </a:tr>
            </a:tbl>
          </a:graphicData>
        </a:graphic>
      </p:graphicFrame>
    </p:spTree>
    <p:extLst>
      <p:ext uri="{BB962C8B-B14F-4D97-AF65-F5344CB8AC3E}">
        <p14:creationId xmlns:p14="http://schemas.microsoft.com/office/powerpoint/2010/main" val="320174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08B9-D0F9-4B55-B500-F94B2F64F6FD}"/>
              </a:ext>
            </a:extLst>
          </p:cNvPr>
          <p:cNvSpPr>
            <a:spLocks noGrp="1"/>
          </p:cNvSpPr>
          <p:nvPr>
            <p:ph type="title"/>
          </p:nvPr>
        </p:nvSpPr>
        <p:spPr/>
        <p:txBody>
          <a:bodyPr/>
          <a:lstStyle/>
          <a:p>
            <a:r>
              <a:rPr lang="en-US" dirty="0"/>
              <a:t>Common Elements of a Proposal</a:t>
            </a:r>
          </a:p>
        </p:txBody>
      </p:sp>
      <p:sp>
        <p:nvSpPr>
          <p:cNvPr id="3" name="Content Placeholder 2">
            <a:extLst>
              <a:ext uri="{FF2B5EF4-FFF2-40B4-BE49-F238E27FC236}">
                <a16:creationId xmlns:a16="http://schemas.microsoft.com/office/drawing/2014/main" id="{77042C03-95D0-4C7C-AF41-DB334DBE609D}"/>
              </a:ext>
            </a:extLst>
          </p:cNvPr>
          <p:cNvSpPr>
            <a:spLocks noGrp="1"/>
          </p:cNvSpPr>
          <p:nvPr>
            <p:ph idx="1"/>
          </p:nvPr>
        </p:nvSpPr>
        <p:spPr/>
        <p:txBody>
          <a:bodyPr>
            <a:normAutofit/>
          </a:bodyPr>
          <a:lstStyle/>
          <a:p>
            <a:r>
              <a:rPr lang="en-US" dirty="0"/>
              <a:t>Transmittal Letter</a:t>
            </a:r>
          </a:p>
          <a:p>
            <a:r>
              <a:rPr lang="en-US" dirty="0"/>
              <a:t>Abstract or Executive Summary</a:t>
            </a:r>
          </a:p>
          <a:p>
            <a:r>
              <a:rPr lang="en-US" dirty="0"/>
              <a:t>Introduction: Background, Problem, and Purpose</a:t>
            </a:r>
          </a:p>
          <a:p>
            <a:r>
              <a:rPr lang="en-US" dirty="0"/>
              <a:t>Procedures and Timeline</a:t>
            </a:r>
          </a:p>
          <a:p>
            <a:r>
              <a:rPr lang="en-US" dirty="0"/>
              <a:t>Evaluation and Feasibility</a:t>
            </a:r>
          </a:p>
          <a:p>
            <a:r>
              <a:rPr lang="en-US" dirty="0"/>
              <a:t>Personnel, Facilities, and Equipment</a:t>
            </a:r>
          </a:p>
          <a:p>
            <a:r>
              <a:rPr lang="en-US" dirty="0"/>
              <a:t>Deliverables</a:t>
            </a:r>
          </a:p>
          <a:p>
            <a:r>
              <a:rPr lang="en-US" dirty="0"/>
              <a:t>Costs and Benefits</a:t>
            </a:r>
          </a:p>
        </p:txBody>
      </p:sp>
    </p:spTree>
    <p:extLst>
      <p:ext uri="{BB962C8B-B14F-4D97-AF65-F5344CB8AC3E}">
        <p14:creationId xmlns:p14="http://schemas.microsoft.com/office/powerpoint/2010/main" val="163861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A03C-DB4A-424B-A7C4-B4EE93D26608}"/>
              </a:ext>
            </a:extLst>
          </p:cNvPr>
          <p:cNvSpPr>
            <a:spLocks noGrp="1"/>
          </p:cNvSpPr>
          <p:nvPr>
            <p:ph type="title"/>
          </p:nvPr>
        </p:nvSpPr>
        <p:spPr/>
        <p:txBody>
          <a:bodyPr/>
          <a:lstStyle/>
          <a:p>
            <a:r>
              <a:rPr lang="en-US" dirty="0"/>
              <a:t>Topic, Problem, Purpose: Example</a:t>
            </a:r>
          </a:p>
        </p:txBody>
      </p:sp>
      <p:sp>
        <p:nvSpPr>
          <p:cNvPr id="3" name="Content Placeholder 2">
            <a:extLst>
              <a:ext uri="{FF2B5EF4-FFF2-40B4-BE49-F238E27FC236}">
                <a16:creationId xmlns:a16="http://schemas.microsoft.com/office/drawing/2014/main" id="{3EB95572-7D9E-4934-B30F-A06B3C6460CC}"/>
              </a:ext>
            </a:extLst>
          </p:cNvPr>
          <p:cNvSpPr>
            <a:spLocks noGrp="1"/>
          </p:cNvSpPr>
          <p:nvPr>
            <p:ph idx="1"/>
          </p:nvPr>
        </p:nvSpPr>
        <p:spPr/>
        <p:txBody>
          <a:bodyPr>
            <a:normAutofit fontScale="77500" lnSpcReduction="20000"/>
          </a:bodyPr>
          <a:lstStyle/>
          <a:p>
            <a:pPr marL="0" indent="0">
              <a:buNone/>
            </a:pPr>
            <a:r>
              <a:rPr lang="en-US" dirty="0"/>
              <a:t>As robots become smaller, less expensive, and more capable, they are able to perform an increasing variety of tasks, leading to revolutionary improvements in domains such as automobile safety and manufacturing. However, their inflexibility makes them hard to deploy in human-centric environments such as homes and schools, where their tasks and environments are constantly changing. Meanwhile, learning to understand language about the physical world is a growing research area in both robotics and natural language processing. The core problem is how the meanings of words are grounded in the noisy, perceptual world in which a robot operates. This project explores how robots can learn about the world from natural language in order to take instructions and learn about their environment naturally and intuitively from people. The ability to follow directions reduces the adoption barrier for robots in domains such as assistive technology, education, and caretaking, where interactions with non-specialists are crucial. Such robots have the potential to ultimately improve autonomy and independence for populations such as aging-in-place elders; for example, a manipulator arm that can learn from a user’s explanation how to handle food or open novel containers would directly affect the independence of persons with dexterity concerns such as advanced arthritis.</a:t>
            </a:r>
          </a:p>
        </p:txBody>
      </p:sp>
      <p:sp>
        <p:nvSpPr>
          <p:cNvPr id="5" name="TextBox 4">
            <a:extLst>
              <a:ext uri="{FF2B5EF4-FFF2-40B4-BE49-F238E27FC236}">
                <a16:creationId xmlns:a16="http://schemas.microsoft.com/office/drawing/2014/main" id="{A3647445-64D2-439A-B074-8301831783D3}"/>
              </a:ext>
            </a:extLst>
          </p:cNvPr>
          <p:cNvSpPr txBox="1"/>
          <p:nvPr/>
        </p:nvSpPr>
        <p:spPr>
          <a:xfrm>
            <a:off x="10011508" y="6488668"/>
            <a:ext cx="2180492" cy="369332"/>
          </a:xfrm>
          <a:prstGeom prst="rect">
            <a:avLst/>
          </a:prstGeom>
          <a:noFill/>
        </p:spPr>
        <p:txBody>
          <a:bodyPr wrap="square" rtlCol="0">
            <a:spAutoFit/>
          </a:bodyPr>
          <a:lstStyle/>
          <a:p>
            <a:r>
              <a:rPr lang="en-US" dirty="0"/>
              <a:t>Source: NSF Grant [</a:t>
            </a:r>
            <a:r>
              <a:rPr lang="en-US" dirty="0">
                <a:hlinkClick r:id="rId2"/>
              </a:rPr>
              <a:t>1</a:t>
            </a:r>
            <a:r>
              <a:rPr lang="en-US" dirty="0"/>
              <a:t>]</a:t>
            </a:r>
          </a:p>
        </p:txBody>
      </p:sp>
      <p:sp>
        <p:nvSpPr>
          <p:cNvPr id="6" name="Rectangle 5">
            <a:extLst>
              <a:ext uri="{FF2B5EF4-FFF2-40B4-BE49-F238E27FC236}">
                <a16:creationId xmlns:a16="http://schemas.microsoft.com/office/drawing/2014/main" id="{0A4E96C9-1598-4923-A4BF-5FF6808C70FD}"/>
              </a:ext>
            </a:extLst>
          </p:cNvPr>
          <p:cNvSpPr/>
          <p:nvPr/>
        </p:nvSpPr>
        <p:spPr>
          <a:xfrm>
            <a:off x="838200" y="1825625"/>
            <a:ext cx="10515600" cy="48382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65F00A-7BF7-46EB-A495-701D08FBEA03}"/>
              </a:ext>
            </a:extLst>
          </p:cNvPr>
          <p:cNvSpPr/>
          <p:nvPr/>
        </p:nvSpPr>
        <p:spPr>
          <a:xfrm>
            <a:off x="838200" y="2309447"/>
            <a:ext cx="4451498" cy="247683"/>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9BDBC1-7AB0-452E-936B-E9ADD0062083}"/>
              </a:ext>
            </a:extLst>
          </p:cNvPr>
          <p:cNvSpPr/>
          <p:nvPr/>
        </p:nvSpPr>
        <p:spPr>
          <a:xfrm>
            <a:off x="5289698" y="2309446"/>
            <a:ext cx="6064102" cy="247683"/>
          </a:xfrm>
          <a:prstGeom prst="rect">
            <a:avLst/>
          </a:prstGeom>
          <a:solidFill>
            <a:schemeClr val="accent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FF5B85-3E3B-4BD8-923A-8F6827131354}"/>
              </a:ext>
            </a:extLst>
          </p:cNvPr>
          <p:cNvSpPr/>
          <p:nvPr/>
        </p:nvSpPr>
        <p:spPr>
          <a:xfrm>
            <a:off x="838199" y="2557129"/>
            <a:ext cx="10515599" cy="940983"/>
          </a:xfrm>
          <a:prstGeom prst="rect">
            <a:avLst/>
          </a:prstGeom>
          <a:solidFill>
            <a:schemeClr val="accent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E41AED3-5075-49E1-B3C3-951EFE40FA73}"/>
              </a:ext>
            </a:extLst>
          </p:cNvPr>
          <p:cNvSpPr/>
          <p:nvPr/>
        </p:nvSpPr>
        <p:spPr>
          <a:xfrm>
            <a:off x="838197" y="3498113"/>
            <a:ext cx="5069814" cy="228544"/>
          </a:xfrm>
          <a:prstGeom prst="rect">
            <a:avLst/>
          </a:prstGeom>
          <a:solidFill>
            <a:schemeClr val="accent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81091C-3FF2-416A-B7B3-E45B6C7E9559}"/>
              </a:ext>
            </a:extLst>
          </p:cNvPr>
          <p:cNvSpPr/>
          <p:nvPr/>
        </p:nvSpPr>
        <p:spPr>
          <a:xfrm>
            <a:off x="5908010" y="3498112"/>
            <a:ext cx="5445787" cy="228544"/>
          </a:xfrm>
          <a:prstGeom prst="rect">
            <a:avLst/>
          </a:prstGeom>
          <a:solidFill>
            <a:schemeClr val="accent6">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B034878-8C94-44EB-8E95-4141373D6BB3}"/>
              </a:ext>
            </a:extLst>
          </p:cNvPr>
          <p:cNvSpPr/>
          <p:nvPr/>
        </p:nvSpPr>
        <p:spPr>
          <a:xfrm>
            <a:off x="838197" y="3726655"/>
            <a:ext cx="10515600" cy="1895571"/>
          </a:xfrm>
          <a:prstGeom prst="rect">
            <a:avLst/>
          </a:prstGeom>
          <a:solidFill>
            <a:schemeClr val="accent6">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377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4" grpId="0" animBg="1"/>
      <p:bldP spid="16"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0126-1139-490C-A5E5-0FC733D9A8FB}"/>
              </a:ext>
            </a:extLst>
          </p:cNvPr>
          <p:cNvSpPr>
            <a:spLocks noGrp="1"/>
          </p:cNvSpPr>
          <p:nvPr>
            <p:ph type="title"/>
          </p:nvPr>
        </p:nvSpPr>
        <p:spPr/>
        <p:txBody>
          <a:bodyPr/>
          <a:lstStyle/>
          <a:p>
            <a:r>
              <a:rPr lang="en-US" dirty="0"/>
              <a:t>Other References</a:t>
            </a:r>
          </a:p>
        </p:txBody>
      </p:sp>
      <p:sp>
        <p:nvSpPr>
          <p:cNvPr id="3" name="Content Placeholder 2">
            <a:extLst>
              <a:ext uri="{FF2B5EF4-FFF2-40B4-BE49-F238E27FC236}">
                <a16:creationId xmlns:a16="http://schemas.microsoft.com/office/drawing/2014/main" id="{E2E6A0BD-5634-4027-8391-E4D47F482001}"/>
              </a:ext>
            </a:extLst>
          </p:cNvPr>
          <p:cNvSpPr>
            <a:spLocks noGrp="1"/>
          </p:cNvSpPr>
          <p:nvPr>
            <p:ph idx="1"/>
          </p:nvPr>
        </p:nvSpPr>
        <p:spPr/>
        <p:txBody>
          <a:bodyPr/>
          <a:lstStyle/>
          <a:p>
            <a:r>
              <a:rPr lang="en-US" dirty="0"/>
              <a:t>Tools, equipment, personnel</a:t>
            </a:r>
          </a:p>
          <a:p>
            <a:pPr lvl="1"/>
            <a:r>
              <a:rPr lang="en-US" dirty="0"/>
              <a:t>Sample Proposal #1, pp. 3-4</a:t>
            </a:r>
          </a:p>
          <a:p>
            <a:r>
              <a:rPr lang="en-US" dirty="0"/>
              <a:t>Feasibility, outcome assessment</a:t>
            </a:r>
          </a:p>
          <a:p>
            <a:pPr lvl="1"/>
            <a:r>
              <a:rPr lang="en-US" dirty="0"/>
              <a:t>Sample proposal #1, p. 5: surveys of client, customers</a:t>
            </a:r>
          </a:p>
          <a:p>
            <a:pPr lvl="1"/>
            <a:r>
              <a:rPr lang="en-US" dirty="0"/>
              <a:t>Sample proposal #4, p. 8: pretests/posttests, reflective journals, audits</a:t>
            </a:r>
          </a:p>
        </p:txBody>
      </p:sp>
    </p:spTree>
    <p:extLst>
      <p:ext uri="{BB962C8B-B14F-4D97-AF65-F5344CB8AC3E}">
        <p14:creationId xmlns:p14="http://schemas.microsoft.com/office/powerpoint/2010/main" val="1384837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B892-60CF-4249-9308-3838F43EB585}"/>
              </a:ext>
            </a:extLst>
          </p:cNvPr>
          <p:cNvSpPr>
            <a:spLocks noGrp="1"/>
          </p:cNvSpPr>
          <p:nvPr>
            <p:ph type="title"/>
          </p:nvPr>
        </p:nvSpPr>
        <p:spPr/>
        <p:txBody>
          <a:bodyPr/>
          <a:lstStyle/>
          <a:p>
            <a:r>
              <a:rPr lang="en-US" dirty="0"/>
              <a:t>Deliverables: Examples</a:t>
            </a:r>
          </a:p>
        </p:txBody>
      </p:sp>
      <p:graphicFrame>
        <p:nvGraphicFramePr>
          <p:cNvPr id="6" name="Table 6">
            <a:extLst>
              <a:ext uri="{FF2B5EF4-FFF2-40B4-BE49-F238E27FC236}">
                <a16:creationId xmlns:a16="http://schemas.microsoft.com/office/drawing/2014/main" id="{4B0AEA88-D2F8-4184-B2A0-714ABD3DDF30}"/>
              </a:ext>
            </a:extLst>
          </p:cNvPr>
          <p:cNvGraphicFramePr>
            <a:graphicFrameLocks noGrp="1"/>
          </p:cNvGraphicFramePr>
          <p:nvPr>
            <p:ph idx="1"/>
            <p:extLst>
              <p:ext uri="{D42A27DB-BD31-4B8C-83A1-F6EECF244321}">
                <p14:modId xmlns:p14="http://schemas.microsoft.com/office/powerpoint/2010/main" val="1406820259"/>
              </p:ext>
            </p:extLst>
          </p:nvPr>
        </p:nvGraphicFramePr>
        <p:xfrm>
          <a:off x="838200" y="1825625"/>
          <a:ext cx="10515600" cy="4404360"/>
        </p:xfrm>
        <a:graphic>
          <a:graphicData uri="http://schemas.openxmlformats.org/drawingml/2006/table">
            <a:tbl>
              <a:tblPr firstRow="1" bandRow="1">
                <a:tableStyleId>{2D5ABB26-0587-4C30-8999-92F81FD0307C}</a:tableStyleId>
              </a:tblPr>
              <a:tblGrid>
                <a:gridCol w="10515600">
                  <a:extLst>
                    <a:ext uri="{9D8B030D-6E8A-4147-A177-3AD203B41FA5}">
                      <a16:colId xmlns:a16="http://schemas.microsoft.com/office/drawing/2014/main" val="1779110259"/>
                    </a:ext>
                  </a:extLst>
                </a:gridCol>
              </a:tblGrid>
              <a:tr h="370840">
                <a:tc>
                  <a:txBody>
                    <a:bodyPr/>
                    <a:lstStyle/>
                    <a:p>
                      <a:r>
                        <a:rPr lang="en-US" b="1" dirty="0"/>
                        <a:t>Example #1: Noninvasive Security Analysis for Smart Grid Energy Management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204416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In addition to the technical project contributions, graduate and undergraduate level course modules on CPS </a:t>
                      </a:r>
                      <a:r>
                        <a:rPr lang="en-US" sz="1800" dirty="0">
                          <a:solidFill>
                            <a:schemeClr val="bg1">
                              <a:lumMod val="65000"/>
                            </a:schemeClr>
                          </a:solidFill>
                          <a:effectLst/>
                          <a:latin typeface="Calibri" panose="020F0502020204030204" pitchFamily="34" charset="0"/>
                          <a:ea typeface="DengXian" panose="02010600030101010101" pitchFamily="2" charset="-122"/>
                          <a:cs typeface="Times New Roman" panose="02020603050405020304" pitchFamily="18" charset="0"/>
                        </a:rPr>
                        <a:t>(cyber-physical systems)</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security will also be developed. Underrepresented and minority students will be encouraged, through local and outreach activities, to participate in the project. Results of this project will be widely publicized in the research community through peer-reviewed journals articles and conference papers.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859479711"/>
                  </a:ext>
                </a:extLst>
              </a:tr>
              <a:tr h="370840">
                <a:tc>
                  <a:txBody>
                    <a:bodyPr/>
                    <a:lstStyle/>
                    <a:p>
                      <a:r>
                        <a:rPr lang="en-US" b="1" dirty="0"/>
                        <a:t>Example #2: Enabling Polymer Network and Multi-Scale Structure 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449815026"/>
                  </a:ext>
                </a:extLst>
              </a:tr>
              <a:tr h="437668">
                <a:tc>
                  <a:txBody>
                    <a:bodyPr/>
                    <a:lstStyle/>
                    <a:p>
                      <a:r>
                        <a:rPr lang="en-US" dirty="0"/>
                        <a:t>This research will also provide education in advanced manufacturing, materials modeling and polymer research to graduate and undergraduate students, while dissemination and outreach to K-12 will increase the impact of the project activities.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57612683"/>
                  </a:ext>
                </a:extLst>
              </a:tr>
              <a:tr h="370840">
                <a:tc>
                  <a:txBody>
                    <a:bodyPr/>
                    <a:lstStyle/>
                    <a:p>
                      <a:r>
                        <a:rPr lang="en-US" b="1" dirty="0"/>
                        <a:t>Example #3: Modules for Neural Computation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4181525270"/>
                  </a:ext>
                </a:extLst>
              </a:tr>
              <a:tr h="370840">
                <a:tc>
                  <a:txBody>
                    <a:bodyPr/>
                    <a:lstStyle/>
                    <a:p>
                      <a:r>
                        <a:rPr lang="en-US" dirty="0"/>
                        <a:t>The result of this project will be improvements to the performance and understanding of modern artificial intelligence systems. The project will contribute in a broad way to the dissemination of computational results to neuroscience and of neuroscience results to the computational community through a combination of summer schools, teaching, and publishing.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633337218"/>
                  </a:ext>
                </a:extLst>
              </a:tr>
            </a:tbl>
          </a:graphicData>
        </a:graphic>
      </p:graphicFrame>
      <p:sp>
        <p:nvSpPr>
          <p:cNvPr id="5" name="TextBox 4">
            <a:extLst>
              <a:ext uri="{FF2B5EF4-FFF2-40B4-BE49-F238E27FC236}">
                <a16:creationId xmlns:a16="http://schemas.microsoft.com/office/drawing/2014/main" id="{561BFD0D-213D-4F8B-AFAF-D803B1CD1771}"/>
              </a:ext>
            </a:extLst>
          </p:cNvPr>
          <p:cNvSpPr txBox="1"/>
          <p:nvPr/>
        </p:nvSpPr>
        <p:spPr>
          <a:xfrm>
            <a:off x="9312442" y="6488668"/>
            <a:ext cx="2879558" cy="369332"/>
          </a:xfrm>
          <a:prstGeom prst="rect">
            <a:avLst/>
          </a:prstGeom>
          <a:noFill/>
        </p:spPr>
        <p:txBody>
          <a:bodyPr wrap="square" rtlCol="0">
            <a:spAutoFit/>
          </a:bodyPr>
          <a:lstStyle/>
          <a:p>
            <a:r>
              <a:rPr lang="en-US" dirty="0"/>
              <a:t>Source: NSF Grants [</a:t>
            </a:r>
            <a:r>
              <a:rPr lang="en-US" dirty="0">
                <a:hlinkClick r:id="rId2"/>
              </a:rPr>
              <a:t>1</a:t>
            </a:r>
            <a:r>
              <a:rPr lang="en-US" dirty="0"/>
              <a:t>] [</a:t>
            </a:r>
            <a:r>
              <a:rPr lang="en-US" dirty="0">
                <a:hlinkClick r:id="rId3"/>
              </a:rPr>
              <a:t>2</a:t>
            </a:r>
            <a:r>
              <a:rPr lang="en-US" dirty="0"/>
              <a:t>] [</a:t>
            </a:r>
            <a:r>
              <a:rPr lang="en-US" dirty="0">
                <a:hlinkClick r:id="rId4"/>
              </a:rPr>
              <a:t>3</a:t>
            </a:r>
            <a:r>
              <a:rPr lang="en-US" dirty="0"/>
              <a:t>]</a:t>
            </a:r>
          </a:p>
        </p:txBody>
      </p:sp>
    </p:spTree>
    <p:extLst>
      <p:ext uri="{BB962C8B-B14F-4D97-AF65-F5344CB8AC3E}">
        <p14:creationId xmlns:p14="http://schemas.microsoft.com/office/powerpoint/2010/main" val="2086012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7563</TotalTime>
  <Words>1056</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VE496 Advanced Technical Communication</vt:lpstr>
      <vt:lpstr>Types of Proposal</vt:lpstr>
      <vt:lpstr>Categories of Proposal</vt:lpstr>
      <vt:lpstr>Proposal Evaluation Criteria</vt:lpstr>
      <vt:lpstr>Readers</vt:lpstr>
      <vt:lpstr>Common Elements of a Proposal</vt:lpstr>
      <vt:lpstr>Topic, Problem, Purpose: Example</vt:lpstr>
      <vt:lpstr>Other References</vt:lpstr>
      <vt:lpstr>Deliverables: Examples</vt:lpstr>
      <vt:lpstr>Implications vs. Intellectual Merit</vt:lpstr>
      <vt:lpstr>Budget, Timeline, Dissemination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VE300 Technical Communication 技术写作与交流</dc:title>
  <dc:creator>nmurrayalvarez@gmail.com</dc:creator>
  <cp:lastModifiedBy>nmurrayalvarez@gmail.com</cp:lastModifiedBy>
  <cp:revision>176</cp:revision>
  <dcterms:created xsi:type="dcterms:W3CDTF">2019-04-30T19:54:39Z</dcterms:created>
  <dcterms:modified xsi:type="dcterms:W3CDTF">2020-07-12T20:18:25Z</dcterms:modified>
</cp:coreProperties>
</file>