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05" r:id="rId3"/>
    <p:sldId id="304" r:id="rId4"/>
    <p:sldId id="300" r:id="rId5"/>
    <p:sldId id="302" r:id="rId6"/>
    <p:sldId id="30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5" d="100"/>
          <a:sy n="85" d="100"/>
        </p:scale>
        <p:origin x="6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C219-0245-4C11-BED8-DC8D9D8FE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2A2E71-BD59-4CA2-9279-847BF3DA2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2F6F7E-6C3F-42A4-AACD-CB1FC0B54A8B}"/>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5" name="Footer Placeholder 4">
            <a:extLst>
              <a:ext uri="{FF2B5EF4-FFF2-40B4-BE49-F238E27FC236}">
                <a16:creationId xmlns:a16="http://schemas.microsoft.com/office/drawing/2014/main" id="{F0D145BD-BE5A-4AE3-A0B7-8CE68EC11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EA993-1527-45A1-9493-66451107B558}"/>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357561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C07B-B387-4495-A509-4B50EB0AC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286810-A251-4792-824E-F069AB5D2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E8710-FF0C-4BB3-A252-065ACB2B0940}"/>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5" name="Footer Placeholder 4">
            <a:extLst>
              <a:ext uri="{FF2B5EF4-FFF2-40B4-BE49-F238E27FC236}">
                <a16:creationId xmlns:a16="http://schemas.microsoft.com/office/drawing/2014/main" id="{DC7CF6D7-2716-4F3A-8064-47CB9A9ED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CB2E3-A5BA-41D8-B3E0-CD642E83274E}"/>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361385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564D51-E558-4FD0-9F7C-A65330486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F458EE-C131-4DD7-9865-C425109E3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5DAFC-FC19-40D8-99EB-6A7C8F641657}"/>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5" name="Footer Placeholder 4">
            <a:extLst>
              <a:ext uri="{FF2B5EF4-FFF2-40B4-BE49-F238E27FC236}">
                <a16:creationId xmlns:a16="http://schemas.microsoft.com/office/drawing/2014/main" id="{612572D3-19C9-4CDD-BB69-543A24B0D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A0779-9219-45AC-811B-DC1ADA576868}"/>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79170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B8E4-5BA7-4E95-A69C-626948CBB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3F9C9-6B6B-4C46-BA3F-4616125F0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913BA-6A09-47E7-8D77-D9CCF35A0B64}"/>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5" name="Footer Placeholder 4">
            <a:extLst>
              <a:ext uri="{FF2B5EF4-FFF2-40B4-BE49-F238E27FC236}">
                <a16:creationId xmlns:a16="http://schemas.microsoft.com/office/drawing/2014/main" id="{E7A39AAF-E843-48B6-91BF-EF1AA7427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0B76A-9933-4942-BC5A-386C296C7C9B}"/>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309871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5397-F10F-4AF1-8F8C-6B2556BA3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3E9CAF-AFE1-4D14-9CF0-9235A3F89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012D9-09BC-4B4E-BCD3-871BCDEDB9BF}"/>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5" name="Footer Placeholder 4">
            <a:extLst>
              <a:ext uri="{FF2B5EF4-FFF2-40B4-BE49-F238E27FC236}">
                <a16:creationId xmlns:a16="http://schemas.microsoft.com/office/drawing/2014/main" id="{E2BE41A1-4385-4F70-BE0C-A1195AE8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487D3-29D7-4F20-9A75-A6D47289713C}"/>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62692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C3A7-1F59-44F3-8914-E13B3B067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F702D-97DD-41F3-AD4B-48472EB226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CEB3B-2609-491F-803B-2AA8E985D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2D2216-E5A8-40D4-87E5-8CAF4FFB13BC}"/>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6" name="Footer Placeholder 5">
            <a:extLst>
              <a:ext uri="{FF2B5EF4-FFF2-40B4-BE49-F238E27FC236}">
                <a16:creationId xmlns:a16="http://schemas.microsoft.com/office/drawing/2014/main" id="{7236D2E7-46DE-4ECD-8E2C-2F3222C16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67228-282F-4998-A448-1A53C7431699}"/>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166560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D53B-43B6-4C8E-A20E-50DCD36806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8143BC-C0A0-4D2F-80CF-8FF653899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761F9E-2032-4E07-A6A0-8B0EDC8846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3892A8-6D7E-4823-852C-BFC30A4924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DD5D3-106C-43D1-98B0-3310066E1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44B91F-D3F0-4B18-8900-56EBF1E8F824}"/>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8" name="Footer Placeholder 7">
            <a:extLst>
              <a:ext uri="{FF2B5EF4-FFF2-40B4-BE49-F238E27FC236}">
                <a16:creationId xmlns:a16="http://schemas.microsoft.com/office/drawing/2014/main" id="{9E6FFC65-991F-4F74-B3C4-A11AE229D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AF5427-AB67-43EE-8B4D-E589BCC7CB99}"/>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280846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E1CB-98D3-483B-8F1A-2EA62BD56F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040A1-E944-4BB1-90D6-E5E8BCCF8D76}"/>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4" name="Footer Placeholder 3">
            <a:extLst>
              <a:ext uri="{FF2B5EF4-FFF2-40B4-BE49-F238E27FC236}">
                <a16:creationId xmlns:a16="http://schemas.microsoft.com/office/drawing/2014/main" id="{EA0C66DD-4217-4376-B17A-215441436D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713CE-B630-480D-AF71-B3DFBCD05F34}"/>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158761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458552-EC50-41F5-BF8D-52436DADB582}"/>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3" name="Footer Placeholder 2">
            <a:extLst>
              <a:ext uri="{FF2B5EF4-FFF2-40B4-BE49-F238E27FC236}">
                <a16:creationId xmlns:a16="http://schemas.microsoft.com/office/drawing/2014/main" id="{2855D43E-0655-432C-B610-4CD81204DE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D81103-F9CC-4C4F-86B9-5F5AD339B379}"/>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24094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10DE-F65F-4775-8F46-32064962B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EABF6-8087-41F9-855A-678FD8029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388EE-9CA2-4233-8F45-9126A115B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39848-48A5-460A-90D4-EC8FB35B48EC}"/>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6" name="Footer Placeholder 5">
            <a:extLst>
              <a:ext uri="{FF2B5EF4-FFF2-40B4-BE49-F238E27FC236}">
                <a16:creationId xmlns:a16="http://schemas.microsoft.com/office/drawing/2014/main" id="{EF18CAB8-21A1-41E3-9DF7-F04F16F00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1524F-50FE-4B58-A58A-31CEFB70878B}"/>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345061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CB3A-33BA-4965-979E-484E48780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A4DFB8-7598-41FD-8E9E-121884740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57C70-F98E-4507-B051-C0A1E87A4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83AF5-9E64-447A-93D6-64E437611DC1}"/>
              </a:ext>
            </a:extLst>
          </p:cNvPr>
          <p:cNvSpPr>
            <a:spLocks noGrp="1"/>
          </p:cNvSpPr>
          <p:nvPr>
            <p:ph type="dt" sz="half" idx="10"/>
          </p:nvPr>
        </p:nvSpPr>
        <p:spPr/>
        <p:txBody>
          <a:bodyPr/>
          <a:lstStyle/>
          <a:p>
            <a:fld id="{DC8A1B58-6F66-4118-AD61-3F920936396F}" type="datetimeFigureOut">
              <a:rPr lang="en-US" smtClean="0"/>
              <a:t>7/15/2020</a:t>
            </a:fld>
            <a:endParaRPr lang="en-US"/>
          </a:p>
        </p:txBody>
      </p:sp>
      <p:sp>
        <p:nvSpPr>
          <p:cNvPr id="6" name="Footer Placeholder 5">
            <a:extLst>
              <a:ext uri="{FF2B5EF4-FFF2-40B4-BE49-F238E27FC236}">
                <a16:creationId xmlns:a16="http://schemas.microsoft.com/office/drawing/2014/main" id="{4FC4E698-055E-4341-92B3-F67241321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D501C-F653-4BA0-9A91-4BBB6251F6AE}"/>
              </a:ext>
            </a:extLst>
          </p:cNvPr>
          <p:cNvSpPr>
            <a:spLocks noGrp="1"/>
          </p:cNvSpPr>
          <p:nvPr>
            <p:ph type="sldNum" sz="quarter" idx="12"/>
          </p:nvPr>
        </p:nvSpPr>
        <p:spPr/>
        <p:txBody>
          <a:bodyPr/>
          <a:lstStyle/>
          <a:p>
            <a:fld id="{873D28C6-6F04-4ACE-ACBE-680E83784989}" type="slidenum">
              <a:rPr lang="en-US" smtClean="0"/>
              <a:t>‹#›</a:t>
            </a:fld>
            <a:endParaRPr lang="en-US"/>
          </a:p>
        </p:txBody>
      </p:sp>
    </p:spTree>
    <p:extLst>
      <p:ext uri="{BB962C8B-B14F-4D97-AF65-F5344CB8AC3E}">
        <p14:creationId xmlns:p14="http://schemas.microsoft.com/office/powerpoint/2010/main" val="85484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F9F9C-6B03-4659-8719-C3ACE9BEF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F1E9B3-2C74-4844-BC10-0682FAE0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033CA-B01F-4C35-AEF5-7A2BC1123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A1B58-6F66-4118-AD61-3F920936396F}" type="datetimeFigureOut">
              <a:rPr lang="en-US" smtClean="0"/>
              <a:t>7/15/2020</a:t>
            </a:fld>
            <a:endParaRPr lang="en-US"/>
          </a:p>
        </p:txBody>
      </p:sp>
      <p:sp>
        <p:nvSpPr>
          <p:cNvPr id="5" name="Footer Placeholder 4">
            <a:extLst>
              <a:ext uri="{FF2B5EF4-FFF2-40B4-BE49-F238E27FC236}">
                <a16:creationId xmlns:a16="http://schemas.microsoft.com/office/drawing/2014/main" id="{0FF3F959-47D4-40B0-A665-37BA8BC68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896CFC-0E54-4C2B-AAF0-A3115CB88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28C6-6F04-4ACE-ACBE-680E83784989}" type="slidenum">
              <a:rPr lang="en-US" smtClean="0"/>
              <a:t>‹#›</a:t>
            </a:fld>
            <a:endParaRPr lang="en-US"/>
          </a:p>
        </p:txBody>
      </p:sp>
    </p:spTree>
    <p:extLst>
      <p:ext uri="{BB962C8B-B14F-4D97-AF65-F5344CB8AC3E}">
        <p14:creationId xmlns:p14="http://schemas.microsoft.com/office/powerpoint/2010/main" val="8925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10, Day </a:t>
            </a:r>
            <a:r>
              <a:rPr lang="en-US" altLang="zh-TW" dirty="0"/>
              <a:t>2</a:t>
            </a:r>
            <a:r>
              <a:rPr lang="en-US" dirty="0"/>
              <a:t>:</a:t>
            </a:r>
          </a:p>
          <a:p>
            <a:r>
              <a:rPr lang="en-US" dirty="0"/>
              <a:t>Methods and Procedures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4239-9603-468E-84BF-5E6C878BE269}"/>
              </a:ext>
            </a:extLst>
          </p:cNvPr>
          <p:cNvSpPr>
            <a:spLocks noGrp="1"/>
          </p:cNvSpPr>
          <p:nvPr>
            <p:ph type="title"/>
          </p:nvPr>
        </p:nvSpPr>
        <p:spPr/>
        <p:txBody>
          <a:bodyPr/>
          <a:lstStyle/>
          <a:p>
            <a:r>
              <a:rPr lang="en-US" dirty="0"/>
              <a:t>Guidelines for Structuring a Proposal</a:t>
            </a:r>
          </a:p>
        </p:txBody>
      </p:sp>
      <p:sp>
        <p:nvSpPr>
          <p:cNvPr id="3" name="Content Placeholder 2">
            <a:extLst>
              <a:ext uri="{FF2B5EF4-FFF2-40B4-BE49-F238E27FC236}">
                <a16:creationId xmlns:a16="http://schemas.microsoft.com/office/drawing/2014/main" id="{11D1F6EC-0266-4473-A3A5-D117D6119569}"/>
              </a:ext>
            </a:extLst>
          </p:cNvPr>
          <p:cNvSpPr>
            <a:spLocks noGrp="1"/>
          </p:cNvSpPr>
          <p:nvPr>
            <p:ph idx="1"/>
          </p:nvPr>
        </p:nvSpPr>
        <p:spPr/>
        <p:txBody>
          <a:bodyPr>
            <a:normAutofit fontScale="85000" lnSpcReduction="20000"/>
          </a:bodyPr>
          <a:lstStyle/>
          <a:p>
            <a:r>
              <a:rPr lang="en-US" dirty="0"/>
              <a:t>Make sure you propose a specific solution (i.e. a device or a system) to address the stated problem. Proposing to “look for a solution” will not do. A proposal is not for thinking of </a:t>
            </a:r>
            <a:r>
              <a:rPr lang="en-US" b="1" dirty="0"/>
              <a:t>what</a:t>
            </a:r>
            <a:r>
              <a:rPr lang="en-US" dirty="0"/>
              <a:t> to do. A proposal is for thinking of </a:t>
            </a:r>
            <a:r>
              <a:rPr lang="en-US" b="1" dirty="0"/>
              <a:t>how</a:t>
            </a:r>
            <a:r>
              <a:rPr lang="en-US" dirty="0"/>
              <a:t> to implement a solution you have already thought of. The funding agency will only give you their money if they see that you have already thought of a feasible solution, and you have realistic step-by-step procedures for building it.</a:t>
            </a:r>
          </a:p>
          <a:p>
            <a:r>
              <a:rPr lang="en-US" dirty="0"/>
              <a:t>Make sure the tools, materials, and personnel are a logical choice for the device or system you are proposing to build. Make sure your list of materials is complete and does not leave anything out.</a:t>
            </a:r>
          </a:p>
          <a:p>
            <a:r>
              <a:rPr lang="en-US" dirty="0"/>
              <a:t>Make sure your methods and procedures makes use of all the tools, materials, and personnel you have listed. Do not mention anything that was not previously listed in the “Materials” section.</a:t>
            </a:r>
          </a:p>
          <a:p>
            <a:r>
              <a:rPr lang="en-US" dirty="0"/>
              <a:t>Make sure your deliverables include not only the system or device you are proposing, but also the ways you will train people to use that device, and the ways you will disseminate information about your device to the wider industry.</a:t>
            </a:r>
          </a:p>
        </p:txBody>
      </p:sp>
    </p:spTree>
    <p:extLst>
      <p:ext uri="{BB962C8B-B14F-4D97-AF65-F5344CB8AC3E}">
        <p14:creationId xmlns:p14="http://schemas.microsoft.com/office/powerpoint/2010/main" val="20951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29A6-3579-41C5-BF7B-8145E456484B}"/>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05B4F02F-459F-40FD-AF0D-9516E2131245}"/>
              </a:ext>
            </a:extLst>
          </p:cNvPr>
          <p:cNvSpPr>
            <a:spLocks noGrp="1"/>
          </p:cNvSpPr>
          <p:nvPr>
            <p:ph idx="1"/>
          </p:nvPr>
        </p:nvSpPr>
        <p:spPr/>
        <p:txBody>
          <a:bodyPr/>
          <a:lstStyle/>
          <a:p>
            <a:r>
              <a:rPr lang="en-US" dirty="0"/>
              <a:t>Physical materials</a:t>
            </a:r>
          </a:p>
          <a:p>
            <a:pPr lvl="1"/>
            <a:r>
              <a:rPr lang="en-US" dirty="0"/>
              <a:t>Tools and equipment you will use to build the device</a:t>
            </a:r>
          </a:p>
          <a:p>
            <a:pPr lvl="1"/>
            <a:r>
              <a:rPr lang="en-US" dirty="0"/>
              <a:t>Parts, components, and materials of the device you will build</a:t>
            </a:r>
          </a:p>
          <a:p>
            <a:r>
              <a:rPr lang="en-US" dirty="0"/>
              <a:t>Electronic resources</a:t>
            </a:r>
          </a:p>
          <a:p>
            <a:pPr lvl="1"/>
            <a:r>
              <a:rPr lang="en-US" dirty="0"/>
              <a:t>General software: office and image processing suites</a:t>
            </a:r>
          </a:p>
          <a:p>
            <a:pPr lvl="1"/>
            <a:r>
              <a:rPr lang="en-US" dirty="0"/>
              <a:t>Specialized software: programming or application development packages</a:t>
            </a:r>
          </a:p>
          <a:p>
            <a:r>
              <a:rPr lang="en-US" dirty="0"/>
              <a:t>Supports</a:t>
            </a:r>
          </a:p>
          <a:p>
            <a:pPr lvl="1"/>
            <a:r>
              <a:rPr lang="en-US" dirty="0"/>
              <a:t>Power and ethernet cables</a:t>
            </a:r>
          </a:p>
          <a:p>
            <a:pPr lvl="1"/>
            <a:r>
              <a:rPr lang="en-US" dirty="0"/>
              <a:t>Security and encryption software</a:t>
            </a:r>
          </a:p>
          <a:p>
            <a:pPr lvl="1"/>
            <a:r>
              <a:rPr lang="en-US" dirty="0"/>
              <a:t>Printing, telephone, and internet services</a:t>
            </a:r>
          </a:p>
        </p:txBody>
      </p:sp>
    </p:spTree>
    <p:extLst>
      <p:ext uri="{BB962C8B-B14F-4D97-AF65-F5344CB8AC3E}">
        <p14:creationId xmlns:p14="http://schemas.microsoft.com/office/powerpoint/2010/main" val="265149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3415-5556-46BC-AA7C-54FA61240223}"/>
              </a:ext>
            </a:extLst>
          </p:cNvPr>
          <p:cNvSpPr>
            <a:spLocks noGrp="1"/>
          </p:cNvSpPr>
          <p:nvPr>
            <p:ph type="title"/>
          </p:nvPr>
        </p:nvSpPr>
        <p:spPr/>
        <p:txBody>
          <a:bodyPr/>
          <a:lstStyle/>
          <a:p>
            <a:r>
              <a:rPr lang="en-US" dirty="0"/>
              <a:t>Methods and Procedures: Writing Guidelines</a:t>
            </a:r>
          </a:p>
        </p:txBody>
      </p:sp>
      <p:graphicFrame>
        <p:nvGraphicFramePr>
          <p:cNvPr id="4" name="Table 4">
            <a:extLst>
              <a:ext uri="{FF2B5EF4-FFF2-40B4-BE49-F238E27FC236}">
                <a16:creationId xmlns:a16="http://schemas.microsoft.com/office/drawing/2014/main" id="{88A15B00-3BE7-4B4A-AA19-FFDCC5BCBA16}"/>
              </a:ext>
            </a:extLst>
          </p:cNvPr>
          <p:cNvGraphicFramePr>
            <a:graphicFrameLocks noGrp="1"/>
          </p:cNvGraphicFramePr>
          <p:nvPr>
            <p:ph idx="1"/>
            <p:extLst>
              <p:ext uri="{D42A27DB-BD31-4B8C-83A1-F6EECF244321}">
                <p14:modId xmlns:p14="http://schemas.microsoft.com/office/powerpoint/2010/main" val="4234995730"/>
              </p:ext>
            </p:extLst>
          </p:nvPr>
        </p:nvGraphicFramePr>
        <p:xfrm>
          <a:off x="838200" y="1825625"/>
          <a:ext cx="10515600" cy="439928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3922525228"/>
                    </a:ext>
                  </a:extLst>
                </a:gridCol>
                <a:gridCol w="5257800">
                  <a:extLst>
                    <a:ext uri="{9D8B030D-6E8A-4147-A177-3AD203B41FA5}">
                      <a16:colId xmlns:a16="http://schemas.microsoft.com/office/drawing/2014/main" val="3880500832"/>
                    </a:ext>
                  </a:extLst>
                </a:gridCol>
              </a:tblGrid>
              <a:tr h="370840">
                <a:tc gridSpan="2">
                  <a:txBody>
                    <a:bodyPr/>
                    <a:lstStyle/>
                    <a:p>
                      <a:r>
                        <a:rPr lang="en-US" b="1" dirty="0"/>
                        <a:t>Decide when active or passive voice is most suitable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a:p>
                  </a:txBody>
                  <a:tcPr/>
                </a:tc>
                <a:extLst>
                  <a:ext uri="{0D108BD9-81ED-4DB2-BD59-A6C34878D82A}">
                    <a16:rowId xmlns:a16="http://schemas.microsoft.com/office/drawing/2014/main" val="1460500895"/>
                  </a:ext>
                </a:extLst>
              </a:tr>
              <a:tr h="370840">
                <a:tc gridSpan="2">
                  <a:txBody>
                    <a:bodyPr/>
                    <a:lstStyle/>
                    <a:p>
                      <a:r>
                        <a:rPr lang="en-US" dirty="0"/>
                        <a:t>Once we have created a new version of the website, we should user-test it with our customers and salespeople. Perhaps we could pay some of our customers to try out the site and show us where it could be improved … At the end of this process, we should have a fully functioning website.</a:t>
                      </a:r>
                    </a:p>
                    <a:p>
                      <a:endParaRPr lang="en-US" dirty="0"/>
                    </a:p>
                    <a:p>
                      <a:r>
                        <a:rPr lang="en-US" dirty="0"/>
                        <a:t>Thresholding was applied to the images that converted grayscale input images to binary images. The binarized image has only 0 (black) and 1 (white). Next, the bit edge, represented by the change of white and black pixels, was characterized and plotted in graphs.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US"/>
                    </a:p>
                  </a:txBody>
                  <a:tcPr/>
                </a:tc>
                <a:extLst>
                  <a:ext uri="{0D108BD9-81ED-4DB2-BD59-A6C34878D82A}">
                    <a16:rowId xmlns:a16="http://schemas.microsoft.com/office/drawing/2014/main" val="3549674848"/>
                  </a:ext>
                </a:extLst>
              </a:tr>
              <a:tr h="370840">
                <a:tc gridSpan="2">
                  <a:txBody>
                    <a:bodyPr/>
                    <a:lstStyle/>
                    <a:p>
                      <a:r>
                        <a:rPr lang="en-US" b="1" dirty="0"/>
                        <a:t>Break down the procedure into major and minor steps, from section-level to sentence-level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endParaRPr lang="en-US"/>
                    </a:p>
                  </a:txBody>
                  <a:tcPr/>
                </a:tc>
                <a:extLst>
                  <a:ext uri="{0D108BD9-81ED-4DB2-BD59-A6C34878D82A}">
                    <a16:rowId xmlns:a16="http://schemas.microsoft.com/office/drawing/2014/main" val="2116940725"/>
                  </a:ext>
                </a:extLst>
              </a:tr>
              <a:tr h="370840">
                <a:tc>
                  <a:txBody>
                    <a:bodyPr/>
                    <a:lstStyle/>
                    <a:p>
                      <a:r>
                        <a:rPr lang="en-US" u="sng" dirty="0"/>
                        <a:t>Section-level:</a:t>
                      </a:r>
                    </a:p>
                    <a:p>
                      <a:pPr marL="400050" indent="-400050">
                        <a:buAutoNum type="romanUcParenR"/>
                      </a:pPr>
                      <a:r>
                        <a:rPr lang="en-US" dirty="0"/>
                        <a:t>Design of Knee Brace</a:t>
                      </a:r>
                    </a:p>
                    <a:p>
                      <a:pPr marL="400050" indent="-400050">
                        <a:buAutoNum type="romanUcParenR"/>
                      </a:pPr>
                      <a:r>
                        <a:rPr lang="en-US" dirty="0"/>
                        <a:t>Design of Control System</a:t>
                      </a:r>
                    </a:p>
                    <a:p>
                      <a:pPr marL="400050" indent="-400050">
                        <a:buAutoNum type="romanUcParenR"/>
                      </a:pPr>
                      <a:r>
                        <a:rPr lang="en-US" dirty="0"/>
                        <a:t>Design and Development of Prototype</a:t>
                      </a:r>
                    </a:p>
                    <a:p>
                      <a:pPr marL="400050" indent="-400050">
                        <a:buAutoNum type="romanUcParenR"/>
                      </a:pPr>
                      <a:r>
                        <a:rPr lang="en-US" dirty="0"/>
                        <a:t>Experimental Setup Results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u="sng" dirty="0"/>
                        <a:t>Sentence-level:</a:t>
                      </a:r>
                    </a:p>
                    <a:p>
                      <a:r>
                        <a:rPr lang="en-US" sz="1400" dirty="0"/>
                        <a:t>After the initial design has been drafted, the knee brace will be subjected to finite element analysis (FEA) using the </a:t>
                      </a:r>
                      <a:r>
                        <a:rPr lang="en-US" sz="1400" dirty="0" err="1"/>
                        <a:t>Solidworks</a:t>
                      </a:r>
                      <a:r>
                        <a:rPr lang="en-US" sz="1400" dirty="0"/>
                        <a:t> tool. There will be two main types of FEA analysis: (1) linear static stress analysis and (2) thermal stress analysis of parts and assemblies. The main reason for this analysis is to check for maximum displacement and contact stress.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937651300"/>
                  </a:ext>
                </a:extLst>
              </a:tr>
            </a:tbl>
          </a:graphicData>
        </a:graphic>
      </p:graphicFrame>
      <p:sp>
        <p:nvSpPr>
          <p:cNvPr id="6" name="TextBox 5">
            <a:extLst>
              <a:ext uri="{FF2B5EF4-FFF2-40B4-BE49-F238E27FC236}">
                <a16:creationId xmlns:a16="http://schemas.microsoft.com/office/drawing/2014/main" id="{7F36BE14-A1A7-4071-961E-4A8FF61865B0}"/>
              </a:ext>
            </a:extLst>
          </p:cNvPr>
          <p:cNvSpPr txBox="1"/>
          <p:nvPr/>
        </p:nvSpPr>
        <p:spPr>
          <a:xfrm>
            <a:off x="10477040" y="6488668"/>
            <a:ext cx="1714959" cy="369332"/>
          </a:xfrm>
          <a:prstGeom prst="rect">
            <a:avLst/>
          </a:prstGeom>
          <a:noFill/>
        </p:spPr>
        <p:txBody>
          <a:bodyPr wrap="square" rtlCol="0">
            <a:spAutoFit/>
          </a:bodyPr>
          <a:lstStyle/>
          <a:p>
            <a:r>
              <a:rPr lang="en-US" dirty="0"/>
              <a:t>Sources: Various</a:t>
            </a:r>
          </a:p>
        </p:txBody>
      </p:sp>
    </p:spTree>
    <p:extLst>
      <p:ext uri="{BB962C8B-B14F-4D97-AF65-F5344CB8AC3E}">
        <p14:creationId xmlns:p14="http://schemas.microsoft.com/office/powerpoint/2010/main" val="397440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5C31-C01A-4E2C-8346-1F052F273A81}"/>
              </a:ext>
            </a:extLst>
          </p:cNvPr>
          <p:cNvSpPr>
            <a:spLocks noGrp="1"/>
          </p:cNvSpPr>
          <p:nvPr>
            <p:ph type="title"/>
          </p:nvPr>
        </p:nvSpPr>
        <p:spPr/>
        <p:txBody>
          <a:bodyPr/>
          <a:lstStyle/>
          <a:p>
            <a:r>
              <a:rPr lang="en-US" dirty="0"/>
              <a:t>Methods and Procedures: Writing Guidelines</a:t>
            </a:r>
          </a:p>
        </p:txBody>
      </p:sp>
      <p:graphicFrame>
        <p:nvGraphicFramePr>
          <p:cNvPr id="4" name="Table 4">
            <a:extLst>
              <a:ext uri="{FF2B5EF4-FFF2-40B4-BE49-F238E27FC236}">
                <a16:creationId xmlns:a16="http://schemas.microsoft.com/office/drawing/2014/main" id="{9B89EB0E-E9CC-471C-B009-90F9C3E10926}"/>
              </a:ext>
            </a:extLst>
          </p:cNvPr>
          <p:cNvGraphicFramePr>
            <a:graphicFrameLocks noGrp="1"/>
          </p:cNvGraphicFramePr>
          <p:nvPr>
            <p:ph idx="1"/>
            <p:extLst>
              <p:ext uri="{D42A27DB-BD31-4B8C-83A1-F6EECF244321}">
                <p14:modId xmlns:p14="http://schemas.microsoft.com/office/powerpoint/2010/main" val="1479479065"/>
              </p:ext>
            </p:extLst>
          </p:nvPr>
        </p:nvGraphicFramePr>
        <p:xfrm>
          <a:off x="838200" y="1825625"/>
          <a:ext cx="10515600" cy="311912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1388899567"/>
                    </a:ext>
                  </a:extLst>
                </a:gridCol>
              </a:tblGrid>
              <a:tr h="370840">
                <a:tc>
                  <a:txBody>
                    <a:bodyPr/>
                    <a:lstStyle/>
                    <a:p>
                      <a:r>
                        <a:rPr lang="en-US" b="1" dirty="0"/>
                        <a:t>Provide brief explanations of what purpose a procedure 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extLst>
                  <a:ext uri="{0D108BD9-81ED-4DB2-BD59-A6C34878D82A}">
                    <a16:rowId xmlns:a16="http://schemas.microsoft.com/office/drawing/2014/main" val="883266925"/>
                  </a:ext>
                </a:extLst>
              </a:tr>
              <a:tr h="370840">
                <a:tc>
                  <a:txBody>
                    <a:bodyPr/>
                    <a:lstStyle/>
                    <a:p>
                      <a:r>
                        <a:rPr lang="en-US" dirty="0"/>
                        <a:t>We began by modelling all features since no assumptions can be made about the relevance of any specific one. We randomly split the dataset into three stratified subsets: training, validation, and test. Training data was used to derive a set of candidate data-driven models, validation data to optimize the models, and test data to valuate the top performing model performance and net benefit.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9118800"/>
                  </a:ext>
                </a:extLst>
              </a:tr>
              <a:tr h="370840">
                <a:tc>
                  <a:txBody>
                    <a:bodyPr/>
                    <a:lstStyle/>
                    <a:p>
                      <a:r>
                        <a:rPr lang="en-US" b="1" dirty="0"/>
                        <a:t>Use precise, descriptive language (quantifying where possible)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3474660130"/>
                  </a:ext>
                </a:extLst>
              </a:tr>
              <a:tr h="370840">
                <a:tc>
                  <a:txBody>
                    <a:bodyPr/>
                    <a:lstStyle/>
                    <a:p>
                      <a:r>
                        <a:rPr lang="en-US" dirty="0"/>
                        <a:t>The experiment was conducted using 40 AUT </a:t>
                      </a:r>
                      <a:r>
                        <a:rPr lang="en-US" dirty="0" err="1"/>
                        <a:t>Scantool</a:t>
                      </a:r>
                      <a:r>
                        <a:rPr lang="en-US" dirty="0"/>
                        <a:t> machine. It started with a minimum spindle speed of 120 rpm. In the experiment, a high speed steel (HSS) drill bit with a 3 mm diameter was used. The investigation was conducted 6 mm from the depth of the cut. All drilling tests were carried out under dry conditions and drilled continuously until wear appeared, which generally occurred after 1,000 drills.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74306131"/>
                  </a:ext>
                </a:extLst>
              </a:tr>
            </a:tbl>
          </a:graphicData>
        </a:graphic>
      </p:graphicFrame>
      <p:sp>
        <p:nvSpPr>
          <p:cNvPr id="6" name="TextBox 5">
            <a:extLst>
              <a:ext uri="{FF2B5EF4-FFF2-40B4-BE49-F238E27FC236}">
                <a16:creationId xmlns:a16="http://schemas.microsoft.com/office/drawing/2014/main" id="{895C02E2-264B-4486-956E-6CC5CEA97A64}"/>
              </a:ext>
            </a:extLst>
          </p:cNvPr>
          <p:cNvSpPr txBox="1"/>
          <p:nvPr/>
        </p:nvSpPr>
        <p:spPr>
          <a:xfrm>
            <a:off x="10477040" y="6488668"/>
            <a:ext cx="1714959" cy="369332"/>
          </a:xfrm>
          <a:prstGeom prst="rect">
            <a:avLst/>
          </a:prstGeom>
          <a:noFill/>
        </p:spPr>
        <p:txBody>
          <a:bodyPr wrap="square" rtlCol="0">
            <a:spAutoFit/>
          </a:bodyPr>
          <a:lstStyle/>
          <a:p>
            <a:r>
              <a:rPr lang="en-US" dirty="0"/>
              <a:t>Sources: Various</a:t>
            </a:r>
          </a:p>
        </p:txBody>
      </p:sp>
    </p:spTree>
    <p:extLst>
      <p:ext uri="{BB962C8B-B14F-4D97-AF65-F5344CB8AC3E}">
        <p14:creationId xmlns:p14="http://schemas.microsoft.com/office/powerpoint/2010/main" val="194215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61310-3AFB-489D-8D0C-95EF03736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50" y="1866900"/>
            <a:ext cx="7581900" cy="3124200"/>
          </a:xfrm>
          <a:prstGeom prst="rect">
            <a:avLst/>
          </a:prstGeom>
        </p:spPr>
      </p:pic>
      <p:sp>
        <p:nvSpPr>
          <p:cNvPr id="6" name="TextBox 5">
            <a:extLst>
              <a:ext uri="{FF2B5EF4-FFF2-40B4-BE49-F238E27FC236}">
                <a16:creationId xmlns:a16="http://schemas.microsoft.com/office/drawing/2014/main" id="{1B1B1B32-A6B9-4B6E-888C-D97B22F58923}"/>
              </a:ext>
            </a:extLst>
          </p:cNvPr>
          <p:cNvSpPr txBox="1"/>
          <p:nvPr/>
        </p:nvSpPr>
        <p:spPr>
          <a:xfrm>
            <a:off x="9364336" y="6488668"/>
            <a:ext cx="2827663" cy="369332"/>
          </a:xfrm>
          <a:prstGeom prst="rect">
            <a:avLst/>
          </a:prstGeom>
          <a:noFill/>
        </p:spPr>
        <p:txBody>
          <a:bodyPr wrap="square" rtlCol="0">
            <a:spAutoFit/>
          </a:bodyPr>
          <a:lstStyle/>
          <a:p>
            <a:r>
              <a:rPr lang="en-US" dirty="0"/>
              <a:t>Source: </a:t>
            </a:r>
            <a:r>
              <a:rPr lang="en-US" dirty="0" err="1"/>
              <a:t>Silyn</a:t>
            </a:r>
            <a:r>
              <a:rPr lang="en-US" dirty="0"/>
              <a:t>-Roberts (2013)</a:t>
            </a:r>
          </a:p>
        </p:txBody>
      </p:sp>
    </p:spTree>
    <p:extLst>
      <p:ext uri="{BB962C8B-B14F-4D97-AF65-F5344CB8AC3E}">
        <p14:creationId xmlns:p14="http://schemas.microsoft.com/office/powerpoint/2010/main" val="235600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718</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VE496 Advanced Technical Communication</vt:lpstr>
      <vt:lpstr>Guidelines for Structuring a Proposal</vt:lpstr>
      <vt:lpstr>Materials</vt:lpstr>
      <vt:lpstr>Methods and Procedures: Writing Guidelines</vt:lpstr>
      <vt:lpstr>Methods and Procedures: Writing Guidelines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VE496 Advanced Technical Communication</dc:title>
  <dc:creator>nmurrayalvarez@gmail.com</dc:creator>
  <cp:lastModifiedBy>nmurrayalvarez@gmail.com</cp:lastModifiedBy>
  <cp:revision>43</cp:revision>
  <dcterms:created xsi:type="dcterms:W3CDTF">2020-04-08T19:12:54Z</dcterms:created>
  <dcterms:modified xsi:type="dcterms:W3CDTF">2020-07-16T23:47:15Z</dcterms:modified>
</cp:coreProperties>
</file>