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303" r:id="rId4"/>
    <p:sldId id="304" r:id="rId5"/>
    <p:sldId id="302" r:id="rId6"/>
    <p:sldId id="306" r:id="rId7"/>
    <p:sldId id="30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7" d="100"/>
          <a:sy n="87"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7/19/2020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7/19/2020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11:</a:t>
            </a:r>
          </a:p>
          <a:p>
            <a:r>
              <a:rPr lang="en-US" dirty="0"/>
              <a:t>Instructions and Technical Documentation</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198E-358A-4A6D-BEC7-7F72F3EF17FF}"/>
              </a:ext>
            </a:extLst>
          </p:cNvPr>
          <p:cNvSpPr>
            <a:spLocks noGrp="1"/>
          </p:cNvSpPr>
          <p:nvPr>
            <p:ph type="title"/>
          </p:nvPr>
        </p:nvSpPr>
        <p:spPr/>
        <p:txBody>
          <a:bodyPr/>
          <a:lstStyle/>
          <a:p>
            <a:r>
              <a:rPr lang="en-US" dirty="0"/>
              <a:t>Technical Instructions: Writing Guidelines</a:t>
            </a:r>
          </a:p>
        </p:txBody>
      </p:sp>
      <p:sp>
        <p:nvSpPr>
          <p:cNvPr id="3" name="Content Placeholder 2">
            <a:extLst>
              <a:ext uri="{FF2B5EF4-FFF2-40B4-BE49-F238E27FC236}">
                <a16:creationId xmlns:a16="http://schemas.microsoft.com/office/drawing/2014/main" id="{598875A6-FED1-4D3C-80C2-97C17031C2E5}"/>
              </a:ext>
            </a:extLst>
          </p:cNvPr>
          <p:cNvSpPr>
            <a:spLocks noGrp="1"/>
          </p:cNvSpPr>
          <p:nvPr>
            <p:ph idx="1"/>
          </p:nvPr>
        </p:nvSpPr>
        <p:spPr/>
        <p:txBody>
          <a:bodyPr/>
          <a:lstStyle/>
          <a:p>
            <a:r>
              <a:rPr lang="en-US" dirty="0"/>
              <a:t>Put a period (.) at the end of each step</a:t>
            </a:r>
          </a:p>
          <a:p>
            <a:r>
              <a:rPr lang="en-US" dirty="0"/>
              <a:t>Use fewer than 20 words per sentence</a:t>
            </a:r>
          </a:p>
          <a:p>
            <a:r>
              <a:rPr lang="en-US" dirty="0"/>
              <a:t>Eliminate articles (a, an, the) to improve concision</a:t>
            </a:r>
          </a:p>
          <a:p>
            <a:r>
              <a:rPr lang="en-US" dirty="0"/>
              <a:t>Use active voice, present tense, and imperative mood</a:t>
            </a:r>
          </a:p>
          <a:p>
            <a:r>
              <a:rPr lang="en-US" dirty="0"/>
              <a:t>Use ordinal numbering (1, 2, 3) instead of bullet points (●○‒)</a:t>
            </a:r>
          </a:p>
          <a:p>
            <a:r>
              <a:rPr lang="en-US" dirty="0"/>
              <a:t>Write one action per sentence, unless multiple actions must be done simultaneously</a:t>
            </a:r>
          </a:p>
          <a:p>
            <a:r>
              <a:rPr lang="en-US" dirty="0"/>
              <a:t>Place notes and reminders below the list of instructions, not in the middle of it</a:t>
            </a:r>
          </a:p>
        </p:txBody>
      </p:sp>
    </p:spTree>
    <p:extLst>
      <p:ext uri="{BB962C8B-B14F-4D97-AF65-F5344CB8AC3E}">
        <p14:creationId xmlns:p14="http://schemas.microsoft.com/office/powerpoint/2010/main" val="201766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F593-68CC-4201-A5D9-98FEE6969499}"/>
              </a:ext>
            </a:extLst>
          </p:cNvPr>
          <p:cNvSpPr>
            <a:spLocks noGrp="1"/>
          </p:cNvSpPr>
          <p:nvPr>
            <p:ph type="title"/>
          </p:nvPr>
        </p:nvSpPr>
        <p:spPr/>
        <p:txBody>
          <a:bodyPr/>
          <a:lstStyle/>
          <a:p>
            <a:r>
              <a:rPr lang="en-US" dirty="0"/>
              <a:t>Technical Instructions: Writing Guidelines</a:t>
            </a:r>
          </a:p>
        </p:txBody>
      </p:sp>
      <p:graphicFrame>
        <p:nvGraphicFramePr>
          <p:cNvPr id="4" name="Table 4">
            <a:extLst>
              <a:ext uri="{FF2B5EF4-FFF2-40B4-BE49-F238E27FC236}">
                <a16:creationId xmlns:a16="http://schemas.microsoft.com/office/drawing/2014/main" id="{7E03DF5C-B2E1-421A-9A33-F6B2117F5A6F}"/>
              </a:ext>
            </a:extLst>
          </p:cNvPr>
          <p:cNvGraphicFramePr>
            <a:graphicFrameLocks noGrp="1"/>
          </p:cNvGraphicFramePr>
          <p:nvPr>
            <p:ph idx="1"/>
            <p:extLst>
              <p:ext uri="{D42A27DB-BD31-4B8C-83A1-F6EECF244321}">
                <p14:modId xmlns:p14="http://schemas.microsoft.com/office/powerpoint/2010/main" val="113014811"/>
              </p:ext>
            </p:extLst>
          </p:nvPr>
        </p:nvGraphicFramePr>
        <p:xfrm>
          <a:off x="838200" y="1825625"/>
          <a:ext cx="10515600" cy="413004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250927979"/>
                    </a:ext>
                  </a:extLst>
                </a:gridCol>
                <a:gridCol w="5257800">
                  <a:extLst>
                    <a:ext uri="{9D8B030D-6E8A-4147-A177-3AD203B41FA5}">
                      <a16:colId xmlns:a16="http://schemas.microsoft.com/office/drawing/2014/main" val="2257825286"/>
                    </a:ext>
                  </a:extLst>
                </a:gridCol>
              </a:tblGrid>
              <a:tr h="370840">
                <a:tc gridSpan="2">
                  <a:txBody>
                    <a:bodyPr/>
                    <a:lstStyle/>
                    <a:p>
                      <a:r>
                        <a:rPr lang="en-US" b="1" dirty="0"/>
                        <a:t>Put everything in chronological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1909140599"/>
                  </a:ext>
                </a:extLst>
              </a:tr>
              <a:tr h="370840">
                <a:tc>
                  <a:txBody>
                    <a:bodyPr/>
                    <a:lstStyle/>
                    <a:p>
                      <a:r>
                        <a:rPr lang="en-US" sz="1800" b="0" i="0" u="none" strike="noStrike" kern="1200" baseline="0" dirty="0">
                          <a:solidFill>
                            <a:schemeClr val="tx1"/>
                          </a:solidFill>
                          <a:latin typeface="+mn-lt"/>
                          <a:ea typeface="+mn-ea"/>
                          <a:cs typeface="+mn-cs"/>
                        </a:rPr>
                        <a:t>Before cutting the green wire, ensure the red wire is disconnected.</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342900" indent="-342900">
                        <a:buFont typeface="+mj-lt"/>
                        <a:buAutoNum type="arabicPeriod"/>
                      </a:pPr>
                      <a:r>
                        <a:rPr lang="en-US" sz="1800" b="0" i="0" u="none" strike="noStrike" kern="1200" baseline="0" dirty="0">
                          <a:solidFill>
                            <a:schemeClr val="tx1"/>
                          </a:solidFill>
                          <a:latin typeface="+mn-lt"/>
                          <a:ea typeface="+mn-ea"/>
                          <a:cs typeface="+mn-cs"/>
                        </a:rPr>
                        <a:t>Ensure the red wire is disconnected.</a:t>
                      </a:r>
                    </a:p>
                    <a:p>
                      <a:pPr marL="342900" indent="-342900">
                        <a:buFont typeface="+mj-lt"/>
                        <a:buAutoNum type="arabicPeriod"/>
                      </a:pPr>
                      <a:r>
                        <a:rPr lang="en-US" sz="1800" b="0" i="0" u="none" strike="noStrike" kern="1200" baseline="0" dirty="0">
                          <a:solidFill>
                            <a:schemeClr val="tx1"/>
                          </a:solidFill>
                          <a:latin typeface="+mn-lt"/>
                          <a:ea typeface="+mn-ea"/>
                          <a:cs typeface="+mn-cs"/>
                        </a:rPr>
                        <a:t>Cut the green wire.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55660848"/>
                  </a:ext>
                </a:extLst>
              </a:tr>
              <a:tr h="370840">
                <a:tc gridSpan="2">
                  <a:txBody>
                    <a:bodyPr/>
                    <a:lstStyle/>
                    <a:p>
                      <a:r>
                        <a:rPr lang="en-US" b="1" dirty="0"/>
                        <a:t>Introduce procedures with a colon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6">
                        <a:lumMod val="60000"/>
                        <a:lumOff val="40000"/>
                      </a:schemeClr>
                    </a:solidFill>
                  </a:tcPr>
                </a:tc>
                <a:tc hMerge="1">
                  <a:txBody>
                    <a:bodyPr/>
                    <a:lstStyle/>
                    <a:p>
                      <a:endParaRPr lang="en-US"/>
                    </a:p>
                  </a:txBody>
                  <a:tcPr/>
                </a:tc>
                <a:extLst>
                  <a:ext uri="{0D108BD9-81ED-4DB2-BD59-A6C34878D82A}">
                    <a16:rowId xmlns:a16="http://schemas.microsoft.com/office/drawing/2014/main" val="838428447"/>
                  </a:ext>
                </a:extLst>
              </a:tr>
              <a:tr h="471099">
                <a:tc>
                  <a:txBody>
                    <a:bodyPr/>
                    <a:lstStyle/>
                    <a:p>
                      <a:r>
                        <a:rPr lang="en-US" dirty="0"/>
                        <a:t>To install the software, do the following</a:t>
                      </a:r>
                    </a:p>
                    <a:p>
                      <a:pPr marL="576263" indent="-342900">
                        <a:buFont typeface="+mj-lt"/>
                        <a:buAutoNum type="arabicPeriod"/>
                      </a:pPr>
                      <a:r>
                        <a:rPr lang="en-US" dirty="0"/>
                        <a:t>Click </a:t>
                      </a:r>
                      <a:r>
                        <a:rPr lang="en-US" i="1" dirty="0"/>
                        <a:t>Download Software</a:t>
                      </a:r>
                      <a:r>
                        <a:rPr lang="en-US" i="0" dirty="0"/>
                        <a:t>.</a:t>
                      </a:r>
                    </a:p>
                    <a:p>
                      <a:pPr marL="576263" indent="-342900">
                        <a:buFont typeface="+mj-lt"/>
                        <a:buAutoNum type="arabicPeriod"/>
                      </a:pPr>
                      <a:r>
                        <a:rPr lang="en-US" i="0" dirty="0"/>
                        <a:t>Save it to your desired folder.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t>To install the software:</a:t>
                      </a:r>
                    </a:p>
                    <a:p>
                      <a:pPr marL="576263" indent="-342900">
                        <a:buFont typeface="+mj-lt"/>
                        <a:buAutoNum type="arabicPeriod"/>
                      </a:pPr>
                      <a:r>
                        <a:rPr lang="en-US" dirty="0"/>
                        <a:t>Click </a:t>
                      </a:r>
                      <a:r>
                        <a:rPr lang="en-US" i="1" dirty="0"/>
                        <a:t>Download Software</a:t>
                      </a:r>
                      <a:r>
                        <a:rPr lang="en-US" i="0" dirty="0"/>
                        <a:t>.</a:t>
                      </a:r>
                    </a:p>
                    <a:p>
                      <a:pPr marL="576263" indent="-342900">
                        <a:buFont typeface="+mj-lt"/>
                        <a:buAutoNum type="arabicPeriod"/>
                      </a:pPr>
                      <a:r>
                        <a:rPr lang="en-US" i="0" dirty="0"/>
                        <a:t>Save it to your desired folder.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41112385"/>
                  </a:ext>
                </a:extLst>
              </a:tr>
              <a:tr h="370840">
                <a:tc gridSpan="2">
                  <a:txBody>
                    <a:bodyPr/>
                    <a:lstStyle/>
                    <a:p>
                      <a:r>
                        <a:rPr lang="en-US" b="1" dirty="0"/>
                        <a:t>Refer to buttons concisely and with </a:t>
                      </a:r>
                      <a:r>
                        <a:rPr lang="en-US" b="1" i="1" dirty="0"/>
                        <a:t>italic font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83559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 OK.</a:t>
                      </a:r>
                    </a:p>
                    <a:p>
                      <a:r>
                        <a:rPr lang="en-US" dirty="0"/>
                        <a:t>Click the OK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a left-hand click on Save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 the “save as” button and choose where to save the file.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i="0" dirty="0"/>
                        <a:t>Click </a:t>
                      </a:r>
                      <a:r>
                        <a:rPr lang="en-US" i="1" dirty="0"/>
                        <a:t>OK</a:t>
                      </a:r>
                      <a:r>
                        <a:rPr lang="en-US" i="0" dirty="0"/>
                        <a:t>.</a:t>
                      </a:r>
                    </a:p>
                    <a:p>
                      <a:r>
                        <a:rPr lang="en-US" i="0" dirty="0"/>
                        <a:t>Click </a:t>
                      </a:r>
                      <a:r>
                        <a:rPr lang="en-US" i="1" dirty="0"/>
                        <a:t>OK</a:t>
                      </a:r>
                      <a:r>
                        <a:rPr lang="en-US" i="0" dirty="0"/>
                        <a:t>.</a:t>
                      </a:r>
                    </a:p>
                    <a:p>
                      <a:r>
                        <a:rPr lang="en-US" i="0" dirty="0"/>
                        <a:t>Click </a:t>
                      </a:r>
                      <a:r>
                        <a:rPr lang="en-US" i="1" dirty="0"/>
                        <a:t>Save As</a:t>
                      </a:r>
                      <a:r>
                        <a:rPr lang="en-US"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i="1" dirty="0"/>
                        <a:t>Save As</a:t>
                      </a:r>
                      <a:r>
                        <a:rPr lang="en-US" i="0" dirty="0"/>
                        <a:t> and select the folder where you would like to save the file.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104530541"/>
                  </a:ext>
                </a:extLst>
              </a:tr>
            </a:tbl>
          </a:graphicData>
        </a:graphic>
      </p:graphicFrame>
      <p:sp>
        <p:nvSpPr>
          <p:cNvPr id="6" name="TextBox 5">
            <a:extLst>
              <a:ext uri="{FF2B5EF4-FFF2-40B4-BE49-F238E27FC236}">
                <a16:creationId xmlns:a16="http://schemas.microsoft.com/office/drawing/2014/main" id="{933ED525-8927-4276-981D-3A41C299FF4A}"/>
              </a:ext>
            </a:extLst>
          </p:cNvPr>
          <p:cNvSpPr txBox="1"/>
          <p:nvPr/>
        </p:nvSpPr>
        <p:spPr>
          <a:xfrm>
            <a:off x="9727893" y="6492875"/>
            <a:ext cx="2464107" cy="369332"/>
          </a:xfrm>
          <a:prstGeom prst="rect">
            <a:avLst/>
          </a:prstGeom>
          <a:noFill/>
        </p:spPr>
        <p:txBody>
          <a:bodyPr wrap="square" rtlCol="0">
            <a:spAutoFit/>
          </a:bodyPr>
          <a:lstStyle/>
          <a:p>
            <a:r>
              <a:rPr lang="en-US" dirty="0"/>
              <a:t>Source: </a:t>
            </a:r>
            <a:r>
              <a:rPr lang="en-US" dirty="0" err="1"/>
              <a:t>Wallwork</a:t>
            </a:r>
            <a:r>
              <a:rPr lang="en-US" dirty="0"/>
              <a:t> (2014)</a:t>
            </a:r>
          </a:p>
        </p:txBody>
      </p:sp>
    </p:spTree>
    <p:extLst>
      <p:ext uri="{BB962C8B-B14F-4D97-AF65-F5344CB8AC3E}">
        <p14:creationId xmlns:p14="http://schemas.microsoft.com/office/powerpoint/2010/main" val="141838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713A-A58F-446A-840F-18A3F980AE0A}"/>
              </a:ext>
            </a:extLst>
          </p:cNvPr>
          <p:cNvSpPr>
            <a:spLocks noGrp="1"/>
          </p:cNvSpPr>
          <p:nvPr>
            <p:ph type="title"/>
          </p:nvPr>
        </p:nvSpPr>
        <p:spPr/>
        <p:txBody>
          <a:bodyPr/>
          <a:lstStyle/>
          <a:p>
            <a:r>
              <a:rPr lang="en-US" dirty="0"/>
              <a:t>Technical Instructions: Writing Guidelines</a:t>
            </a:r>
          </a:p>
        </p:txBody>
      </p:sp>
      <p:graphicFrame>
        <p:nvGraphicFramePr>
          <p:cNvPr id="4" name="Table 4">
            <a:extLst>
              <a:ext uri="{FF2B5EF4-FFF2-40B4-BE49-F238E27FC236}">
                <a16:creationId xmlns:a16="http://schemas.microsoft.com/office/drawing/2014/main" id="{136D5BD2-0574-46CF-8DA4-EDF627567CE7}"/>
              </a:ext>
            </a:extLst>
          </p:cNvPr>
          <p:cNvGraphicFramePr>
            <a:graphicFrameLocks noGrp="1"/>
          </p:cNvGraphicFramePr>
          <p:nvPr>
            <p:ph idx="1"/>
            <p:extLst>
              <p:ext uri="{D42A27DB-BD31-4B8C-83A1-F6EECF244321}">
                <p14:modId xmlns:p14="http://schemas.microsoft.com/office/powerpoint/2010/main" val="1954092880"/>
              </p:ext>
            </p:extLst>
          </p:nvPr>
        </p:nvGraphicFramePr>
        <p:xfrm>
          <a:off x="838200" y="1825625"/>
          <a:ext cx="10515600" cy="375412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05827182"/>
                    </a:ext>
                  </a:extLst>
                </a:gridCol>
                <a:gridCol w="5257800">
                  <a:extLst>
                    <a:ext uri="{9D8B030D-6E8A-4147-A177-3AD203B41FA5}">
                      <a16:colId xmlns:a16="http://schemas.microsoft.com/office/drawing/2014/main" val="312405019"/>
                    </a:ext>
                  </a:extLst>
                </a:gridCol>
              </a:tblGrid>
              <a:tr h="370840">
                <a:tc gridSpan="2">
                  <a:txBody>
                    <a:bodyPr/>
                    <a:lstStyle/>
                    <a:p>
                      <a:pPr marL="0" indent="0">
                        <a:buFont typeface="+mj-lt"/>
                        <a:buNone/>
                      </a:pPr>
                      <a:r>
                        <a:rPr lang="en-US" b="1" i="0" dirty="0"/>
                        <a:t>Separate instructions from expected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tc hMerge="1">
                  <a:txBody>
                    <a:bodyPr/>
                    <a:lstStyle/>
                    <a:p>
                      <a:pPr marL="233363" indent="0">
                        <a:buFont typeface="+mj-lt"/>
                        <a:buNone/>
                      </a:pPr>
                      <a:endParaRPr lang="en-US" i="0" dirty="0"/>
                    </a:p>
                  </a:txBody>
                  <a:tcPr/>
                </a:tc>
                <a:extLst>
                  <a:ext uri="{0D108BD9-81ED-4DB2-BD59-A6C34878D82A}">
                    <a16:rowId xmlns:a16="http://schemas.microsoft.com/office/drawing/2014/main" val="339841690"/>
                  </a:ext>
                </a:extLst>
              </a:tr>
              <a:tr h="370840">
                <a:tc>
                  <a:txBody>
                    <a:bodyPr/>
                    <a:lstStyle/>
                    <a:p>
                      <a:pPr marL="342900" indent="-342900">
                        <a:buFont typeface="+mj-lt"/>
                        <a:buAutoNum type="arabicPeriod"/>
                      </a:pPr>
                      <a:r>
                        <a:rPr lang="en-US" sz="1800" b="0" i="0" u="none" strike="noStrike" kern="1200" baseline="0" dirty="0">
                          <a:solidFill>
                            <a:schemeClr val="tx1"/>
                          </a:solidFill>
                          <a:latin typeface="+mn-lt"/>
                          <a:ea typeface="+mn-ea"/>
                          <a:cs typeface="+mn-cs"/>
                        </a:rPr>
                        <a:t>From the Main Menu, open the window showing the data you want to export.</a:t>
                      </a:r>
                    </a:p>
                    <a:p>
                      <a:pPr marL="342900" indent="-342900">
                        <a:buFont typeface="+mj-lt"/>
                        <a:buAutoNum type="arabicPeriod"/>
                      </a:pPr>
                      <a:r>
                        <a:rPr lang="en-US" sz="1800" b="0" i="0" u="none" strike="noStrike" kern="1200" baseline="0" dirty="0">
                          <a:solidFill>
                            <a:schemeClr val="tx1"/>
                          </a:solidFill>
                          <a:latin typeface="+mn-lt"/>
                          <a:ea typeface="+mn-ea"/>
                          <a:cs typeface="+mn-cs"/>
                        </a:rPr>
                        <a:t>Select </a:t>
                      </a:r>
                      <a:r>
                        <a:rPr lang="en-US" sz="1800" b="0" i="1" u="none" strike="noStrike" kern="1200" baseline="0" dirty="0">
                          <a:solidFill>
                            <a:schemeClr val="tx1"/>
                          </a:solidFill>
                          <a:latin typeface="+mn-lt"/>
                          <a:ea typeface="+mn-ea"/>
                          <a:cs typeface="+mn-cs"/>
                        </a:rPr>
                        <a:t>Current Page </a:t>
                      </a:r>
                      <a:r>
                        <a:rPr lang="en-US" sz="1800" b="0" i="0" u="none" strike="noStrike" kern="1200" baseline="0" dirty="0">
                          <a:solidFill>
                            <a:schemeClr val="tx1"/>
                          </a:solidFill>
                          <a:latin typeface="+mn-lt"/>
                          <a:ea typeface="+mn-ea"/>
                          <a:cs typeface="+mn-cs"/>
                        </a:rPr>
                        <a:t>to export all the data available for the window the command has been recalled from. Alternatively, select </a:t>
                      </a:r>
                      <a:r>
                        <a:rPr lang="en-US" sz="1800" b="0" i="1" u="none" strike="noStrike" kern="1200" baseline="0" dirty="0">
                          <a:solidFill>
                            <a:schemeClr val="tx1"/>
                          </a:solidFill>
                          <a:latin typeface="+mn-lt"/>
                          <a:ea typeface="+mn-ea"/>
                          <a:cs typeface="+mn-cs"/>
                        </a:rPr>
                        <a:t>All Result Rows </a:t>
                      </a:r>
                      <a:r>
                        <a:rPr lang="en-US" sz="1800" b="0" i="0" u="none" strike="noStrike" kern="1200" baseline="0" dirty="0">
                          <a:solidFill>
                            <a:schemeClr val="tx1"/>
                          </a:solidFill>
                          <a:latin typeface="+mn-lt"/>
                          <a:ea typeface="+mn-ea"/>
                          <a:cs typeface="+mn-cs"/>
                        </a:rPr>
                        <a:t>to export only the data retrieved via the search launched.</a:t>
                      </a:r>
                    </a:p>
                    <a:p>
                      <a:pPr marL="342900" indent="-342900">
                        <a:buFont typeface="+mj-lt"/>
                        <a:buAutoNum type="arabicPeriod"/>
                      </a:pPr>
                      <a:r>
                        <a:rPr lang="en-US" sz="1800" b="0" i="0" u="none" strike="noStrike" kern="1200" baseline="0" dirty="0">
                          <a:solidFill>
                            <a:schemeClr val="tx1"/>
                          </a:solidFill>
                          <a:latin typeface="+mn-lt"/>
                          <a:ea typeface="+mn-ea"/>
                          <a:cs typeface="+mn-cs"/>
                        </a:rPr>
                        <a:t>The File Download dialog window opens.</a:t>
                      </a:r>
                    </a:p>
                    <a:p>
                      <a:pPr marL="342900" indent="-342900">
                        <a:buFont typeface="+mj-lt"/>
                        <a:buAutoNum type="arabicPeriod"/>
                      </a:pPr>
                      <a:r>
                        <a:rPr lang="en-US" sz="1800" b="0" i="0" u="none" strike="noStrike" kern="1200" baseline="0" dirty="0">
                          <a:solidFill>
                            <a:schemeClr val="tx1"/>
                          </a:solidFill>
                          <a:latin typeface="+mn-lt"/>
                          <a:ea typeface="+mn-ea"/>
                          <a:cs typeface="+mn-cs"/>
                        </a:rPr>
                        <a:t>Click </a:t>
                      </a:r>
                      <a:r>
                        <a:rPr lang="en-US" sz="1800" b="0" i="1" u="none" strike="noStrike" kern="1200" baseline="0" dirty="0">
                          <a:solidFill>
                            <a:schemeClr val="tx1"/>
                          </a:solidFill>
                          <a:latin typeface="+mn-lt"/>
                          <a:ea typeface="+mn-ea"/>
                          <a:cs typeface="+mn-cs"/>
                        </a:rPr>
                        <a:t>Open </a:t>
                      </a:r>
                      <a:r>
                        <a:rPr lang="en-US" sz="1800" b="0" i="0" u="none" strike="noStrike" kern="1200" baseline="0" dirty="0">
                          <a:solidFill>
                            <a:schemeClr val="tx1"/>
                          </a:solidFill>
                          <a:latin typeface="+mn-lt"/>
                          <a:ea typeface="+mn-ea"/>
                          <a:cs typeface="+mn-cs"/>
                        </a:rPr>
                        <a:t>to open the Excel file. Alternatively, click </a:t>
                      </a:r>
                      <a:r>
                        <a:rPr lang="en-US" sz="1800" b="0" i="1" u="none" strike="noStrike" kern="1200" baseline="0" dirty="0">
                          <a:solidFill>
                            <a:schemeClr val="tx1"/>
                          </a:solidFill>
                          <a:latin typeface="+mn-lt"/>
                          <a:ea typeface="+mn-ea"/>
                          <a:cs typeface="+mn-cs"/>
                        </a:rPr>
                        <a:t>Save </a:t>
                      </a:r>
                      <a:r>
                        <a:rPr lang="en-US" sz="1800" b="0" i="0" u="none" strike="noStrike" kern="1200" baseline="0" dirty="0">
                          <a:solidFill>
                            <a:schemeClr val="tx1"/>
                          </a:solidFill>
                          <a:latin typeface="+mn-lt"/>
                          <a:ea typeface="+mn-ea"/>
                          <a:cs typeface="+mn-cs"/>
                        </a:rPr>
                        <a:t>and choose where you want to save the document.</a:t>
                      </a:r>
                    </a:p>
                    <a:p>
                      <a:pPr marL="342900" indent="-342900">
                        <a:buFont typeface="+mj-lt"/>
                        <a:buAutoNum type="arabicPeriod"/>
                      </a:pPr>
                      <a:r>
                        <a:rPr lang="en-US" sz="1800" b="0" i="0" u="none" strike="noStrike" kern="1200" baseline="0" dirty="0">
                          <a:solidFill>
                            <a:schemeClr val="tx1"/>
                          </a:solidFill>
                          <a:latin typeface="+mn-lt"/>
                          <a:ea typeface="+mn-ea"/>
                          <a:cs typeface="+mn-cs"/>
                        </a:rPr>
                        <a:t>Your Excel file appears in the location you have chosen.</a:t>
                      </a:r>
                      <a:endParaRPr lang="en-US" sz="2800" i="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indent="-342900">
                        <a:buFont typeface="+mj-lt"/>
                        <a:buAutoNum type="arabicPeriod"/>
                      </a:pPr>
                      <a:r>
                        <a:rPr lang="en-US" sz="1800" b="0" i="0" u="none" strike="noStrike" kern="1200" baseline="0" dirty="0">
                          <a:solidFill>
                            <a:schemeClr val="tx1"/>
                          </a:solidFill>
                          <a:latin typeface="+mn-lt"/>
                          <a:ea typeface="+mn-ea"/>
                          <a:cs typeface="+mn-cs"/>
                        </a:rPr>
                        <a:t>From the Main Menu, open the window showing the data you want to export.</a:t>
                      </a:r>
                    </a:p>
                    <a:p>
                      <a:pPr marL="342900" indent="-342900">
                        <a:buFont typeface="+mj-lt"/>
                        <a:buAutoNum type="arabicPeriod"/>
                      </a:pPr>
                      <a:r>
                        <a:rPr lang="en-US" sz="1800" b="0" i="0" u="none" strike="noStrike" kern="1200" baseline="0" dirty="0">
                          <a:solidFill>
                            <a:schemeClr val="tx1"/>
                          </a:solidFill>
                          <a:latin typeface="+mn-lt"/>
                          <a:ea typeface="+mn-ea"/>
                          <a:cs typeface="+mn-cs"/>
                        </a:rPr>
                        <a:t>Select </a:t>
                      </a:r>
                      <a:r>
                        <a:rPr lang="en-US" sz="1800" b="0" i="1" u="none" strike="noStrike" kern="1200" baseline="0" dirty="0">
                          <a:solidFill>
                            <a:schemeClr val="tx1"/>
                          </a:solidFill>
                          <a:latin typeface="+mn-lt"/>
                          <a:ea typeface="+mn-ea"/>
                          <a:cs typeface="+mn-cs"/>
                        </a:rPr>
                        <a:t>Current Page </a:t>
                      </a:r>
                      <a:r>
                        <a:rPr lang="en-US" sz="1800" b="0" i="0" u="none" strike="noStrike" kern="1200" baseline="0" dirty="0">
                          <a:solidFill>
                            <a:schemeClr val="tx1"/>
                          </a:solidFill>
                          <a:latin typeface="+mn-lt"/>
                          <a:ea typeface="+mn-ea"/>
                          <a:cs typeface="+mn-cs"/>
                        </a:rPr>
                        <a:t>to export all the data available for the window the command has been recalled from. Alternatively, select </a:t>
                      </a:r>
                      <a:r>
                        <a:rPr lang="en-US" sz="1800" b="0" i="1" u="none" strike="noStrike" kern="1200" baseline="0" dirty="0">
                          <a:solidFill>
                            <a:schemeClr val="tx1"/>
                          </a:solidFill>
                          <a:latin typeface="+mn-lt"/>
                          <a:ea typeface="+mn-ea"/>
                          <a:cs typeface="+mn-cs"/>
                        </a:rPr>
                        <a:t>All Result Rows </a:t>
                      </a:r>
                      <a:r>
                        <a:rPr lang="en-US" sz="1800" b="0" i="0" u="none" strike="noStrike" kern="1200" baseline="0" dirty="0">
                          <a:solidFill>
                            <a:schemeClr val="tx1"/>
                          </a:solidFill>
                          <a:latin typeface="+mn-lt"/>
                          <a:ea typeface="+mn-ea"/>
                          <a:cs typeface="+mn-cs"/>
                        </a:rPr>
                        <a:t>to export only the data retrieved via the search launched.</a:t>
                      </a:r>
                    </a:p>
                    <a:p>
                      <a:pPr marL="974725"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The File Download dialog window opens.</a:t>
                      </a:r>
                    </a:p>
                    <a:p>
                      <a:pPr marL="342900" indent="-342900">
                        <a:buFont typeface="+mj-lt"/>
                        <a:buAutoNum type="arabicPeriod" startAt="3"/>
                      </a:pPr>
                      <a:r>
                        <a:rPr lang="en-US" sz="1800" b="0" i="0" u="none" strike="noStrike" kern="1200" baseline="0" dirty="0">
                          <a:solidFill>
                            <a:schemeClr val="tx1"/>
                          </a:solidFill>
                          <a:latin typeface="+mn-lt"/>
                          <a:ea typeface="+mn-ea"/>
                          <a:cs typeface="+mn-cs"/>
                        </a:rPr>
                        <a:t>Click </a:t>
                      </a:r>
                      <a:r>
                        <a:rPr lang="en-US" sz="1800" b="0" i="1" u="none" strike="noStrike" kern="1200" baseline="0" dirty="0">
                          <a:solidFill>
                            <a:schemeClr val="tx1"/>
                          </a:solidFill>
                          <a:latin typeface="+mn-lt"/>
                          <a:ea typeface="+mn-ea"/>
                          <a:cs typeface="+mn-cs"/>
                        </a:rPr>
                        <a:t>Open </a:t>
                      </a:r>
                      <a:r>
                        <a:rPr lang="en-US" sz="1800" b="0" i="0" u="none" strike="noStrike" kern="1200" baseline="0" dirty="0">
                          <a:solidFill>
                            <a:schemeClr val="tx1"/>
                          </a:solidFill>
                          <a:latin typeface="+mn-lt"/>
                          <a:ea typeface="+mn-ea"/>
                          <a:cs typeface="+mn-cs"/>
                        </a:rPr>
                        <a:t>to open the Excel file. Alternatively, click </a:t>
                      </a:r>
                      <a:r>
                        <a:rPr lang="en-US" sz="1800" b="0" i="1" u="none" strike="noStrike" kern="1200" baseline="0" dirty="0">
                          <a:solidFill>
                            <a:schemeClr val="tx1"/>
                          </a:solidFill>
                          <a:latin typeface="+mn-lt"/>
                          <a:ea typeface="+mn-ea"/>
                          <a:cs typeface="+mn-cs"/>
                        </a:rPr>
                        <a:t>Save </a:t>
                      </a:r>
                      <a:r>
                        <a:rPr lang="en-US" sz="1800" b="0" i="0" u="none" strike="noStrike" kern="1200" baseline="0" dirty="0">
                          <a:solidFill>
                            <a:schemeClr val="tx1"/>
                          </a:solidFill>
                          <a:latin typeface="+mn-lt"/>
                          <a:ea typeface="+mn-ea"/>
                          <a:cs typeface="+mn-cs"/>
                        </a:rPr>
                        <a:t>and choose where you want to save the document.</a:t>
                      </a:r>
                    </a:p>
                    <a:p>
                      <a:pPr marL="974725"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Your Excel file appears in the location you have chosen.</a:t>
                      </a:r>
                      <a:endParaRPr lang="en-US" sz="1800" i="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6464181"/>
                  </a:ext>
                </a:extLst>
              </a:tr>
            </a:tbl>
          </a:graphicData>
        </a:graphic>
      </p:graphicFrame>
      <p:sp>
        <p:nvSpPr>
          <p:cNvPr id="6" name="TextBox 5">
            <a:extLst>
              <a:ext uri="{FF2B5EF4-FFF2-40B4-BE49-F238E27FC236}">
                <a16:creationId xmlns:a16="http://schemas.microsoft.com/office/drawing/2014/main" id="{6EB876F5-E9F4-4C77-A5ED-3DD13C51AA17}"/>
              </a:ext>
            </a:extLst>
          </p:cNvPr>
          <p:cNvSpPr txBox="1"/>
          <p:nvPr/>
        </p:nvSpPr>
        <p:spPr>
          <a:xfrm>
            <a:off x="9727893" y="6492875"/>
            <a:ext cx="2464107" cy="369332"/>
          </a:xfrm>
          <a:prstGeom prst="rect">
            <a:avLst/>
          </a:prstGeom>
          <a:noFill/>
        </p:spPr>
        <p:txBody>
          <a:bodyPr wrap="square" rtlCol="0">
            <a:spAutoFit/>
          </a:bodyPr>
          <a:lstStyle/>
          <a:p>
            <a:r>
              <a:rPr lang="en-US" dirty="0"/>
              <a:t>Source: </a:t>
            </a:r>
            <a:r>
              <a:rPr lang="en-US" dirty="0" err="1"/>
              <a:t>Wallwork</a:t>
            </a:r>
            <a:r>
              <a:rPr lang="en-US" dirty="0"/>
              <a:t> (2014)</a:t>
            </a:r>
          </a:p>
        </p:txBody>
      </p:sp>
    </p:spTree>
    <p:extLst>
      <p:ext uri="{BB962C8B-B14F-4D97-AF65-F5344CB8AC3E}">
        <p14:creationId xmlns:p14="http://schemas.microsoft.com/office/powerpoint/2010/main" val="242551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455-CE97-4598-A0D4-B5F9052027B8}"/>
              </a:ext>
            </a:extLst>
          </p:cNvPr>
          <p:cNvSpPr>
            <a:spLocks noGrp="1"/>
          </p:cNvSpPr>
          <p:nvPr>
            <p:ph type="title"/>
          </p:nvPr>
        </p:nvSpPr>
        <p:spPr/>
        <p:txBody>
          <a:bodyPr/>
          <a:lstStyle/>
          <a:p>
            <a:r>
              <a:rPr lang="en-US" dirty="0"/>
              <a:t>Technical Instructions: Example</a:t>
            </a:r>
          </a:p>
        </p:txBody>
      </p:sp>
      <p:graphicFrame>
        <p:nvGraphicFramePr>
          <p:cNvPr id="4" name="Table 4">
            <a:extLst>
              <a:ext uri="{FF2B5EF4-FFF2-40B4-BE49-F238E27FC236}">
                <a16:creationId xmlns:a16="http://schemas.microsoft.com/office/drawing/2014/main" id="{CCDE2A8F-3A71-468D-8C90-5F7EF3FDC38B}"/>
              </a:ext>
            </a:extLst>
          </p:cNvPr>
          <p:cNvGraphicFramePr>
            <a:graphicFrameLocks noGrp="1"/>
          </p:cNvGraphicFramePr>
          <p:nvPr>
            <p:ph idx="1"/>
            <p:extLst>
              <p:ext uri="{D42A27DB-BD31-4B8C-83A1-F6EECF244321}">
                <p14:modId xmlns:p14="http://schemas.microsoft.com/office/powerpoint/2010/main" val="2393947478"/>
              </p:ext>
            </p:extLst>
          </p:nvPr>
        </p:nvGraphicFramePr>
        <p:xfrm>
          <a:off x="838200" y="1829977"/>
          <a:ext cx="10515600" cy="385572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3372421258"/>
                    </a:ext>
                  </a:extLst>
                </a:gridCol>
              </a:tblGrid>
              <a:tr h="370840">
                <a:tc>
                  <a:txBody>
                    <a:bodyPr/>
                    <a:lstStyle/>
                    <a:p>
                      <a:r>
                        <a:rPr lang="en-US" b="1" dirty="0"/>
                        <a:t>Bad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549156969"/>
                  </a:ext>
                </a:extLst>
              </a:tr>
              <a:tr h="370840">
                <a:tc>
                  <a:txBody>
                    <a:bodyPr/>
                    <a:lstStyle/>
                    <a:p>
                      <a:r>
                        <a:rPr lang="en-US" sz="1800" b="0" i="0" u="none" strike="noStrike" kern="1200" baseline="0" dirty="0">
                          <a:solidFill>
                            <a:schemeClr val="tx1"/>
                          </a:solidFill>
                          <a:latin typeface="+mn-lt"/>
                          <a:ea typeface="+mn-ea"/>
                          <a:cs typeface="+mn-cs"/>
                        </a:rPr>
                        <a:t>To remove a channel from your list of favorites, highlight it on the favorite channels screen, then press the favorite</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button, the tick will disappear indicating that the channel has been removed from your list of favorites.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784179038"/>
                  </a:ext>
                </a:extLst>
              </a:tr>
              <a:tr h="370840">
                <a:tc>
                  <a:txBody>
                    <a:bodyPr/>
                    <a:lstStyle/>
                    <a:p>
                      <a:r>
                        <a:rPr lang="en-US" b="1" dirty="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12711872"/>
                  </a:ext>
                </a:extLst>
              </a:tr>
              <a:tr h="370840">
                <a:tc>
                  <a:txBody>
                    <a:bodyPr/>
                    <a:lstStyle/>
                    <a:p>
                      <a:r>
                        <a:rPr lang="en-US" sz="1800" b="0" i="0" u="none" strike="noStrike" kern="1200" baseline="0" dirty="0">
                          <a:solidFill>
                            <a:schemeClr val="tx1"/>
                          </a:solidFill>
                          <a:latin typeface="+mn-lt"/>
                          <a:ea typeface="+mn-ea"/>
                          <a:cs typeface="+mn-cs"/>
                        </a:rPr>
                        <a:t>To remove a channel from your list of favorites, highlight it on the </a:t>
                      </a:r>
                      <a:r>
                        <a:rPr lang="en-US" sz="1800" b="0" i="1" u="none" strike="noStrike" kern="1200" baseline="0" dirty="0">
                          <a:solidFill>
                            <a:schemeClr val="tx1"/>
                          </a:solidFill>
                          <a:latin typeface="+mn-lt"/>
                          <a:ea typeface="+mn-ea"/>
                          <a:cs typeface="+mn-cs"/>
                        </a:rPr>
                        <a:t>Favorite Channels </a:t>
                      </a:r>
                      <a:r>
                        <a:rPr lang="en-US" sz="1800" b="0" i="0" u="none" strike="noStrike" kern="1200" baseline="0" dirty="0">
                          <a:solidFill>
                            <a:schemeClr val="tx1"/>
                          </a:solidFill>
                          <a:latin typeface="+mn-lt"/>
                          <a:ea typeface="+mn-ea"/>
                          <a:cs typeface="+mn-cs"/>
                        </a:rPr>
                        <a:t>screen. Then press the </a:t>
                      </a:r>
                      <a:r>
                        <a:rPr lang="en-US" sz="1800" b="0" i="1" u="none" strike="noStrike" kern="1200" baseline="0" dirty="0">
                          <a:solidFill>
                            <a:schemeClr val="tx1"/>
                          </a:solidFill>
                          <a:latin typeface="+mn-lt"/>
                          <a:ea typeface="+mn-ea"/>
                          <a:cs typeface="+mn-cs"/>
                        </a:rPr>
                        <a:t>Favorite </a:t>
                      </a:r>
                      <a:r>
                        <a:rPr lang="en-US" sz="1800" b="0" i="0" u="none" strike="noStrike" kern="1200" baseline="0" dirty="0">
                          <a:solidFill>
                            <a:schemeClr val="tx1"/>
                          </a:solidFill>
                          <a:latin typeface="+mn-lt"/>
                          <a:ea typeface="+mn-ea"/>
                          <a:cs typeface="+mn-cs"/>
                        </a:rPr>
                        <a:t>(yellow) button. The tick will disappear. The channel is now no longer in your list of favorites.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67467068"/>
                  </a:ext>
                </a:extLst>
              </a:tr>
              <a:tr h="370840">
                <a:tc>
                  <a:txBody>
                    <a:bodyPr/>
                    <a:lstStyle/>
                    <a:p>
                      <a:r>
                        <a:rPr lang="en-US" b="1" dirty="0"/>
                        <a:t>Better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27521288"/>
                  </a:ext>
                </a:extLst>
              </a:tr>
              <a:tr h="370840">
                <a:tc>
                  <a:txBody>
                    <a:bodyPr/>
                    <a:lstStyle/>
                    <a:p>
                      <a:pPr>
                        <a:spcBef>
                          <a:spcPts val="0"/>
                        </a:spcBef>
                      </a:pPr>
                      <a:r>
                        <a:rPr lang="en-US" sz="1800" b="1" i="0" u="none" strike="noStrike" kern="1200" baseline="0" dirty="0">
                          <a:solidFill>
                            <a:schemeClr val="tx1"/>
                          </a:solidFill>
                          <a:latin typeface="+mn-lt"/>
                          <a:ea typeface="+mn-ea"/>
                          <a:cs typeface="+mn-cs"/>
                        </a:rPr>
                        <a:t>Removing a Favorite Channel</a:t>
                      </a:r>
                    </a:p>
                    <a:p>
                      <a:pPr>
                        <a:spcBef>
                          <a:spcPts val="0"/>
                        </a:spcBef>
                      </a:pPr>
                      <a:r>
                        <a:rPr lang="en-US" sz="1800" b="0" i="0" u="none" strike="noStrike" kern="1200" baseline="0" dirty="0">
                          <a:solidFill>
                            <a:schemeClr val="tx1"/>
                          </a:solidFill>
                          <a:latin typeface="+mn-lt"/>
                          <a:ea typeface="+mn-ea"/>
                          <a:cs typeface="+mn-cs"/>
                        </a:rPr>
                        <a:t>To remove a channel from your list of favorites:</a:t>
                      </a:r>
                    </a:p>
                    <a:p>
                      <a:pPr marL="682625" indent="-342900">
                        <a:spcBef>
                          <a:spcPts val="0"/>
                        </a:spcBef>
                        <a:buFont typeface="+mj-lt"/>
                        <a:buAutoNum type="arabicPeriod"/>
                      </a:pPr>
                      <a:r>
                        <a:rPr lang="en-US" sz="1800" b="0" i="0" u="none" strike="noStrike" kern="1200" baseline="0" dirty="0">
                          <a:solidFill>
                            <a:schemeClr val="tx1"/>
                          </a:solidFill>
                          <a:latin typeface="+mn-lt"/>
                          <a:ea typeface="+mn-ea"/>
                          <a:cs typeface="+mn-cs"/>
                        </a:rPr>
                        <a:t>Highlight the channel on the </a:t>
                      </a:r>
                      <a:r>
                        <a:rPr lang="en-US" sz="1800" b="0" i="1" u="none" strike="noStrike" kern="1200" baseline="0" dirty="0">
                          <a:solidFill>
                            <a:schemeClr val="tx1"/>
                          </a:solidFill>
                          <a:latin typeface="+mn-lt"/>
                          <a:ea typeface="+mn-ea"/>
                          <a:cs typeface="+mn-cs"/>
                        </a:rPr>
                        <a:t>Favorite Channels </a:t>
                      </a:r>
                      <a:r>
                        <a:rPr lang="en-US" sz="1800" b="0" i="0" u="none" strike="noStrike" kern="1200" baseline="0" dirty="0">
                          <a:solidFill>
                            <a:schemeClr val="tx1"/>
                          </a:solidFill>
                          <a:latin typeface="+mn-lt"/>
                          <a:ea typeface="+mn-ea"/>
                          <a:cs typeface="+mn-cs"/>
                        </a:rPr>
                        <a:t>screen.</a:t>
                      </a:r>
                    </a:p>
                    <a:p>
                      <a:pPr marL="682625" indent="-342900">
                        <a:spcBef>
                          <a:spcPts val="0"/>
                        </a:spcBef>
                        <a:buFont typeface="+mj-lt"/>
                        <a:buAutoNum type="arabicPeriod"/>
                      </a:pPr>
                      <a:r>
                        <a:rPr lang="en-US" sz="1800" b="0" i="0" u="none" strike="noStrike" kern="1200" baseline="0" dirty="0">
                          <a:solidFill>
                            <a:schemeClr val="tx1"/>
                          </a:solidFill>
                          <a:latin typeface="+mn-lt"/>
                          <a:ea typeface="+mn-ea"/>
                          <a:cs typeface="+mn-cs"/>
                        </a:rPr>
                        <a:t>Press the </a:t>
                      </a:r>
                      <a:r>
                        <a:rPr lang="en-US" sz="1800" b="0" i="1" u="none" strike="noStrike" kern="1200" baseline="0" dirty="0">
                          <a:solidFill>
                            <a:schemeClr val="tx1"/>
                          </a:solidFill>
                          <a:latin typeface="+mn-lt"/>
                          <a:ea typeface="+mn-ea"/>
                          <a:cs typeface="+mn-cs"/>
                        </a:rPr>
                        <a:t>Favorite </a:t>
                      </a:r>
                      <a:r>
                        <a:rPr lang="en-US" sz="1800" b="0" i="0" u="none" strike="noStrike" kern="1200" baseline="0" dirty="0">
                          <a:solidFill>
                            <a:schemeClr val="tx1"/>
                          </a:solidFill>
                          <a:latin typeface="+mn-lt"/>
                          <a:ea typeface="+mn-ea"/>
                          <a:cs typeface="+mn-cs"/>
                        </a:rPr>
                        <a:t>(yellow) button.</a:t>
                      </a:r>
                    </a:p>
                    <a:p>
                      <a:pPr>
                        <a:spcBef>
                          <a:spcPts val="0"/>
                        </a:spcBef>
                      </a:pPr>
                      <a:r>
                        <a:rPr lang="en-US" sz="1800" b="0" i="0" u="sng" strike="noStrike" kern="1200" baseline="0" dirty="0">
                          <a:solidFill>
                            <a:schemeClr val="tx1"/>
                          </a:solidFill>
                          <a:latin typeface="+mn-lt"/>
                          <a:ea typeface="+mn-ea"/>
                          <a:cs typeface="+mn-cs"/>
                        </a:rPr>
                        <a:t>Outcome:</a:t>
                      </a:r>
                      <a:r>
                        <a:rPr lang="en-US" sz="1800" b="0" i="0" u="none" strike="noStrike" kern="1200" baseline="0" dirty="0">
                          <a:solidFill>
                            <a:schemeClr val="tx1"/>
                          </a:solidFill>
                          <a:latin typeface="+mn-lt"/>
                          <a:ea typeface="+mn-ea"/>
                          <a:cs typeface="+mn-cs"/>
                        </a:rPr>
                        <a:t> The tick disappears. The channel is no longer in your list of favorites.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38468229"/>
                  </a:ext>
                </a:extLst>
              </a:tr>
            </a:tbl>
          </a:graphicData>
        </a:graphic>
      </p:graphicFrame>
      <p:sp>
        <p:nvSpPr>
          <p:cNvPr id="6" name="TextBox 5">
            <a:extLst>
              <a:ext uri="{FF2B5EF4-FFF2-40B4-BE49-F238E27FC236}">
                <a16:creationId xmlns:a16="http://schemas.microsoft.com/office/drawing/2014/main" id="{83895700-D10F-4688-9DE2-AFE3F95580AB}"/>
              </a:ext>
            </a:extLst>
          </p:cNvPr>
          <p:cNvSpPr txBox="1"/>
          <p:nvPr/>
        </p:nvSpPr>
        <p:spPr>
          <a:xfrm>
            <a:off x="9727893" y="6492875"/>
            <a:ext cx="2464107" cy="369332"/>
          </a:xfrm>
          <a:prstGeom prst="rect">
            <a:avLst/>
          </a:prstGeom>
          <a:noFill/>
        </p:spPr>
        <p:txBody>
          <a:bodyPr wrap="square" rtlCol="0">
            <a:spAutoFit/>
          </a:bodyPr>
          <a:lstStyle/>
          <a:p>
            <a:r>
              <a:rPr lang="en-US" dirty="0"/>
              <a:t>Source: </a:t>
            </a:r>
            <a:r>
              <a:rPr lang="en-US" dirty="0" err="1"/>
              <a:t>Wallwork</a:t>
            </a:r>
            <a:r>
              <a:rPr lang="en-US" dirty="0"/>
              <a:t> (2014)</a:t>
            </a:r>
          </a:p>
        </p:txBody>
      </p:sp>
    </p:spTree>
    <p:extLst>
      <p:ext uri="{BB962C8B-B14F-4D97-AF65-F5344CB8AC3E}">
        <p14:creationId xmlns:p14="http://schemas.microsoft.com/office/powerpoint/2010/main" val="260877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BD33-961C-4C26-9C53-76397DD95DF8}"/>
              </a:ext>
            </a:extLst>
          </p:cNvPr>
          <p:cNvSpPr>
            <a:spLocks noGrp="1"/>
          </p:cNvSpPr>
          <p:nvPr>
            <p:ph type="title"/>
          </p:nvPr>
        </p:nvSpPr>
        <p:spPr/>
        <p:txBody>
          <a:bodyPr/>
          <a:lstStyle/>
          <a:p>
            <a:r>
              <a:rPr lang="en-US" dirty="0"/>
              <a:t>Suggestions vs. Warnings</a:t>
            </a:r>
          </a:p>
        </p:txBody>
      </p:sp>
      <p:graphicFrame>
        <p:nvGraphicFramePr>
          <p:cNvPr id="4" name="Table 4">
            <a:extLst>
              <a:ext uri="{FF2B5EF4-FFF2-40B4-BE49-F238E27FC236}">
                <a16:creationId xmlns:a16="http://schemas.microsoft.com/office/drawing/2014/main" id="{3DF282F7-3ADD-4B45-8807-9699E3D7C9E8}"/>
              </a:ext>
            </a:extLst>
          </p:cNvPr>
          <p:cNvGraphicFramePr>
            <a:graphicFrameLocks noGrp="1"/>
          </p:cNvGraphicFramePr>
          <p:nvPr>
            <p:ph idx="1"/>
            <p:extLst>
              <p:ext uri="{D42A27DB-BD31-4B8C-83A1-F6EECF244321}">
                <p14:modId xmlns:p14="http://schemas.microsoft.com/office/powerpoint/2010/main" val="1487138679"/>
              </p:ext>
            </p:extLst>
          </p:nvPr>
        </p:nvGraphicFramePr>
        <p:xfrm>
          <a:off x="838200" y="1825625"/>
          <a:ext cx="10515600" cy="402844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4133728681"/>
                    </a:ext>
                  </a:extLst>
                </a:gridCol>
                <a:gridCol w="5257800">
                  <a:extLst>
                    <a:ext uri="{9D8B030D-6E8A-4147-A177-3AD203B41FA5}">
                      <a16:colId xmlns:a16="http://schemas.microsoft.com/office/drawing/2014/main" val="30857670"/>
                    </a:ext>
                  </a:extLst>
                </a:gridCol>
              </a:tblGrid>
              <a:tr h="370840">
                <a:tc>
                  <a:txBody>
                    <a:bodyPr/>
                    <a:lstStyle/>
                    <a:p>
                      <a:pPr algn="ctr"/>
                      <a:r>
                        <a:rPr lang="en-US" dirty="0"/>
                        <a:t>Suggestions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a:r>
                        <a:rPr lang="en-US" dirty="0"/>
                        <a:t>Warnings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2">
                        <a:lumMod val="60000"/>
                        <a:lumOff val="40000"/>
                      </a:schemeClr>
                    </a:solidFill>
                  </a:tcPr>
                </a:tc>
                <a:extLst>
                  <a:ext uri="{0D108BD9-81ED-4DB2-BD59-A6C34878D82A}">
                    <a16:rowId xmlns:a16="http://schemas.microsoft.com/office/drawing/2014/main" val="348695065"/>
                  </a:ext>
                </a:extLst>
              </a:tr>
              <a:tr h="370840">
                <a:tc>
                  <a:txBody>
                    <a:bodyPr/>
                    <a:lstStyle/>
                    <a:p>
                      <a:r>
                        <a:rPr lang="en-US" dirty="0"/>
                        <a:t>Place suggestions outside the bulleted list of instructions, but position them at same vertical alignment, for typographical consistency.</a:t>
                      </a:r>
                    </a:p>
                    <a:p>
                      <a:endParaRPr lang="en-US" dirty="0"/>
                    </a:p>
                    <a:p>
                      <a:pPr marL="342900" indent="-342900">
                        <a:buFont typeface="+mj-lt"/>
                        <a:buAutoNum type="arabicPeriod" startAt="11"/>
                      </a:pPr>
                      <a:r>
                        <a:rPr lang="en-US" sz="1800" u="none" strike="noStrike" kern="1200" baseline="0" dirty="0"/>
                        <a:t>Remove the SHUB lid by lightly pulling on the inner corners of the upper cover and lifting the cover (Fig. 2).</a:t>
                      </a:r>
                    </a:p>
                    <a:p>
                      <a:endParaRPr lang="en-US" sz="1800" u="none" strike="noStrike" kern="1200" baseline="0" dirty="0"/>
                    </a:p>
                    <a:p>
                      <a:pPr marL="338138" indent="0"/>
                      <a:r>
                        <a:rPr lang="en-US" sz="1800" u="none" strike="noStrike" kern="1200" baseline="0" dirty="0"/>
                        <a:t>TIP: Only two sides allow the cover to be opened. If you pull up the corners slightly and the cover does not open, try opening from the other side. This means you can work out in advance which sides enable the cover to be opened.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t>Place warnings before instructions, under a specific “Warning” header. Start each warning statement with a strong absolute (no hedging here). May add an icon.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CAUTION</a:t>
                      </a:r>
                    </a:p>
                    <a:p>
                      <a:r>
                        <a:rPr lang="en-US" dirty="0"/>
                        <a:t>WARNING</a:t>
                      </a:r>
                    </a:p>
                    <a:p>
                      <a:r>
                        <a:rPr lang="en-US" dirty="0"/>
                        <a:t>IMPORTANT ADVISORY</a:t>
                      </a:r>
                    </a:p>
                    <a:p>
                      <a:endParaRPr lang="en-US" dirty="0"/>
                    </a:p>
                    <a:p>
                      <a:r>
                        <a:rPr lang="en-US" b="1" dirty="0"/>
                        <a:t>Never</a:t>
                      </a:r>
                      <a:r>
                        <a:rPr lang="en-US" b="0" dirty="0"/>
                        <a:t> expose the charger to rain or snow.</a:t>
                      </a:r>
                    </a:p>
                    <a:p>
                      <a:r>
                        <a:rPr lang="en-US" b="1" dirty="0"/>
                        <a:t>Always</a:t>
                      </a:r>
                      <a:r>
                        <a:rPr lang="en-US" b="0" dirty="0"/>
                        <a:t> pull by the cord instead of by the plug.</a:t>
                      </a:r>
                    </a:p>
                    <a:p>
                      <a:r>
                        <a:rPr lang="en-US" b="1" dirty="0"/>
                        <a:t>Do not</a:t>
                      </a:r>
                      <a:r>
                        <a:rPr lang="en-US" b="0" dirty="0"/>
                        <a:t> overload the machine.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70044756"/>
                  </a:ext>
                </a:extLst>
              </a:tr>
            </a:tbl>
          </a:graphicData>
        </a:graphic>
      </p:graphicFrame>
      <p:sp>
        <p:nvSpPr>
          <p:cNvPr id="6" name="TextBox 5">
            <a:extLst>
              <a:ext uri="{FF2B5EF4-FFF2-40B4-BE49-F238E27FC236}">
                <a16:creationId xmlns:a16="http://schemas.microsoft.com/office/drawing/2014/main" id="{6DBA76D3-3BEE-4026-BBEB-153B0609A55E}"/>
              </a:ext>
            </a:extLst>
          </p:cNvPr>
          <p:cNvSpPr txBox="1"/>
          <p:nvPr/>
        </p:nvSpPr>
        <p:spPr>
          <a:xfrm>
            <a:off x="9727893" y="6492875"/>
            <a:ext cx="2464107" cy="369332"/>
          </a:xfrm>
          <a:prstGeom prst="rect">
            <a:avLst/>
          </a:prstGeom>
          <a:noFill/>
        </p:spPr>
        <p:txBody>
          <a:bodyPr wrap="square" rtlCol="0">
            <a:spAutoFit/>
          </a:bodyPr>
          <a:lstStyle/>
          <a:p>
            <a:r>
              <a:rPr lang="en-US" dirty="0"/>
              <a:t>Source: </a:t>
            </a:r>
            <a:r>
              <a:rPr lang="en-US" dirty="0" err="1"/>
              <a:t>Wallwork</a:t>
            </a:r>
            <a:r>
              <a:rPr lang="en-US" dirty="0"/>
              <a:t> (2014)</a:t>
            </a:r>
          </a:p>
        </p:txBody>
      </p:sp>
      <p:pic>
        <p:nvPicPr>
          <p:cNvPr id="8" name="Picture 7">
            <a:extLst>
              <a:ext uri="{FF2B5EF4-FFF2-40B4-BE49-F238E27FC236}">
                <a16:creationId xmlns:a16="http://schemas.microsoft.com/office/drawing/2014/main" id="{45A3A420-4E42-46C1-AB4C-2867A7ADB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222" y="3496734"/>
            <a:ext cx="616126" cy="548605"/>
          </a:xfrm>
          <a:prstGeom prst="rect">
            <a:avLst/>
          </a:prstGeom>
        </p:spPr>
      </p:pic>
      <p:pic>
        <p:nvPicPr>
          <p:cNvPr id="10" name="Picture 9">
            <a:extLst>
              <a:ext uri="{FF2B5EF4-FFF2-40B4-BE49-F238E27FC236}">
                <a16:creationId xmlns:a16="http://schemas.microsoft.com/office/drawing/2014/main" id="{79723616-092A-4E29-AADC-773BDD6F5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7893" y="3451578"/>
            <a:ext cx="616126" cy="616126"/>
          </a:xfrm>
          <a:prstGeom prst="rect">
            <a:avLst/>
          </a:prstGeom>
        </p:spPr>
      </p:pic>
      <p:pic>
        <p:nvPicPr>
          <p:cNvPr id="12" name="Picture 11">
            <a:extLst>
              <a:ext uri="{FF2B5EF4-FFF2-40B4-BE49-F238E27FC236}">
                <a16:creationId xmlns:a16="http://schemas.microsoft.com/office/drawing/2014/main" id="{9CBB4B4C-22A6-4F67-A52E-7442BF34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7564" y="3462867"/>
            <a:ext cx="616126" cy="616126"/>
          </a:xfrm>
          <a:prstGeom prst="rect">
            <a:avLst/>
          </a:prstGeom>
        </p:spPr>
      </p:pic>
    </p:spTree>
    <p:extLst>
      <p:ext uri="{BB962C8B-B14F-4D97-AF65-F5344CB8AC3E}">
        <p14:creationId xmlns:p14="http://schemas.microsoft.com/office/powerpoint/2010/main" val="1890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5496-7FC9-4844-B570-E322558975C0}"/>
              </a:ext>
            </a:extLst>
          </p:cNvPr>
          <p:cNvSpPr>
            <a:spLocks noGrp="1"/>
          </p:cNvSpPr>
          <p:nvPr>
            <p:ph type="title"/>
          </p:nvPr>
        </p:nvSpPr>
        <p:spPr/>
        <p:txBody>
          <a:bodyPr/>
          <a:lstStyle/>
          <a:p>
            <a:r>
              <a:rPr lang="en-US" dirty="0"/>
              <a:t>Troubleshooting</a:t>
            </a:r>
          </a:p>
        </p:txBody>
      </p:sp>
      <p:graphicFrame>
        <p:nvGraphicFramePr>
          <p:cNvPr id="4" name="Table 4">
            <a:extLst>
              <a:ext uri="{FF2B5EF4-FFF2-40B4-BE49-F238E27FC236}">
                <a16:creationId xmlns:a16="http://schemas.microsoft.com/office/drawing/2014/main" id="{31C0C2AF-31D1-4AB8-BFD6-A98D2883064B}"/>
              </a:ext>
            </a:extLst>
          </p:cNvPr>
          <p:cNvGraphicFramePr>
            <a:graphicFrameLocks noGrp="1"/>
          </p:cNvGraphicFramePr>
          <p:nvPr>
            <p:ph idx="1"/>
            <p:extLst>
              <p:ext uri="{D42A27DB-BD31-4B8C-83A1-F6EECF244321}">
                <p14:modId xmlns:p14="http://schemas.microsoft.com/office/powerpoint/2010/main" val="1821416310"/>
              </p:ext>
            </p:extLst>
          </p:nvPr>
        </p:nvGraphicFramePr>
        <p:xfrm>
          <a:off x="838201" y="3021995"/>
          <a:ext cx="10515597" cy="274828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3430789389"/>
                    </a:ext>
                  </a:extLst>
                </a:gridCol>
                <a:gridCol w="3505199">
                  <a:extLst>
                    <a:ext uri="{9D8B030D-6E8A-4147-A177-3AD203B41FA5}">
                      <a16:colId xmlns:a16="http://schemas.microsoft.com/office/drawing/2014/main" val="2291093633"/>
                    </a:ext>
                  </a:extLst>
                </a:gridCol>
                <a:gridCol w="3505199">
                  <a:extLst>
                    <a:ext uri="{9D8B030D-6E8A-4147-A177-3AD203B41FA5}">
                      <a16:colId xmlns:a16="http://schemas.microsoft.com/office/drawing/2014/main" val="708474124"/>
                    </a:ext>
                  </a:extLst>
                </a:gridCol>
              </a:tblGrid>
              <a:tr h="370840">
                <a:tc>
                  <a:txBody>
                    <a:bodyPr/>
                    <a:lstStyle/>
                    <a:p>
                      <a:pPr algn="ctr"/>
                      <a:r>
                        <a:rPr lang="en-US" dirty="0"/>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Possible 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t>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62542951"/>
                  </a:ext>
                </a:extLst>
              </a:tr>
              <a:tr h="370840">
                <a:tc>
                  <a:txBody>
                    <a:bodyPr/>
                    <a:lstStyle/>
                    <a:p>
                      <a:r>
                        <a:rPr lang="en-US" dirty="0"/>
                        <a:t>My display is not illuminated.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AC mains lead has become disconnected.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Connect AC mains lead securely.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7024930"/>
                  </a:ext>
                </a:extLst>
              </a:tr>
              <a:tr h="370840">
                <a:tc>
                  <a:txBody>
                    <a:bodyPr/>
                    <a:lstStyle/>
                    <a:p>
                      <a:r>
                        <a:rPr lang="en-US" dirty="0"/>
                        <a:t>The remote control does not operate correctly.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remote signal cannot reach your machine.</a:t>
                      </a:r>
                    </a:p>
                    <a:p>
                      <a:endParaRPr lang="en-US" dirty="0"/>
                    </a:p>
                    <a:p>
                      <a:endParaRPr lang="en-US" dirty="0"/>
                    </a:p>
                    <a:p>
                      <a:r>
                        <a:rPr lang="en-US" dirty="0"/>
                        <a:t>The batteries have been inserted incorrectly.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Point remote at the front of the machine, making sure no objects are in the way.</a:t>
                      </a:r>
                    </a:p>
                    <a:p>
                      <a:endParaRPr lang="en-US" dirty="0"/>
                    </a:p>
                    <a:p>
                      <a:r>
                        <a:rPr lang="en-US" dirty="0"/>
                        <a:t>Insert batteries correctly.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207229"/>
                  </a:ext>
                </a:extLst>
              </a:tr>
            </a:tbl>
          </a:graphicData>
        </a:graphic>
      </p:graphicFrame>
      <p:sp>
        <p:nvSpPr>
          <p:cNvPr id="5" name="TextBox 4">
            <a:extLst>
              <a:ext uri="{FF2B5EF4-FFF2-40B4-BE49-F238E27FC236}">
                <a16:creationId xmlns:a16="http://schemas.microsoft.com/office/drawing/2014/main" id="{9466A038-7AE0-432E-BE17-605F904A7997}"/>
              </a:ext>
            </a:extLst>
          </p:cNvPr>
          <p:cNvSpPr txBox="1"/>
          <p:nvPr/>
        </p:nvSpPr>
        <p:spPr>
          <a:xfrm>
            <a:off x="838200" y="1773716"/>
            <a:ext cx="10515597" cy="923330"/>
          </a:xfrm>
          <a:prstGeom prst="rect">
            <a:avLst/>
          </a:prstGeom>
          <a:noFill/>
        </p:spPr>
        <p:txBody>
          <a:bodyPr wrap="square" rtlCol="0">
            <a:spAutoFit/>
          </a:bodyPr>
          <a:lstStyle/>
          <a:p>
            <a:r>
              <a:rPr lang="en-US" dirty="0"/>
              <a:t>Make an organized table of the problem, possible explanations, and instructions addressing each explanation.</a:t>
            </a:r>
          </a:p>
          <a:p>
            <a:r>
              <a:rPr lang="en-US" dirty="0"/>
              <a:t>Group all potential explanations and their corresponding solutions together with typographical consistency.</a:t>
            </a:r>
          </a:p>
          <a:p>
            <a:r>
              <a:rPr lang="en-US" dirty="0"/>
              <a:t>Use personal pronouns and the present tense, to make the problem more personal and immediate.</a:t>
            </a:r>
          </a:p>
        </p:txBody>
      </p:sp>
      <p:sp>
        <p:nvSpPr>
          <p:cNvPr id="7" name="TextBox 6">
            <a:extLst>
              <a:ext uri="{FF2B5EF4-FFF2-40B4-BE49-F238E27FC236}">
                <a16:creationId xmlns:a16="http://schemas.microsoft.com/office/drawing/2014/main" id="{D45ADA60-FA1E-4196-BB01-122901AF6A40}"/>
              </a:ext>
            </a:extLst>
          </p:cNvPr>
          <p:cNvSpPr txBox="1"/>
          <p:nvPr/>
        </p:nvSpPr>
        <p:spPr>
          <a:xfrm>
            <a:off x="9727893" y="6492875"/>
            <a:ext cx="2464107" cy="369332"/>
          </a:xfrm>
          <a:prstGeom prst="rect">
            <a:avLst/>
          </a:prstGeom>
          <a:noFill/>
        </p:spPr>
        <p:txBody>
          <a:bodyPr wrap="square" rtlCol="0">
            <a:spAutoFit/>
          </a:bodyPr>
          <a:lstStyle/>
          <a:p>
            <a:r>
              <a:rPr lang="en-US" dirty="0"/>
              <a:t>Source: </a:t>
            </a:r>
            <a:r>
              <a:rPr lang="en-US" dirty="0" err="1"/>
              <a:t>Wallwork</a:t>
            </a:r>
            <a:r>
              <a:rPr lang="en-US" dirty="0"/>
              <a:t> (2014)</a:t>
            </a:r>
          </a:p>
        </p:txBody>
      </p:sp>
    </p:spTree>
    <p:extLst>
      <p:ext uri="{BB962C8B-B14F-4D97-AF65-F5344CB8AC3E}">
        <p14:creationId xmlns:p14="http://schemas.microsoft.com/office/powerpoint/2010/main" val="403359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12900</TotalTime>
  <Words>897</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VE496 Advanced Technical Communication</vt:lpstr>
      <vt:lpstr>Technical Instructions: Writing Guidelines</vt:lpstr>
      <vt:lpstr>Technical Instructions: Writing Guidelines</vt:lpstr>
      <vt:lpstr>Technical Instructions: Writing Guidelines</vt:lpstr>
      <vt:lpstr>Technical Instructions: Example</vt:lpstr>
      <vt:lpstr>Suggestions vs. Warnings</vt:lpstr>
      <vt:lpstr>Troubleshooting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242</cp:revision>
  <dcterms:created xsi:type="dcterms:W3CDTF">2019-04-30T19:54:39Z</dcterms:created>
  <dcterms:modified xsi:type="dcterms:W3CDTF">2020-07-19T23:32:51Z</dcterms:modified>
</cp:coreProperties>
</file>