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11" r:id="rId3"/>
    <p:sldId id="312" r:id="rId4"/>
    <p:sldId id="313" r:id="rId5"/>
    <p:sldId id="258" r:id="rId6"/>
    <p:sldId id="260" r:id="rId7"/>
    <p:sldId id="261" r:id="rId8"/>
    <p:sldId id="259" r:id="rId9"/>
    <p:sldId id="308" r:id="rId10"/>
    <p:sldId id="309" r:id="rId11"/>
    <p:sldId id="31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41BB-5154-4890-AF40-3E2E595CF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67258A-9E56-4E60-955B-20698907D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F6B95-5AA9-4092-9C73-C61C734F74BF}"/>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5" name="Footer Placeholder 4">
            <a:extLst>
              <a:ext uri="{FF2B5EF4-FFF2-40B4-BE49-F238E27FC236}">
                <a16:creationId xmlns:a16="http://schemas.microsoft.com/office/drawing/2014/main" id="{FECA6441-826C-47AB-AF5D-E62CE0048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36DE8-BB31-4E89-AEEF-3EECE9F5710D}"/>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222368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AEA9-D1D3-4B2C-9DED-5628AE9521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5351B-A045-4047-9AA8-4CF67E1C77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92472-4F0A-4E6B-A3E6-4EB9E07BF307}"/>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5" name="Footer Placeholder 4">
            <a:extLst>
              <a:ext uri="{FF2B5EF4-FFF2-40B4-BE49-F238E27FC236}">
                <a16:creationId xmlns:a16="http://schemas.microsoft.com/office/drawing/2014/main" id="{ACE5A6E0-41E1-4222-BB6F-6866F529D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733EF-1308-478F-A739-10CF3A086673}"/>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50594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B499A-409F-44FE-AC41-5113289F5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023599-1548-4C8A-ACC5-9A743B61B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5B237-CA3F-4E6C-9A67-E8C6ABEB37A8}"/>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5" name="Footer Placeholder 4">
            <a:extLst>
              <a:ext uri="{FF2B5EF4-FFF2-40B4-BE49-F238E27FC236}">
                <a16:creationId xmlns:a16="http://schemas.microsoft.com/office/drawing/2014/main" id="{4308E3E9-12A6-4D66-8983-BAC4C3677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A3EEE-A8CD-4DA3-8510-1F93C5AAD26E}"/>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39876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BE6E-4574-4ED5-B1F0-F8032B873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3E6ED-3781-4DC0-B1EF-61D2351B5C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B8B50-46A6-45AF-8702-E8A97B8CA9AD}"/>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5" name="Footer Placeholder 4">
            <a:extLst>
              <a:ext uri="{FF2B5EF4-FFF2-40B4-BE49-F238E27FC236}">
                <a16:creationId xmlns:a16="http://schemas.microsoft.com/office/drawing/2014/main" id="{71AA3A77-0C1F-4642-A7C7-A25857458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0D3F5-9E65-464B-A85C-53F91C22AF30}"/>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105044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5A18-8652-40B3-A974-109156CD3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00FE27-1181-4E86-94F1-A7A256E94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497F5-DBED-4C4C-9BAF-53F3968DE46B}"/>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5" name="Footer Placeholder 4">
            <a:extLst>
              <a:ext uri="{FF2B5EF4-FFF2-40B4-BE49-F238E27FC236}">
                <a16:creationId xmlns:a16="http://schemas.microsoft.com/office/drawing/2014/main" id="{3457F4C9-0518-46EB-93F0-FAF19E252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9D26-E911-45DC-81FD-8D255B0B5D01}"/>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395771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0991-3B75-42FA-AB33-413F11668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288EC-178E-4ACF-870A-7B7477AC68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126F3B-2637-48F2-8AB1-33B4E5051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105ED5-246A-4870-8912-C09FD40AA93F}"/>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6" name="Footer Placeholder 5">
            <a:extLst>
              <a:ext uri="{FF2B5EF4-FFF2-40B4-BE49-F238E27FC236}">
                <a16:creationId xmlns:a16="http://schemas.microsoft.com/office/drawing/2014/main" id="{F638287A-5DBB-48E3-8FA6-47C3AF973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871B8-DC76-4B3E-A9CF-C02316A28BEA}"/>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4039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78B5-6276-4612-AC84-153AF9A68A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5B3BA-1CAE-4CCD-9B7B-9FCB95482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DE629-B7A9-4195-BEEF-5ADB1F1D2A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B76910-9520-48CC-8C37-3386D9056E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8BF8DB-C101-49C3-A338-C63BA1458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5F367F-9D6C-42D2-AF7C-2CB6931DDAEE}"/>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8" name="Footer Placeholder 7">
            <a:extLst>
              <a:ext uri="{FF2B5EF4-FFF2-40B4-BE49-F238E27FC236}">
                <a16:creationId xmlns:a16="http://schemas.microsoft.com/office/drawing/2014/main" id="{B9D59312-FE32-4561-A4A2-4877A5E35F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773793-DADB-4154-98F2-F72B2D6B87C8}"/>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346108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3542-7E0D-49FE-9D90-93AD3E07AC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CCF28-24BD-4DAF-A9E6-F64E5704051E}"/>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4" name="Footer Placeholder 3">
            <a:extLst>
              <a:ext uri="{FF2B5EF4-FFF2-40B4-BE49-F238E27FC236}">
                <a16:creationId xmlns:a16="http://schemas.microsoft.com/office/drawing/2014/main" id="{91A282D6-75A5-4B45-92DB-135170CC1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01485-99B5-4D0C-A4AD-3E78BDF28778}"/>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99573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AC7E4-C81B-462C-9E66-7DA3C8FBFE22}"/>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3" name="Footer Placeholder 2">
            <a:extLst>
              <a:ext uri="{FF2B5EF4-FFF2-40B4-BE49-F238E27FC236}">
                <a16:creationId xmlns:a16="http://schemas.microsoft.com/office/drawing/2014/main" id="{8965CA29-9B88-4E28-8AC0-B6969850F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F214E-9A9C-4A8A-B2BE-EA135F819FE7}"/>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240424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15D9-FC05-4FCE-AD84-498FD61AC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CA7E3E-555D-4129-8DB6-D0F6B6D385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07AFF3-CAF8-483D-AF37-3D762A13A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498B2-0B4A-4601-9727-577A5E2F2CF5}"/>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6" name="Footer Placeholder 5">
            <a:extLst>
              <a:ext uri="{FF2B5EF4-FFF2-40B4-BE49-F238E27FC236}">
                <a16:creationId xmlns:a16="http://schemas.microsoft.com/office/drawing/2014/main" id="{AE52B67B-E105-4438-9E8B-CDE3D9DD4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E00BB-0013-44B1-A518-315BF5DAB92F}"/>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199341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C47F-AFB8-458C-A035-2DAA88920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61621D-C2BF-4E87-87A2-83AA37BEB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9C5D0-86F4-494F-8336-9D24C3C9D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1BF5B-2092-4727-93CA-43067E3C38E6}"/>
              </a:ext>
            </a:extLst>
          </p:cNvPr>
          <p:cNvSpPr>
            <a:spLocks noGrp="1"/>
          </p:cNvSpPr>
          <p:nvPr>
            <p:ph type="dt" sz="half" idx="10"/>
          </p:nvPr>
        </p:nvSpPr>
        <p:spPr/>
        <p:txBody>
          <a:bodyPr/>
          <a:lstStyle/>
          <a:p>
            <a:fld id="{217FD566-9711-4A01-9FC8-9FC551CE0E10}" type="datetimeFigureOut">
              <a:rPr lang="en-US" smtClean="0"/>
              <a:t>7/26/2020</a:t>
            </a:fld>
            <a:endParaRPr lang="en-US"/>
          </a:p>
        </p:txBody>
      </p:sp>
      <p:sp>
        <p:nvSpPr>
          <p:cNvPr id="6" name="Footer Placeholder 5">
            <a:extLst>
              <a:ext uri="{FF2B5EF4-FFF2-40B4-BE49-F238E27FC236}">
                <a16:creationId xmlns:a16="http://schemas.microsoft.com/office/drawing/2014/main" id="{BB0D8C01-D5B6-45AB-8E2B-9D5595D17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1858E-4ED7-49FD-8B6A-BFD8B49360D6}"/>
              </a:ext>
            </a:extLst>
          </p:cNvPr>
          <p:cNvSpPr>
            <a:spLocks noGrp="1"/>
          </p:cNvSpPr>
          <p:nvPr>
            <p:ph type="sldNum" sz="quarter" idx="12"/>
          </p:nvPr>
        </p:nvSpPr>
        <p:spPr/>
        <p:txBody>
          <a:bodyPr/>
          <a:lstStyle/>
          <a:p>
            <a:fld id="{8A92E248-FA98-48C5-9101-F00EA42C2E34}" type="slidenum">
              <a:rPr lang="en-US" smtClean="0"/>
              <a:t>‹#›</a:t>
            </a:fld>
            <a:endParaRPr lang="en-US"/>
          </a:p>
        </p:txBody>
      </p:sp>
    </p:spTree>
    <p:extLst>
      <p:ext uri="{BB962C8B-B14F-4D97-AF65-F5344CB8AC3E}">
        <p14:creationId xmlns:p14="http://schemas.microsoft.com/office/powerpoint/2010/main" val="172033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EF5E40-E05F-42D4-A438-1CF600816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306B5B-1B08-45BF-933D-7AB40FBCB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92A40-4FE2-4622-87D1-3A7FF6EF7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FD566-9711-4A01-9FC8-9FC551CE0E10}" type="datetimeFigureOut">
              <a:rPr lang="en-US" smtClean="0"/>
              <a:t>7/26/2020</a:t>
            </a:fld>
            <a:endParaRPr lang="en-US"/>
          </a:p>
        </p:txBody>
      </p:sp>
      <p:sp>
        <p:nvSpPr>
          <p:cNvPr id="5" name="Footer Placeholder 4">
            <a:extLst>
              <a:ext uri="{FF2B5EF4-FFF2-40B4-BE49-F238E27FC236}">
                <a16:creationId xmlns:a16="http://schemas.microsoft.com/office/drawing/2014/main" id="{EF02C154-8DA1-4244-A468-B25450A30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756F23-5D04-4389-B8C3-46A03A1AD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2E248-FA98-48C5-9101-F00EA42C2E34}" type="slidenum">
              <a:rPr lang="en-US" smtClean="0"/>
              <a:t>‹#›</a:t>
            </a:fld>
            <a:endParaRPr lang="en-US"/>
          </a:p>
        </p:txBody>
      </p:sp>
    </p:spTree>
    <p:extLst>
      <p:ext uri="{BB962C8B-B14F-4D97-AF65-F5344CB8AC3E}">
        <p14:creationId xmlns:p14="http://schemas.microsoft.com/office/powerpoint/2010/main" val="2756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VE496 Advanced</a:t>
            </a:r>
            <a:br>
              <a:rPr lang="en-US" dirty="0"/>
            </a:br>
            <a:r>
              <a:rPr lang="en-US" dirty="0"/>
              <a:t>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12, Day </a:t>
            </a:r>
            <a:r>
              <a:rPr lang="en-US" altLang="zh-TW" dirty="0"/>
              <a:t>1</a:t>
            </a:r>
            <a:r>
              <a:rPr lang="en-US" dirty="0"/>
              <a:t>:</a:t>
            </a:r>
          </a:p>
          <a:p>
            <a:r>
              <a:rPr lang="en-US" dirty="0"/>
              <a:t>Public Speaking Core Skills</a:t>
            </a:r>
          </a:p>
          <a:p>
            <a:endParaRPr lang="en-US" dirty="0"/>
          </a:p>
          <a:p>
            <a:r>
              <a:rPr lang="en-US" dirty="0"/>
              <a:t>Nathaniel T. Murray </a:t>
            </a:r>
            <a:r>
              <a:rPr lang="zh-CN" altLang="en-US" dirty="0"/>
              <a:t>莫子禅</a:t>
            </a:r>
            <a:endParaRPr lang="en-US" altLang="zh-CN" dirty="0"/>
          </a:p>
          <a:p>
            <a:r>
              <a:rPr lang="en-US" altLang="zh-CN"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73308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4203-FA32-49CE-B3FE-DE85DBB8AAEC}"/>
              </a:ext>
            </a:extLst>
          </p:cNvPr>
          <p:cNvSpPr>
            <a:spLocks noGrp="1"/>
          </p:cNvSpPr>
          <p:nvPr>
            <p:ph type="title"/>
          </p:nvPr>
        </p:nvSpPr>
        <p:spPr/>
        <p:txBody>
          <a:bodyPr/>
          <a:lstStyle/>
          <a:p>
            <a:r>
              <a:rPr lang="en-US" dirty="0"/>
              <a:t>8 Secrets for Success</a:t>
            </a:r>
          </a:p>
        </p:txBody>
      </p:sp>
      <p:sp>
        <p:nvSpPr>
          <p:cNvPr id="3" name="Content Placeholder 2">
            <a:extLst>
              <a:ext uri="{FF2B5EF4-FFF2-40B4-BE49-F238E27FC236}">
                <a16:creationId xmlns:a16="http://schemas.microsoft.com/office/drawing/2014/main" id="{F524BA9E-05EA-4552-8786-7254C5B536DA}"/>
              </a:ext>
            </a:extLst>
          </p:cNvPr>
          <p:cNvSpPr>
            <a:spLocks noGrp="1"/>
          </p:cNvSpPr>
          <p:nvPr>
            <p:ph idx="1"/>
          </p:nvPr>
        </p:nvSpPr>
        <p:spPr/>
        <p:txBody>
          <a:bodyPr/>
          <a:lstStyle/>
          <a:p>
            <a:r>
              <a:rPr lang="en-US" dirty="0"/>
              <a:t>Opening story: teenager’s question</a:t>
            </a:r>
          </a:p>
          <a:p>
            <a:r>
              <a:rPr lang="en-US" dirty="0"/>
              <a:t>Two-step delivery: (1) the secret </a:t>
            </a:r>
            <a:r>
              <a:rPr lang="en-US" dirty="0">
                <a:sym typeface="Wingdings" panose="05000000000000000000" pitchFamily="2" charset="2"/>
              </a:rPr>
              <a:t> (2) supporting quotations</a:t>
            </a:r>
          </a:p>
          <a:p>
            <a:r>
              <a:rPr lang="en-US" dirty="0">
                <a:sym typeface="Wingdings" panose="05000000000000000000" pitchFamily="2" charset="2"/>
              </a:rPr>
              <a:t>Interjections: “Did he say </a:t>
            </a:r>
            <a:r>
              <a:rPr lang="en-US" i="1" dirty="0">
                <a:sym typeface="Wingdings" panose="05000000000000000000" pitchFamily="2" charset="2"/>
              </a:rPr>
              <a:t>fun</a:t>
            </a:r>
            <a:r>
              <a:rPr lang="en-US" dirty="0">
                <a:sym typeface="Wingdings" panose="05000000000000000000" pitchFamily="2" charset="2"/>
              </a:rPr>
              <a:t>? Rupert? Yes!”</a:t>
            </a:r>
          </a:p>
          <a:p>
            <a:r>
              <a:rPr lang="en-US" dirty="0">
                <a:sym typeface="Wingdings" panose="05000000000000000000" pitchFamily="2" charset="2"/>
              </a:rPr>
              <a:t>Visual aids:</a:t>
            </a:r>
          </a:p>
          <a:p>
            <a:pPr lvl="1"/>
            <a:r>
              <a:rPr lang="en-US" dirty="0">
                <a:sym typeface="Wingdings" panose="05000000000000000000" pitchFamily="2" charset="2"/>
              </a:rPr>
              <a:t>Photographs</a:t>
            </a:r>
          </a:p>
          <a:p>
            <a:pPr lvl="1"/>
            <a:r>
              <a:rPr lang="en-US" dirty="0">
                <a:sym typeface="Wingdings" panose="05000000000000000000" pitchFamily="2" charset="2"/>
              </a:rPr>
              <a:t>Cartoonish diagrams (some with entry animations)</a:t>
            </a:r>
          </a:p>
          <a:p>
            <a:r>
              <a:rPr lang="en-US" dirty="0">
                <a:sym typeface="Wingdings" panose="05000000000000000000" pitchFamily="2" charset="2"/>
              </a:rPr>
              <a:t>Humor technique: mother in a tow truck</a:t>
            </a:r>
          </a:p>
          <a:p>
            <a:r>
              <a:rPr lang="en-US" dirty="0">
                <a:sym typeface="Wingdings" panose="05000000000000000000" pitchFamily="2" charset="2"/>
              </a:rPr>
              <a:t>Ending: acknowledging TEDsters for giving him their time</a:t>
            </a:r>
          </a:p>
          <a:p>
            <a:endParaRPr lang="en-US" dirty="0"/>
          </a:p>
        </p:txBody>
      </p:sp>
    </p:spTree>
    <p:extLst>
      <p:ext uri="{BB962C8B-B14F-4D97-AF65-F5344CB8AC3E}">
        <p14:creationId xmlns:p14="http://schemas.microsoft.com/office/powerpoint/2010/main" val="99653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7009-A370-43F1-A06F-44AD04E1EAAB}"/>
              </a:ext>
            </a:extLst>
          </p:cNvPr>
          <p:cNvSpPr>
            <a:spLocks noGrp="1"/>
          </p:cNvSpPr>
          <p:nvPr>
            <p:ph type="title"/>
          </p:nvPr>
        </p:nvSpPr>
        <p:spPr/>
        <p:txBody>
          <a:bodyPr/>
          <a:lstStyle/>
          <a:p>
            <a:r>
              <a:rPr lang="en-US" dirty="0"/>
              <a:t>Open-Sourced Blueprints for Civilization</a:t>
            </a:r>
          </a:p>
        </p:txBody>
      </p:sp>
      <p:sp>
        <p:nvSpPr>
          <p:cNvPr id="3" name="Content Placeholder 2">
            <a:extLst>
              <a:ext uri="{FF2B5EF4-FFF2-40B4-BE49-F238E27FC236}">
                <a16:creationId xmlns:a16="http://schemas.microsoft.com/office/drawing/2014/main" id="{3C2226C1-A34C-4403-B67B-9685616A2ED8}"/>
              </a:ext>
            </a:extLst>
          </p:cNvPr>
          <p:cNvSpPr>
            <a:spLocks noGrp="1"/>
          </p:cNvSpPr>
          <p:nvPr>
            <p:ph idx="1"/>
          </p:nvPr>
        </p:nvSpPr>
        <p:spPr/>
        <p:txBody>
          <a:bodyPr>
            <a:normAutofit fontScale="92500" lnSpcReduction="20000"/>
          </a:bodyPr>
          <a:lstStyle/>
          <a:p>
            <a:r>
              <a:rPr lang="en-US" dirty="0"/>
              <a:t>Opening juxtaposition: “farmer, technologist”</a:t>
            </a:r>
          </a:p>
          <a:p>
            <a:r>
              <a:rPr lang="en-US" dirty="0"/>
              <a:t>Technique of integrating visuals into speech: “tractors, bread ovens, circuit makers” </a:t>
            </a:r>
            <a:r>
              <a:rPr lang="en-US" dirty="0">
                <a:sym typeface="Wingdings" panose="05000000000000000000" pitchFamily="2" charset="2"/>
              </a:rPr>
              <a:t> fast cycle through the rest of the machines</a:t>
            </a:r>
          </a:p>
          <a:p>
            <a:r>
              <a:rPr lang="en-US" dirty="0"/>
              <a:t>Visual side-by-side comparison: Theirs vs. Ours</a:t>
            </a:r>
          </a:p>
          <a:p>
            <a:r>
              <a:rPr lang="en-US" dirty="0"/>
              <a:t>Types of visuals</a:t>
            </a:r>
          </a:p>
          <a:p>
            <a:pPr lvl="1"/>
            <a:r>
              <a:rPr lang="en-US" dirty="0"/>
              <a:t>Diagrams of machines</a:t>
            </a:r>
          </a:p>
          <a:p>
            <a:pPr lvl="1"/>
            <a:r>
              <a:rPr lang="en-US" dirty="0"/>
              <a:t>Photographs of him building and operating them</a:t>
            </a:r>
          </a:p>
          <a:p>
            <a:pPr lvl="1"/>
            <a:r>
              <a:rPr lang="en-US" dirty="0"/>
              <a:t>Stock footage (for humor purposes, i.e. the cramped chalkboard)</a:t>
            </a:r>
          </a:p>
          <a:p>
            <a:r>
              <a:rPr lang="en-US" dirty="0"/>
              <a:t>Development story</a:t>
            </a:r>
          </a:p>
          <a:p>
            <a:r>
              <a:rPr lang="en-US" dirty="0"/>
              <a:t>Innovation: use of open source for hardware, not software</a:t>
            </a:r>
          </a:p>
          <a:p>
            <a:r>
              <a:rPr lang="en-US" dirty="0"/>
              <a:t>Core value: unleashing human potential</a:t>
            </a:r>
          </a:p>
        </p:txBody>
      </p:sp>
    </p:spTree>
    <p:extLst>
      <p:ext uri="{BB962C8B-B14F-4D97-AF65-F5344CB8AC3E}">
        <p14:creationId xmlns:p14="http://schemas.microsoft.com/office/powerpoint/2010/main" val="31155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DDB2-83B6-4AF4-A9F0-C8AFE6681861}"/>
              </a:ext>
            </a:extLst>
          </p:cNvPr>
          <p:cNvSpPr>
            <a:spLocks noGrp="1"/>
          </p:cNvSpPr>
          <p:nvPr>
            <p:ph type="title"/>
          </p:nvPr>
        </p:nvSpPr>
        <p:spPr/>
        <p:txBody>
          <a:bodyPr/>
          <a:lstStyle/>
          <a:p>
            <a:r>
              <a:rPr lang="en-US" dirty="0"/>
              <a:t>Types of Speeches</a:t>
            </a:r>
          </a:p>
        </p:txBody>
      </p:sp>
      <p:pic>
        <p:nvPicPr>
          <p:cNvPr id="5" name="Content Placeholder 4">
            <a:extLst>
              <a:ext uri="{FF2B5EF4-FFF2-40B4-BE49-F238E27FC236}">
                <a16:creationId xmlns:a16="http://schemas.microsoft.com/office/drawing/2014/main" id="{2ED47714-2DC0-4FC4-8D37-1AAFACE5C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862" y="1825625"/>
            <a:ext cx="7350276" cy="4351338"/>
          </a:xfrm>
        </p:spPr>
      </p:pic>
      <p:sp>
        <p:nvSpPr>
          <p:cNvPr id="4" name="TextBox 3">
            <a:extLst>
              <a:ext uri="{FF2B5EF4-FFF2-40B4-BE49-F238E27FC236}">
                <a16:creationId xmlns:a16="http://schemas.microsoft.com/office/drawing/2014/main" id="{66FDF8D4-0BD5-497A-A421-6FA04095B500}"/>
              </a:ext>
            </a:extLst>
          </p:cNvPr>
          <p:cNvSpPr txBox="1"/>
          <p:nvPr/>
        </p:nvSpPr>
        <p:spPr>
          <a:xfrm>
            <a:off x="9849080" y="6492875"/>
            <a:ext cx="2342920" cy="369332"/>
          </a:xfrm>
          <a:prstGeom prst="rect">
            <a:avLst/>
          </a:prstGeom>
          <a:noFill/>
        </p:spPr>
        <p:txBody>
          <a:bodyPr wrap="square" rtlCol="0">
            <a:spAutoFit/>
          </a:bodyPr>
          <a:lstStyle/>
          <a:p>
            <a:r>
              <a:rPr lang="en-US" dirty="0" err="1"/>
              <a:t>Lannon</a:t>
            </a:r>
            <a:r>
              <a:rPr lang="en-US" dirty="0"/>
              <a:t> &amp; Gurak (2018)</a:t>
            </a:r>
          </a:p>
        </p:txBody>
      </p:sp>
    </p:spTree>
    <p:extLst>
      <p:ext uri="{BB962C8B-B14F-4D97-AF65-F5344CB8AC3E}">
        <p14:creationId xmlns:p14="http://schemas.microsoft.com/office/powerpoint/2010/main" val="486079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BE1-F694-46D6-9338-BE63A899D722}"/>
              </a:ext>
            </a:extLst>
          </p:cNvPr>
          <p:cNvSpPr>
            <a:spLocks noGrp="1"/>
          </p:cNvSpPr>
          <p:nvPr>
            <p:ph type="title"/>
          </p:nvPr>
        </p:nvSpPr>
        <p:spPr/>
        <p:txBody>
          <a:bodyPr/>
          <a:lstStyle/>
          <a:p>
            <a:r>
              <a:rPr lang="en-US" dirty="0"/>
              <a:t>Speaking Purposes</a:t>
            </a:r>
          </a:p>
        </p:txBody>
      </p:sp>
      <p:graphicFrame>
        <p:nvGraphicFramePr>
          <p:cNvPr id="4" name="Table 4">
            <a:extLst>
              <a:ext uri="{FF2B5EF4-FFF2-40B4-BE49-F238E27FC236}">
                <a16:creationId xmlns:a16="http://schemas.microsoft.com/office/drawing/2014/main" id="{27EB71E5-F21B-4F79-AC0E-690BE09070F6}"/>
              </a:ext>
            </a:extLst>
          </p:cNvPr>
          <p:cNvGraphicFramePr>
            <a:graphicFrameLocks noGrp="1"/>
          </p:cNvGraphicFramePr>
          <p:nvPr>
            <p:ph idx="1"/>
          </p:nvPr>
        </p:nvGraphicFramePr>
        <p:xfrm>
          <a:off x="838199" y="1825625"/>
          <a:ext cx="10515599" cy="1854200"/>
        </p:xfrm>
        <a:graphic>
          <a:graphicData uri="http://schemas.openxmlformats.org/drawingml/2006/table">
            <a:tbl>
              <a:tblPr firstRow="1" bandRow="1">
                <a:tableStyleId>{2D5ABB26-0587-4C30-8999-92F81FD0307C}</a:tableStyleId>
              </a:tblPr>
              <a:tblGrid>
                <a:gridCol w="1585512">
                  <a:extLst>
                    <a:ext uri="{9D8B030D-6E8A-4147-A177-3AD203B41FA5}">
                      <a16:colId xmlns:a16="http://schemas.microsoft.com/office/drawing/2014/main" val="3253754456"/>
                    </a:ext>
                  </a:extLst>
                </a:gridCol>
                <a:gridCol w="8930087">
                  <a:extLst>
                    <a:ext uri="{9D8B030D-6E8A-4147-A177-3AD203B41FA5}">
                      <a16:colId xmlns:a16="http://schemas.microsoft.com/office/drawing/2014/main" val="1780671913"/>
                    </a:ext>
                  </a:extLst>
                </a:gridCol>
              </a:tblGrid>
              <a:tr h="370840">
                <a:tc>
                  <a:txBody>
                    <a:bodyPr/>
                    <a:lstStyle/>
                    <a:p>
                      <a:r>
                        <a:rPr lang="en-US" dirty="0"/>
                        <a:t>Inform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Describe objective facts, cite specific sources of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90255150"/>
                  </a:ext>
                </a:extLst>
              </a:tr>
              <a:tr h="370840">
                <a:tc>
                  <a:txBody>
                    <a:bodyPr/>
                    <a:lstStyle/>
                    <a:p>
                      <a:r>
                        <a:rPr lang="en-US" dirty="0"/>
                        <a:t>Instruct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List out learning outcomes at the start, provide instructions that audience can take away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23738048"/>
                  </a:ext>
                </a:extLst>
              </a:tr>
              <a:tr h="370840">
                <a:tc>
                  <a:txBody>
                    <a:bodyPr/>
                    <a:lstStyle/>
                    <a:p>
                      <a:r>
                        <a:rPr lang="en-US" dirty="0"/>
                        <a:t>Persuade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Describe what the situation is first, then explain how your proposition is the best answer to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71952258"/>
                  </a:ext>
                </a:extLst>
              </a:tr>
              <a:tr h="370840">
                <a:tc>
                  <a:txBody>
                    <a:bodyPr/>
                    <a:lstStyle/>
                    <a:p>
                      <a:r>
                        <a:rPr lang="en-US" dirty="0"/>
                        <a:t>Call to 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Explain why other options are not feasible, use strong action words for what should be 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470191393"/>
                  </a:ext>
                </a:extLst>
              </a:tr>
              <a:tr h="370840">
                <a:tc>
                  <a:txBody>
                    <a:bodyPr/>
                    <a:lstStyle/>
                    <a:p>
                      <a:r>
                        <a:rPr lang="en-US" dirty="0"/>
                        <a:t>Sell a product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Describe the customer’s problem, then how your product is the solution to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01453840"/>
                  </a:ext>
                </a:extLst>
              </a:tr>
            </a:tbl>
          </a:graphicData>
        </a:graphic>
      </p:graphicFrame>
    </p:spTree>
    <p:extLst>
      <p:ext uri="{BB962C8B-B14F-4D97-AF65-F5344CB8AC3E}">
        <p14:creationId xmlns:p14="http://schemas.microsoft.com/office/powerpoint/2010/main" val="310427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41CB-B552-4078-BE76-BA3F0EFBE8E1}"/>
              </a:ext>
            </a:extLst>
          </p:cNvPr>
          <p:cNvSpPr>
            <a:spLocks noGrp="1"/>
          </p:cNvSpPr>
          <p:nvPr>
            <p:ph type="title"/>
          </p:nvPr>
        </p:nvSpPr>
        <p:spPr/>
        <p:txBody>
          <a:bodyPr/>
          <a:lstStyle/>
          <a:p>
            <a:r>
              <a:rPr lang="en-US" dirty="0"/>
              <a:t>Categories of Talks</a:t>
            </a:r>
          </a:p>
        </p:txBody>
      </p:sp>
      <p:graphicFrame>
        <p:nvGraphicFramePr>
          <p:cNvPr id="4" name="Table 4">
            <a:extLst>
              <a:ext uri="{FF2B5EF4-FFF2-40B4-BE49-F238E27FC236}">
                <a16:creationId xmlns:a16="http://schemas.microsoft.com/office/drawing/2014/main" id="{3E79383D-BC70-458B-BCA1-1B87D1176F4D}"/>
              </a:ext>
            </a:extLst>
          </p:cNvPr>
          <p:cNvGraphicFramePr>
            <a:graphicFrameLocks noGrp="1"/>
          </p:cNvGraphicFramePr>
          <p:nvPr>
            <p:ph idx="1"/>
          </p:nvPr>
        </p:nvGraphicFramePr>
        <p:xfrm>
          <a:off x="838200" y="1825625"/>
          <a:ext cx="10515600" cy="2743200"/>
        </p:xfrm>
        <a:graphic>
          <a:graphicData uri="http://schemas.openxmlformats.org/drawingml/2006/table">
            <a:tbl>
              <a:tblPr firstRow="1" bandRow="1">
                <a:tableStyleId>{2D5ABB26-0587-4C30-8999-92F81FD0307C}</a:tableStyleId>
              </a:tblPr>
              <a:tblGrid>
                <a:gridCol w="1938051">
                  <a:extLst>
                    <a:ext uri="{9D8B030D-6E8A-4147-A177-3AD203B41FA5}">
                      <a16:colId xmlns:a16="http://schemas.microsoft.com/office/drawing/2014/main" val="2246558963"/>
                    </a:ext>
                  </a:extLst>
                </a:gridCol>
                <a:gridCol w="8577549">
                  <a:extLst>
                    <a:ext uri="{9D8B030D-6E8A-4147-A177-3AD203B41FA5}">
                      <a16:colId xmlns:a16="http://schemas.microsoft.com/office/drawing/2014/main" val="477836859"/>
                    </a:ext>
                  </a:extLst>
                </a:gridCol>
              </a:tblGrid>
              <a:tr h="370840">
                <a:tc>
                  <a:txBody>
                    <a:bodyPr/>
                    <a:lstStyle/>
                    <a:p>
                      <a:r>
                        <a:rPr lang="en-US" dirty="0"/>
                        <a:t>Article Talk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For presenting conference papers. Begin with background, problem you’re addressing, how it is tied to previous research. State results without going into much detail, or at least selective detail. Do not use too much jargon, in case non-specialists attend your session.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41235979"/>
                  </a:ext>
                </a:extLst>
              </a:tr>
              <a:tr h="370840">
                <a:tc>
                  <a:txBody>
                    <a:bodyPr/>
                    <a:lstStyle/>
                    <a:p>
                      <a:r>
                        <a:rPr lang="en-US" dirty="0"/>
                        <a:t>Survey Talk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For guest lectures. Research your subject thoroughly, and provide audience with list of references. Redirect questions you don’t know the answer to, saying that it is outside the scope of the talk. Provide a synthesis of concepts in the 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91305320"/>
                  </a:ext>
                </a:extLst>
              </a:tr>
              <a:tr h="370840">
                <a:tc>
                  <a:txBody>
                    <a:bodyPr/>
                    <a:lstStyle/>
                    <a:p>
                      <a:r>
                        <a:rPr lang="en-US" dirty="0"/>
                        <a:t>Interview Talk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dirty="0"/>
                        <a:t>For job or professional interviews. Focus on a specific topic, aiming your talk at mid-level professionals, but prepared to discuss simpler or more advanced concepts. If you do not know an answer, say you are still researching it, or redirect to a topic you know.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20323801"/>
                  </a:ext>
                </a:extLst>
              </a:tr>
            </a:tbl>
          </a:graphicData>
        </a:graphic>
      </p:graphicFrame>
    </p:spTree>
    <p:extLst>
      <p:ext uri="{BB962C8B-B14F-4D97-AF65-F5344CB8AC3E}">
        <p14:creationId xmlns:p14="http://schemas.microsoft.com/office/powerpoint/2010/main" val="283739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C0C9-C4A8-4E59-87FA-7AE937AE6BD4}"/>
              </a:ext>
            </a:extLst>
          </p:cNvPr>
          <p:cNvSpPr>
            <a:spLocks noGrp="1"/>
          </p:cNvSpPr>
          <p:nvPr>
            <p:ph type="title"/>
          </p:nvPr>
        </p:nvSpPr>
        <p:spPr/>
        <p:txBody>
          <a:bodyPr/>
          <a:lstStyle/>
          <a:p>
            <a:r>
              <a:rPr lang="en-US" dirty="0"/>
              <a:t>Public Speaking Skills</a:t>
            </a:r>
          </a:p>
        </p:txBody>
      </p:sp>
      <p:sp>
        <p:nvSpPr>
          <p:cNvPr id="3" name="Content Placeholder 2">
            <a:extLst>
              <a:ext uri="{FF2B5EF4-FFF2-40B4-BE49-F238E27FC236}">
                <a16:creationId xmlns:a16="http://schemas.microsoft.com/office/drawing/2014/main" id="{EE6F2903-92DA-4986-9BA8-1CCCC6EAA5F2}"/>
              </a:ext>
            </a:extLst>
          </p:cNvPr>
          <p:cNvSpPr>
            <a:spLocks noGrp="1"/>
          </p:cNvSpPr>
          <p:nvPr>
            <p:ph idx="1"/>
          </p:nvPr>
        </p:nvSpPr>
        <p:spPr/>
        <p:txBody>
          <a:bodyPr/>
          <a:lstStyle/>
          <a:p>
            <a:r>
              <a:rPr lang="en-US" dirty="0"/>
              <a:t>Body language</a:t>
            </a:r>
          </a:p>
          <a:p>
            <a:r>
              <a:rPr lang="en-US" dirty="0"/>
              <a:t>Intonation</a:t>
            </a:r>
          </a:p>
          <a:p>
            <a:r>
              <a:rPr lang="en-US" dirty="0"/>
              <a:t>Structure</a:t>
            </a:r>
          </a:p>
          <a:p>
            <a:r>
              <a:rPr lang="en-US" dirty="0"/>
              <a:t>Incorporating visuals</a:t>
            </a:r>
          </a:p>
          <a:p>
            <a:r>
              <a:rPr lang="en-US" dirty="0"/>
              <a:t>Group interaction</a:t>
            </a:r>
          </a:p>
        </p:txBody>
      </p:sp>
    </p:spTree>
    <p:extLst>
      <p:ext uri="{BB962C8B-B14F-4D97-AF65-F5344CB8AC3E}">
        <p14:creationId xmlns:p14="http://schemas.microsoft.com/office/powerpoint/2010/main" val="408433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F138-ACC1-499F-9AA7-55A13D83B5BC}"/>
              </a:ext>
            </a:extLst>
          </p:cNvPr>
          <p:cNvSpPr>
            <a:spLocks noGrp="1"/>
          </p:cNvSpPr>
          <p:nvPr>
            <p:ph type="title"/>
          </p:nvPr>
        </p:nvSpPr>
        <p:spPr/>
        <p:txBody>
          <a:bodyPr/>
          <a:lstStyle/>
          <a:p>
            <a:r>
              <a:rPr lang="en-US" dirty="0"/>
              <a:t>Body Language</a:t>
            </a:r>
          </a:p>
        </p:txBody>
      </p:sp>
      <p:sp>
        <p:nvSpPr>
          <p:cNvPr id="3" name="Content Placeholder 2">
            <a:extLst>
              <a:ext uri="{FF2B5EF4-FFF2-40B4-BE49-F238E27FC236}">
                <a16:creationId xmlns:a16="http://schemas.microsoft.com/office/drawing/2014/main" id="{0BA14A03-C6D5-42B0-80D7-B6D7E997FB61}"/>
              </a:ext>
            </a:extLst>
          </p:cNvPr>
          <p:cNvSpPr>
            <a:spLocks noGrp="1"/>
          </p:cNvSpPr>
          <p:nvPr>
            <p:ph idx="1"/>
          </p:nvPr>
        </p:nvSpPr>
        <p:spPr/>
        <p:txBody>
          <a:bodyPr/>
          <a:lstStyle/>
          <a:p>
            <a:r>
              <a:rPr lang="en-US" dirty="0"/>
              <a:t>Body posture</a:t>
            </a:r>
          </a:p>
          <a:p>
            <a:r>
              <a:rPr lang="en-US" dirty="0"/>
              <a:t>Hand and eye motions</a:t>
            </a:r>
          </a:p>
          <a:p>
            <a:r>
              <a:rPr lang="en-US" dirty="0"/>
              <a:t>Moving around the stage</a:t>
            </a:r>
          </a:p>
        </p:txBody>
      </p:sp>
    </p:spTree>
    <p:extLst>
      <p:ext uri="{BB962C8B-B14F-4D97-AF65-F5344CB8AC3E}">
        <p14:creationId xmlns:p14="http://schemas.microsoft.com/office/powerpoint/2010/main" val="285914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46F1-AA5F-4A6F-A21B-1CEAE499F293}"/>
              </a:ext>
            </a:extLst>
          </p:cNvPr>
          <p:cNvSpPr>
            <a:spLocks noGrp="1"/>
          </p:cNvSpPr>
          <p:nvPr>
            <p:ph type="title"/>
          </p:nvPr>
        </p:nvSpPr>
        <p:spPr/>
        <p:txBody>
          <a:bodyPr/>
          <a:lstStyle/>
          <a:p>
            <a:r>
              <a:rPr lang="en-US" dirty="0"/>
              <a:t>Intonation</a:t>
            </a:r>
          </a:p>
        </p:txBody>
      </p:sp>
      <p:sp>
        <p:nvSpPr>
          <p:cNvPr id="3" name="Content Placeholder 2">
            <a:extLst>
              <a:ext uri="{FF2B5EF4-FFF2-40B4-BE49-F238E27FC236}">
                <a16:creationId xmlns:a16="http://schemas.microsoft.com/office/drawing/2014/main" id="{97E80C2E-1467-411F-B523-122655829B9C}"/>
              </a:ext>
            </a:extLst>
          </p:cNvPr>
          <p:cNvSpPr>
            <a:spLocks noGrp="1"/>
          </p:cNvSpPr>
          <p:nvPr>
            <p:ph idx="1"/>
          </p:nvPr>
        </p:nvSpPr>
        <p:spPr/>
        <p:txBody>
          <a:bodyPr/>
          <a:lstStyle/>
          <a:p>
            <a:r>
              <a:rPr lang="en-US" dirty="0"/>
              <a:t>Extended pauses</a:t>
            </a:r>
          </a:p>
          <a:p>
            <a:r>
              <a:rPr lang="en-US" dirty="0"/>
              <a:t>One-word “punch”</a:t>
            </a:r>
          </a:p>
          <a:p>
            <a:r>
              <a:rPr lang="en-US" dirty="0"/>
              <a:t>Suspense and release</a:t>
            </a:r>
          </a:p>
          <a:p>
            <a:r>
              <a:rPr lang="en-US" dirty="0"/>
              <a:t>Varying sentence lengths</a:t>
            </a:r>
          </a:p>
          <a:p>
            <a:r>
              <a:rPr lang="en-US" dirty="0"/>
              <a:t>Rise and fall: shaping and separating phrases</a:t>
            </a:r>
          </a:p>
          <a:p>
            <a:r>
              <a:rPr lang="en-US" dirty="0"/>
              <a:t>Nate’s personal favorite: changing up the voices</a:t>
            </a:r>
          </a:p>
        </p:txBody>
      </p:sp>
    </p:spTree>
    <p:extLst>
      <p:ext uri="{BB962C8B-B14F-4D97-AF65-F5344CB8AC3E}">
        <p14:creationId xmlns:p14="http://schemas.microsoft.com/office/powerpoint/2010/main" val="287482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A344-1565-4D8D-9404-92355EE7B25D}"/>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F3A30E55-C331-4268-82E1-5110EEE4B313}"/>
              </a:ext>
            </a:extLst>
          </p:cNvPr>
          <p:cNvSpPr>
            <a:spLocks noGrp="1"/>
          </p:cNvSpPr>
          <p:nvPr>
            <p:ph idx="1"/>
          </p:nvPr>
        </p:nvSpPr>
        <p:spPr/>
        <p:txBody>
          <a:bodyPr/>
          <a:lstStyle/>
          <a:p>
            <a:r>
              <a:rPr lang="en-US" dirty="0"/>
              <a:t>Opening “hook”</a:t>
            </a:r>
          </a:p>
          <a:p>
            <a:r>
              <a:rPr lang="en-US" dirty="0"/>
              <a:t>Main theme introduced</a:t>
            </a:r>
          </a:p>
          <a:p>
            <a:r>
              <a:rPr lang="en-US" dirty="0"/>
              <a:t>Body: supporting arguments or narratives</a:t>
            </a:r>
          </a:p>
          <a:p>
            <a:r>
              <a:rPr lang="en-US" dirty="0"/>
              <a:t>Tying the arguments/narratives back to main theme</a:t>
            </a:r>
          </a:p>
          <a:p>
            <a:r>
              <a:rPr lang="en-US" dirty="0"/>
              <a:t>Ending with a call to action</a:t>
            </a:r>
          </a:p>
          <a:p>
            <a:endParaRPr lang="en-US" dirty="0"/>
          </a:p>
        </p:txBody>
      </p:sp>
    </p:spTree>
    <p:extLst>
      <p:ext uri="{BB962C8B-B14F-4D97-AF65-F5344CB8AC3E}">
        <p14:creationId xmlns:p14="http://schemas.microsoft.com/office/powerpoint/2010/main" val="328837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EEC2-2417-431A-A7B8-D435205B741B}"/>
              </a:ext>
            </a:extLst>
          </p:cNvPr>
          <p:cNvSpPr>
            <a:spLocks noGrp="1"/>
          </p:cNvSpPr>
          <p:nvPr>
            <p:ph type="title"/>
          </p:nvPr>
        </p:nvSpPr>
        <p:spPr/>
        <p:txBody>
          <a:bodyPr/>
          <a:lstStyle/>
          <a:p>
            <a:r>
              <a:rPr lang="en-US" dirty="0"/>
              <a:t>Archaeology from Space</a:t>
            </a:r>
          </a:p>
        </p:txBody>
      </p:sp>
      <p:sp>
        <p:nvSpPr>
          <p:cNvPr id="3" name="Content Placeholder 2">
            <a:extLst>
              <a:ext uri="{FF2B5EF4-FFF2-40B4-BE49-F238E27FC236}">
                <a16:creationId xmlns:a16="http://schemas.microsoft.com/office/drawing/2014/main" id="{23516D58-C2AA-4B2A-AF96-87FB79902DD2}"/>
              </a:ext>
            </a:extLst>
          </p:cNvPr>
          <p:cNvSpPr>
            <a:spLocks noGrp="1"/>
          </p:cNvSpPr>
          <p:nvPr>
            <p:ph idx="1"/>
          </p:nvPr>
        </p:nvSpPr>
        <p:spPr/>
        <p:txBody>
          <a:bodyPr>
            <a:normAutofit lnSpcReduction="10000"/>
          </a:bodyPr>
          <a:lstStyle/>
          <a:p>
            <a:r>
              <a:rPr lang="en-US" dirty="0"/>
              <a:t>Opening story: sand dollars on the beach</a:t>
            </a:r>
          </a:p>
          <a:p>
            <a:r>
              <a:rPr lang="en-US" dirty="0"/>
              <a:t>Expansion: small beach to large Egyptian delta</a:t>
            </a:r>
          </a:p>
          <a:p>
            <a:r>
              <a:rPr lang="en-US" dirty="0"/>
              <a:t>Types of visual aids</a:t>
            </a:r>
          </a:p>
          <a:p>
            <a:pPr lvl="1"/>
            <a:r>
              <a:rPr lang="en-US" dirty="0"/>
              <a:t>Satellite imagery</a:t>
            </a:r>
          </a:p>
          <a:p>
            <a:pPr lvl="1"/>
            <a:r>
              <a:rPr lang="en-US" dirty="0"/>
              <a:t>Personal photographs</a:t>
            </a:r>
          </a:p>
          <a:p>
            <a:pPr lvl="1"/>
            <a:r>
              <a:rPr lang="en-US" dirty="0"/>
              <a:t>Stock footage (for demonstration purposes, e.g. jewelry)</a:t>
            </a:r>
          </a:p>
          <a:p>
            <a:r>
              <a:rPr lang="en-US" dirty="0"/>
              <a:t>Core value: sharing knowledge and training young engineers</a:t>
            </a:r>
          </a:p>
          <a:p>
            <a:pPr lvl="1"/>
            <a:r>
              <a:rPr lang="en-US" dirty="0"/>
              <a:t>Ending quote – from the Middle Kingdom period itself</a:t>
            </a:r>
          </a:p>
          <a:p>
            <a:r>
              <a:rPr lang="en-US" dirty="0"/>
              <a:t>Literary technique: 1984</a:t>
            </a:r>
          </a:p>
          <a:p>
            <a:r>
              <a:rPr lang="en-US" dirty="0"/>
              <a:t>Back to the beginning: sand dollars on the beach</a:t>
            </a:r>
          </a:p>
        </p:txBody>
      </p:sp>
    </p:spTree>
    <p:extLst>
      <p:ext uri="{BB962C8B-B14F-4D97-AF65-F5344CB8AC3E}">
        <p14:creationId xmlns:p14="http://schemas.microsoft.com/office/powerpoint/2010/main" val="3127080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582</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VE496 Advanced Technical Communication</vt:lpstr>
      <vt:lpstr>Types of Speeches</vt:lpstr>
      <vt:lpstr>Speaking Purposes</vt:lpstr>
      <vt:lpstr>Categories of Talks</vt:lpstr>
      <vt:lpstr>Public Speaking Skills</vt:lpstr>
      <vt:lpstr>Body Language</vt:lpstr>
      <vt:lpstr>Intonation</vt:lpstr>
      <vt:lpstr>Structure</vt:lpstr>
      <vt:lpstr>Archaeology from Space</vt:lpstr>
      <vt:lpstr>8 Secrets for Success</vt:lpstr>
      <vt:lpstr>Open-Sourced Blueprints for Civilization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VE300 Technical Communication</dc:title>
  <dc:creator>nmurrayalvarez@gmail.com</dc:creator>
  <cp:lastModifiedBy>nmurrayalvarez@gmail.com</cp:lastModifiedBy>
  <cp:revision>41</cp:revision>
  <dcterms:created xsi:type="dcterms:W3CDTF">2019-10-06T02:39:51Z</dcterms:created>
  <dcterms:modified xsi:type="dcterms:W3CDTF">2020-07-26T19:13:16Z</dcterms:modified>
</cp:coreProperties>
</file>