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300" r:id="rId4"/>
    <p:sldId id="257" r:id="rId5"/>
    <p:sldId id="258" r:id="rId6"/>
    <p:sldId id="304" r:id="rId7"/>
    <p:sldId id="305" r:id="rId8"/>
    <p:sldId id="310" r:id="rId9"/>
    <p:sldId id="311" r:id="rId10"/>
    <p:sldId id="262" r:id="rId11"/>
    <p:sldId id="307" r:id="rId12"/>
    <p:sldId id="263" r:id="rId13"/>
    <p:sldId id="298" r:id="rId14"/>
    <p:sldId id="302" r:id="rId15"/>
    <p:sldId id="303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5" d="100"/>
          <a:sy n="85" d="100"/>
        </p:scale>
        <p:origin x="6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41BB-5154-4890-AF40-3E2E595C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7258A-9E56-4E60-955B-20698907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6B95-5AA9-4092-9C73-C61C734F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6441-826C-47AB-AF5D-E62CE004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6DE8-BB31-4E89-AEEF-3EECE9F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AEA9-D1D3-4B2C-9DED-5628AE95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5351B-A045-4047-9AA8-4CF67E1C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2472-4F0A-4E6B-A3E6-4EB9E07B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A6E0-41E1-4222-BB6F-6866F529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33EF-1308-478F-A739-10CF3A0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B499A-409F-44FE-AC41-5113289F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23599-1548-4C8A-ACC5-9A743B61B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B237-CA3F-4E6C-9A67-E8C6ABE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E3E9-12A6-4D66-8983-BAC4C367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3EEE-A8CD-4DA3-8510-1F93C5AA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BE6E-4574-4ED5-B1F0-F8032B87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E6ED-3781-4DC0-B1EF-61D2351B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8B50-46A6-45AF-8702-E8A97B8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A77-0C1F-4642-A7C7-A2585745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D3F5-9E65-464B-A85C-53F91C2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5A18-8652-40B3-A974-109156CD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FE27-1181-4E86-94F1-A7A256E9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97F5-DBED-4C4C-9BAF-53F3968D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F4C9-0518-46EB-93F0-FAF19E2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9D26-E911-45DC-81FD-8D255B0B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0991-3B75-42FA-AB33-413F1166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88EC-178E-4ACF-870A-7B7477AC6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26F3B-2637-48F2-8AB1-33B4E505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5ED5-246A-4870-8912-C09FD40A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8287A-5DBB-48E3-8FA6-47C3AF97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71B8-DC76-4B3E-A9CF-C02316A2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78B5-6276-4612-AC84-153AF9A6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B3BA-1CAE-4CCD-9B7B-9FCB9548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E629-B7A9-4195-BEEF-5ADB1F1D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6910-9520-48CC-8C37-3386D9056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F8DB-C101-49C3-A338-C63BA1458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367F-9D6C-42D2-AF7C-2CB6931D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59312-FE32-4561-A4A2-4877A5E3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3793-DADB-4154-98F2-F72B2D6B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3542-7E0D-49FE-9D90-93AD3E0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CCF28-24BD-4DAF-A9E6-F64E5704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282D6-75A5-4B45-92DB-135170CC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01485-99B5-4D0C-A4AD-3E78BDF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AC7E4-C81B-462C-9E66-7DA3C8FB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5CA29-9B88-4E28-8AC0-B6969850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214E-9A9C-4A8A-B2BE-EA135F81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15D9-FC05-4FCE-AD84-498FD61A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7E3E-555D-4129-8DB6-D0F6B6D3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AFF3-CAF8-483D-AF37-3D762A13A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98B2-0B4A-4601-9727-577A5E2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B67B-E105-4438-9E8B-CDE3D9DD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00BB-0013-44B1-A518-315BF5DA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C47F-AFB8-458C-A035-2DAA8892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1621D-C2BF-4E87-87A2-83AA37BEB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9C5D0-86F4-494F-8336-9D24C3C9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BF5B-2092-4727-93CA-43067E3C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C01-D5B6-45AB-8E2B-9D5595D1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858E-4ED7-49FD-8B6A-BFD8B49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F5E40-E05F-42D4-A438-1CF60081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6B5B-1B08-45BF-933D-7AB40FBC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2A40-4FE2-4622-87D1-3A7FF6EF7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D566-9711-4A01-9FC8-9FC551CE0E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C154-8DA1-4244-A468-B25450A30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6F23-5D04-4389-B8C3-46A03A1A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41F-C4D6-477E-93CB-3CA07928D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VE496 Advanced</a:t>
            </a:r>
            <a:br>
              <a:rPr lang="en-US" dirty="0"/>
            </a:br>
            <a:r>
              <a:rPr lang="en-US" dirty="0"/>
              <a:t>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D21-2804-41C3-B483-8BFA1B4E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Week 12, Day </a:t>
            </a:r>
            <a:r>
              <a:rPr lang="en-US" altLang="zh-TW" dirty="0"/>
              <a:t>2</a:t>
            </a:r>
            <a:r>
              <a:rPr lang="en-US" dirty="0"/>
              <a:t>:</a:t>
            </a:r>
          </a:p>
          <a:p>
            <a:r>
              <a:rPr lang="en-US" dirty="0"/>
              <a:t>Technical Presentations and Visual Aids</a:t>
            </a:r>
          </a:p>
          <a:p>
            <a:endParaRPr lang="en-US" dirty="0"/>
          </a:p>
          <a:p>
            <a:r>
              <a:rPr lang="en-US" dirty="0"/>
              <a:t>Nathaniel T. Murray </a:t>
            </a:r>
            <a:r>
              <a:rPr lang="zh-CN" altLang="en-US" dirty="0"/>
              <a:t>莫子禅</a:t>
            </a:r>
            <a:endParaRPr lang="en-US" altLang="zh-CN" dirty="0"/>
          </a:p>
          <a:p>
            <a:r>
              <a:rPr lang="en-US" altLang="zh-CN" dirty="0"/>
              <a:t>Summer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4CB-CA7E-472A-A68C-2E23C9CF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26313" r="23518" b="47084"/>
          <a:stretch/>
        </p:blipFill>
        <p:spPr>
          <a:xfrm>
            <a:off x="10120829" y="5844447"/>
            <a:ext cx="2071171" cy="1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8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B98-4CBF-43FC-96A9-75326884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86FA-2F29-4DCE-9177-812B5C09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pPr lvl="1"/>
            <a:r>
              <a:rPr lang="en-US" dirty="0"/>
              <a:t>General: Summarizing and categorizing</a:t>
            </a:r>
          </a:p>
          <a:p>
            <a:pPr lvl="1"/>
            <a:r>
              <a:rPr lang="en-US" dirty="0"/>
              <a:t>Specific: Highlighting specific points on which to expand</a:t>
            </a:r>
          </a:p>
          <a:p>
            <a:r>
              <a:rPr lang="en-US" dirty="0"/>
              <a:t>Emphasis</a:t>
            </a:r>
          </a:p>
          <a:p>
            <a:pPr lvl="1"/>
            <a:r>
              <a:rPr lang="en-US" dirty="0"/>
              <a:t>You are the foreground, visual is the background</a:t>
            </a:r>
          </a:p>
          <a:p>
            <a:pPr lvl="1"/>
            <a:r>
              <a:rPr lang="en-US" dirty="0"/>
              <a:t>Visual is the foreground, you are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1791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E6B3-AB3D-4CB8-A7AA-F864710F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Language for Presenting with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A045-D971-4D9C-BCAC-78DD8DC8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Facing the audience</a:t>
            </a:r>
          </a:p>
          <a:p>
            <a:r>
              <a:rPr lang="en-US" dirty="0"/>
              <a:t>Hand motions to indicate the screen or chart</a:t>
            </a:r>
          </a:p>
          <a:p>
            <a:r>
              <a:rPr lang="en-US" dirty="0"/>
              <a:t>Highlighting to draw their attention to points while you speak</a:t>
            </a:r>
          </a:p>
          <a:p>
            <a:r>
              <a:rPr lang="en-US" dirty="0"/>
              <a:t>Pauses to allow audience to read</a:t>
            </a:r>
          </a:p>
        </p:txBody>
      </p:sp>
    </p:spTree>
    <p:extLst>
      <p:ext uri="{BB962C8B-B14F-4D97-AF65-F5344CB8AC3E}">
        <p14:creationId xmlns:p14="http://schemas.microsoft.com/office/powerpoint/2010/main" val="201057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A890-D852-4130-BF3B-DC1ACD3C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#1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05EA288-5FB9-4F9E-B87D-1D2EC360A1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7140" y="1690687"/>
          <a:ext cx="1019786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37">
                  <a:extLst>
                    <a:ext uri="{9D8B030D-6E8A-4147-A177-3AD203B41FA5}">
                      <a16:colId xmlns:a16="http://schemas.microsoft.com/office/drawing/2014/main" val="2849221326"/>
                    </a:ext>
                  </a:extLst>
                </a:gridCol>
                <a:gridCol w="3084723">
                  <a:extLst>
                    <a:ext uri="{9D8B030D-6E8A-4147-A177-3AD203B41FA5}">
                      <a16:colId xmlns:a16="http://schemas.microsoft.com/office/drawing/2014/main" val="3261315069"/>
                    </a:ext>
                  </a:extLst>
                </a:gridCol>
                <a:gridCol w="1388125">
                  <a:extLst>
                    <a:ext uri="{9D8B030D-6E8A-4147-A177-3AD203B41FA5}">
                      <a16:colId xmlns:a16="http://schemas.microsoft.com/office/drawing/2014/main" val="2960135706"/>
                    </a:ext>
                  </a:extLst>
                </a:gridCol>
                <a:gridCol w="1454226">
                  <a:extLst>
                    <a:ext uri="{9D8B030D-6E8A-4147-A177-3AD203B41FA5}">
                      <a16:colId xmlns:a16="http://schemas.microsoft.com/office/drawing/2014/main" val="1639250388"/>
                    </a:ext>
                  </a:extLst>
                </a:gridCol>
                <a:gridCol w="2682356">
                  <a:extLst>
                    <a:ext uri="{9D8B030D-6E8A-4147-A177-3AD203B41FA5}">
                      <a16:colId xmlns:a16="http://schemas.microsoft.com/office/drawing/2014/main" val="4640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Pseudonym (Gender)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Degree (Year)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Hours of Interview*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Hours of Observation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Classes Observed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7268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Chu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Ph.D., TESOL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 English 3</a:t>
                      </a:r>
                    </a:p>
                    <a:p>
                      <a:r>
                        <a:rPr lang="en-US" dirty="0"/>
                        <a:t>Public Speaking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Tao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Ph.D., Literacy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 English 1</a:t>
                      </a:r>
                    </a:p>
                    <a:p>
                      <a:r>
                        <a:rPr lang="en-US" dirty="0"/>
                        <a:t>Scientific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Ph.D., Applied Linguistics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Argumentative Writing</a:t>
                      </a:r>
                    </a:p>
                    <a:p>
                      <a:r>
                        <a:rPr lang="en-US" dirty="0"/>
                        <a:t>IELTS Writing**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157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1F5A3C-01E2-4C35-B8F7-804C379653A2}"/>
              </a:ext>
            </a:extLst>
          </p:cNvPr>
          <p:cNvSpPr txBox="1"/>
          <p:nvPr/>
        </p:nvSpPr>
        <p:spPr>
          <a:xfrm>
            <a:off x="746423" y="4251150"/>
            <a:ext cx="1019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Personal interviews and stimulated recall interviews were grouped together, since they often overlapped within the same interview</a:t>
            </a:r>
          </a:p>
          <a:p>
            <a:r>
              <a:rPr lang="en-US" dirty="0"/>
              <a:t>** International English Language Testing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4E288-0EE4-4AF5-9EDC-D2A05A3EFDBB}"/>
              </a:ext>
            </a:extLst>
          </p:cNvPr>
          <p:cNvSpPr txBox="1"/>
          <p:nvPr/>
        </p:nvSpPr>
        <p:spPr>
          <a:xfrm>
            <a:off x="9922933" y="6488668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Murray (2019)</a:t>
            </a:r>
          </a:p>
        </p:txBody>
      </p:sp>
    </p:spTree>
    <p:extLst>
      <p:ext uri="{BB962C8B-B14F-4D97-AF65-F5344CB8AC3E}">
        <p14:creationId xmlns:p14="http://schemas.microsoft.com/office/powerpoint/2010/main" val="273799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60D8-D75D-4227-B48B-2B8910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#2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FAF151-5A1F-4290-B93A-F3EAFCEA13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171">
                  <a:extLst>
                    <a:ext uri="{9D8B030D-6E8A-4147-A177-3AD203B41FA5}">
                      <a16:colId xmlns:a16="http://schemas.microsoft.com/office/drawing/2014/main" val="2501754624"/>
                    </a:ext>
                  </a:extLst>
                </a:gridCol>
                <a:gridCol w="3407229">
                  <a:extLst>
                    <a:ext uri="{9D8B030D-6E8A-4147-A177-3AD203B41FA5}">
                      <a16:colId xmlns:a16="http://schemas.microsoft.com/office/drawing/2014/main" val="2029712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2013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Linguistic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Pedagogical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Theoretical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1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SFL, lexical cohesion and repertoire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Peer review and process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TESOL mindset, literacy substance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words, rhetorical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Whole language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Connecting to students’ 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8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coherence over grammar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Academic writing in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Knowledge co-construction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Metalinguistic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Educational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Identity and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1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paragraph, one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Jigsaw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Teacher as facilitator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6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Coherence and cohesion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of 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Spontaneity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0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 and subpoints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615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A8C1DF-4785-4B68-9CF2-DC47B17C2B07}"/>
              </a:ext>
            </a:extLst>
          </p:cNvPr>
          <p:cNvSpPr txBox="1"/>
          <p:nvPr/>
        </p:nvSpPr>
        <p:spPr>
          <a:xfrm>
            <a:off x="9926197" y="6488668"/>
            <a:ext cx="226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Murray (2019)</a:t>
            </a:r>
          </a:p>
        </p:txBody>
      </p:sp>
    </p:spTree>
    <p:extLst>
      <p:ext uri="{BB962C8B-B14F-4D97-AF65-F5344CB8AC3E}">
        <p14:creationId xmlns:p14="http://schemas.microsoft.com/office/powerpoint/2010/main" val="16370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3391-8BB2-42B3-9425-3C8BA93A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51E0-01A4-4233-9928-D968FFD7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for question to be repeated if necessary</a:t>
            </a:r>
          </a:p>
          <a:p>
            <a:r>
              <a:rPr lang="en-US" dirty="0"/>
              <a:t>Offer to discuss in more detail after the presentation</a:t>
            </a:r>
          </a:p>
          <a:p>
            <a:r>
              <a:rPr lang="en-US" dirty="0"/>
              <a:t>Buy time by asking for question to be repeated – or asking whether rest of audience heard it</a:t>
            </a:r>
          </a:p>
        </p:txBody>
      </p:sp>
    </p:spTree>
    <p:extLst>
      <p:ext uri="{BB962C8B-B14F-4D97-AF65-F5344CB8AC3E}">
        <p14:creationId xmlns:p14="http://schemas.microsoft.com/office/powerpoint/2010/main" val="981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50BA-D205-4F74-822E-4E9AEA57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Impromptu Speeches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00A9-078E-43B5-B2D8-BEA50EDA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 Opening </a:t>
            </a:r>
            <a:r>
              <a:rPr lang="en-US" dirty="0">
                <a:sym typeface="Wingdings" panose="05000000000000000000" pitchFamily="2" charset="2"/>
              </a:rPr>
              <a:t> Two supporting arguments  Conclusion</a:t>
            </a:r>
          </a:p>
          <a:p>
            <a:r>
              <a:rPr lang="en-US" dirty="0">
                <a:sym typeface="Wingdings" panose="05000000000000000000" pitchFamily="2" charset="2"/>
              </a:rPr>
              <a:t>Organizational (first, second) and transition (next, finally) words</a:t>
            </a:r>
          </a:p>
          <a:p>
            <a:r>
              <a:rPr lang="en-US" dirty="0">
                <a:sym typeface="Wingdings" panose="05000000000000000000" pitchFamily="2" charset="2"/>
              </a:rPr>
              <a:t>Pause, for effect and to give you time to think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B4FF-E016-4169-A7FA-91FA4DBA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Interaction: “Yes, and…”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63C8-4243-4062-9F3E-DFFA5E2A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on what was just said, and developing it</a:t>
            </a:r>
          </a:p>
        </p:txBody>
      </p:sp>
    </p:spTree>
    <p:extLst>
      <p:ext uri="{BB962C8B-B14F-4D97-AF65-F5344CB8AC3E}">
        <p14:creationId xmlns:p14="http://schemas.microsoft.com/office/powerpoint/2010/main" val="20475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098F-B2A2-49E4-AFA2-54D319BE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1F4A-80A7-4F76-AB31-00E337EF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rhetorical questions</a:t>
            </a:r>
          </a:p>
          <a:p>
            <a:r>
              <a:rPr lang="en-US" dirty="0"/>
              <a:t>Refer to people, not abstractions</a:t>
            </a:r>
          </a:p>
          <a:p>
            <a:r>
              <a:rPr lang="en-US" dirty="0"/>
              <a:t>Provide handouts and advance organizers</a:t>
            </a:r>
          </a:p>
          <a:p>
            <a:r>
              <a:rPr lang="en-US" dirty="0"/>
              <a:t>Give numbers in advance for listeners to anticipate</a:t>
            </a:r>
          </a:p>
          <a:p>
            <a:r>
              <a:rPr lang="en-US" dirty="0"/>
              <a:t>Use hand gestures and moving around stage to dissipate nerves</a:t>
            </a:r>
          </a:p>
          <a:p>
            <a:r>
              <a:rPr lang="en-US" dirty="0"/>
              <a:t>Use plurals (“we”, “us”, “you all”) to establish sense of community</a:t>
            </a:r>
          </a:p>
          <a:p>
            <a:r>
              <a:rPr lang="en-US" dirty="0"/>
              <a:t>Use organization and transition words (e.g. first, second, next, finally)</a:t>
            </a:r>
          </a:p>
        </p:txBody>
      </p:sp>
    </p:spTree>
    <p:extLst>
      <p:ext uri="{BB962C8B-B14F-4D97-AF65-F5344CB8AC3E}">
        <p14:creationId xmlns:p14="http://schemas.microsoft.com/office/powerpoint/2010/main" val="359964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9131-B5A9-4E2F-B81D-69A7BA13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866F-17B2-4876-A612-EAA4C6AC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Cutting, consolidating</a:t>
            </a:r>
          </a:p>
          <a:p>
            <a:r>
              <a:rPr lang="en-US" dirty="0"/>
              <a:t>Controlled pauses to prevent rambling</a:t>
            </a:r>
          </a:p>
          <a:p>
            <a:r>
              <a:rPr lang="en-US" dirty="0"/>
              <a:t>Preparation and structure</a:t>
            </a:r>
          </a:p>
        </p:txBody>
      </p:sp>
    </p:spTree>
    <p:extLst>
      <p:ext uri="{BB962C8B-B14F-4D97-AF65-F5344CB8AC3E}">
        <p14:creationId xmlns:p14="http://schemas.microsoft.com/office/powerpoint/2010/main" val="3273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 F. </a:t>
            </a:r>
            <a:r>
              <a:rPr lang="en-US" altLang="zh-CN" dirty="0" err="1"/>
              <a:t>Seagle</a:t>
            </a:r>
            <a:r>
              <a:rPr lang="en-US" altLang="zh-CN" dirty="0"/>
              <a:t> Building (Gainesville, FL)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32" y="1825625"/>
            <a:ext cx="3622589" cy="4550112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Construction began: 1926</a:t>
            </a:r>
          </a:p>
          <a:p>
            <a:pPr lvl="1"/>
            <a:r>
              <a:rPr lang="en-US" altLang="zh-CN" dirty="0"/>
              <a:t>1920s Florida land boom</a:t>
            </a:r>
          </a:p>
          <a:p>
            <a:r>
              <a:rPr lang="en-US" altLang="zh-CN" dirty="0"/>
              <a:t>Construction halted: early 1930s</a:t>
            </a:r>
          </a:p>
          <a:p>
            <a:pPr lvl="1"/>
            <a:r>
              <a:rPr lang="en-US" altLang="zh-CN" dirty="0"/>
              <a:t>Great Depression</a:t>
            </a:r>
          </a:p>
          <a:p>
            <a:r>
              <a:rPr lang="en-US" altLang="zh-CN" dirty="0"/>
              <a:t>Construction finished: late 1930s</a:t>
            </a:r>
          </a:p>
          <a:p>
            <a:pPr lvl="1"/>
            <a:r>
              <a:rPr lang="en-US" altLang="zh-CN" dirty="0"/>
              <a:t>Entrepreneur Georgia </a:t>
            </a:r>
            <a:r>
              <a:rPr lang="en-US" altLang="zh-CN" dirty="0" err="1"/>
              <a:t>Seagle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17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Seagle</a:t>
            </a:r>
            <a:r>
              <a:rPr lang="en-US" altLang="zh-CN" dirty="0"/>
              <a:t> Building Today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38" y="1730074"/>
            <a:ext cx="3418575" cy="455810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936836"/>
            <a:ext cx="5181600" cy="4351338"/>
          </a:xfrm>
        </p:spPr>
        <p:txBody>
          <a:bodyPr/>
          <a:lstStyle/>
          <a:p>
            <a:r>
              <a:rPr lang="en-US" altLang="zh-CN" dirty="0"/>
              <a:t>Early 20th century: office buildings for UF</a:t>
            </a:r>
          </a:p>
          <a:p>
            <a:r>
              <a:rPr lang="en-US" altLang="zh-CN" dirty="0"/>
              <a:t>1960s: derelict</a:t>
            </a:r>
          </a:p>
          <a:p>
            <a:r>
              <a:rPr lang="en-US" altLang="zh-CN" dirty="0"/>
              <a:t>1983: complete renovation</a:t>
            </a:r>
          </a:p>
          <a:p>
            <a:r>
              <a:rPr lang="en-US" altLang="zh-CN" dirty="0"/>
              <a:t>Today: modern offices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77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BFE8-8087-489E-AF71-D8821B3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PowerPoints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D038-E0EB-40A2-BDFF-79A02A78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Balance of text, graphics, and speaking</a:t>
            </a:r>
          </a:p>
          <a:p>
            <a:r>
              <a:rPr lang="en-US" dirty="0"/>
              <a:t>Body language for presenting with visuals</a:t>
            </a:r>
          </a:p>
        </p:txBody>
      </p:sp>
    </p:spTree>
    <p:extLst>
      <p:ext uri="{BB962C8B-B14F-4D97-AF65-F5344CB8AC3E}">
        <p14:creationId xmlns:p14="http://schemas.microsoft.com/office/powerpoint/2010/main" val="413119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E03F-BFFB-495F-9482-4B18A631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1BAA-A2C1-4B36-8C77-35F85D86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Fonts: the visual equivalent of intonation shaping phrases</a:t>
            </a:r>
          </a:p>
          <a:p>
            <a:r>
              <a:rPr lang="en-US" dirty="0"/>
              <a:t>Colors: balance between being fancy and making the info clear</a:t>
            </a:r>
          </a:p>
          <a:p>
            <a:r>
              <a:rPr lang="en-US" dirty="0"/>
              <a:t>Spacing: just like with a resume</a:t>
            </a:r>
          </a:p>
        </p:txBody>
      </p:sp>
    </p:spTree>
    <p:extLst>
      <p:ext uri="{BB962C8B-B14F-4D97-AF65-F5344CB8AC3E}">
        <p14:creationId xmlns:p14="http://schemas.microsoft.com/office/powerpoint/2010/main" val="271802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260A-995E-451D-AC39-6B8E50A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91C1-52B9-46DB-A2E1-12BF808D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</a:t>
            </a:r>
          </a:p>
          <a:p>
            <a:r>
              <a:rPr lang="en-US" dirty="0"/>
              <a:t>If you’re going to have long blocks of text like this, I suggest you use bold font to highlight </a:t>
            </a:r>
            <a:r>
              <a:rPr lang="en-US" b="1" dirty="0"/>
              <a:t>specific words or phrases</a:t>
            </a:r>
            <a:r>
              <a:rPr lang="en-US" dirty="0"/>
              <a:t>. You may also choose to </a:t>
            </a:r>
            <a:r>
              <a:rPr lang="en-US" u="sng" dirty="0"/>
              <a:t>underline</a:t>
            </a:r>
            <a:r>
              <a:rPr lang="en-US" dirty="0"/>
              <a:t> or </a:t>
            </a:r>
            <a:r>
              <a:rPr lang="en-US" i="1" dirty="0"/>
              <a:t>italicize</a:t>
            </a:r>
            <a:r>
              <a:rPr lang="en-US" dirty="0"/>
              <a:t>, as long as you are consistent with the format. </a:t>
            </a:r>
          </a:p>
          <a:p>
            <a:pPr lvl="1"/>
            <a:r>
              <a:rPr lang="en-US" dirty="0"/>
              <a:t>It’s too </a:t>
            </a:r>
            <a:r>
              <a:rPr lang="en-US" b="1" dirty="0"/>
              <a:t>distracting</a:t>
            </a:r>
            <a:r>
              <a:rPr lang="en-US" dirty="0"/>
              <a:t> to have </a:t>
            </a:r>
            <a:r>
              <a:rPr lang="en-US" i="1" dirty="0"/>
              <a:t>so many </a:t>
            </a:r>
            <a:r>
              <a:rPr lang="en-US" i="1" u="sng" dirty="0"/>
              <a:t>different types</a:t>
            </a:r>
            <a:r>
              <a:rPr lang="en-US" dirty="0"/>
              <a:t> of </a:t>
            </a:r>
            <a:r>
              <a:rPr lang="en-US" b="1" dirty="0"/>
              <a:t>FORMAT</a:t>
            </a:r>
            <a:r>
              <a:rPr lang="en-US" dirty="0"/>
              <a:t> within the same sentence, </a:t>
            </a:r>
            <a:r>
              <a:rPr lang="en-US" b="1" i="1" u="sng" dirty="0"/>
              <a:t>understand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And please, </a:t>
            </a:r>
            <a:r>
              <a:rPr lang="en-US" b="1" i="1" dirty="0">
                <a:solidFill>
                  <a:srgbClr val="FF0000"/>
                </a:solidFill>
              </a:rPr>
              <a:t>nothing like this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FF00"/>
                </a:solidFill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3649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7395-39A2-40AF-8C56-9EF60460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of Text, Graphics, and Speaking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746F-0898-411B-880D-FB1D6486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the focus</a:t>
            </a:r>
          </a:p>
          <a:p>
            <a:pPr lvl="1"/>
            <a:r>
              <a:rPr lang="en-US" dirty="0"/>
              <a:t>On you</a:t>
            </a:r>
          </a:p>
          <a:p>
            <a:pPr lvl="1"/>
            <a:r>
              <a:rPr lang="en-US" dirty="0"/>
              <a:t>On the visuals</a:t>
            </a:r>
          </a:p>
          <a:p>
            <a:r>
              <a:rPr lang="en-US" dirty="0"/>
              <a:t>List of bullet points for audience to look at while you speak</a:t>
            </a:r>
          </a:p>
          <a:p>
            <a:r>
              <a:rPr lang="en-US" dirty="0"/>
              <a:t>Visuals should support your speech, not distract from it</a:t>
            </a:r>
          </a:p>
        </p:txBody>
      </p:sp>
    </p:spTree>
    <p:extLst>
      <p:ext uri="{BB962C8B-B14F-4D97-AF65-F5344CB8AC3E}">
        <p14:creationId xmlns:p14="http://schemas.microsoft.com/office/powerpoint/2010/main" val="129882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671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VE496 Advanced Technical Communication</vt:lpstr>
      <vt:lpstr>Advanced Techniques</vt:lpstr>
      <vt:lpstr>Time Control</vt:lpstr>
      <vt:lpstr>John F. Seagle Building (Gainesville, FL)</vt:lpstr>
      <vt:lpstr>Seagle Building Today</vt:lpstr>
      <vt:lpstr>Making PowerPoints</vt:lpstr>
      <vt:lpstr>Format</vt:lpstr>
      <vt:lpstr>Content</vt:lpstr>
      <vt:lpstr>Balance of Text, Graphics, and Speaking</vt:lpstr>
      <vt:lpstr>Incorporating Visuals</vt:lpstr>
      <vt:lpstr>Body Language for Presenting with Visuals</vt:lpstr>
      <vt:lpstr>Demonstration #1</vt:lpstr>
      <vt:lpstr>Demonstration #2</vt:lpstr>
      <vt:lpstr>Managing Questions</vt:lpstr>
      <vt:lpstr>Techniques for Impromptu Speeches</vt:lpstr>
      <vt:lpstr>Group Interaction: “Yes, and…”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VE300 Technical Communication</dc:title>
  <dc:creator>nmurrayalvarez@gmail.com</dc:creator>
  <cp:lastModifiedBy>nmurrayalvarez@gmail.com</cp:lastModifiedBy>
  <cp:revision>49</cp:revision>
  <dcterms:created xsi:type="dcterms:W3CDTF">2019-10-06T02:39:51Z</dcterms:created>
  <dcterms:modified xsi:type="dcterms:W3CDTF">2020-07-30T16:30:56Z</dcterms:modified>
</cp:coreProperties>
</file>