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9" r:id="rId5"/>
    <p:sldId id="268" r:id="rId6"/>
    <p:sldId id="269" r:id="rId7"/>
    <p:sldId id="260" r:id="rId8"/>
    <p:sldId id="265" r:id="rId9"/>
    <p:sldId id="270" r:id="rId10"/>
    <p:sldId id="266" r:id="rId11"/>
    <p:sldId id="273" r:id="rId12"/>
    <p:sldId id="274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1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9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9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9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7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3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C7F3-EFCB-4218-8A65-AAB2C12C1442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2ADB-7419-4E9E-94FD-10471BFC0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42481-497D-4B9F-96C5-D4895AF57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RC_mid1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A0F507-7E61-456A-8EE7-B2C82C1D3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Yixuan Wang</a:t>
            </a:r>
          </a:p>
          <a:p>
            <a:r>
              <a:rPr lang="en-US" altLang="zh-CN" dirty="0"/>
              <a:t>2018/10/26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25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limit of a sequence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Monotonic sequence theorem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Condition: monotonic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bounded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convergent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For normal sequence, convergent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bounded</a:t>
                </a:r>
              </a:p>
              <a:p>
                <a:r>
                  <a:rPr lang="en-US" altLang="zh-CN" dirty="0"/>
                  <a:t>Squeeze theorem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Condition: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/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;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Limit law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S.T. / M.S.T.  definition</a:t>
                </a:r>
              </a:p>
              <a:p>
                <a:r>
                  <a:rPr lang="en-US" altLang="zh-CN" b="1" dirty="0">
                    <a:sym typeface="Wingdings" panose="05000000000000000000" pitchFamily="2" charset="2"/>
                  </a:rPr>
                  <a:t>NOTE</a:t>
                </a:r>
                <a:r>
                  <a:rPr lang="en-US" altLang="zh-CN" dirty="0">
                    <a:sym typeface="Wingdings" panose="05000000000000000000" pitchFamily="2" charset="2"/>
                  </a:rPr>
                  <a:t>: we can find the relationship between function limit and sequence limit to solve problem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391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9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FE7A7-3E7B-4D68-BB4C-7F520CAD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0405FC-CD09-4CAA-91E3-8718A0EAA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/>
              <a:lstStyle/>
              <a:p>
                <a:r>
                  <a:rPr lang="en-US" altLang="zh-CN" dirty="0"/>
                  <a:t>Please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unbounded, but it doesn’t diverges to infinity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Solution: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Because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approaches positive infinity, it is unbounded.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Because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approaches 0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Note that the limit should be unique, which many of you ignored in the assignment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0405FC-CD09-4CAA-91E3-8718A0EAA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391" t="-1211" r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7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90F20-C97E-458D-AAAB-13F1CFD4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1E42A0-1502-45AA-A729-243721DCC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96568" cy="4351338"/>
              </a:xfrm>
            </p:spPr>
            <p:txBody>
              <a:bodyPr/>
              <a:lstStyle/>
              <a:p>
                <a:r>
                  <a:rPr lang="en-US" altLang="zh-CN" dirty="0"/>
                  <a:t>Please prove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Solution: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+…+1&gt;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Then use the Squeeze Theorem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1E42A0-1502-45AA-A729-243721DCC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96568" cy="4351338"/>
              </a:xfrm>
              <a:blipFill>
                <a:blip r:embed="rId2"/>
                <a:stretch>
                  <a:fillRect l="-1338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41BCA-81B4-4D77-B7C9-A66AB96D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28836"/>
            <a:ext cx="7886700" cy="120032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zh-CN" sz="8000" dirty="0"/>
              <a:t>Good Luck!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7528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A2CB-19DF-43A9-9A9F-3ED6CF88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RC…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C5CEF-65C9-4AE2-AA2C-31C9F0D4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Checklist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Definition on the slides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Theorem on the slides, especially the condition of the theorem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Some questions on the slides, especially those with blue words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Assignment, especially the exercises with wrong answers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2646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A2CB-19DF-43A9-9A9F-3ED6CF88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C5CEF-65C9-4AE2-AA2C-31C9F0D4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Real Number and Sets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The limit of a sequence</a:t>
            </a:r>
          </a:p>
        </p:txBody>
      </p:sp>
    </p:spTree>
    <p:extLst>
      <p:ext uri="{BB962C8B-B14F-4D97-AF65-F5344CB8AC3E}">
        <p14:creationId xmlns:p14="http://schemas.microsoft.com/office/powerpoint/2010/main" val="3474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Number and Sets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Upper bound: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Lower bound: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Bounded: both exist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D54955FC-BEA9-46B0-9FF2-DE67165F7296}"/>
              </a:ext>
            </a:extLst>
          </p:cNvPr>
          <p:cNvSpPr txBox="1">
            <a:spLocks/>
          </p:cNvSpPr>
          <p:nvPr/>
        </p:nvSpPr>
        <p:spPr>
          <a:xfrm>
            <a:off x="628650" y="3563937"/>
            <a:ext cx="7886700" cy="86793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/>
                </a:solidFill>
              </a:rPr>
              <a:t>NOTE</a:t>
            </a:r>
            <a:r>
              <a:rPr lang="en-US" altLang="zh-CN" dirty="0">
                <a:solidFill>
                  <a:schemeClr val="tx1"/>
                </a:solidFill>
              </a:rPr>
              <a:t>: upper bound and lower bound are </a:t>
            </a:r>
            <a:r>
              <a:rPr lang="en-US" altLang="zh-CN" b="1" dirty="0">
                <a:solidFill>
                  <a:schemeClr val="tx1"/>
                </a:solidFill>
              </a:rPr>
              <a:t>numbers</a:t>
            </a:r>
            <a:r>
              <a:rPr lang="en-US" altLang="zh-CN" dirty="0">
                <a:solidFill>
                  <a:schemeClr val="tx1"/>
                </a:solidFill>
              </a:rPr>
              <a:t>, but all of them consist of </a:t>
            </a:r>
            <a:r>
              <a:rPr lang="en-US" altLang="zh-CN" b="1" dirty="0">
                <a:solidFill>
                  <a:schemeClr val="tx1"/>
                </a:solidFill>
              </a:rPr>
              <a:t>a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841667B-E2A7-43E5-B079-839E6E47F8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566804"/>
                <a:ext cx="7886700" cy="99617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Supreme: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𝑢𝑝𝑝𝑒𝑟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Infimum: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841667B-E2A7-43E5-B079-839E6E47F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66804"/>
                <a:ext cx="7886700" cy="996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43018-2888-4641-B188-61EFBCF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Number and Sets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1DA19E-A5BA-450E-8476-3D8316586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996170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-neighborhood of x: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Neighborhood: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1DA19E-A5BA-450E-8476-3D8316586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996170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231C01C-36F7-467B-BA4B-3E884D08B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956731"/>
                <a:ext cx="7886700" cy="138396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Open set: for every point in S, there exists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-neighborhood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Closed set: not the open set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231C01C-36F7-467B-BA4B-3E884D08B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56731"/>
                <a:ext cx="7886700" cy="1383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D244421-E831-4FEF-AD81-1B639CA41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03499"/>
              </p:ext>
            </p:extLst>
          </p:nvPr>
        </p:nvGraphicFramePr>
        <p:xfrm>
          <a:off x="628650" y="4475636"/>
          <a:ext cx="7886700" cy="18577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154416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78018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92390469"/>
                    </a:ext>
                  </a:extLst>
                </a:gridCol>
              </a:tblGrid>
              <a:tr h="619241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intersection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union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919740"/>
                  </a:ext>
                </a:extLst>
              </a:tr>
              <a:tr h="619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Closed set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Closed set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Inconclusive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011049"/>
                  </a:ext>
                </a:extLst>
              </a:tr>
              <a:tr h="619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Open set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Inconclusive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Open set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54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47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30554-EEC4-4ED4-A42E-79A8E86D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Number and Sets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144514-D67D-40E0-992D-E067B4496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556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en-US" altLang="zh-CN" dirty="0"/>
                  <a:t>some sets are </a:t>
                </a:r>
                <a:r>
                  <a:rPr lang="en-US" altLang="zh-CN" b="1" dirty="0"/>
                  <a:t>both</a:t>
                </a:r>
                <a:r>
                  <a:rPr lang="en-US" altLang="zh-CN" dirty="0"/>
                  <a:t> closed and open 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), some sets are </a:t>
                </a:r>
                <a:r>
                  <a:rPr lang="en-US" altLang="zh-CN" b="1" dirty="0"/>
                  <a:t>neither</a:t>
                </a:r>
                <a:r>
                  <a:rPr lang="en-US" altLang="zh-CN" dirty="0"/>
                  <a:t> closed nor open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[2,3)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b="1" dirty="0"/>
                  <a:t>Compact</a:t>
                </a:r>
                <a:r>
                  <a:rPr lang="en-US" altLang="zh-CN" dirty="0"/>
                  <a:t>: closed and bounded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144514-D67D-40E0-992D-E067B4496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5568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5AF3763-117A-4889-B8B5-6EA129D5E3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566129"/>
                <a:ext cx="7886700" cy="280384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Interior point: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Boundary point: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 contains a point in S and a point not in S</a:t>
                </a:r>
              </a:p>
              <a:p>
                <a:r>
                  <a:rPr lang="en-US" altLang="zh-CN" dirty="0"/>
                  <a:t>Limit point: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 contains a point in S other than itself</a:t>
                </a:r>
              </a:p>
              <a:p>
                <a:r>
                  <a:rPr lang="en-US" altLang="zh-CN" dirty="0"/>
                  <a:t>Isolated point: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5AF3763-117A-4889-B8B5-6EA129D5E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66129"/>
                <a:ext cx="7886700" cy="280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Number and Sets</a:t>
            </a:r>
            <a:endParaRPr lang="zh-CN" altLang="en-US" dirty="0"/>
          </a:p>
        </p:txBody>
      </p:sp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A66977FA-2AE3-449E-8CE2-AB639A20565F}"/>
              </a:ext>
            </a:extLst>
          </p:cNvPr>
          <p:cNvSpPr/>
          <p:nvPr/>
        </p:nvSpPr>
        <p:spPr>
          <a:xfrm>
            <a:off x="4865633" y="1825625"/>
            <a:ext cx="3649718" cy="435133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Point</a:t>
            </a:r>
          </a:p>
          <a:p>
            <a:pPr algn="ctr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延期 4">
            <a:extLst>
              <a:ext uri="{FF2B5EF4-FFF2-40B4-BE49-F238E27FC236}">
                <a16:creationId xmlns:a16="http://schemas.microsoft.com/office/drawing/2014/main" id="{C16BA276-BD94-4152-B016-CBECACC4AFC0}"/>
              </a:ext>
            </a:extLst>
          </p:cNvPr>
          <p:cNvSpPr/>
          <p:nvPr/>
        </p:nvSpPr>
        <p:spPr>
          <a:xfrm flipH="1">
            <a:off x="628648" y="1825625"/>
            <a:ext cx="4236984" cy="435133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Point</a:t>
            </a:r>
          </a:p>
          <a:p>
            <a:pPr algn="ctr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3B3FF42-0619-49EB-9E58-08D7AC7BE604}"/>
              </a:ext>
            </a:extLst>
          </p:cNvPr>
          <p:cNvSpPr/>
          <p:nvPr/>
        </p:nvSpPr>
        <p:spPr>
          <a:xfrm>
            <a:off x="3880732" y="3469492"/>
            <a:ext cx="1969802" cy="166868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033CA3-CFA5-45C9-A160-0F89E590207A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4865633" y="3469492"/>
            <a:ext cx="0" cy="16686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7E2E43E-2511-4480-BF19-923C5EAC9114}"/>
              </a:ext>
            </a:extLst>
          </p:cNvPr>
          <p:cNvSpPr/>
          <p:nvPr/>
        </p:nvSpPr>
        <p:spPr>
          <a:xfrm>
            <a:off x="1940494" y="3942826"/>
            <a:ext cx="1940237" cy="18623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limit of a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106556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Intuitive definition: arbitrarily </a:t>
                </a:r>
                <a:r>
                  <a:rPr lang="en-US" altLang="zh-CN" dirty="0"/>
                  <a:t>close to a real value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Rigorous definition: (if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∃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Diverges to (negative) infinity: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diverges)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106556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4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limit of a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802451"/>
              </a:xfrm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Limit law: (if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802451"/>
              </a:xfrm>
              <a:blipFill>
                <a:blip r:embed="rId2"/>
                <a:stretch>
                  <a:fillRect l="-1391" t="-2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75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616</Words>
  <Application>Microsoft Office PowerPoint</Application>
  <PresentationFormat>全屏显示(4:3)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RC_mid1</vt:lpstr>
      <vt:lpstr>Before RC…</vt:lpstr>
      <vt:lpstr>Content</vt:lpstr>
      <vt:lpstr>Real Number and Sets</vt:lpstr>
      <vt:lpstr>Real Number and Sets</vt:lpstr>
      <vt:lpstr>Real Number and Sets</vt:lpstr>
      <vt:lpstr>Real Number and Sets</vt:lpstr>
      <vt:lpstr>The limit of a sequence</vt:lpstr>
      <vt:lpstr>The limit of a sequence</vt:lpstr>
      <vt:lpstr>The limit of a sequence</vt:lpstr>
      <vt:lpstr>Exercise</vt:lpstr>
      <vt:lpstr>Exercise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RC_mid1</dc:title>
  <dc:creator>Wang Yixuan</dc:creator>
  <cp:lastModifiedBy>Wang Yixuan</cp:lastModifiedBy>
  <cp:revision>18</cp:revision>
  <dcterms:created xsi:type="dcterms:W3CDTF">2018-10-25T05:10:14Z</dcterms:created>
  <dcterms:modified xsi:type="dcterms:W3CDTF">2018-10-26T07:33:31Z</dcterms:modified>
</cp:coreProperties>
</file>