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9" r:id="rId2"/>
  </p:sldMasterIdLst>
  <p:notesMasterIdLst>
    <p:notesMasterId r:id="rId49"/>
  </p:notesMasterIdLst>
  <p:sldIdLst>
    <p:sldId id="499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74" r:id="rId12"/>
    <p:sldId id="475" r:id="rId13"/>
    <p:sldId id="476" r:id="rId14"/>
    <p:sldId id="477" r:id="rId15"/>
    <p:sldId id="478" r:id="rId16"/>
    <p:sldId id="481" r:id="rId17"/>
    <p:sldId id="479" r:id="rId18"/>
    <p:sldId id="482" r:id="rId19"/>
    <p:sldId id="480" r:id="rId20"/>
    <p:sldId id="487" r:id="rId21"/>
    <p:sldId id="488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23" r:id="rId32"/>
    <p:sldId id="370" r:id="rId33"/>
    <p:sldId id="376" r:id="rId34"/>
    <p:sldId id="367" r:id="rId35"/>
    <p:sldId id="368" r:id="rId36"/>
    <p:sldId id="382" r:id="rId37"/>
    <p:sldId id="380" r:id="rId38"/>
    <p:sldId id="371" r:id="rId39"/>
    <p:sldId id="372" r:id="rId40"/>
    <p:sldId id="411" r:id="rId41"/>
    <p:sldId id="373" r:id="rId42"/>
    <p:sldId id="374" r:id="rId43"/>
    <p:sldId id="389" r:id="rId44"/>
    <p:sldId id="385" r:id="rId45"/>
    <p:sldId id="408" r:id="rId46"/>
    <p:sldId id="409" r:id="rId47"/>
    <p:sldId id="381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7FF"/>
    <a:srgbClr val="32C3FF"/>
    <a:srgbClr val="2777E3"/>
    <a:srgbClr val="58A0E3"/>
    <a:srgbClr val="2C7CFF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26D268D2-9BB5-C542-9876-92E084EB3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4B3E9-A96B-C14D-A3CE-2F9D11E352EF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19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1" charset="0"/>
                <a:ea typeface="ＭＳ Ｐゴシック" pitchFamily="1" charset="-128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3497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F448F-DEDC-5D4B-8976-12C10F1123D0}" type="slidenum">
              <a:rPr lang="en-US"/>
              <a:pPr/>
              <a:t>34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88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1A4CC-E346-9847-A199-65D143E8EA7B}" type="slidenum">
              <a:rPr lang="en-US"/>
              <a:pPr/>
              <a:t>36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54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6BC56-7E66-7541-AA3A-F1DF0E617C5D}" type="slidenum">
              <a:rPr lang="en-US"/>
              <a:pPr/>
              <a:t>37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66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06CDD-6E67-C14D-85F1-738C08CF16E9}" type="slidenum">
              <a:rPr lang="en-US"/>
              <a:pPr/>
              <a:t>38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24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AA8E7-A0FB-674B-BB5E-51BEC1C55D02}" type="slidenum">
              <a:rPr lang="en-US"/>
              <a:pPr/>
              <a:t>39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4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F6102-B061-9645-8817-785005BBD61E}" type="slidenum">
              <a:rPr lang="en-US"/>
              <a:pPr/>
              <a:t>40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690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C6A35-04CC-A445-AC69-01C4629E7F69}" type="slidenum">
              <a:rPr lang="en-US"/>
              <a:pPr/>
              <a:t>41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189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B158C-3A67-EE4D-95C6-69E181785614}" type="slidenum">
              <a:rPr lang="en-US"/>
              <a:pPr/>
              <a:t>43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50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93DCD-99ED-E54E-A353-9C92679B5389}" type="slidenum">
              <a:rPr lang="en-US"/>
              <a:pPr/>
              <a:t>44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56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551E3-235F-7A44-BC4E-06F129D5EB7A}" type="slidenum">
              <a:rPr lang="en-US"/>
              <a:pPr/>
              <a:t>45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704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4B3E9-A96B-C14D-A3CE-2F9D11E352EF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21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1" charset="0"/>
                <a:ea typeface="ＭＳ Ｐゴシック" pitchFamily="1" charset="-128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48179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83010-00A7-1B4C-B506-DAF844800A91}" type="slidenum">
              <a:rPr lang="en-US"/>
              <a:pPr/>
              <a:t>46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993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E78F4-80B7-104F-BF3B-B9002D1EA3BD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22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So why are we going to spend a valuable two hours talking about what type of market we are in?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What possible relevance can it have to how we set up our company and bring our product to market?</a:t>
            </a:r>
          </a:p>
          <a:p>
            <a:r>
              <a:rPr lang="en-US">
                <a:latin typeface="Arial" pitchFamily="1" charset="0"/>
                <a:ea typeface="ＭＳ Ｐゴシック" pitchFamily="1" charset="-128"/>
              </a:rPr>
              <a:t>- Anyone?</a:t>
            </a:r>
          </a:p>
        </p:txBody>
      </p:sp>
    </p:spTree>
    <p:extLst>
      <p:ext uri="{BB962C8B-B14F-4D97-AF65-F5344CB8AC3E}">
        <p14:creationId xmlns:p14="http://schemas.microsoft.com/office/powerpoint/2010/main" val="141444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91DDF-3362-4146-A74C-12880B7B8D24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23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Each “type of market” is radically different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Different ways to size the market opportunity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Different sales costs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Different demand creation costs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Different time to liquidity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Very different capital requirements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And as we’ll see market type choices radically effect the Customer Development process.</a:t>
            </a:r>
          </a:p>
          <a:p>
            <a:pPr>
              <a:buFontTx/>
              <a:buChar char="-"/>
            </a:pPr>
            <a:endParaRPr lang="en-US">
              <a:latin typeface="Arial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785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51477-99DB-BC49-9F88-89C5602CCB3A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24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In looking at how companies succeed and fail, their success tends to be organized around groupings of customers and markets.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More importantly it is how these groupings of customers view their needs and how your new product satisfies those needs</a:t>
            </a:r>
          </a:p>
        </p:txBody>
      </p:sp>
    </p:spTree>
    <p:extLst>
      <p:ext uri="{BB962C8B-B14F-4D97-AF65-F5344CB8AC3E}">
        <p14:creationId xmlns:p14="http://schemas.microsoft.com/office/powerpoint/2010/main" val="264645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61582-B0B3-D048-B1EB-3BC49157D2C8}" type="slidenum">
              <a:rPr lang="en-US"/>
              <a:pPr/>
              <a:t>30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17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80D8A-C787-E747-ADBC-4AA8D5A955C2}" type="slidenum">
              <a:rPr lang="en-US"/>
              <a:pPr/>
              <a:t>31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20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27EF6-7698-9B48-8C2A-72DF0FDD8A43}" type="slidenum">
              <a:rPr lang="en-US"/>
              <a:pPr/>
              <a:t>32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291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B52B7-B118-024D-A35E-509488A0FED2}" type="slidenum">
              <a:rPr lang="en-US"/>
              <a:pPr/>
              <a:t>33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3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AE79B-DCE8-2245-9E61-FF672B07D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07529-8CD6-F141-9736-E101188D8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4862D-633C-D94F-88C8-3B59C2937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E7D661-1836-44F7-8FAF-35E8F866ECD3}" type="datetime1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E6B357-51B9-47D2-A71D-0D06CB03185D}" type="datetime1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CB827-F132-4DF6-9FB9-4035A4C798EF}" type="datetime1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0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2A601-7D32-4ED7-AD1A-974B6DDBDCDC}" type="datetime1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17B41-4A0C-4639-A132-E5C8F99A4BE8}" type="datetime1">
              <a:rPr lang="en-US" smtClean="0"/>
              <a:pPr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9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967FD-6084-4075-993E-77EC8038773F}" type="datetime1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2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988B47-74BA-4873-ADAE-EB0120124E83}" type="datetime1">
              <a:rPr lang="en-US" smtClean="0"/>
              <a:pPr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8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CF52C1-9A39-494C-9977-BBEFAB872C1F}" type="datetime1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7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CD45-DCDA-D549-8819-D803F0CF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EACE2-EA00-4376-9A66-47ABB8B02CF5}" type="datetime1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54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FF71CE-B899-4B2B-848D-9F12F0C901B6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97606D-E5C4-4C2F-8241-EC2663EF1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4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2CF1CA-F464-4B29-B867-EAF8A9B936E3}" type="datetime1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29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752600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39200" y="6629400"/>
            <a:ext cx="3810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6AD57D-3195-D846-B199-B5433F219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52400" y="6477000"/>
            <a:ext cx="7783513" cy="2286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	        Customer Development in the High-Tech Enterprise            Spring 2009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7B85A-A1D1-1D41-B10F-D43FD5BDA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9921B-5CCB-3D41-A4ED-95A0A0369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8C12F-5C96-0443-9D97-E618C0156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D28F3-848A-0041-9EA9-60A689A32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01F3F-D237-B140-BFD2-03BA71DE5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DF0FC-6DF6-B24E-912C-52C3B74E9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A3288-A8BC-7D4E-917A-593178C94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5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B3E628F3-B46C-CA40-A0A7-B9846E6F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347663" algn="l"/>
          <a:tab pos="457200" algn="l"/>
        </a:tabLst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347663" algn="l"/>
          <a:tab pos="4572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347663" algn="l"/>
          <a:tab pos="4572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Customer%20Segments-1x.mov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70050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7423150" algn="l"/>
              </a:tabLst>
            </a:pPr>
            <a:r>
              <a:rPr lang="en-US" sz="4444" dirty="0" smtClean="0"/>
              <a:t/>
            </a:r>
            <a:br>
              <a:rPr lang="en-US" sz="4444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VX 420: Business Basics for Entrepreneurship</a:t>
            </a:r>
            <a:br>
              <a:rPr lang="en-US" b="1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Lean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  <a:r>
              <a:rPr lang="en-US" b="1" dirty="0" smtClean="0"/>
              <a:t>Customer Segments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5231" y="65862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6/15/12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Jobs/Needs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functional or social jobs are getting done?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perform or complete a specific task, solve a specific problem or trying to look good, gain power or status,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emotional jobs?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esthetics, feel good, security,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basic needs are you helping your customer satisfy?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entertainment, communication, sex, ...)</a:t>
            </a:r>
          </a:p>
          <a:p>
            <a:pPr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Buyer/Co-Creator/Transferor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they a buyers </a:t>
            </a:r>
          </a:p>
          <a:p>
            <a:pPr lvl="1"/>
            <a:r>
              <a:rPr lang="en-US" dirty="0" smtClean="0"/>
              <a:t>(e.g. comparing offers, deciding, buying, taking delivery of a product or service, ...)</a:t>
            </a:r>
          </a:p>
          <a:p>
            <a:r>
              <a:rPr lang="en-US" dirty="0" smtClean="0"/>
              <a:t>Are they co-creators</a:t>
            </a:r>
          </a:p>
          <a:p>
            <a:pPr lvl="1"/>
            <a:r>
              <a:rPr lang="en-US" dirty="0" smtClean="0"/>
              <a:t>(e.g. co-designing with solution providers, contributing value to the solution, ...) </a:t>
            </a:r>
          </a:p>
          <a:p>
            <a:r>
              <a:rPr lang="en-US" dirty="0" smtClean="0"/>
              <a:t>Are they transferors' </a:t>
            </a:r>
          </a:p>
          <a:p>
            <a:pPr lvl="1"/>
            <a:r>
              <a:rPr lang="en-US" dirty="0" smtClean="0"/>
              <a:t>(how customers dispose of a product, transfer it to others, or resell, 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 Jobs - </a:t>
            </a:r>
            <a:r>
              <a:rPr lang="en-US" dirty="0" smtClean="0">
                <a:solidFill>
                  <a:srgbClr val="FF0000"/>
                </a:solidFill>
              </a:rPr>
              <a:t>Rank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each job according to its significance to the customer. </a:t>
            </a:r>
          </a:p>
          <a:p>
            <a:r>
              <a:rPr lang="en-US" dirty="0" smtClean="0"/>
              <a:t>Is it crucial or is it  trivial? </a:t>
            </a:r>
          </a:p>
          <a:p>
            <a:r>
              <a:rPr lang="en-US" dirty="0" smtClean="0"/>
              <a:t>For each job indicate the frequency at which it occurs.</a:t>
            </a:r>
          </a:p>
          <a:p>
            <a:r>
              <a:rPr lang="en-US" dirty="0" smtClean="0"/>
              <a:t>Outline in which specific context a job is done, because that may impose constraints or limitations</a:t>
            </a:r>
          </a:p>
          <a:p>
            <a:pPr lvl="1"/>
            <a:r>
              <a:rPr lang="en-US" dirty="0" smtClean="0"/>
              <a:t>(e.g. while driving, outside, ...)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Customer Pains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010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undesired costs and situations, risks, negative emotions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Pains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do your customers find too costly?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takes a lot of time, costs too much, requires substantial efforts,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How are current solutions underperforming?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lack of features, performance, malfunctioning,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are the customers main difficulties and challenges?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(difficulties getting things done, resistance,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What’s keeping your customer awake at night?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big issues, concerns, worries, ...)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Pains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barriers are keeping customers from adopting?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upfront investment costs, learning curve, resistance to change,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makes your customers feel bad?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frustrations, annoyances, things that give them a headache,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risks do customers fear?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financial, social, technical risks, or what could go awfully wrong, ...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Customer Gains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010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the customer expects, desires or is surprised by. includes functional utility, social gains, positive emotions, and cost savings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Gains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Which savings would make your customer happy?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in terms of time, money and effort,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outcomes do they expect and what would go beyond their expectations?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quality level, more of something, less of something, ...)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How do current solutions delight your customer?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specific features, performance, quality,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would make your customer’s job or life easier?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flatter learning curve, more services, lower cost of ownership, ...)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Gains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positive social consequences do they desire?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makes them look good, increase in power, status,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are customers looking for?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good design, guarantees, specific or more features,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do customers dream about?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big achievements, big reliefs,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How does your customer measure success and failure?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performance, cost,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would increase the likelihood of adopting a solution?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lower cost, less investments, lower risk, better quality, performance, design, ...)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738" y="2343150"/>
            <a:ext cx="6399212" cy="1524000"/>
          </a:xfrm>
        </p:spPr>
        <p:txBody>
          <a:bodyPr/>
          <a:lstStyle/>
          <a:p>
            <a:r>
              <a:rPr lang="en-US" sz="4000" b="1" dirty="0" smtClean="0">
                <a:ea typeface="ＭＳ Ｐゴシック" pitchFamily="1" charset="-128"/>
              </a:rPr>
              <a:t>Customer Persona/Archetype</a:t>
            </a:r>
            <a:endParaRPr lang="en-US" sz="4000" b="1" dirty="0"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347597"/>
            <a:ext cx="7772400" cy="1470025"/>
          </a:xfrm>
        </p:spPr>
        <p:txBody>
          <a:bodyPr/>
          <a:lstStyle/>
          <a:p>
            <a:r>
              <a:rPr lang="en-US" dirty="0" smtClean="0"/>
              <a:t>Customer Segments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985526"/>
            <a:ext cx="6400800" cy="1752600"/>
          </a:xfrm>
        </p:spPr>
        <p:txBody>
          <a:bodyPr/>
          <a:lstStyle/>
          <a:p>
            <a:r>
              <a:rPr lang="en-US" dirty="0" smtClean="0"/>
              <a:t>Who Are They?</a:t>
            </a:r>
          </a:p>
          <a:p>
            <a:r>
              <a:rPr lang="en-US" dirty="0" smtClean="0"/>
              <a:t>Why Would They Buy?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6527554" y="0"/>
            <a:ext cx="1637984" cy="1780789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89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ＭＳ Ｐゴシック" charset="-128"/>
              </a:rPr>
              <a:t>Define Customer </a:t>
            </a:r>
            <a:r>
              <a:rPr lang="en-US" sz="3600" dirty="0" smtClean="0">
                <a:solidFill>
                  <a:srgbClr val="FF0000"/>
                </a:solidFill>
                <a:ea typeface="ＭＳ Ｐゴシック" charset="-128"/>
              </a:rPr>
              <a:t>Archetype/Persona</a:t>
            </a:r>
            <a:endParaRPr lang="en-US" sz="3600" i="1" dirty="0" smtClean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they?</a:t>
            </a:r>
          </a:p>
          <a:p>
            <a:pPr lvl="1"/>
            <a:r>
              <a:rPr lang="en-US" sz="2000" dirty="0" smtClean="0"/>
              <a:t>Position / title / age / sex / role</a:t>
            </a:r>
          </a:p>
          <a:p>
            <a:r>
              <a:rPr lang="en-US" dirty="0" smtClean="0"/>
              <a:t>How do they buy?</a:t>
            </a:r>
          </a:p>
          <a:p>
            <a:pPr lvl="1"/>
            <a:r>
              <a:rPr lang="en-US" sz="2000" dirty="0" smtClean="0"/>
              <a:t>Discretionary budget (name of budget and amount)</a:t>
            </a:r>
          </a:p>
          <a:p>
            <a:r>
              <a:rPr lang="en-US" dirty="0" smtClean="0"/>
              <a:t>What matters to them?</a:t>
            </a:r>
          </a:p>
          <a:p>
            <a:pPr lvl="1"/>
            <a:r>
              <a:rPr lang="en-US" sz="2000" dirty="0" smtClean="0"/>
              <a:t>What motivates them?</a:t>
            </a:r>
          </a:p>
          <a:p>
            <a:r>
              <a:rPr lang="en-US" dirty="0" smtClean="0"/>
              <a:t>Who influences them?</a:t>
            </a:r>
          </a:p>
          <a:p>
            <a:pPr lvl="1"/>
            <a:r>
              <a:rPr lang="en-US" sz="2000" dirty="0" smtClean="0"/>
              <a:t>What do they read/who do they listen to?</a:t>
            </a:r>
          </a:p>
          <a:p>
            <a:r>
              <a:rPr lang="en-US" dirty="0" smtClean="0"/>
              <a:t>Draw a Day in the Life of the customer</a:t>
            </a:r>
          </a:p>
          <a:p>
            <a:endParaRPr lang="en-US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738" y="2343150"/>
            <a:ext cx="6399212" cy="1524000"/>
          </a:xfrm>
        </p:spPr>
        <p:txBody>
          <a:bodyPr/>
          <a:lstStyle/>
          <a:p>
            <a:r>
              <a:rPr lang="en-US" sz="4000" b="1" dirty="0">
                <a:ea typeface="ＭＳ Ｐゴシック" pitchFamily="1" charset="-128"/>
              </a:rPr>
              <a:t>Market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152400"/>
            <a:ext cx="8999537" cy="1143000"/>
          </a:xfrm>
        </p:spPr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Type of Market Changes Everything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232293" y="2419122"/>
          <a:ext cx="7132638" cy="762000"/>
        </p:xfrm>
        <a:graphic>
          <a:graphicData uri="http://schemas.openxmlformats.org/drawingml/2006/table">
            <a:tbl>
              <a:tblPr/>
              <a:tblGrid>
                <a:gridCol w="1897063"/>
                <a:gridCol w="1817687"/>
                <a:gridCol w="1709738"/>
                <a:gridCol w="1708150"/>
              </a:tblGrid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Existing Market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Resegmented 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New 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Clone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15213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>
                <a:ea typeface="ＭＳ Ｐゴシック" pitchFamily="1" charset="-128"/>
              </a:rPr>
              <a:t>Type of Market</a:t>
            </a:r>
            <a:br>
              <a:rPr lang="en-US">
                <a:ea typeface="ＭＳ Ｐゴシック" pitchFamily="1" charset="-128"/>
              </a:rPr>
            </a:br>
            <a:r>
              <a:rPr lang="en-US">
                <a:ea typeface="ＭＳ Ｐゴシック" pitchFamily="1" charset="-128"/>
              </a:rPr>
              <a:t>Changes Everything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7538" y="2727325"/>
            <a:ext cx="2990850" cy="2786063"/>
          </a:xfrm>
          <a:noFill/>
        </p:spPr>
        <p:txBody>
          <a:bodyPr>
            <a:normAutofit lnSpcReduction="10000"/>
          </a:bodyPr>
          <a:lstStyle/>
          <a:p>
            <a:r>
              <a:rPr lang="en-US" sz="2400" b="1" i="1">
                <a:ea typeface="ＭＳ Ｐゴシック" pitchFamily="1" charset="-128"/>
              </a:rPr>
              <a:t>Market</a:t>
            </a:r>
            <a:endParaRPr lang="en-US" sz="2400" b="1">
              <a:ea typeface="ＭＳ Ｐゴシック" pitchFamily="1" charset="-128"/>
            </a:endParaRPr>
          </a:p>
          <a:p>
            <a:pPr lvl="1"/>
            <a:r>
              <a:rPr lang="en-US" sz="2200"/>
              <a:t>Market Size</a:t>
            </a:r>
          </a:p>
          <a:p>
            <a:pPr lvl="1"/>
            <a:r>
              <a:rPr lang="en-US" sz="2200"/>
              <a:t>Cost of Entry</a:t>
            </a:r>
          </a:p>
          <a:p>
            <a:pPr lvl="1"/>
            <a:r>
              <a:rPr lang="en-US" sz="2200"/>
              <a:t>Launch Type</a:t>
            </a:r>
          </a:p>
          <a:p>
            <a:pPr lvl="1"/>
            <a:r>
              <a:rPr lang="en-US" sz="2200"/>
              <a:t>Competitive Barriers</a:t>
            </a:r>
          </a:p>
          <a:p>
            <a:pPr lvl="1"/>
            <a:r>
              <a:rPr lang="en-US" sz="2200"/>
              <a:t>Positioning</a:t>
            </a:r>
          </a:p>
        </p:txBody>
      </p:sp>
      <p:sp>
        <p:nvSpPr>
          <p:cNvPr id="8939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08338" y="2792413"/>
            <a:ext cx="2670175" cy="2063750"/>
          </a:xfrm>
        </p:spPr>
        <p:txBody>
          <a:bodyPr/>
          <a:lstStyle/>
          <a:p>
            <a:r>
              <a:rPr lang="en-US" sz="2400" b="1" i="1">
                <a:ea typeface="ＭＳ Ｐゴシック" pitchFamily="1" charset="-128"/>
              </a:rPr>
              <a:t>Sales</a:t>
            </a:r>
          </a:p>
          <a:p>
            <a:pPr lvl="1"/>
            <a:r>
              <a:rPr lang="en-US" sz="2000"/>
              <a:t>Sales Model</a:t>
            </a:r>
          </a:p>
          <a:p>
            <a:pPr lvl="1"/>
            <a:r>
              <a:rPr lang="en-US" sz="2000"/>
              <a:t>Margins</a:t>
            </a:r>
          </a:p>
          <a:p>
            <a:pPr lvl="1"/>
            <a:r>
              <a:rPr lang="en-US" sz="2000"/>
              <a:t>Sales Cycle</a:t>
            </a:r>
          </a:p>
          <a:p>
            <a:pPr lvl="1"/>
            <a:r>
              <a:rPr lang="en-US" sz="2000"/>
              <a:t>Chasm Width</a:t>
            </a:r>
          </a:p>
          <a:p>
            <a:pPr lvl="1"/>
            <a:endParaRPr lang="en-US" sz="2200" b="1"/>
          </a:p>
        </p:txBody>
      </p:sp>
      <p:sp>
        <p:nvSpPr>
          <p:cNvPr id="37904" name="Text Box 19"/>
          <p:cNvSpPr txBox="1">
            <a:spLocks noChangeArrowheads="1"/>
          </p:cNvSpPr>
          <p:nvPr/>
        </p:nvSpPr>
        <p:spPr bwMode="auto">
          <a:xfrm>
            <a:off x="5894388" y="4416425"/>
            <a:ext cx="3048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i="1">
                <a:solidFill>
                  <a:srgbClr val="FFFF00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Finance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chemeClr val="bg1"/>
                </a:solidFill>
              </a:rPr>
              <a:t> Ongoing Capital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chemeClr val="bg1"/>
                </a:solidFill>
              </a:rPr>
              <a:t> Time to Profitability</a:t>
            </a:r>
          </a:p>
        </p:txBody>
      </p:sp>
      <p:sp>
        <p:nvSpPr>
          <p:cNvPr id="37905" name="Text Box 20"/>
          <p:cNvSpPr txBox="1">
            <a:spLocks noChangeArrowheads="1"/>
          </p:cNvSpPr>
          <p:nvPr/>
        </p:nvSpPr>
        <p:spPr bwMode="auto">
          <a:xfrm>
            <a:off x="5743575" y="2887663"/>
            <a:ext cx="220662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i="1">
                <a:solidFill>
                  <a:srgbClr val="FFFF00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Customers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chemeClr val="bg1"/>
                </a:solidFill>
              </a:rPr>
              <a:t> Needs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chemeClr val="bg1"/>
                </a:solidFill>
              </a:rPr>
              <a:t> Adoption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046788" y="4568825"/>
            <a:ext cx="3048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i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Finance</a:t>
            </a:r>
            <a:endParaRPr lang="en-US" b="1">
              <a:solidFill>
                <a:srgbClr val="000000"/>
              </a:solidFill>
            </a:endParaRP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 Ongoing Capital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 Time to Profitability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895975" y="3040063"/>
            <a:ext cx="22066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i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Customers</a:t>
            </a:r>
            <a:endParaRPr lang="en-US" b="1">
              <a:solidFill>
                <a:srgbClr val="000000"/>
              </a:solidFill>
            </a:endParaRP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 Needs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 Adoption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1219200" y="1371600"/>
          <a:ext cx="7132638" cy="762000"/>
        </p:xfrm>
        <a:graphic>
          <a:graphicData uri="http://schemas.openxmlformats.org/drawingml/2006/table">
            <a:tbl>
              <a:tblPr/>
              <a:tblGrid>
                <a:gridCol w="1897063"/>
                <a:gridCol w="1817687"/>
                <a:gridCol w="1709738"/>
                <a:gridCol w="1708150"/>
              </a:tblGrid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Existing Market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Resegmented 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New 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Clone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 build="p" autoUpdateAnimBg="0"/>
      <p:bldP spid="893956" grpId="0" build="p" autoUpdateAnimBg="0"/>
      <p:bldP spid="10" grpId="0" autoUpdateAnimBg="0"/>
      <p:bldP spid="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3" y="152400"/>
            <a:ext cx="8980487" cy="835025"/>
          </a:xfrm>
        </p:spPr>
        <p:txBody>
          <a:bodyPr/>
          <a:lstStyle/>
          <a:p>
            <a:r>
              <a:rPr lang="en-US">
                <a:ea typeface="ＭＳ Ｐゴシック" pitchFamily="1" charset="-128"/>
              </a:rPr>
              <a:t>Definitions: Four Types of Markets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0"/>
            <a:ext cx="78867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  <a:ea typeface="ＭＳ Ｐゴシック" pitchFamily="1" charset="-128"/>
              </a:rPr>
              <a:t>Existing </a:t>
            </a:r>
            <a:r>
              <a:rPr lang="en-US" sz="2400" dirty="0">
                <a:ea typeface="ＭＳ Ｐゴシック" pitchFamily="1" charset="-128"/>
              </a:rPr>
              <a:t>Market</a:t>
            </a:r>
          </a:p>
          <a:p>
            <a:pPr lvl="1"/>
            <a:r>
              <a:rPr lang="en-US" sz="2200" dirty="0"/>
              <a:t>Faster/Better = High end</a:t>
            </a:r>
          </a:p>
          <a:p>
            <a:r>
              <a:rPr lang="en-US" sz="2400" dirty="0">
                <a:solidFill>
                  <a:srgbClr val="FF0000"/>
                </a:solidFill>
                <a:ea typeface="ＭＳ Ｐゴシック" pitchFamily="1" charset="-128"/>
              </a:rPr>
              <a:t>Resegmented </a:t>
            </a:r>
            <a:r>
              <a:rPr lang="en-US" sz="2400" dirty="0">
                <a:ea typeface="ＭＳ Ｐゴシック" pitchFamily="1" charset="-128"/>
              </a:rPr>
              <a:t>Market</a:t>
            </a:r>
          </a:p>
          <a:p>
            <a:pPr lvl="1"/>
            <a:r>
              <a:rPr lang="en-US" sz="2200" dirty="0"/>
              <a:t>Niche = marketing/branding driven</a:t>
            </a:r>
          </a:p>
          <a:p>
            <a:pPr lvl="1"/>
            <a:r>
              <a:rPr lang="en-US" sz="2200" dirty="0"/>
              <a:t>Cheaper = low end</a:t>
            </a:r>
          </a:p>
          <a:p>
            <a:r>
              <a:rPr lang="en-US" sz="2400" dirty="0">
                <a:solidFill>
                  <a:srgbClr val="FF0000"/>
                </a:solidFill>
                <a:ea typeface="ＭＳ Ｐゴシック" pitchFamily="1" charset="-128"/>
              </a:rPr>
              <a:t>New </a:t>
            </a:r>
            <a:r>
              <a:rPr lang="en-US" sz="2400" dirty="0">
                <a:ea typeface="ＭＳ Ｐゴシック" pitchFamily="1" charset="-128"/>
              </a:rPr>
              <a:t>Market</a:t>
            </a:r>
          </a:p>
          <a:p>
            <a:pPr lvl="1"/>
            <a:r>
              <a:rPr lang="en-US" sz="2200" dirty="0"/>
              <a:t>Cheaper/good enough can create a new class of product/customer</a:t>
            </a:r>
          </a:p>
          <a:p>
            <a:pPr lvl="1"/>
            <a:r>
              <a:rPr lang="en-US" sz="2200" dirty="0"/>
              <a:t>Innovative/never existed before</a:t>
            </a:r>
          </a:p>
          <a:p>
            <a:r>
              <a:rPr lang="en-US" sz="2400" dirty="0">
                <a:solidFill>
                  <a:srgbClr val="FF0000"/>
                </a:solidFill>
                <a:ea typeface="ＭＳ Ｐゴシック" pitchFamily="1" charset="-128"/>
              </a:rPr>
              <a:t>Clone </a:t>
            </a:r>
            <a:r>
              <a:rPr lang="en-US" sz="2400" dirty="0">
                <a:ea typeface="ＭＳ Ｐゴシック" pitchFamily="1" charset="-128"/>
              </a:rPr>
              <a:t>Market</a:t>
            </a:r>
          </a:p>
          <a:p>
            <a:pPr lvl="2"/>
            <a:r>
              <a:rPr lang="en-US" sz="2000" dirty="0"/>
              <a:t>Local</a:t>
            </a:r>
            <a:r>
              <a:rPr lang="en-US" sz="2000" dirty="0" smtClean="0"/>
              <a:t> adaptation</a:t>
            </a:r>
            <a:endParaRPr lang="en-US" sz="2000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219200" y="1371600"/>
          <a:ext cx="7132638" cy="762000"/>
        </p:xfrm>
        <a:graphic>
          <a:graphicData uri="http://schemas.openxmlformats.org/drawingml/2006/table">
            <a:tbl>
              <a:tblPr/>
              <a:tblGrid>
                <a:gridCol w="1897063"/>
                <a:gridCol w="1817687"/>
                <a:gridCol w="1709738"/>
                <a:gridCol w="1708150"/>
              </a:tblGrid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Existing Market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Resegmented 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New 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Clone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01863" y="5400675"/>
            <a:ext cx="4873625" cy="13208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charset="2"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Market Type determines:</a:t>
            </a:r>
          </a:p>
          <a:p>
            <a:pPr algn="ctr">
              <a:defRPr/>
            </a:pPr>
            <a:r>
              <a:rPr lang="en-US" sz="1800" dirty="0" smtClean="0"/>
              <a:t>Rate of customer adoption</a:t>
            </a:r>
          </a:p>
          <a:p>
            <a:pPr algn="ctr">
              <a:defRPr/>
            </a:pPr>
            <a:r>
              <a:rPr lang="en-US" sz="1800" dirty="0" smtClean="0"/>
              <a:t>Sales and Marketing strategies</a:t>
            </a:r>
          </a:p>
          <a:p>
            <a:pPr algn="ctr">
              <a:defRPr/>
            </a:pPr>
            <a:r>
              <a:rPr lang="en-US" sz="1800" dirty="0" smtClean="0"/>
              <a:t>Cash requirements</a:t>
            </a:r>
          </a:p>
        </p:txBody>
      </p:sp>
      <p:sp>
        <p:nvSpPr>
          <p:cNvPr id="2867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Market Type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1295400"/>
          <a:ext cx="8206576" cy="439928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676400"/>
                <a:gridCol w="1606231"/>
                <a:gridCol w="1898969"/>
                <a:gridCol w="1600200"/>
                <a:gridCol w="14247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Existing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Resegmented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Clone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Possibly</a:t>
                      </a:r>
                      <a:r>
                        <a:rPr lang="en-US" baseline="0" dirty="0" smtClean="0"/>
                        <a:t> Known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</a:p>
                    <a:p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Possibly</a:t>
                      </a:r>
                      <a:r>
                        <a:rPr lang="en-US" baseline="0" dirty="0" smtClean="0"/>
                        <a:t> Known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 Needs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r>
                        <a:rPr lang="en-US" baseline="0" dirty="0" smtClean="0"/>
                        <a:t> fit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Transform-</a:t>
                      </a:r>
                      <a:r>
                        <a:rPr lang="en-US" dirty="0" err="1" smtClean="0"/>
                        <a:t>ational</a:t>
                      </a:r>
                      <a:r>
                        <a:rPr lang="en-US" dirty="0" smtClean="0"/>
                        <a:t> improvement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version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Competitors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if wrong, few if right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</a:t>
                      </a:r>
                    </a:p>
                    <a:p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</a:t>
                      </a:r>
                      <a:r>
                        <a:rPr lang="en-US" baseline="0" dirty="0" smtClean="0"/>
                        <a:t> of branding</a:t>
                      </a:r>
                      <a:r>
                        <a:rPr lang="en-US" dirty="0" smtClean="0"/>
                        <a:t>, sales and distribution ecosystem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and product re-definition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Evangelism and education cycle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Misjudge</a:t>
                      </a:r>
                      <a:r>
                        <a:rPr lang="en-US" baseline="0" dirty="0" smtClean="0"/>
                        <a:t> local needs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Southwest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Baidu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Market Type - 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Existing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>
                <a:ea typeface="ＭＳ Ｐゴシック" pitchFamily="1" charset="-128"/>
              </a:rPr>
              <a:t>Incumbents exist, customers can name the mkt</a:t>
            </a:r>
          </a:p>
          <a:p>
            <a:r>
              <a:rPr lang="en-US" sz="2400" smtClean="0">
                <a:ea typeface="ＭＳ Ｐゴシック" pitchFamily="1" charset="-128"/>
              </a:rPr>
              <a:t>Customers want/need better performance</a:t>
            </a:r>
          </a:p>
          <a:p>
            <a:r>
              <a:rPr lang="en-US" sz="2400" smtClean="0">
                <a:ea typeface="ＭＳ Ｐゴシック" pitchFamily="1" charset="-128"/>
              </a:rPr>
              <a:t>Usually technology driven</a:t>
            </a:r>
          </a:p>
          <a:p>
            <a:pPr>
              <a:buFontTx/>
              <a:buNone/>
            </a:pPr>
            <a:endParaRPr lang="en-US" sz="2400" smtClean="0">
              <a:ea typeface="ＭＳ Ｐゴシック" pitchFamily="1" charset="-128"/>
            </a:endParaRPr>
          </a:p>
          <a:p>
            <a:r>
              <a:rPr lang="en-US" sz="2400" smtClean="0">
                <a:ea typeface="ＭＳ Ｐゴシック" pitchFamily="1" charset="-128"/>
              </a:rPr>
              <a:t>Positioning driven by product and how much value customers place on its features</a:t>
            </a:r>
          </a:p>
          <a:p>
            <a:endParaRPr lang="en-US" sz="2400" smtClean="0">
              <a:ea typeface="ＭＳ Ｐゴシック" pitchFamily="1" charset="-128"/>
            </a:endParaRPr>
          </a:p>
          <a:p>
            <a:r>
              <a:rPr lang="en-US" sz="2400" smtClean="0">
                <a:ea typeface="ＭＳ Ｐゴシック" pitchFamily="1" charset="-128"/>
              </a:rPr>
              <a:t>Risks:</a:t>
            </a:r>
          </a:p>
          <a:p>
            <a:pPr lvl="1"/>
            <a:r>
              <a:rPr lang="en-US" sz="2000" smtClean="0"/>
              <a:t>Incumbents will defend their turf</a:t>
            </a:r>
          </a:p>
          <a:p>
            <a:pPr lvl="1"/>
            <a:r>
              <a:rPr lang="en-US" sz="2000" smtClean="0"/>
              <a:t>Network effects of incumbent</a:t>
            </a:r>
          </a:p>
          <a:p>
            <a:pPr lvl="1"/>
            <a:r>
              <a:rPr lang="en-US" sz="2000" smtClean="0"/>
              <a:t>Continuing innovation</a:t>
            </a:r>
          </a:p>
          <a:p>
            <a:endParaRPr lang="en-US" sz="24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1" charset="-128"/>
              </a:rPr>
              <a:t>Market Type – </a:t>
            </a:r>
            <a:r>
              <a:rPr lang="en-US" smtClean="0">
                <a:solidFill>
                  <a:srgbClr val="FF0000"/>
                </a:solidFill>
                <a:ea typeface="ＭＳ Ｐゴシック" pitchFamily="1" charset="-128"/>
              </a:rPr>
              <a:t>Resegmenting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</a:rPr>
              <a:t>Existing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Low cost provider (Southwest)</a:t>
            </a:r>
          </a:p>
          <a:p>
            <a:pPr>
              <a:defRPr/>
            </a:pPr>
            <a:r>
              <a:rPr lang="en-US" sz="2400" dirty="0" smtClean="0"/>
              <a:t>Unique niche via positioning (Whole Foods)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What factors can:</a:t>
            </a:r>
          </a:p>
          <a:p>
            <a:pPr lvl="1">
              <a:defRPr/>
            </a:pPr>
            <a:r>
              <a:rPr lang="en-US" sz="2000" dirty="0" smtClean="0"/>
              <a:t>you eliminate that your industry has long competed on?</a:t>
            </a:r>
          </a:p>
          <a:p>
            <a:pPr lvl="1">
              <a:defRPr/>
            </a:pPr>
            <a:r>
              <a:rPr lang="en-US" sz="2000" dirty="0" smtClean="0"/>
              <a:t>Be reduced well below the industry’s  standard?</a:t>
            </a:r>
          </a:p>
          <a:p>
            <a:pPr lvl="1">
              <a:defRPr/>
            </a:pPr>
            <a:r>
              <a:rPr lang="en-US" sz="2000" dirty="0" smtClean="0"/>
              <a:t>should be raised well above the industry’s standard?</a:t>
            </a:r>
          </a:p>
          <a:p>
            <a:pPr lvl="1">
              <a:defRPr/>
            </a:pPr>
            <a:r>
              <a:rPr lang="en-US" sz="2000" dirty="0" smtClean="0"/>
              <a:t>be created that the industry has never offered? (blue ocean)</a:t>
            </a:r>
          </a:p>
          <a:p>
            <a:pPr marL="45720" indent="0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Market Type – 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New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ea typeface="ＭＳ Ｐゴシック" pitchFamily="1" charset="-128"/>
              </a:rPr>
              <a:t>Customers don’t exist today</a:t>
            </a:r>
          </a:p>
          <a:p>
            <a:r>
              <a:rPr lang="en-US" sz="2400" smtClean="0">
                <a:ea typeface="ＭＳ Ｐゴシック" pitchFamily="1" charset="-128"/>
              </a:rPr>
              <a:t>How will they find out about you?</a:t>
            </a:r>
          </a:p>
          <a:p>
            <a:r>
              <a:rPr lang="en-US" sz="2400" smtClean="0">
                <a:ea typeface="ＭＳ Ｐゴシック" pitchFamily="1" charset="-128"/>
              </a:rPr>
              <a:t>How will they become aware of their need?</a:t>
            </a:r>
          </a:p>
          <a:p>
            <a:r>
              <a:rPr lang="en-US" sz="2400" smtClean="0">
                <a:ea typeface="ＭＳ Ｐゴシック" pitchFamily="1" charset="-128"/>
              </a:rPr>
              <a:t>How do you know the market size is compelling?</a:t>
            </a:r>
          </a:p>
          <a:p>
            <a:endParaRPr lang="en-US" sz="2400" smtClean="0">
              <a:ea typeface="ＭＳ Ｐゴシック" pitchFamily="1" charset="-128"/>
            </a:endParaRPr>
          </a:p>
          <a:p>
            <a:r>
              <a:rPr lang="en-US" sz="2400" smtClean="0">
                <a:ea typeface="ＭＳ Ｐゴシック" pitchFamily="1" charset="-128"/>
              </a:rPr>
              <a:t>Which factors should be created that the industry has never offered? (blue ocean)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Market Type – 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Clone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ea typeface="ＭＳ Ｐゴシック" pitchFamily="1" charset="-128"/>
              </a:rPr>
              <a:t>Takes foreign business model and adapts it to local conditions</a:t>
            </a:r>
          </a:p>
          <a:p>
            <a:pPr lvl="1"/>
            <a:r>
              <a:rPr lang="en-US" sz="2000" smtClean="0">
                <a:ea typeface="ＭＳ Ｐゴシック" pitchFamily="1" charset="-128"/>
                <a:cs typeface="ＭＳ Ｐゴシック" pitchFamily="1" charset="-128"/>
              </a:rPr>
              <a:t>Language</a:t>
            </a:r>
          </a:p>
          <a:p>
            <a:pPr lvl="1"/>
            <a:r>
              <a:rPr lang="en-US" sz="2000" smtClean="0">
                <a:ea typeface="ＭＳ Ｐゴシック" pitchFamily="1" charset="-128"/>
                <a:cs typeface="ＭＳ Ｐゴシック" pitchFamily="1" charset="-128"/>
              </a:rPr>
              <a:t>Culture</a:t>
            </a:r>
          </a:p>
          <a:p>
            <a:pPr lvl="1"/>
            <a:r>
              <a:rPr lang="en-US" sz="2000" smtClean="0">
                <a:ea typeface="ＭＳ Ｐゴシック" pitchFamily="1" charset="-128"/>
                <a:cs typeface="ＭＳ Ｐゴシック" pitchFamily="1" charset="-128"/>
              </a:rPr>
              <a:t>Import restrictions</a:t>
            </a:r>
          </a:p>
          <a:p>
            <a:pPr lvl="1"/>
            <a:r>
              <a:rPr lang="en-US" sz="2000" smtClean="0">
                <a:ea typeface="ＭＳ Ｐゴシック" pitchFamily="1" charset="-128"/>
                <a:cs typeface="ＭＳ Ｐゴシック" pitchFamily="1" charset="-128"/>
              </a:rPr>
              <a:t>Local control/ownership</a:t>
            </a:r>
          </a:p>
          <a:p>
            <a:r>
              <a:rPr lang="en-US" sz="2400" smtClean="0">
                <a:ea typeface="ＭＳ Ｐゴシック" pitchFamily="1" charset="-128"/>
              </a:rPr>
              <a:t>Need market large enough &gt;100 million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ustomer Segments-1x.mov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2675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2012 Steve Blank</a:t>
            </a:r>
            <a:endParaRPr lang="en-US" dirty="0"/>
          </a:p>
        </p:txBody>
      </p:sp>
    </p:spTree>
  </p:cSld>
  <p:clrMapOvr>
    <a:masterClrMapping/>
  </p:clrMapOvr>
  <p:transition advTm="156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r>
              <a:rPr lang="en-US" dirty="0" smtClean="0">
                <a:solidFill>
                  <a:schemeClr val="tx1"/>
                </a:solidFill>
                <a:ea typeface="ＭＳ Ｐゴシック" charset="-128"/>
              </a:rPr>
              <a:t>Corporate Customers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-128"/>
            </a:endParaRPr>
          </a:p>
        </p:txBody>
      </p:sp>
      <p:sp>
        <p:nvSpPr>
          <p:cNvPr id="10854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Business to Business (B to 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What do they want you to do?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Increase revenue?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Decrease costs?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Get them new customers?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Keep up with or pass competitors?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How important is 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Market Type &amp; Ignoring Customers</a:t>
            </a:r>
            <a:endParaRPr lang="en-US" sz="3200" b="0" smtClean="0">
              <a:ea typeface="ＭＳ Ｐゴシック" charset="-128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Existing Market?  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Resegmenting an Existing Market?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niche or low cost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New Market?</a:t>
            </a:r>
          </a:p>
          <a:p>
            <a:pPr eaLnBrk="1" hangingPunct="1"/>
            <a:endParaRPr lang="en-US" smtClean="0">
              <a:ea typeface="ＭＳ Ｐゴシック" charset="-128"/>
            </a:endParaRPr>
          </a:p>
          <a:p>
            <a:pPr eaLnBrk="1" hangingPunct="1"/>
            <a:r>
              <a:rPr lang="en-US" smtClean="0">
                <a:ea typeface="ＭＳ Ｐゴシック" charset="-128"/>
              </a:rPr>
              <a:t>When do I ignore customer feedback?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Who’s the Customer in a Company?</a:t>
            </a:r>
            <a:endParaRPr lang="en-US" sz="3200" b="0" smtClean="0">
              <a:ea typeface="ＭＳ Ｐゴシック" charset="-128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User?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Influencer?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Recommender?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Decision Maker?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Economic Buyer?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Saboteur?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Archetypes for each?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How Do They Interact to Buy?</a:t>
            </a:r>
            <a:endParaRPr lang="en-US" sz="3200" b="0" smtClean="0">
              <a:ea typeface="ＭＳ Ｐゴシック" charset="-128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Organization Chart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Influence Map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Sales Road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Pass/Fail Signals &amp;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How do you test interest?</a:t>
            </a:r>
          </a:p>
          <a:p>
            <a:r>
              <a:rPr lang="en-US" smtClean="0">
                <a:ea typeface="ＭＳ Ｐゴシック" charset="-128"/>
              </a:rPr>
              <a:t>Where do you test interest?</a:t>
            </a:r>
          </a:p>
          <a:p>
            <a:r>
              <a:rPr lang="en-US" smtClean="0">
                <a:ea typeface="ＭＳ Ｐゴシック" charset="-128"/>
              </a:rPr>
              <a:t>What kind of experiments can you run?</a:t>
            </a:r>
          </a:p>
          <a:p>
            <a:r>
              <a:rPr lang="en-US" smtClean="0">
                <a:ea typeface="ＭＳ Ｐゴシック" charset="-128"/>
              </a:rPr>
              <a:t>How many do you test?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How Do They Hear About You?</a:t>
            </a:r>
            <a:endParaRPr lang="en-US" sz="3200" b="0" smtClean="0">
              <a:ea typeface="ＭＳ Ｐゴシック" charset="-128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Demand Creation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Network effect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Sales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r>
              <a:rPr lang="en-US" dirty="0" smtClean="0">
                <a:solidFill>
                  <a:schemeClr val="tx1"/>
                </a:solidFill>
                <a:ea typeface="ＭＳ Ｐゴシック" charset="-128"/>
              </a:rPr>
              <a:t>Consumer Customers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-128"/>
            </a:endParaRPr>
          </a:p>
        </p:txBody>
      </p:sp>
      <p:sp>
        <p:nvSpPr>
          <p:cNvPr id="12185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Business to Consumer (B to C)</a:t>
            </a:r>
          </a:p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What do they want you to do?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Does it entertain them?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Does it connect them with others?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Does it make their lives easier?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Does it satisfy a basic need?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How important is it?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Can they afford 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Market Type &amp; Ignoring Customers</a:t>
            </a:r>
            <a:endParaRPr lang="en-US" sz="3200" b="0" smtClean="0">
              <a:ea typeface="ＭＳ Ｐゴシック" charset="-128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Existing Market?  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Resegmenting an Existing Market?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niche or low cost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New Market?</a:t>
            </a:r>
          </a:p>
          <a:p>
            <a:pPr eaLnBrk="1" hangingPunct="1"/>
            <a:endParaRPr lang="en-US" smtClean="0">
              <a:ea typeface="ＭＳ Ｐゴシック" charset="-128"/>
            </a:endParaRPr>
          </a:p>
          <a:p>
            <a:pPr eaLnBrk="1" hangingPunct="1"/>
            <a:r>
              <a:rPr lang="en-US" smtClean="0">
                <a:ea typeface="ＭＳ Ｐゴシック" charset="-128"/>
              </a:rPr>
              <a:t>When do I ignore customer feedback?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-471356" y="926645"/>
            <a:ext cx="9615356" cy="5738217"/>
            <a:chOff x="-377859" y="376696"/>
            <a:chExt cx="9281270" cy="57382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r="3532"/>
            <a:stretch>
              <a:fillRect/>
            </a:stretch>
          </p:blipFill>
          <p:spPr>
            <a:xfrm>
              <a:off x="-36065" y="376696"/>
              <a:ext cx="8939476" cy="57382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377859" y="1891183"/>
              <a:ext cx="465734" cy="422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nut 8"/>
          <p:cNvSpPr/>
          <p:nvPr/>
        </p:nvSpPr>
        <p:spPr>
          <a:xfrm>
            <a:off x="3636724" y="667794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7306417" y="610690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5436" y="0"/>
            <a:ext cx="2684116" cy="69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Product/Market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Fit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4501" y="952501"/>
            <a:ext cx="1555750" cy="21272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6"/>
            <a:endCxn id="14" idx="2"/>
          </p:cNvCxnSpPr>
          <p:nvPr/>
        </p:nvCxnSpPr>
        <p:spPr>
          <a:xfrm flipV="1">
            <a:off x="5474307" y="1975198"/>
            <a:ext cx="1832110" cy="57104"/>
          </a:xfrm>
          <a:prstGeom prst="straightConnector1">
            <a:avLst/>
          </a:prstGeom>
          <a:ln w="152400">
            <a:solidFill>
              <a:srgbClr val="FF0000"/>
            </a:solidFill>
            <a:headEnd type="arrow"/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366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Consumer Customers</a:t>
            </a:r>
            <a:endParaRPr lang="en-US" sz="3200" b="0" smtClean="0">
              <a:ea typeface="ＭＳ Ｐゴシック" charset="-128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Do they buy it by themselves?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Do they need approval of others?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Do they use it alone or with others?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How Do They Decide to Buy?</a:t>
            </a:r>
            <a:endParaRPr lang="en-US" sz="3200" b="0" smtClean="0">
              <a:ea typeface="ＭＳ Ｐゴシック" charset="-128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Demand Creation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Viral?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SEO/SEM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Network effect?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AARRR (Dave McClure)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Pass/Fail Signals &amp;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How do you test interest?</a:t>
            </a:r>
          </a:p>
          <a:p>
            <a:r>
              <a:rPr lang="en-US" smtClean="0">
                <a:ea typeface="ＭＳ Ｐゴシック" charset="-128"/>
              </a:rPr>
              <a:t>Where do you test interest?</a:t>
            </a:r>
          </a:p>
          <a:p>
            <a:r>
              <a:rPr lang="en-US" smtClean="0">
                <a:ea typeface="ＭＳ Ｐゴシック" charset="-128"/>
              </a:rPr>
              <a:t>What kind of experiments can you run?</a:t>
            </a:r>
          </a:p>
          <a:p>
            <a:r>
              <a:rPr lang="en-US" smtClean="0">
                <a:ea typeface="ＭＳ Ｐゴシック" charset="-128"/>
              </a:rPr>
              <a:t>How many do you test?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The Consumer Sales Channel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A product that’s bits can use the web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But getting a physical consumer product into retail distribution is hard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Is Wal-Mart a customer?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More next week</a:t>
            </a:r>
          </a:p>
          <a:p>
            <a:pPr eaLnBrk="1" hangingPunct="1">
              <a:buFontTx/>
              <a:buNone/>
            </a:pP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r>
              <a:rPr lang="en-US" dirty="0" smtClean="0">
                <a:solidFill>
                  <a:schemeClr val="tx1"/>
                </a:solidFill>
                <a:ea typeface="ＭＳ Ｐゴシック" charset="-128"/>
              </a:rPr>
              <a:t>Multi-Sided Markets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-128"/>
            </a:endParaRPr>
          </a:p>
        </p:txBody>
      </p:sp>
      <p:sp>
        <p:nvSpPr>
          <p:cNvPr id="1351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Business to Business to Consumer </a:t>
            </a:r>
          </a:p>
          <a:p>
            <a:r>
              <a:rPr lang="en-US" smtClean="0">
                <a:ea typeface="ＭＳ Ｐゴシック" charset="-128"/>
              </a:rPr>
              <a:t>(B to B to C)</a:t>
            </a:r>
          </a:p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Who’s The Customer?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Consumer End Users, Corporate Customers Pay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Multiple Consumers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Multiple Customer Segments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Each has its own Value Proposition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Each has its own Revenue Stream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One segment cannot exist without the other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Which one do you start with?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/>
          <p:nvPr/>
        </p:nvGrpSpPr>
        <p:grpSpPr>
          <a:xfrm>
            <a:off x="2270125" y="1809750"/>
            <a:ext cx="4873625" cy="3413125"/>
            <a:chOff x="1968500" y="1825625"/>
            <a:chExt cx="4873625" cy="3413125"/>
          </a:xfrm>
        </p:grpSpPr>
        <p:sp>
          <p:nvSpPr>
            <p:cNvPr id="4" name="Rectangle 3"/>
            <p:cNvSpPr/>
            <p:nvPr/>
          </p:nvSpPr>
          <p:spPr>
            <a:xfrm>
              <a:off x="2032000" y="1825625"/>
              <a:ext cx="4810125" cy="34131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698875" y="2794000"/>
              <a:ext cx="1809750" cy="152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MVP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079625" y="1857375"/>
              <a:ext cx="1603375" cy="1254125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63750" y="3921125"/>
              <a:ext cx="1698625" cy="1301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68500" y="3048000"/>
              <a:ext cx="1844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Products </a:t>
              </a:r>
              <a:r>
                <a:rPr lang="en-US" sz="2400" dirty="0" smtClean="0">
                  <a:solidFill>
                    <a:schemeClr val="bg1"/>
                  </a:solidFill>
                </a:rPr>
                <a:t>&amp; </a:t>
              </a:r>
              <a:r>
                <a:rPr lang="en-US" sz="2800" dirty="0" smtClean="0">
                  <a:solidFill>
                    <a:schemeClr val="bg1"/>
                  </a:solidFill>
                </a:rPr>
                <a:t>Services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73" y="2041525"/>
              <a:ext cx="2501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Gain Creators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  <a:endCxn id="4" idx="3"/>
            </p:cNvCxnSpPr>
            <p:nvPr/>
          </p:nvCxnSpPr>
          <p:spPr>
            <a:xfrm flipV="1">
              <a:off x="5508625" y="3532188"/>
              <a:ext cx="1333500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25924" y="4448175"/>
              <a:ext cx="2178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Pain Killers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Value Proposition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Pain </a:t>
            </a:r>
            <a:r>
              <a:rPr lang="en-US" b="1" dirty="0" smtClean="0"/>
              <a:t>= Customer </a:t>
            </a:r>
            <a:r>
              <a:rPr lang="en-US" b="1" dirty="0" smtClean="0">
                <a:solidFill>
                  <a:srgbClr val="FF0000"/>
                </a:solidFill>
              </a:rPr>
              <a:t>Problem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Gain </a:t>
            </a:r>
            <a:r>
              <a:rPr lang="en-US" b="1" dirty="0" smtClean="0"/>
              <a:t>= Customer </a:t>
            </a:r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2238375" y="1524001"/>
            <a:ext cx="5191125" cy="4254500"/>
            <a:chOff x="2238375" y="1524001"/>
            <a:chExt cx="5191125" cy="4254500"/>
          </a:xfrm>
        </p:grpSpPr>
        <p:sp>
          <p:nvSpPr>
            <p:cNvPr id="12" name="Oval 11"/>
            <p:cNvSpPr/>
            <p:nvPr/>
          </p:nvSpPr>
          <p:spPr>
            <a:xfrm>
              <a:off x="2238375" y="1524001"/>
              <a:ext cx="5191125" cy="4254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30625" y="2682875"/>
              <a:ext cx="2381250" cy="16351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Persona /Archetype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/>
            <p:cNvCxnSpPr>
              <a:endCxn id="5" idx="1"/>
            </p:cNvCxnSpPr>
            <p:nvPr/>
          </p:nvCxnSpPr>
          <p:spPr>
            <a:xfrm>
              <a:off x="3143251" y="2016124"/>
              <a:ext cx="936100" cy="90621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254376" y="4191001"/>
              <a:ext cx="1111249" cy="1047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54249" y="3111500"/>
              <a:ext cx="182562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 Jobs</a:t>
              </a:r>
            </a:p>
            <a:p>
              <a:pPr marL="174625" indent="-174625">
                <a:buFont typeface="Arial"/>
                <a:buChar char="•"/>
                <a:tabLst>
                  <a:tab pos="206375" algn="l"/>
                </a:tabLst>
              </a:pPr>
              <a:r>
                <a:rPr lang="en-US" sz="2400" dirty="0" smtClean="0">
                  <a:solidFill>
                    <a:schemeClr val="bg1"/>
                  </a:solidFill>
                </a:rPr>
                <a:t>Problem or Need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74" y="2041525"/>
              <a:ext cx="1879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Gains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6111875" y="3500438"/>
              <a:ext cx="1285875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91049" y="4448175"/>
              <a:ext cx="1539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Pains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Customer Segment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048125" y="6396335"/>
            <a:ext cx="174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Market Type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549380" y="6136085"/>
            <a:ext cx="554830" cy="1588"/>
          </a:xfrm>
          <a:prstGeom prst="straightConnector1">
            <a:avLst/>
          </a:prstGeom>
          <a:ln w="3175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-471356" y="926645"/>
            <a:ext cx="9615356" cy="5738217"/>
            <a:chOff x="-377859" y="376696"/>
            <a:chExt cx="9281270" cy="57382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r="3532"/>
            <a:stretch>
              <a:fillRect/>
            </a:stretch>
          </p:blipFill>
          <p:spPr>
            <a:xfrm>
              <a:off x="-36065" y="376696"/>
              <a:ext cx="8939476" cy="57382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377859" y="1891183"/>
              <a:ext cx="465734" cy="422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524501" y="920750"/>
            <a:ext cx="1555750" cy="387349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331432" y="3165823"/>
            <a:ext cx="1832110" cy="57104"/>
          </a:xfrm>
          <a:prstGeom prst="straightConnector1">
            <a:avLst/>
          </a:prstGeom>
          <a:ln w="152400">
            <a:solidFill>
              <a:srgbClr val="FF0000"/>
            </a:solidFill>
            <a:headEnd type="arrow"/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9"/>
          <p:cNvGrpSpPr/>
          <p:nvPr/>
        </p:nvGrpSpPr>
        <p:grpSpPr>
          <a:xfrm>
            <a:off x="3540125" y="2159000"/>
            <a:ext cx="1830513" cy="1612900"/>
            <a:chOff x="1968500" y="1825625"/>
            <a:chExt cx="4873625" cy="3413125"/>
          </a:xfrm>
        </p:grpSpPr>
        <p:sp>
          <p:nvSpPr>
            <p:cNvPr id="11" name="Rectangle 10"/>
            <p:cNvSpPr/>
            <p:nvPr/>
          </p:nvSpPr>
          <p:spPr>
            <a:xfrm>
              <a:off x="2032000" y="1825625"/>
              <a:ext cx="4810125" cy="34131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98875" y="2794000"/>
              <a:ext cx="1809750" cy="152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MVP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079625" y="1857375"/>
              <a:ext cx="1603375" cy="1254125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63750" y="3921125"/>
              <a:ext cx="1698625" cy="1301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68500" y="3048001"/>
              <a:ext cx="1682748" cy="104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Products </a:t>
              </a:r>
              <a:r>
                <a:rPr lang="en-US" sz="800" dirty="0" smtClean="0">
                  <a:solidFill>
                    <a:schemeClr val="bg1"/>
                  </a:solidFill>
                </a:rPr>
                <a:t>&amp; </a:t>
              </a:r>
              <a:r>
                <a:rPr lang="en-US" sz="900" dirty="0" smtClean="0">
                  <a:solidFill>
                    <a:schemeClr val="bg1"/>
                  </a:solidFill>
                </a:rPr>
                <a:t>Services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8275" y="2041524"/>
              <a:ext cx="2212975" cy="48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Gain Creators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" idx="6"/>
              <a:endCxn id="11" idx="3"/>
            </p:cNvCxnSpPr>
            <p:nvPr/>
          </p:nvCxnSpPr>
          <p:spPr>
            <a:xfrm flipV="1">
              <a:off x="5508625" y="3532188"/>
              <a:ext cx="1333500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25924" y="4448174"/>
              <a:ext cx="1790702" cy="781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Pain Killers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7239000" y="2301875"/>
            <a:ext cx="1905000" cy="1651000"/>
            <a:chOff x="2238375" y="1524001"/>
            <a:chExt cx="5191125" cy="4254500"/>
          </a:xfrm>
        </p:grpSpPr>
        <p:sp>
          <p:nvSpPr>
            <p:cNvPr id="24" name="Oval 23"/>
            <p:cNvSpPr/>
            <p:nvPr/>
          </p:nvSpPr>
          <p:spPr>
            <a:xfrm>
              <a:off x="2238375" y="1524001"/>
              <a:ext cx="5191125" cy="4254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5" name="Oval 24"/>
            <p:cNvSpPr/>
            <p:nvPr/>
          </p:nvSpPr>
          <p:spPr>
            <a:xfrm>
              <a:off x="3730625" y="2682875"/>
              <a:ext cx="2381250" cy="16351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Persona /Archetype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>
              <a:endCxn id="25" idx="1"/>
            </p:cNvCxnSpPr>
            <p:nvPr/>
          </p:nvCxnSpPr>
          <p:spPr>
            <a:xfrm>
              <a:off x="3143251" y="2016124"/>
              <a:ext cx="936100" cy="90621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3254376" y="4191001"/>
              <a:ext cx="1111249" cy="1047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54248" y="3111502"/>
              <a:ext cx="1825625" cy="107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700" dirty="0" smtClean="0">
                  <a:solidFill>
                    <a:schemeClr val="bg1"/>
                  </a:solidFill>
                </a:rPr>
                <a:t> Jobs</a:t>
              </a:r>
            </a:p>
            <a:p>
              <a:pPr marL="174625" indent="-174625">
                <a:buFont typeface="Arial"/>
                <a:buChar char="•"/>
                <a:tabLst>
                  <a:tab pos="206375" algn="l"/>
                </a:tabLst>
              </a:pPr>
              <a:r>
                <a:rPr lang="en-US" sz="700" dirty="0" smtClean="0">
                  <a:solidFill>
                    <a:schemeClr val="bg1"/>
                  </a:solidFill>
                </a:rPr>
                <a:t>Problem or Need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78271" y="2041524"/>
              <a:ext cx="1879599" cy="55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Gains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6"/>
            </p:cNvCxnSpPr>
            <p:nvPr/>
          </p:nvCxnSpPr>
          <p:spPr>
            <a:xfrm>
              <a:off x="6111875" y="3500438"/>
              <a:ext cx="1285875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91050" y="4448175"/>
              <a:ext cx="1539876" cy="55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Pains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" y="962025"/>
            <a:ext cx="3444875" cy="54991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44423" y="4017259"/>
            <a:ext cx="5599577" cy="2840741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64311" y="3952875"/>
            <a:ext cx="2684116" cy="69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Product/Market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Fit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436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Jobs to Be Done</a:t>
            </a:r>
            <a:br>
              <a:rPr lang="en-US" b="1" dirty="0" smtClean="0"/>
            </a:br>
            <a:r>
              <a:rPr lang="en-US" b="1" dirty="0" smtClean="0"/>
              <a:t>Problems/Needs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010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customer segment trying to get done?</a:t>
            </a:r>
          </a:p>
          <a:p>
            <a:r>
              <a:rPr lang="en-US" dirty="0" smtClean="0"/>
              <a:t>Is it a problem or a need?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15635</TotalTime>
  <Words>1688</Words>
  <Application>Microsoft Office PowerPoint</Application>
  <PresentationFormat>On-screen Show (4:3)</PresentationFormat>
  <Paragraphs>345</Paragraphs>
  <Slides>46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ＭＳ Ｐゴシック</vt:lpstr>
      <vt:lpstr>Arial</vt:lpstr>
      <vt:lpstr>Calibri</vt:lpstr>
      <vt:lpstr>Wingdings</vt:lpstr>
      <vt:lpstr>Default Design</vt:lpstr>
      <vt:lpstr>1_Office Theme</vt:lpstr>
      <vt:lpstr>   VX 420: Business Basics for Entrepreneurship   </vt:lpstr>
      <vt:lpstr>Customer Segments</vt:lpstr>
      <vt:lpstr>PowerPoint Presentation</vt:lpstr>
      <vt:lpstr>PowerPoint Presentation</vt:lpstr>
      <vt:lpstr>The Value Proposition </vt:lpstr>
      <vt:lpstr>Pain = Customer Problem Gain = Customer Solution</vt:lpstr>
      <vt:lpstr>The Customer Segment</vt:lpstr>
      <vt:lpstr>PowerPoint Presentation</vt:lpstr>
      <vt:lpstr>Jobs to Be Done Problems/Needs</vt:lpstr>
      <vt:lpstr>Customer Segments – Jobs/Needs</vt:lpstr>
      <vt:lpstr>Buyer/Co-Creator/Transferor</vt:lpstr>
      <vt:lpstr>Customer Segment Jobs - Rank</vt:lpstr>
      <vt:lpstr>Customer Pains</vt:lpstr>
      <vt:lpstr>Customer Segments – Pains</vt:lpstr>
      <vt:lpstr>Customer Segments – Pains</vt:lpstr>
      <vt:lpstr>Customer Gains</vt:lpstr>
      <vt:lpstr>Customer Segments – Gains</vt:lpstr>
      <vt:lpstr>Customer Segments – Gains</vt:lpstr>
      <vt:lpstr>Customer Persona/Archetype</vt:lpstr>
      <vt:lpstr>Define Customer Archetype/Persona</vt:lpstr>
      <vt:lpstr>Market Type</vt:lpstr>
      <vt:lpstr>Type of Market Changes Everything</vt:lpstr>
      <vt:lpstr>Type of Market Changes Everything</vt:lpstr>
      <vt:lpstr>Definitions: Four Types of Markets</vt:lpstr>
      <vt:lpstr>Market Type</vt:lpstr>
      <vt:lpstr>Market Type - Existing</vt:lpstr>
      <vt:lpstr>Market Type – Resegmenting Existing</vt:lpstr>
      <vt:lpstr>Market Type – New</vt:lpstr>
      <vt:lpstr>Market Type – Clone</vt:lpstr>
      <vt:lpstr>  Corporate Customers </vt:lpstr>
      <vt:lpstr>What do they want you to do?</vt:lpstr>
      <vt:lpstr>Market Type &amp; Ignoring Customers</vt:lpstr>
      <vt:lpstr>Who’s the Customer in a Company?</vt:lpstr>
      <vt:lpstr>How Do They Interact to Buy?</vt:lpstr>
      <vt:lpstr>Pass/Fail Signals &amp; Experiments</vt:lpstr>
      <vt:lpstr>How Do They Hear About You?</vt:lpstr>
      <vt:lpstr>  Consumer Customers </vt:lpstr>
      <vt:lpstr>What do they want you to do?</vt:lpstr>
      <vt:lpstr>Market Type &amp; Ignoring Customers</vt:lpstr>
      <vt:lpstr>Consumer Customers</vt:lpstr>
      <vt:lpstr>How Do They Decide to Buy?</vt:lpstr>
      <vt:lpstr>Pass/Fail Signals &amp; Experiments</vt:lpstr>
      <vt:lpstr>The Consumer Sales Channel</vt:lpstr>
      <vt:lpstr>  Multi-Sided Markets </vt:lpstr>
      <vt:lpstr>Who’s The Customer?</vt:lpstr>
      <vt:lpstr>Multiple Customer Segments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245 Class 1</dc:title>
  <dc:creator>Steve Blank</dc:creator>
  <dc:description>SI/TK/Zarf/Umbra/Ruff</dc:description>
  <cp:lastModifiedBy>ray</cp:lastModifiedBy>
  <cp:revision>233</cp:revision>
  <cp:lastPrinted>2008-12-31T01:26:53Z</cp:lastPrinted>
  <dcterms:created xsi:type="dcterms:W3CDTF">2012-06-22T07:34:45Z</dcterms:created>
  <dcterms:modified xsi:type="dcterms:W3CDTF">2017-06-26T04:21:45Z</dcterms:modified>
</cp:coreProperties>
</file>