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74" r:id="rId2"/>
  </p:sldMasterIdLst>
  <p:notesMasterIdLst>
    <p:notesMasterId r:id="rId52"/>
  </p:notesMasterIdLst>
  <p:sldIdLst>
    <p:sldId id="400" r:id="rId3"/>
    <p:sldId id="371" r:id="rId4"/>
    <p:sldId id="372" r:id="rId5"/>
    <p:sldId id="389" r:id="rId6"/>
    <p:sldId id="388" r:id="rId7"/>
    <p:sldId id="296" r:id="rId8"/>
    <p:sldId id="354" r:id="rId9"/>
    <p:sldId id="355" r:id="rId10"/>
    <p:sldId id="297" r:id="rId11"/>
    <p:sldId id="299" r:id="rId12"/>
    <p:sldId id="301" r:id="rId13"/>
    <p:sldId id="377" r:id="rId14"/>
    <p:sldId id="303" r:id="rId15"/>
    <p:sldId id="305" r:id="rId16"/>
    <p:sldId id="320" r:id="rId17"/>
    <p:sldId id="321" r:id="rId18"/>
    <p:sldId id="302" r:id="rId19"/>
    <p:sldId id="322" r:id="rId20"/>
    <p:sldId id="304" r:id="rId21"/>
    <p:sldId id="376" r:id="rId22"/>
    <p:sldId id="306" r:id="rId23"/>
    <p:sldId id="307" r:id="rId24"/>
    <p:sldId id="308" r:id="rId25"/>
    <p:sldId id="309" r:id="rId26"/>
    <p:sldId id="375" r:id="rId27"/>
    <p:sldId id="373" r:id="rId28"/>
    <p:sldId id="374" r:id="rId29"/>
    <p:sldId id="381" r:id="rId30"/>
    <p:sldId id="379" r:id="rId31"/>
    <p:sldId id="380" r:id="rId32"/>
    <p:sldId id="386" r:id="rId33"/>
    <p:sldId id="382" r:id="rId34"/>
    <p:sldId id="383" r:id="rId35"/>
    <p:sldId id="399" r:id="rId36"/>
    <p:sldId id="397" r:id="rId37"/>
    <p:sldId id="398" r:id="rId38"/>
    <p:sldId id="393" r:id="rId39"/>
    <p:sldId id="390" r:id="rId40"/>
    <p:sldId id="391" r:id="rId41"/>
    <p:sldId id="392" r:id="rId42"/>
    <p:sldId id="396" r:id="rId43"/>
    <p:sldId id="395" r:id="rId44"/>
    <p:sldId id="394" r:id="rId45"/>
    <p:sldId id="384" r:id="rId46"/>
    <p:sldId id="385" r:id="rId47"/>
    <p:sldId id="378" r:id="rId48"/>
    <p:sldId id="363" r:id="rId49"/>
    <p:sldId id="367" r:id="rId50"/>
    <p:sldId id="36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2">
          <p15:clr>
            <a:srgbClr val="A4A3A4"/>
          </p15:clr>
        </p15:guide>
        <p15:guide id="2" orient="horz" pos="749">
          <p15:clr>
            <a:srgbClr val="A4A3A4"/>
          </p15:clr>
        </p15:guide>
        <p15:guide id="3" pos="2880">
          <p15:clr>
            <a:srgbClr val="A4A3A4"/>
          </p15:clr>
        </p15:guide>
        <p15:guide id="4" pos="145">
          <p15:clr>
            <a:srgbClr val="A4A3A4"/>
          </p15:clr>
        </p15:guide>
        <p15:guide id="5" pos="5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C2B"/>
    <a:srgbClr val="8D5E27"/>
    <a:srgbClr val="FFFFFF"/>
    <a:srgbClr val="A3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66"/>
      </p:cViewPr>
      <p:guideLst>
        <p:guide orient="horz" pos="4062"/>
        <p:guide orient="horz" pos="749"/>
        <p:guide pos="2880"/>
        <p:guide pos="145"/>
        <p:guide pos="5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38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39015DF-E105-4C40-9E47-AC4E321B91EC}" type="datetimeFigureOut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F7D1-39E1-4FF2-9FE1-DD7E115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894F52-50B6-40C2-BF9D-2F362B80CF2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91C6EA-ACA9-F844-8F0A-7EF141D58C8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2A2AE4-7FA5-4F41-9186-727F21016489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8589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9994"/>
            <a:ext cx="7772400" cy="430887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9220D-19B6-4D7C-9785-B04E452A79CF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61B9-7766-488F-860C-71F0F1B2C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93B2-10D1-4F51-AAA2-3DD64F9AA6F3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C997-3F98-4A59-B301-1AE09286B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3D52-2998-4DDC-92F4-E52095C1597E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2402-0219-4CEC-A841-D5657F610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D1E6-F7A2-4B4F-9868-4D0213B4F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83EA2-F1A5-A548-A9EE-C25BECD20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8F708-F226-A440-82BB-45D791A5D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89216-4BB8-1941-9629-890FECDBB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452DD-4C1A-1B4B-88B0-F1E2918E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E9DB-6551-9543-9FD4-D1EAB2573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E2682-5174-E942-BBDC-87756FD53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2F0BC-3CC0-0240-AF52-E04B9318E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0" y="0"/>
            <a:ext cx="9144000" cy="10795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C4BD97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E1E7-854E-4516-A101-696C4E86A194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9100" y="6534150"/>
            <a:ext cx="2133600" cy="18415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701A355A-0BF5-4209-90B7-A8725A6D9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331E1-9DED-E84B-9564-5C3EE4174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833D2-2E20-1947-8E6C-2E4503592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B37FE-6CBE-9F4F-82DA-D9A23F454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7F1F872-C5DE-403B-85F0-1024E6CA1886}" type="datetime1">
              <a:rPr lang="en-US" smtClean="0"/>
              <a:pPr algn="r"/>
              <a:t>6/26/2017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0"/>
          <p:cNvSpPr txBox="1">
            <a:spLocks/>
          </p:cNvSpPr>
          <p:nvPr userDrawn="1"/>
        </p:nvSpPr>
        <p:spPr>
          <a:xfrm>
            <a:off x="7543800" y="6248400"/>
            <a:ext cx="990600" cy="609600"/>
          </a:xfrm>
          <a:prstGeom prst="rect">
            <a:avLst/>
          </a:prstGeom>
          <a:solidFill>
            <a:schemeClr val="bg1"/>
          </a:solidFill>
        </p:spPr>
        <p:txBody>
          <a:bodyPr vert="horz" anchor="ctr"/>
          <a:lstStyle>
            <a:lvl1pPr marL="0" algn="r" rtl="0" latinLnBrk="0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53F2-EF58-439A-8374-2B682B41A6B3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BC66-07AF-437E-BDD0-699B2D1A2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772B-11C6-4FFC-BAF1-A2C63FD1C076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9ABE-9415-4CAF-A23C-28FC381CD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D6F77-5250-49F1-AF1F-4E47ED68E1A8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04A0-8BB2-4181-851C-09CF5D9ADD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2F22-3AA9-46FE-985F-6C528A3EBBA3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8241E-3717-4453-853E-5F9EB9E18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7E55-EF8A-4F92-8080-6D1997BA4759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9D778-4F2C-4EB6-9B56-F17865177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7EEDF-5DB3-412B-8C8B-9CC1AFE098FD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92D0-D7DD-4271-8991-9B21845EC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E594-C61C-4897-AC8B-7DE11D2DE555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CE02-47BD-4F6A-B9D8-D97F4A33D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323850"/>
            <a:ext cx="8675687" cy="4302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6538" y="1600200"/>
            <a:ext cx="8675687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C301F6-1879-41DB-BDE8-9D17E5E244A1}" type="datetime1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DDFA0A-46CF-47B6-9E10-5FB0C4A64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90538" indent="-22066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41363" indent="-192088" algn="l" rtl="0" fontAlgn="base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71550" indent="-211138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16D842C-E714-FB4F-9E93-2A77DE3BF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\\localhost\Users\sblank\Documents\Teaching\Presentations\Animated%20Videos\Steve%20QT%20files%20\Business%20Model\Channels.mov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\\localhost\Users\sblank\Documents\Teaching\Presentations\Animated%20Videos\Steve%20QT%20files%20\Bits%20vs%20Physical.mo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Distribution Channels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Types of Channels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AA38217B-CC1C-49E9-AD62-697B5CE6643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type="body" orient="vert" idx="4294967295"/>
          </p:nvPr>
        </p:nvSpPr>
        <p:spPr>
          <a:xfrm>
            <a:off x="3341689" y="3394075"/>
            <a:ext cx="3071812" cy="1416050"/>
          </a:xfrm>
        </p:spPr>
        <p:txBody>
          <a:bodyPr/>
          <a:lstStyle/>
          <a:p>
            <a:pPr marL="339725" lvl="1" indent="-339725"/>
            <a:r>
              <a:rPr lang="en-US" sz="2400" dirty="0" smtClean="0">
                <a:latin typeface="Arial" charset="0"/>
                <a:cs typeface="Arial" charset="0"/>
              </a:rPr>
              <a:t>OEM</a:t>
            </a:r>
          </a:p>
          <a:p>
            <a:pPr marL="339725" lvl="1" indent="-339725"/>
            <a:r>
              <a:rPr lang="en-US" sz="2400" dirty="0" smtClean="0">
                <a:latin typeface="Arial" charset="0"/>
                <a:cs typeface="Arial" charset="0"/>
              </a:rPr>
              <a:t>VAR</a:t>
            </a:r>
          </a:p>
          <a:p>
            <a:pPr marL="339725" lvl="1" indent="-339725"/>
            <a:r>
              <a:rPr lang="en-US" sz="2400" dirty="0" smtClean="0">
                <a:latin typeface="Arial" charset="0"/>
                <a:cs typeface="Arial" charset="0"/>
              </a:rPr>
              <a:t>Reseller</a:t>
            </a:r>
          </a:p>
          <a:p>
            <a:pPr marL="339725" lvl="1" indent="-339725"/>
            <a:r>
              <a:rPr lang="en-US" sz="2400" dirty="0" smtClean="0">
                <a:latin typeface="Arial" charset="0"/>
                <a:cs typeface="Arial" charset="0"/>
              </a:rPr>
              <a:t>Distributor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404813" y="1951038"/>
            <a:ext cx="2328862" cy="1120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Direct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3400425" y="1951038"/>
            <a:ext cx="2327275" cy="1120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Indirect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6394450" y="1951038"/>
            <a:ext cx="2328863" cy="1120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Licensing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11138"/>
            <a:ext cx="8229600" cy="1143000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Distribution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49209BE9-863C-4357-AB83-4CDAEBF0ABA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 bwMode="gray">
          <a:xfrm>
            <a:off x="639763" y="1236663"/>
            <a:ext cx="8124825" cy="4799012"/>
          </a:xfrm>
          <a:custGeom>
            <a:avLst/>
            <a:gdLst>
              <a:gd name="connsiteX0" fmla="*/ 0 w 7551506"/>
              <a:gd name="connsiteY0" fmla="*/ 0 h 5260369"/>
              <a:gd name="connsiteX1" fmla="*/ 10274 w 7551506"/>
              <a:gd name="connsiteY1" fmla="*/ 5260369 h 5260369"/>
              <a:gd name="connsiteX2" fmla="*/ 7551506 w 7551506"/>
              <a:gd name="connsiteY2" fmla="*/ 5260369 h 5260369"/>
              <a:gd name="connsiteX0" fmla="*/ 8046 w 7544657"/>
              <a:gd name="connsiteY0" fmla="*/ 0 h 5302265"/>
              <a:gd name="connsiteX1" fmla="*/ 3425 w 7544657"/>
              <a:gd name="connsiteY1" fmla="*/ 5302265 h 5302265"/>
              <a:gd name="connsiteX2" fmla="*/ 7544657 w 7544657"/>
              <a:gd name="connsiteY2" fmla="*/ 5302265 h 530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4657" h="5302265">
                <a:moveTo>
                  <a:pt x="8046" y="0"/>
                </a:moveTo>
                <a:cubicBezTo>
                  <a:pt x="11471" y="1753456"/>
                  <a:pt x="0" y="3548809"/>
                  <a:pt x="3425" y="5302265"/>
                </a:cubicBezTo>
                <a:lnTo>
                  <a:pt x="7544657" y="5302265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749300" y="1314450"/>
            <a:ext cx="1603375" cy="9350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Evangelists</a:t>
            </a:r>
          </a:p>
        </p:txBody>
      </p:sp>
      <p:sp>
        <p:nvSpPr>
          <p:cNvPr id="9" name="Oval 8"/>
          <p:cNvSpPr/>
          <p:nvPr/>
        </p:nvSpPr>
        <p:spPr bwMode="gray">
          <a:xfrm>
            <a:off x="7150100" y="4941888"/>
            <a:ext cx="1603375" cy="93503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Service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Technicians</a:t>
            </a:r>
          </a:p>
        </p:txBody>
      </p:sp>
      <p:sp>
        <p:nvSpPr>
          <p:cNvPr id="10" name="Right Arrow 9"/>
          <p:cNvSpPr/>
          <p:nvPr/>
        </p:nvSpPr>
        <p:spPr bwMode="gray">
          <a:xfrm rot="19547975">
            <a:off x="3473450" y="3976688"/>
            <a:ext cx="4910138" cy="625475"/>
          </a:xfrm>
          <a:prstGeom prst="rightArrow">
            <a:avLst>
              <a:gd name="adj1" fmla="val 53279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Higher Value Added</a:t>
            </a:r>
          </a:p>
        </p:txBody>
      </p:sp>
      <p:sp>
        <p:nvSpPr>
          <p:cNvPr id="11" name="Right Arrow 10"/>
          <p:cNvSpPr/>
          <p:nvPr/>
        </p:nvSpPr>
        <p:spPr bwMode="gray">
          <a:xfrm rot="19547975" flipH="1">
            <a:off x="914400" y="2640013"/>
            <a:ext cx="4911725" cy="627062"/>
          </a:xfrm>
          <a:prstGeom prst="rightArrow">
            <a:avLst>
              <a:gd name="adj1" fmla="val 53279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Higher Volume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065213" y="1606550"/>
            <a:ext cx="7483475" cy="3876675"/>
            <a:chOff x="1116367" y="1606166"/>
            <a:chExt cx="7483541" cy="3877132"/>
          </a:xfrm>
        </p:grpSpPr>
        <p:sp>
          <p:nvSpPr>
            <p:cNvPr id="24602" name="Rectangle 14"/>
            <p:cNvSpPr>
              <a:spLocks noChangeArrowheads="1"/>
            </p:cNvSpPr>
            <p:nvPr/>
          </p:nvSpPr>
          <p:spPr bwMode="gray">
            <a:xfrm>
              <a:off x="5215336" y="2502352"/>
              <a:ext cx="1397820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>
                  <a:solidFill>
                    <a:srgbClr val="FF0000"/>
                  </a:solidFill>
                  <a:cs typeface="Arial" charset="0"/>
                </a:rPr>
                <a:t>Direct Sales</a:t>
              </a:r>
            </a:p>
          </p:txBody>
        </p:sp>
        <p:sp>
          <p:nvSpPr>
            <p:cNvPr id="24603" name="Rectangle 15"/>
            <p:cNvSpPr>
              <a:spLocks noChangeArrowheads="1"/>
            </p:cNvSpPr>
            <p:nvPr/>
          </p:nvSpPr>
          <p:spPr bwMode="gray">
            <a:xfrm>
              <a:off x="4228961" y="3398538"/>
              <a:ext cx="632737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>
                  <a:solidFill>
                    <a:srgbClr val="FF0000"/>
                  </a:solidFill>
                  <a:cs typeface="Arial" charset="0"/>
                </a:rPr>
                <a:t>VARs</a:t>
              </a:r>
            </a:p>
          </p:txBody>
        </p:sp>
        <p:sp>
          <p:nvSpPr>
            <p:cNvPr id="24604" name="Rectangle 16"/>
            <p:cNvSpPr>
              <a:spLocks noChangeArrowheads="1"/>
            </p:cNvSpPr>
            <p:nvPr/>
          </p:nvSpPr>
          <p:spPr bwMode="gray">
            <a:xfrm>
              <a:off x="3070825" y="4294724"/>
              <a:ext cx="665247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>
                  <a:solidFill>
                    <a:srgbClr val="FF0000"/>
                  </a:solidFill>
                  <a:cs typeface="Arial" charset="0"/>
                </a:rPr>
                <a:t>Retail</a:t>
              </a:r>
            </a:p>
          </p:txBody>
        </p:sp>
        <p:sp>
          <p:nvSpPr>
            <p:cNvPr id="24605" name="Rectangle 17"/>
            <p:cNvSpPr>
              <a:spLocks noChangeArrowheads="1"/>
            </p:cNvSpPr>
            <p:nvPr/>
          </p:nvSpPr>
          <p:spPr bwMode="gray">
            <a:xfrm>
              <a:off x="1116367" y="5190910"/>
              <a:ext cx="1727974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>
                  <a:solidFill>
                    <a:srgbClr val="FF0000"/>
                  </a:solidFill>
                  <a:cs typeface="Arial" charset="0"/>
                </a:rPr>
                <a:t>Web, Telesales</a:t>
              </a:r>
            </a:p>
          </p:txBody>
        </p:sp>
        <p:sp>
          <p:nvSpPr>
            <p:cNvPr id="24606" name="Rectangle 18"/>
            <p:cNvSpPr>
              <a:spLocks noChangeArrowheads="1"/>
            </p:cNvSpPr>
            <p:nvPr/>
          </p:nvSpPr>
          <p:spPr bwMode="gray">
            <a:xfrm>
              <a:off x="6251508" y="1606166"/>
              <a:ext cx="2348400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 dirty="0">
                  <a:solidFill>
                    <a:srgbClr val="FF0000"/>
                  </a:solidFill>
                  <a:cs typeface="Arial" charset="0"/>
                </a:rPr>
                <a:t>Systems Integrators</a:t>
              </a: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93750" y="1328738"/>
            <a:ext cx="7573963" cy="4540250"/>
            <a:chOff x="844408" y="1327956"/>
            <a:chExt cx="7574869" cy="4541403"/>
          </a:xfrm>
        </p:grpSpPr>
        <p:sp>
          <p:nvSpPr>
            <p:cNvPr id="24592" name="Rectangle 6"/>
            <p:cNvSpPr>
              <a:spLocks noChangeArrowheads="1"/>
            </p:cNvSpPr>
            <p:nvPr/>
          </p:nvSpPr>
          <p:spPr bwMode="gray">
            <a:xfrm>
              <a:off x="5769757" y="2224142"/>
              <a:ext cx="1072409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Mainframes</a:t>
              </a:r>
            </a:p>
          </p:txBody>
        </p:sp>
        <p:sp>
          <p:nvSpPr>
            <p:cNvPr id="24593" name="Rectangle 7"/>
            <p:cNvSpPr>
              <a:spLocks noChangeArrowheads="1"/>
            </p:cNvSpPr>
            <p:nvPr/>
          </p:nvSpPr>
          <p:spPr bwMode="gray">
            <a:xfrm>
              <a:off x="5092163" y="2842118"/>
              <a:ext cx="477695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Minis</a:t>
              </a:r>
            </a:p>
          </p:txBody>
        </p:sp>
        <p:sp>
          <p:nvSpPr>
            <p:cNvPr id="24594" name="Rectangle 8"/>
            <p:cNvSpPr>
              <a:spLocks noChangeArrowheads="1"/>
            </p:cNvSpPr>
            <p:nvPr/>
          </p:nvSpPr>
          <p:spPr bwMode="gray">
            <a:xfrm>
              <a:off x="4698642" y="3120328"/>
              <a:ext cx="500137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LANs</a:t>
              </a:r>
            </a:p>
          </p:txBody>
        </p:sp>
        <p:sp>
          <p:nvSpPr>
            <p:cNvPr id="24595" name="Rectangle 9"/>
            <p:cNvSpPr>
              <a:spLocks noChangeArrowheads="1"/>
            </p:cNvSpPr>
            <p:nvPr/>
          </p:nvSpPr>
          <p:spPr bwMode="gray">
            <a:xfrm>
              <a:off x="3819525" y="3738304"/>
              <a:ext cx="104836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PC Servers</a:t>
              </a:r>
            </a:p>
          </p:txBody>
        </p:sp>
        <p:sp>
          <p:nvSpPr>
            <p:cNvPr id="24596" name="Rectangle 10"/>
            <p:cNvSpPr>
              <a:spLocks noChangeArrowheads="1"/>
            </p:cNvSpPr>
            <p:nvPr/>
          </p:nvSpPr>
          <p:spPr bwMode="gray">
            <a:xfrm>
              <a:off x="3435350" y="4016514"/>
              <a:ext cx="1195840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Desktop PCs</a:t>
              </a:r>
            </a:p>
          </p:txBody>
        </p:sp>
        <p:sp>
          <p:nvSpPr>
            <p:cNvPr id="24597" name="Rectangle 11"/>
            <p:cNvSpPr>
              <a:spLocks noChangeArrowheads="1"/>
            </p:cNvSpPr>
            <p:nvPr/>
          </p:nvSpPr>
          <p:spPr bwMode="gray">
            <a:xfrm>
              <a:off x="2709863" y="4634490"/>
              <a:ext cx="706925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Printers</a:t>
              </a:r>
            </a:p>
          </p:txBody>
        </p:sp>
        <p:sp>
          <p:nvSpPr>
            <p:cNvPr id="24598" name="Rectangle 12"/>
            <p:cNvSpPr>
              <a:spLocks noChangeArrowheads="1"/>
            </p:cNvSpPr>
            <p:nvPr/>
          </p:nvSpPr>
          <p:spPr bwMode="gray">
            <a:xfrm>
              <a:off x="2091006" y="4912700"/>
              <a:ext cx="979435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Keyboards</a:t>
              </a:r>
            </a:p>
          </p:txBody>
        </p:sp>
        <p:sp>
          <p:nvSpPr>
            <p:cNvPr id="24599" name="Rectangle 13"/>
            <p:cNvSpPr>
              <a:spLocks noChangeArrowheads="1"/>
            </p:cNvSpPr>
            <p:nvPr/>
          </p:nvSpPr>
          <p:spPr bwMode="gray">
            <a:xfrm>
              <a:off x="844408" y="5623138"/>
              <a:ext cx="512641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Toner</a:t>
              </a:r>
            </a:p>
          </p:txBody>
        </p:sp>
        <p:sp>
          <p:nvSpPr>
            <p:cNvPr id="24600" name="Rectangle 19"/>
            <p:cNvSpPr>
              <a:spLocks noChangeArrowheads="1"/>
            </p:cNvSpPr>
            <p:nvPr/>
          </p:nvSpPr>
          <p:spPr bwMode="gray">
            <a:xfrm>
              <a:off x="6540420" y="1945932"/>
              <a:ext cx="572657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WANs</a:t>
              </a:r>
            </a:p>
          </p:txBody>
        </p:sp>
        <p:sp>
          <p:nvSpPr>
            <p:cNvPr id="24601" name="Rectangle 20"/>
            <p:cNvSpPr>
              <a:spLocks noChangeArrowheads="1"/>
            </p:cNvSpPr>
            <p:nvPr/>
          </p:nvSpPr>
          <p:spPr bwMode="gray">
            <a:xfrm>
              <a:off x="6925278" y="1327956"/>
              <a:ext cx="1493999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cs typeface="Arial" charset="0"/>
                </a:rPr>
                <a:t>Global  Systems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7063" y="6035675"/>
            <a:ext cx="8218487" cy="382588"/>
            <a:chOff x="667820" y="6035104"/>
            <a:chExt cx="8229600" cy="38249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gray">
            <a:xfrm>
              <a:off x="3196947" y="6109700"/>
              <a:ext cx="3176114" cy="307903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000" b="1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Solution Complexity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67820" y="6035104"/>
              <a:ext cx="8229600" cy="0"/>
            </a:xfrm>
            <a:custGeom>
              <a:avLst/>
              <a:gdLst>
                <a:gd name="connsiteX0" fmla="*/ 0 w 8229600"/>
                <a:gd name="connsiteY0" fmla="*/ 0 h 0"/>
                <a:gd name="connsiteX1" fmla="*/ 8229600 w 82296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chemeClr val="tx1"/>
              </a:solidFill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00025" y="1187450"/>
            <a:ext cx="447675" cy="4860925"/>
            <a:chOff x="199808" y="1187116"/>
            <a:chExt cx="447644" cy="4860758"/>
          </a:xfrm>
        </p:grpSpPr>
        <p:sp>
          <p:nvSpPr>
            <p:cNvPr id="39" name="Content Placeholder 2"/>
            <p:cNvSpPr txBox="1">
              <a:spLocks/>
            </p:cNvSpPr>
            <p:nvPr/>
          </p:nvSpPr>
          <p:spPr bwMode="gray">
            <a:xfrm rot="16200000">
              <a:off x="-1243185" y="3463518"/>
              <a:ext cx="3193940" cy="30795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342900" indent="-342900" algn="ctr"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000" b="1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Marketing Complexity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647452" y="1187116"/>
              <a:ext cx="0" cy="4860758"/>
            </a:xfrm>
            <a:custGeom>
              <a:avLst/>
              <a:gdLst>
                <a:gd name="connsiteX0" fmla="*/ 0 w 0"/>
                <a:gd name="connsiteY0" fmla="*/ 4860758 h 4860758"/>
                <a:gd name="connsiteX1" fmla="*/ 0 w 0"/>
                <a:gd name="connsiteY1" fmla="*/ 0 h 486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60758">
                  <a:moveTo>
                    <a:pt x="0" y="48607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chemeClr val="tx1"/>
              </a:solidFill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Do the Economics Work in Different Sales Channel?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How Are Channels Compensated?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BB174FA1-2B9F-49BE-95E9-4C6109214E5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1396999" y="2159000"/>
            <a:ext cx="6111875" cy="1365250"/>
          </a:xfrm>
        </p:spPr>
        <p:txBody>
          <a:bodyPr/>
          <a:lstStyle/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Commission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Percentage of sales price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Discounted pre-purchase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Channel Economics: “Direct” Sales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A9BA9-92AD-468E-AF0E-F7F18D1E69E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2954338" y="2390775"/>
            <a:ext cx="4984750" cy="12017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Profit + SG&amp;A + R&amp;D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 rot="16200000">
            <a:off x="7741444" y="2853531"/>
            <a:ext cx="20653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Consumer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7962471" y="2391105"/>
            <a:ext cx="626718" cy="1202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 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Discounts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679" name="Content Placeholder 2"/>
          <p:cNvSpPr txBox="1">
            <a:spLocks/>
          </p:cNvSpPr>
          <p:nvPr/>
        </p:nvSpPr>
        <p:spPr bwMode="gray">
          <a:xfrm>
            <a:off x="6373314" y="1476375"/>
            <a:ext cx="1900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Your Revenue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8680" name="Content Placeholder 2"/>
          <p:cNvSpPr txBox="1">
            <a:spLocks/>
          </p:cNvSpPr>
          <p:nvPr/>
        </p:nvSpPr>
        <p:spPr bwMode="gray">
          <a:xfrm>
            <a:off x="8229600" y="1168400"/>
            <a:ext cx="7540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List</a:t>
            </a:r>
            <a:br>
              <a:rPr lang="en-US" sz="2000" b="1" dirty="0">
                <a:solidFill>
                  <a:srgbClr val="FF0000"/>
                </a:solidFill>
                <a:cs typeface="Arial" charset="0"/>
              </a:rPr>
            </a:b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Price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7055644" y="2691607"/>
            <a:ext cx="1800225" cy="1587"/>
          </a:xfrm>
          <a:prstGeom prst="straightConnector1">
            <a:avLst/>
          </a:prstGeom>
          <a:ln w="571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7706519" y="2691607"/>
            <a:ext cx="1800225" cy="1587"/>
          </a:xfrm>
          <a:prstGeom prst="straightConnector1">
            <a:avLst/>
          </a:prstGeom>
          <a:ln w="571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Content Placeholder 2"/>
          <p:cNvSpPr txBox="1">
            <a:spLocks/>
          </p:cNvSpPr>
          <p:nvPr/>
        </p:nvSpPr>
        <p:spPr bwMode="gray">
          <a:xfrm>
            <a:off x="236538" y="6273800"/>
            <a:ext cx="8675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4675" indent="-574675">
              <a:spcBef>
                <a:spcPct val="20000"/>
              </a:spcBef>
              <a:buFont typeface="Arial" charset="0"/>
              <a:buNone/>
              <a:tabLst>
                <a:tab pos="514350" algn="r"/>
              </a:tabLst>
            </a:pPr>
            <a:r>
              <a:rPr lang="en-US" sz="1200">
                <a:cs typeface="Arial" charset="0"/>
              </a:rPr>
              <a:t>	Source:	Mark Leslie, Stanford GSB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52438" y="2390775"/>
            <a:ext cx="2476500" cy="120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of Goods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(Supply Chain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Channel Economics: Resellers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6B710-29A7-48A4-9E32-CBA8C4B1CAF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gray">
          <a:xfrm>
            <a:off x="452438" y="2390775"/>
            <a:ext cx="2476500" cy="120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of Goods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(Supply Chain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2954338" y="2390775"/>
            <a:ext cx="3344862" cy="12017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Profit + SG&amp;A + R&amp;D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 rot="16200000">
            <a:off x="7741444" y="2853531"/>
            <a:ext cx="20653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Consumer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7962471" y="2391105"/>
            <a:ext cx="626718" cy="1202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Discounts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324600" y="2390775"/>
            <a:ext cx="1612900" cy="1201738"/>
          </a:xfrm>
          <a:prstGeom prst="rect">
            <a:avLst/>
          </a:prstGeom>
          <a:solidFill>
            <a:srgbClr val="3A526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Reseller</a:t>
            </a:r>
          </a:p>
        </p:txBody>
      </p:sp>
      <p:sp>
        <p:nvSpPr>
          <p:cNvPr id="29704" name="Content Placeholder 2"/>
          <p:cNvSpPr txBox="1">
            <a:spLocks/>
          </p:cNvSpPr>
          <p:nvPr/>
        </p:nvSpPr>
        <p:spPr bwMode="gray">
          <a:xfrm>
            <a:off x="5162149" y="1476375"/>
            <a:ext cx="18307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Your Revenue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9705" name="Content Placeholder 2"/>
          <p:cNvSpPr txBox="1">
            <a:spLocks/>
          </p:cNvSpPr>
          <p:nvPr/>
        </p:nvSpPr>
        <p:spPr bwMode="gray">
          <a:xfrm>
            <a:off x="8229600" y="1168400"/>
            <a:ext cx="7540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List</a:t>
            </a:r>
            <a:br>
              <a:rPr lang="en-US" sz="2000" b="1" dirty="0">
                <a:solidFill>
                  <a:srgbClr val="FF0000"/>
                </a:solidFill>
                <a:cs typeface="Arial" charset="0"/>
              </a:rPr>
            </a:b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Price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10994" y="2691607"/>
            <a:ext cx="1800225" cy="1587"/>
          </a:xfrm>
          <a:prstGeom prst="straightConnector1">
            <a:avLst/>
          </a:prstGeom>
          <a:ln w="571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706519" y="2691607"/>
            <a:ext cx="1800225" cy="1587"/>
          </a:xfrm>
          <a:prstGeom prst="straightConnector1">
            <a:avLst/>
          </a:prstGeom>
          <a:ln w="571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Content Placeholder 2"/>
          <p:cNvSpPr txBox="1">
            <a:spLocks/>
          </p:cNvSpPr>
          <p:nvPr/>
        </p:nvSpPr>
        <p:spPr bwMode="gray">
          <a:xfrm>
            <a:off x="236538" y="6273800"/>
            <a:ext cx="8675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4675" indent="-574675">
              <a:spcBef>
                <a:spcPct val="20000"/>
              </a:spcBef>
              <a:buFont typeface="Arial" charset="0"/>
              <a:buNone/>
              <a:tabLst>
                <a:tab pos="514350" algn="r"/>
              </a:tabLst>
            </a:pPr>
            <a:r>
              <a:rPr lang="en-US" sz="1200">
                <a:cs typeface="Arial" charset="0"/>
              </a:rPr>
              <a:t>	Source:	Mark Leslie, Stanford GSB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2954338" y="2390775"/>
            <a:ext cx="2727325" cy="12017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Profit + SG&amp;A + R&amp;D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/>
              <a:t>Channel Economics: Distributors/Resellers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D852A-CE49-4E03-8D56-6A73FBB869F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 rot="16200000">
            <a:off x="7741444" y="2853531"/>
            <a:ext cx="20653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Consumer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7962471" y="2391105"/>
            <a:ext cx="626718" cy="1202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 Discounts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6324600" y="2390775"/>
            <a:ext cx="1612900" cy="1201738"/>
          </a:xfrm>
          <a:prstGeom prst="rect">
            <a:avLst/>
          </a:prstGeom>
          <a:solidFill>
            <a:srgbClr val="3A526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Reseller</a:t>
            </a:r>
            <a:endParaRPr lang="en-US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5704759" y="2391105"/>
            <a:ext cx="595901" cy="12020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Distributor</a:t>
            </a:r>
          </a:p>
        </p:txBody>
      </p:sp>
      <p:sp>
        <p:nvSpPr>
          <p:cNvPr id="30729" name="Content Placeholder 2"/>
          <p:cNvSpPr txBox="1">
            <a:spLocks/>
          </p:cNvSpPr>
          <p:nvPr/>
        </p:nvSpPr>
        <p:spPr bwMode="gray">
          <a:xfrm>
            <a:off x="4656518" y="1476375"/>
            <a:ext cx="17093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Your Revenue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0730" name="Content Placeholder 2"/>
          <p:cNvSpPr txBox="1">
            <a:spLocks/>
          </p:cNvSpPr>
          <p:nvPr/>
        </p:nvSpPr>
        <p:spPr bwMode="gray">
          <a:xfrm>
            <a:off x="8229600" y="1168400"/>
            <a:ext cx="7540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List</a:t>
            </a:r>
            <a:br>
              <a:rPr lang="en-US" sz="2000" b="1" dirty="0">
                <a:solidFill>
                  <a:srgbClr val="FF0000"/>
                </a:solidFill>
                <a:cs typeface="Arial" charset="0"/>
              </a:rPr>
            </a:b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Price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4785519" y="2691607"/>
            <a:ext cx="1800225" cy="1587"/>
          </a:xfrm>
          <a:prstGeom prst="straightConnector1">
            <a:avLst/>
          </a:prstGeom>
          <a:ln w="571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706519" y="2691607"/>
            <a:ext cx="1800225" cy="1587"/>
          </a:xfrm>
          <a:prstGeom prst="straightConnector1">
            <a:avLst/>
          </a:prstGeom>
          <a:ln w="571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3" name="Content Placeholder 2"/>
          <p:cNvSpPr txBox="1">
            <a:spLocks/>
          </p:cNvSpPr>
          <p:nvPr/>
        </p:nvSpPr>
        <p:spPr bwMode="gray">
          <a:xfrm>
            <a:off x="236538" y="6273800"/>
            <a:ext cx="8675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4675" indent="-574675">
              <a:spcBef>
                <a:spcPct val="20000"/>
              </a:spcBef>
              <a:buFont typeface="Arial" charset="0"/>
              <a:buNone/>
              <a:tabLst>
                <a:tab pos="514350" algn="r"/>
              </a:tabLst>
            </a:pPr>
            <a:r>
              <a:rPr lang="en-US" sz="1200">
                <a:cs typeface="Arial" charset="0"/>
              </a:rPr>
              <a:t>	Source:	Mark Leslie, Stanford GSB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452438" y="2390775"/>
            <a:ext cx="2476500" cy="120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of Goods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(Supply Chain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The Channel as a Customer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D6207267-28B1-404E-AA42-755CE9AB0EC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9052" y="2317750"/>
            <a:ext cx="8078350" cy="1862138"/>
          </a:xfrm>
        </p:spPr>
        <p:txBody>
          <a:bodyPr/>
          <a:lstStyle/>
          <a:p>
            <a:pPr marL="339725" lvl="1" indent="-339725">
              <a:spcBef>
                <a:spcPts val="1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Some products are embedded in others (OEM)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Some products are resold by others (VARs)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Some products are distributed by others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Who’s the customer?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236538" y="3590925"/>
            <a:ext cx="4613275" cy="569913"/>
          </a:xfrm>
          <a:custGeom>
            <a:avLst/>
            <a:gdLst>
              <a:gd name="connsiteX0" fmla="*/ 215758 w 4613097"/>
              <a:gd name="connsiteY0" fmla="*/ 0 h 575353"/>
              <a:gd name="connsiteX1" fmla="*/ 0 w 4613097"/>
              <a:gd name="connsiteY1" fmla="*/ 575353 h 575353"/>
              <a:gd name="connsiteX2" fmla="*/ 4613097 w 4613097"/>
              <a:gd name="connsiteY2" fmla="*/ 575353 h 575353"/>
              <a:gd name="connsiteX3" fmla="*/ 1160980 w 4613097"/>
              <a:gd name="connsiteY3" fmla="*/ 0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097" h="575353">
                <a:moveTo>
                  <a:pt x="215758" y="0"/>
                </a:moveTo>
                <a:lnTo>
                  <a:pt x="0" y="575353"/>
                </a:lnTo>
                <a:lnTo>
                  <a:pt x="4613097" y="575353"/>
                </a:lnTo>
                <a:lnTo>
                  <a:pt x="1160980" y="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11138"/>
            <a:ext cx="8686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Channel Economics: OEM or IP Licensing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05F19-FD1A-4D30-B946-1A870387E0E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492750"/>
            <a:ext cx="5175250" cy="614363"/>
          </a:xfrm>
        </p:spPr>
        <p:txBody>
          <a:bodyPr rtlCol="0"/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Your Product Becomes Your Customer’s Cost of Goods</a:t>
            </a:r>
            <a:endParaRPr lang="en-US" b="1" dirty="0"/>
          </a:p>
        </p:txBody>
      </p:sp>
      <p:sp>
        <p:nvSpPr>
          <p:cNvPr id="31749" name="Content Placeholder 2"/>
          <p:cNvSpPr txBox="1">
            <a:spLocks/>
          </p:cNvSpPr>
          <p:nvPr/>
        </p:nvSpPr>
        <p:spPr bwMode="gray">
          <a:xfrm>
            <a:off x="6080125" y="6273799"/>
            <a:ext cx="28321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574675" indent="-574675" algn="r">
              <a:spcBef>
                <a:spcPct val="20000"/>
              </a:spcBef>
              <a:buFont typeface="Arial" charset="0"/>
              <a:buNone/>
              <a:tabLst>
                <a:tab pos="514350" algn="r"/>
              </a:tabLst>
            </a:pPr>
            <a:r>
              <a:rPr lang="en-US" sz="1200" dirty="0">
                <a:cs typeface="Arial" charset="0"/>
              </a:rPr>
              <a:t>	</a:t>
            </a:r>
            <a:r>
              <a:rPr lang="en-US" sz="1200" dirty="0" smtClean="0">
                <a:cs typeface="Arial" charset="0"/>
              </a:rPr>
              <a:t>Source: Mark </a:t>
            </a:r>
            <a:r>
              <a:rPr lang="en-US" sz="1200" dirty="0">
                <a:cs typeface="Arial" charset="0"/>
              </a:rPr>
              <a:t>Leslie, Stanford GSB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gray">
          <a:xfrm rot="16200000">
            <a:off x="7741444" y="2853531"/>
            <a:ext cx="20653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Consumer</a:t>
            </a:r>
          </a:p>
        </p:txBody>
      </p:sp>
      <p:grpSp>
        <p:nvGrpSpPr>
          <p:cNvPr id="31751" name="Group 24"/>
          <p:cNvGrpSpPr>
            <a:grpSpLocks/>
          </p:cNvGrpSpPr>
          <p:nvPr/>
        </p:nvGrpSpPr>
        <p:grpSpPr bwMode="auto">
          <a:xfrm>
            <a:off x="230188" y="4157663"/>
            <a:ext cx="4622800" cy="1000125"/>
            <a:chOff x="1315091" y="4928826"/>
            <a:chExt cx="5445299" cy="1202072"/>
          </a:xfrm>
        </p:grpSpPr>
        <p:sp>
          <p:nvSpPr>
            <p:cNvPr id="22" name="Rectangle 21"/>
            <p:cNvSpPr/>
            <p:nvPr/>
          </p:nvSpPr>
          <p:spPr bwMode="gray">
            <a:xfrm>
              <a:off x="5146621" y="4928826"/>
              <a:ext cx="1613769" cy="1202072"/>
            </a:xfrm>
            <a:prstGeom prst="rect">
              <a:avLst/>
            </a:prstGeom>
            <a:solidFill>
              <a:srgbClr val="3A526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Reseller</a:t>
              </a:r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2887720" y="4928826"/>
              <a:ext cx="2217763" cy="12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Profit + SG&amp;A + R&amp;D</a:t>
              </a:r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315091" y="4928826"/>
              <a:ext cx="1531490" cy="12020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Cost of Goods</a:t>
              </a:r>
              <a:b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</a:br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Supply</a:t>
              </a:r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Chain)</a:t>
              </a:r>
            </a:p>
          </p:txBody>
        </p:sp>
      </p:grpSp>
      <p:grpSp>
        <p:nvGrpSpPr>
          <p:cNvPr id="31752" name="Group 39"/>
          <p:cNvGrpSpPr>
            <a:grpSpLocks/>
          </p:cNvGrpSpPr>
          <p:nvPr/>
        </p:nvGrpSpPr>
        <p:grpSpPr bwMode="auto">
          <a:xfrm>
            <a:off x="452438" y="2390775"/>
            <a:ext cx="8137525" cy="1201738"/>
            <a:chOff x="452063" y="2391105"/>
            <a:chExt cx="8137126" cy="1202072"/>
          </a:xfrm>
        </p:grpSpPr>
        <p:sp>
          <p:nvSpPr>
            <p:cNvPr id="6" name="Rectangle 5"/>
            <p:cNvSpPr/>
            <p:nvPr/>
          </p:nvSpPr>
          <p:spPr bwMode="gray">
            <a:xfrm>
              <a:off x="7962471" y="2391105"/>
              <a:ext cx="626718" cy="1202072"/>
            </a:xfrm>
            <a:prstGeom prst="rect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EU Discounts</a:t>
              </a: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6325525" y="2391105"/>
              <a:ext cx="1612821" cy="1202072"/>
            </a:xfrm>
            <a:prstGeom prst="rect">
              <a:avLst/>
            </a:prstGeom>
            <a:solidFill>
              <a:srgbClr val="3A526A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Reseller</a:t>
              </a:r>
              <a:endParaRPr lang="en-US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5704759" y="2391105"/>
              <a:ext cx="595901" cy="1202072"/>
            </a:xfrm>
            <a:prstGeom prst="rect">
              <a:avLst/>
            </a:prstGeom>
            <a:solidFill>
              <a:srgbClr val="FF66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7F7F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Distributor</a:t>
              </a: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5197484" y="2391105"/>
              <a:ext cx="482886" cy="1202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7F7F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Master Distributor</a:t>
              </a: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2953840" y="2391105"/>
              <a:ext cx="2219216" cy="1202072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Profit + SG&amp;A + R&amp;D</a:t>
              </a: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398167" y="2391105"/>
              <a:ext cx="1531862" cy="1202072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Cost of Goods</a:t>
              </a:r>
              <a:b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</a:b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(Supply Chain)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110843" y="2391105"/>
              <a:ext cx="263512" cy="1202072"/>
            </a:xfrm>
            <a:prstGeom prst="rect">
              <a:avLst/>
            </a:prstGeom>
            <a:solidFill>
              <a:srgbClr val="3A526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725100" y="2391105"/>
              <a:ext cx="361932" cy="12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452063" y="2391105"/>
              <a:ext cx="249225" cy="12020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753" name="Content Placeholder 2"/>
          <p:cNvSpPr txBox="1">
            <a:spLocks/>
          </p:cNvSpPr>
          <p:nvPr/>
        </p:nvSpPr>
        <p:spPr bwMode="gray">
          <a:xfrm>
            <a:off x="0" y="1476375"/>
            <a:ext cx="21256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Your Revenue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1754" name="Content Placeholder 2"/>
          <p:cNvSpPr txBox="1">
            <a:spLocks/>
          </p:cNvSpPr>
          <p:nvPr/>
        </p:nvSpPr>
        <p:spPr bwMode="gray">
          <a:xfrm>
            <a:off x="8229600" y="1168400"/>
            <a:ext cx="7540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000" b="1">
                <a:cs typeface="Arial" charset="0"/>
              </a:rPr>
              <a:t>List</a:t>
            </a:r>
            <a:br>
              <a:rPr lang="en-US" sz="2000" b="1">
                <a:cs typeface="Arial" charset="0"/>
              </a:rPr>
            </a:br>
            <a:r>
              <a:rPr lang="en-US" sz="2000" b="1">
                <a:cs typeface="Arial" charset="0"/>
              </a:rPr>
              <a:t>Price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196056" y="2691607"/>
            <a:ext cx="1800225" cy="1588"/>
          </a:xfrm>
          <a:prstGeom prst="straightConnector1">
            <a:avLst/>
          </a:prstGeom>
          <a:ln w="571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7706519" y="2691607"/>
            <a:ext cx="1800225" cy="1587"/>
          </a:xfrm>
          <a:prstGeom prst="straightConnector1">
            <a:avLst/>
          </a:prstGeom>
          <a:ln w="571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/>
              <a:t>How Are Channels Motivated or Incented?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E6BFD6A7-0583-4581-A799-ACDA02DDFEA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396874" y="1984375"/>
            <a:ext cx="8461375" cy="1862138"/>
          </a:xfrm>
        </p:spPr>
        <p:txBody>
          <a:bodyPr/>
          <a:lstStyle/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Money! – what makes them the most?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Training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Marketing to the channel</a:t>
            </a:r>
          </a:p>
          <a:p>
            <a:pPr marL="339725" lvl="1" indent="-339725">
              <a:spcBef>
                <a:spcPts val="1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SPIF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349625"/>
            <a:ext cx="7772400" cy="1470025"/>
          </a:xfrm>
        </p:spPr>
        <p:txBody>
          <a:bodyPr/>
          <a:lstStyle/>
          <a:p>
            <a:r>
              <a:rPr lang="en-US" dirty="0" smtClean="0"/>
              <a:t>Channels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75469" y="5105400"/>
            <a:ext cx="6811427" cy="1752600"/>
          </a:xfrm>
        </p:spPr>
        <p:txBody>
          <a:bodyPr/>
          <a:lstStyle/>
          <a:p>
            <a:r>
              <a:rPr lang="en-US" dirty="0" smtClean="0"/>
              <a:t>How does your Product </a:t>
            </a:r>
            <a:br>
              <a:rPr lang="en-US" dirty="0" smtClean="0"/>
            </a:br>
            <a:r>
              <a:rPr lang="en-US" dirty="0" smtClean="0"/>
              <a:t>Get to Customers?</a:t>
            </a:r>
            <a:endParaRPr lang="en-US" dirty="0"/>
          </a:p>
        </p:txBody>
      </p:sp>
      <p:grpSp>
        <p:nvGrpSpPr>
          <p:cNvPr id="2" name="Group 8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nut 7"/>
          <p:cNvSpPr/>
          <p:nvPr/>
        </p:nvSpPr>
        <p:spPr>
          <a:xfrm>
            <a:off x="5158741" y="1453438"/>
            <a:ext cx="1624891" cy="1335591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398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Book Publishing 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Example: Book Publishing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4C5E5F36-FCE6-49B8-AECA-5953CB8A69B4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30188" y="1189038"/>
            <a:ext cx="1258887" cy="742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Publisher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1714500" y="1189038"/>
            <a:ext cx="1260475" cy="742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National Distributor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3198813" y="1189038"/>
            <a:ext cx="1260475" cy="742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Printer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4683125" y="1189038"/>
            <a:ext cx="1260475" cy="742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Wholesaler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6167438" y="1189038"/>
            <a:ext cx="1260475" cy="742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Retailer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7653338" y="1189038"/>
            <a:ext cx="1258887" cy="742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gray">
          <a:xfrm>
            <a:off x="1489075" y="1560513"/>
            <a:ext cx="225425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 bwMode="gray">
          <a:xfrm>
            <a:off x="2974975" y="1560513"/>
            <a:ext cx="223838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 bwMode="gray">
          <a:xfrm>
            <a:off x="4459288" y="1560513"/>
            <a:ext cx="223837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 bwMode="gray">
          <a:xfrm>
            <a:off x="5943600" y="1560513"/>
            <a:ext cx="223838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 bwMode="gray">
          <a:xfrm>
            <a:off x="7427913" y="1560513"/>
            <a:ext cx="225425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1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Book Publishing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DED30207-E4A8-4452-A630-D4F8D7AAE05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0" y="1979613"/>
            <a:ext cx="1352550" cy="523875"/>
          </a:xfrm>
        </p:spPr>
        <p:txBody>
          <a:bodyPr/>
          <a:lstStyle/>
          <a:p>
            <a:pPr marL="0" indent="0" algn="r"/>
            <a:r>
              <a:rPr lang="en-US" sz="1700" b="1" smtClean="0">
                <a:latin typeface="Arial" charset="0"/>
                <a:cs typeface="Arial" charset="0"/>
              </a:rPr>
              <a:t>Percent of </a:t>
            </a:r>
            <a:br>
              <a:rPr lang="en-US" sz="1700" b="1" smtClean="0">
                <a:latin typeface="Arial" charset="0"/>
                <a:cs typeface="Arial" charset="0"/>
              </a:rPr>
            </a:br>
            <a:r>
              <a:rPr lang="en-US" sz="1700" b="1" smtClean="0">
                <a:latin typeface="Arial" charset="0"/>
                <a:cs typeface="Arial" charset="0"/>
              </a:rPr>
              <a:t>Retail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206375" y="3556000"/>
            <a:ext cx="8731250" cy="2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You get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 of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retail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distributor gets 10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wholesaler gets 15%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retailer gets 40%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less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any </a:t>
            </a:r>
            <a:r>
              <a:rPr lang="en-US" sz="20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discount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they offer the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customer</a:t>
            </a: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14500" y="1189038"/>
            <a:ext cx="1260475" cy="74295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Publisher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3198813" y="1189038"/>
            <a:ext cx="1260475" cy="74295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National Wholesaler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4683125" y="1189038"/>
            <a:ext cx="1260475" cy="74295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Distributor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6167438" y="1189038"/>
            <a:ext cx="1260475" cy="74295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Retailer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7653338" y="1189038"/>
            <a:ext cx="1258887" cy="74295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cxnSp>
        <p:nvCxnSpPr>
          <p:cNvPr id="26" name="Straight Arrow Connector 25"/>
          <p:cNvCxnSpPr>
            <a:stCxn id="19" idx="3"/>
            <a:endCxn id="21" idx="1"/>
          </p:cNvCxnSpPr>
          <p:nvPr/>
        </p:nvCxnSpPr>
        <p:spPr bwMode="gray">
          <a:xfrm>
            <a:off x="2974975" y="1560513"/>
            <a:ext cx="223838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 bwMode="gray">
          <a:xfrm>
            <a:off x="4459288" y="1560513"/>
            <a:ext cx="223837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3" idx="1"/>
          </p:cNvCxnSpPr>
          <p:nvPr/>
        </p:nvCxnSpPr>
        <p:spPr bwMode="gray">
          <a:xfrm>
            <a:off x="5943600" y="1560513"/>
            <a:ext cx="223838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4" idx="1"/>
          </p:cNvCxnSpPr>
          <p:nvPr/>
        </p:nvCxnSpPr>
        <p:spPr bwMode="gray">
          <a:xfrm>
            <a:off x="7427913" y="1560513"/>
            <a:ext cx="225425" cy="1587"/>
          </a:xfrm>
          <a:prstGeom prst="straightConnector1">
            <a:avLst/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6" name="Content Placeholder 2"/>
          <p:cNvSpPr txBox="1">
            <a:spLocks/>
          </p:cNvSpPr>
          <p:nvPr/>
        </p:nvSpPr>
        <p:spPr bwMode="gray">
          <a:xfrm>
            <a:off x="1897063" y="2119313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35%</a:t>
            </a:r>
          </a:p>
        </p:txBody>
      </p:sp>
      <p:sp>
        <p:nvSpPr>
          <p:cNvPr id="33807" name="Content Placeholder 2"/>
          <p:cNvSpPr txBox="1">
            <a:spLocks/>
          </p:cNvSpPr>
          <p:nvPr/>
        </p:nvSpPr>
        <p:spPr bwMode="gray">
          <a:xfrm>
            <a:off x="3381375" y="2119313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15%</a:t>
            </a:r>
          </a:p>
        </p:txBody>
      </p:sp>
      <p:sp>
        <p:nvSpPr>
          <p:cNvPr id="33808" name="Content Placeholder 2"/>
          <p:cNvSpPr txBox="1">
            <a:spLocks/>
          </p:cNvSpPr>
          <p:nvPr/>
        </p:nvSpPr>
        <p:spPr bwMode="gray">
          <a:xfrm>
            <a:off x="4865688" y="2119313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10%</a:t>
            </a:r>
          </a:p>
        </p:txBody>
      </p:sp>
      <p:sp>
        <p:nvSpPr>
          <p:cNvPr id="33809" name="Content Placeholder 2"/>
          <p:cNvSpPr txBox="1">
            <a:spLocks/>
          </p:cNvSpPr>
          <p:nvPr/>
        </p:nvSpPr>
        <p:spPr bwMode="gray">
          <a:xfrm>
            <a:off x="6350000" y="2119313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40%</a:t>
            </a:r>
          </a:p>
        </p:txBody>
      </p:sp>
      <p:sp>
        <p:nvSpPr>
          <p:cNvPr id="33810" name="Content Placeholder 2"/>
          <p:cNvSpPr txBox="1">
            <a:spLocks/>
          </p:cNvSpPr>
          <p:nvPr/>
        </p:nvSpPr>
        <p:spPr bwMode="gray">
          <a:xfrm>
            <a:off x="1897063" y="2606675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$7.00</a:t>
            </a:r>
          </a:p>
        </p:txBody>
      </p:sp>
      <p:sp>
        <p:nvSpPr>
          <p:cNvPr id="33811" name="Content Placeholder 2"/>
          <p:cNvSpPr txBox="1">
            <a:spLocks/>
          </p:cNvSpPr>
          <p:nvPr/>
        </p:nvSpPr>
        <p:spPr bwMode="gray">
          <a:xfrm>
            <a:off x="3381375" y="2606675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$3.00</a:t>
            </a:r>
          </a:p>
        </p:txBody>
      </p:sp>
      <p:sp>
        <p:nvSpPr>
          <p:cNvPr id="33812" name="Content Placeholder 2"/>
          <p:cNvSpPr txBox="1">
            <a:spLocks/>
          </p:cNvSpPr>
          <p:nvPr/>
        </p:nvSpPr>
        <p:spPr bwMode="gray">
          <a:xfrm>
            <a:off x="4865688" y="2606675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$2.00</a:t>
            </a:r>
          </a:p>
        </p:txBody>
      </p:sp>
      <p:sp>
        <p:nvSpPr>
          <p:cNvPr id="33813" name="Content Placeholder 2"/>
          <p:cNvSpPr txBox="1">
            <a:spLocks/>
          </p:cNvSpPr>
          <p:nvPr/>
        </p:nvSpPr>
        <p:spPr bwMode="gray">
          <a:xfrm>
            <a:off x="6350000" y="2606675"/>
            <a:ext cx="895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$8.00</a:t>
            </a:r>
          </a:p>
        </p:txBody>
      </p:sp>
      <p:sp>
        <p:nvSpPr>
          <p:cNvPr id="33814" name="Content Placeholder 2"/>
          <p:cNvSpPr txBox="1">
            <a:spLocks/>
          </p:cNvSpPr>
          <p:nvPr/>
        </p:nvSpPr>
        <p:spPr bwMode="gray">
          <a:xfrm>
            <a:off x="7835900" y="2606675"/>
            <a:ext cx="8937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b="1">
                <a:cs typeface="Arial" charset="0"/>
              </a:rPr>
              <a:t>$20.00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 flipV="1">
            <a:off x="1714500" y="2517775"/>
            <a:ext cx="7175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 bwMode="gray">
          <a:xfrm rot="10800000" flipH="1">
            <a:off x="852488" y="2759075"/>
            <a:ext cx="3709987" cy="15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77875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Book Publishing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B7166E04-4C06-4E43-A04C-E7D673543F10}" type="slidenum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225425" y="1189038"/>
            <a:ext cx="1258888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Publisher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2081213" y="1189038"/>
            <a:ext cx="126047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National Distributor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3938588" y="1189038"/>
            <a:ext cx="126047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Wholesaler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5795963" y="1189038"/>
            <a:ext cx="1258887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Retailer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7653338" y="1189038"/>
            <a:ext cx="1258887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cxnSp>
        <p:nvCxnSpPr>
          <p:cNvPr id="41" name="Straight Connector 40"/>
          <p:cNvCxnSpPr>
            <a:stCxn id="19" idx="2"/>
          </p:cNvCxnSpPr>
          <p:nvPr/>
        </p:nvCxnSpPr>
        <p:spPr bwMode="gray">
          <a:xfrm rot="16200000" flipH="1">
            <a:off x="-1404144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gray">
          <a:xfrm rot="16200000" flipH="1">
            <a:off x="453231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gray">
          <a:xfrm rot="16200000" flipH="1">
            <a:off x="2310606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gray">
          <a:xfrm rot="16200000" flipH="1">
            <a:off x="4167981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gray">
          <a:xfrm rot="16200000" flipH="1">
            <a:off x="6023769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gray">
          <a:xfrm>
            <a:off x="1943100" y="2540000"/>
            <a:ext cx="1547813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Wholesale costs</a:t>
            </a:r>
          </a:p>
        </p:txBody>
      </p:sp>
      <p:cxnSp>
        <p:nvCxnSpPr>
          <p:cNvPr id="63" name="Straight Arrow Connector 62"/>
          <p:cNvCxnSpPr/>
          <p:nvPr/>
        </p:nvCxnSpPr>
        <p:spPr bwMode="gray">
          <a:xfrm>
            <a:off x="6421438" y="3513138"/>
            <a:ext cx="18288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gray">
          <a:xfrm>
            <a:off x="6961188" y="3278188"/>
            <a:ext cx="784225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Markup</a:t>
            </a:r>
          </a:p>
        </p:txBody>
      </p:sp>
      <p:cxnSp>
        <p:nvCxnSpPr>
          <p:cNvPr id="65" name="Straight Arrow Connector 64"/>
          <p:cNvCxnSpPr/>
          <p:nvPr/>
        </p:nvCxnSpPr>
        <p:spPr bwMode="gray">
          <a:xfrm>
            <a:off x="4572000" y="3741738"/>
            <a:ext cx="18288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 bwMode="gray">
          <a:xfrm>
            <a:off x="2713038" y="3249613"/>
            <a:ext cx="18288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gray">
          <a:xfrm>
            <a:off x="852488" y="2262188"/>
            <a:ext cx="18288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gray">
          <a:xfrm flipH="1">
            <a:off x="2722563" y="4235450"/>
            <a:ext cx="1828800" cy="15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 bwMode="gray">
          <a:xfrm flipH="1">
            <a:off x="2722563" y="5218113"/>
            <a:ext cx="18288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gray">
          <a:xfrm>
            <a:off x="2713038" y="5710238"/>
            <a:ext cx="18288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gray">
          <a:xfrm flipH="1">
            <a:off x="873125" y="6197600"/>
            <a:ext cx="1828800" cy="15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gray">
          <a:xfrm rot="10800000">
            <a:off x="863600" y="4725988"/>
            <a:ext cx="37084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 bwMode="gray">
          <a:xfrm>
            <a:off x="1217613" y="2047875"/>
            <a:ext cx="1131887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Allowances</a:t>
            </a:r>
          </a:p>
        </p:txBody>
      </p:sp>
      <p:sp>
        <p:nvSpPr>
          <p:cNvPr id="58" name="Rectangle 57"/>
          <p:cNvSpPr/>
          <p:nvPr/>
        </p:nvSpPr>
        <p:spPr bwMode="gray">
          <a:xfrm>
            <a:off x="1223963" y="4508500"/>
            <a:ext cx="1117600" cy="4365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Payment </a:t>
            </a:r>
            <a:b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guarantees</a:t>
            </a:r>
          </a:p>
        </p:txBody>
      </p:sp>
      <p:sp>
        <p:nvSpPr>
          <p:cNvPr id="61" name="Rectangle 60"/>
          <p:cNvSpPr/>
          <p:nvPr/>
        </p:nvSpPr>
        <p:spPr bwMode="gray">
          <a:xfrm>
            <a:off x="1285875" y="5983288"/>
            <a:ext cx="993775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Payments</a:t>
            </a:r>
          </a:p>
        </p:txBody>
      </p:sp>
      <p:sp>
        <p:nvSpPr>
          <p:cNvPr id="54" name="Rectangle 53"/>
          <p:cNvSpPr/>
          <p:nvPr/>
        </p:nvSpPr>
        <p:spPr bwMode="gray">
          <a:xfrm>
            <a:off x="3371850" y="3032125"/>
            <a:ext cx="527050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Bills</a:t>
            </a:r>
          </a:p>
        </p:txBody>
      </p:sp>
      <p:sp>
        <p:nvSpPr>
          <p:cNvPr id="56" name="Rectangle 55"/>
          <p:cNvSpPr/>
          <p:nvPr/>
        </p:nvSpPr>
        <p:spPr bwMode="gray">
          <a:xfrm>
            <a:off x="4921250" y="3524250"/>
            <a:ext cx="1150938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Credit </a:t>
            </a:r>
            <a:b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guarantees</a:t>
            </a:r>
          </a:p>
        </p:txBody>
      </p:sp>
      <p:sp>
        <p:nvSpPr>
          <p:cNvPr id="57" name="Rectangle 56"/>
          <p:cNvSpPr/>
          <p:nvPr/>
        </p:nvSpPr>
        <p:spPr bwMode="gray">
          <a:xfrm>
            <a:off x="3076575" y="4016375"/>
            <a:ext cx="1117600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Payment </a:t>
            </a:r>
            <a:b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guarantees</a:t>
            </a:r>
          </a:p>
        </p:txBody>
      </p:sp>
      <p:sp>
        <p:nvSpPr>
          <p:cNvPr id="59" name="Rectangle 58"/>
          <p:cNvSpPr/>
          <p:nvPr/>
        </p:nvSpPr>
        <p:spPr bwMode="gray">
          <a:xfrm>
            <a:off x="3000375" y="4999038"/>
            <a:ext cx="1270000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Return rights</a:t>
            </a:r>
          </a:p>
        </p:txBody>
      </p:sp>
      <p:sp>
        <p:nvSpPr>
          <p:cNvPr id="60" name="Rectangle 59"/>
          <p:cNvSpPr/>
          <p:nvPr/>
        </p:nvSpPr>
        <p:spPr bwMode="gray">
          <a:xfrm>
            <a:off x="3252788" y="5491163"/>
            <a:ext cx="765175" cy="43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Credits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 bwMode="gray">
          <a:xfrm>
            <a:off x="1633538" y="2522538"/>
            <a:ext cx="225425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7237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Book Publishing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0BFE8366-595E-45C0-9DD1-14111D022CF4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 bwMode="gray">
          <a:xfrm>
            <a:off x="225425" y="1189038"/>
            <a:ext cx="1258888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Publisher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2081213" y="1189038"/>
            <a:ext cx="126047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National Distributor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3938588" y="1189038"/>
            <a:ext cx="1260475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Printer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5795963" y="1189038"/>
            <a:ext cx="1258887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Wholesaler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7653338" y="1189038"/>
            <a:ext cx="1258887" cy="74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Retailer</a:t>
            </a:r>
          </a:p>
        </p:txBody>
      </p:sp>
      <p:cxnSp>
        <p:nvCxnSpPr>
          <p:cNvPr id="48" name="Straight Connector 47"/>
          <p:cNvCxnSpPr/>
          <p:nvPr/>
        </p:nvCxnSpPr>
        <p:spPr bwMode="gray">
          <a:xfrm rot="16200000" flipH="1">
            <a:off x="-475456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gray">
          <a:xfrm rot="16200000" flipH="1">
            <a:off x="1381919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gray">
          <a:xfrm rot="16200000" flipH="1">
            <a:off x="3239294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gray">
          <a:xfrm rot="16200000" flipH="1">
            <a:off x="5095081" y="4190207"/>
            <a:ext cx="451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gray">
          <a:xfrm rot="5400000">
            <a:off x="6130132" y="3577431"/>
            <a:ext cx="59055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</p:cNvCxnSpPr>
          <p:nvPr/>
        </p:nvCxnSpPr>
        <p:spPr bwMode="gray">
          <a:xfrm rot="5400000">
            <a:off x="694532" y="2089944"/>
            <a:ext cx="3175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gray">
          <a:xfrm rot="5400000">
            <a:off x="4176713" y="4181475"/>
            <a:ext cx="782638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gray">
          <a:xfrm flipV="1">
            <a:off x="5210175" y="3030538"/>
            <a:ext cx="531813" cy="193675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gray">
          <a:xfrm>
            <a:off x="3324225" y="4845050"/>
            <a:ext cx="558800" cy="15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gray">
          <a:xfrm>
            <a:off x="7469188" y="2768600"/>
            <a:ext cx="1325562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Merchandise titles</a:t>
            </a:r>
          </a:p>
        </p:txBody>
      </p:sp>
      <p:sp>
        <p:nvSpPr>
          <p:cNvPr id="36" name="Rectangle 35"/>
          <p:cNvSpPr/>
          <p:nvPr/>
        </p:nvSpPr>
        <p:spPr bwMode="gray">
          <a:xfrm>
            <a:off x="7469188" y="3883025"/>
            <a:ext cx="1325562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Sell magazines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7469188" y="5711825"/>
            <a:ext cx="1325562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Acknowledge returns</a:t>
            </a:r>
          </a:p>
        </p:txBody>
      </p:sp>
      <p:sp>
        <p:nvSpPr>
          <p:cNvPr id="40" name="Rectangle 39"/>
          <p:cNvSpPr/>
          <p:nvPr/>
        </p:nvSpPr>
        <p:spPr bwMode="gray">
          <a:xfrm>
            <a:off x="5762625" y="2768600"/>
            <a:ext cx="1325563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Determine allocations</a:t>
            </a:r>
          </a:p>
        </p:txBody>
      </p:sp>
      <p:sp>
        <p:nvSpPr>
          <p:cNvPr id="43" name="Rectangle 42"/>
          <p:cNvSpPr/>
          <p:nvPr/>
        </p:nvSpPr>
        <p:spPr bwMode="gray">
          <a:xfrm>
            <a:off x="5762625" y="5711825"/>
            <a:ext cx="1325563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Dispose of returns</a:t>
            </a:r>
          </a:p>
        </p:txBody>
      </p:sp>
      <p:sp>
        <p:nvSpPr>
          <p:cNvPr id="44" name="Rectangle 43"/>
          <p:cNvSpPr/>
          <p:nvPr/>
        </p:nvSpPr>
        <p:spPr bwMode="gray">
          <a:xfrm>
            <a:off x="333375" y="2260600"/>
            <a:ext cx="1325563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Prepare film (content)</a:t>
            </a:r>
          </a:p>
        </p:txBody>
      </p:sp>
      <p:sp>
        <p:nvSpPr>
          <p:cNvPr id="45" name="Rectangle 44"/>
          <p:cNvSpPr/>
          <p:nvPr/>
        </p:nvSpPr>
        <p:spPr bwMode="gray">
          <a:xfrm>
            <a:off x="333375" y="4583113"/>
            <a:ext cx="1325563" cy="965200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Establish identity</a:t>
            </a:r>
          </a:p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demand</a:t>
            </a:r>
          </a:p>
        </p:txBody>
      </p:sp>
      <p:sp>
        <p:nvSpPr>
          <p:cNvPr id="46" name="Rectangle 45"/>
          <p:cNvSpPr/>
          <p:nvPr/>
        </p:nvSpPr>
        <p:spPr bwMode="gray">
          <a:xfrm>
            <a:off x="1998663" y="4583113"/>
            <a:ext cx="1325562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Prepare galleys</a:t>
            </a:r>
          </a:p>
        </p:txBody>
      </p:sp>
      <p:sp>
        <p:nvSpPr>
          <p:cNvPr id="62" name="Rectangle 61"/>
          <p:cNvSpPr/>
          <p:nvPr/>
        </p:nvSpPr>
        <p:spPr bwMode="gray">
          <a:xfrm>
            <a:off x="3905250" y="2260600"/>
            <a:ext cx="1325563" cy="1539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Receive</a:t>
            </a:r>
          </a:p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Schedules</a:t>
            </a:r>
          </a:p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 orders</a:t>
            </a:r>
          </a:p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Bundle counts</a:t>
            </a:r>
          </a:p>
          <a:p>
            <a:pPr marL="225425" indent="-225425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Film</a:t>
            </a:r>
          </a:p>
        </p:txBody>
      </p:sp>
      <p:cxnSp>
        <p:nvCxnSpPr>
          <p:cNvPr id="87" name="Straight Arrow Connector 86"/>
          <p:cNvCxnSpPr/>
          <p:nvPr/>
        </p:nvCxnSpPr>
        <p:spPr bwMode="gray">
          <a:xfrm rot="5400000">
            <a:off x="7825582" y="3577431"/>
            <a:ext cx="59055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39" idx="0"/>
          </p:cNvCxnSpPr>
          <p:nvPr/>
        </p:nvCxnSpPr>
        <p:spPr bwMode="gray">
          <a:xfrm rot="16200000" flipH="1">
            <a:off x="7472363" y="5051425"/>
            <a:ext cx="1309687" cy="1111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1"/>
            <a:endCxn id="43" idx="3"/>
          </p:cNvCxnSpPr>
          <p:nvPr/>
        </p:nvCxnSpPr>
        <p:spPr bwMode="gray">
          <a:xfrm rot="10800000">
            <a:off x="7088188" y="5973763"/>
            <a:ext cx="381000" cy="158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 bwMode="gray">
          <a:xfrm flipV="1">
            <a:off x="7067550" y="3030538"/>
            <a:ext cx="381000" cy="111442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gray">
          <a:xfrm>
            <a:off x="3905250" y="4583113"/>
            <a:ext cx="1325563" cy="769937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 and ship magazines</a:t>
            </a:r>
          </a:p>
        </p:txBody>
      </p:sp>
      <p:sp>
        <p:nvSpPr>
          <p:cNvPr id="42" name="Rectangle 41"/>
          <p:cNvSpPr/>
          <p:nvPr/>
        </p:nvSpPr>
        <p:spPr bwMode="gray">
          <a:xfrm>
            <a:off x="5762625" y="3883025"/>
            <a:ext cx="1325563" cy="523875"/>
          </a:xfrm>
          <a:prstGeom prst="rect">
            <a:avLst/>
          </a:prstGeom>
          <a:solidFill>
            <a:srgbClr val="A3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rIns="73152"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Deliver orders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Medical Device 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5800" y="4038600"/>
            <a:ext cx="1219200" cy="838200"/>
            <a:chOff x="4752" y="1511139"/>
            <a:chExt cx="1391670" cy="1422721"/>
          </a:xfrm>
        </p:grpSpPr>
        <p:sp>
          <p:nvSpPr>
            <p:cNvPr id="3" name="Rounded Rectangle 2"/>
            <p:cNvSpPr/>
            <p:nvPr/>
          </p:nvSpPr>
          <p:spPr>
            <a:xfrm>
              <a:off x="4752" y="1511139"/>
              <a:ext cx="1391670" cy="14227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44618" y="1551558"/>
              <a:ext cx="1311939" cy="1341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/>
                <a:t>Patients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91200" y="609600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+mn-ea"/>
            </a:endParaRPr>
          </a:p>
        </p:txBody>
      </p:sp>
      <p:sp>
        <p:nvSpPr>
          <p:cNvPr id="50" name="Right Arrow 49"/>
          <p:cNvSpPr>
            <a:spLocks noChangeArrowheads="1"/>
          </p:cNvSpPr>
          <p:nvPr/>
        </p:nvSpPr>
        <p:spPr bwMode="auto">
          <a:xfrm flipH="1" flipV="1">
            <a:off x="2133600" y="4191000"/>
            <a:ext cx="990600" cy="4572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824163" y="188913"/>
            <a:ext cx="3113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Product flow/Channel</a:t>
            </a: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3771900" y="914400"/>
            <a:ext cx="1714500" cy="914400"/>
            <a:chOff x="3390900" y="914400"/>
            <a:chExt cx="1714500" cy="9144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390900" y="914400"/>
              <a:ext cx="1714500" cy="914400"/>
              <a:chOff x="36381" y="1673438"/>
              <a:chExt cx="1423299" cy="109812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8010" y="1673438"/>
                <a:ext cx="1391670" cy="109812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36381" y="1703941"/>
                <a:ext cx="1328412" cy="10371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53340" tIns="53340" rIns="53340" bIns="5334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Fluid Synchrony</a:t>
                </a:r>
              </a:p>
            </p:txBody>
          </p:sp>
        </p:grpSp>
        <p:pic>
          <p:nvPicPr>
            <p:cNvPr id="6175" name="Picture 4" descr="fs full red v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9543" y="990600"/>
              <a:ext cx="1439657" cy="77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85800" y="990600"/>
            <a:ext cx="1219200" cy="838200"/>
            <a:chOff x="4752" y="1511139"/>
            <a:chExt cx="1391670" cy="1422721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4752" y="1511139"/>
              <a:ext cx="1391670" cy="1422721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A2A1"/>
                </a:gs>
                <a:gs pos="35001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ounded Rectangle 4"/>
            <p:cNvSpPr>
              <a:spLocks noChangeArrowheads="1"/>
            </p:cNvSpPr>
            <p:nvPr/>
          </p:nvSpPr>
          <p:spPr bwMode="auto">
            <a:xfrm>
              <a:off x="44618" y="1551558"/>
              <a:ext cx="1311939" cy="1341885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1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53340" tIns="53340" rIns="53340" bIns="53340" anchor="ctr">
              <a:prstTxWarp prst="textNoShape">
                <a:avLst/>
              </a:prstTxWarp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Electronic Health Records</a:t>
              </a:r>
            </a:p>
          </p:txBody>
        </p:sp>
      </p:grpSp>
      <p:sp>
        <p:nvSpPr>
          <p:cNvPr id="53" name="Right Arrow 52"/>
          <p:cNvSpPr/>
          <p:nvPr/>
        </p:nvSpPr>
        <p:spPr>
          <a:xfrm rot="16200000">
            <a:off x="327185" y="2765586"/>
            <a:ext cx="1966910" cy="27432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>
              <a:defRPr/>
            </a:pP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385050" y="962025"/>
            <a:ext cx="1149350" cy="790575"/>
            <a:chOff x="6781800" y="1800225"/>
            <a:chExt cx="1149350" cy="790575"/>
          </a:xfrm>
        </p:grpSpPr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6788150" y="1852613"/>
              <a:ext cx="1096963" cy="6858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ounded Rectangle 4"/>
            <p:cNvSpPr>
              <a:spLocks noChangeArrowheads="1"/>
            </p:cNvSpPr>
            <p:nvPr/>
          </p:nvSpPr>
          <p:spPr bwMode="auto">
            <a:xfrm>
              <a:off x="6781800" y="1800225"/>
              <a:ext cx="1149350" cy="790575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53340" tIns="53340" rIns="53340" bIns="53340" anchor="ctr">
              <a:prstTxWarp prst="textNoShape">
                <a:avLst/>
              </a:prstTxWarp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Partners/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OEMS</a:t>
              </a:r>
            </a:p>
          </p:txBody>
        </p:sp>
      </p:grpSp>
      <p:sp>
        <p:nvSpPr>
          <p:cNvPr id="60" name="Right Arrow 59"/>
          <p:cNvSpPr>
            <a:spLocks noChangeArrowheads="1"/>
          </p:cNvSpPr>
          <p:nvPr/>
        </p:nvSpPr>
        <p:spPr bwMode="auto">
          <a:xfrm flipH="1" flipV="1">
            <a:off x="5632450" y="1066800"/>
            <a:ext cx="1644650" cy="228600"/>
          </a:xfrm>
          <a:prstGeom prst="rightArrow">
            <a:avLst>
              <a:gd name="adj1" fmla="val 50000"/>
              <a:gd name="adj2" fmla="val 49995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1" name="Right Arrow 60"/>
          <p:cNvSpPr>
            <a:spLocks noChangeArrowheads="1"/>
          </p:cNvSpPr>
          <p:nvPr/>
        </p:nvSpPr>
        <p:spPr bwMode="auto">
          <a:xfrm rot="5400000" flipV="1">
            <a:off x="4568826" y="2560637"/>
            <a:ext cx="914400" cy="365125"/>
          </a:xfrm>
          <a:prstGeom prst="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429000" y="3276600"/>
            <a:ext cx="2362200" cy="2814638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657600" y="3556000"/>
            <a:ext cx="1852613" cy="1092200"/>
            <a:chOff x="4261609" y="1980554"/>
            <a:chExt cx="1710099" cy="1422721"/>
          </a:xfrm>
        </p:grpSpPr>
        <p:sp>
          <p:nvSpPr>
            <p:cNvPr id="65" name="Rounded Rectangle 64"/>
            <p:cNvSpPr/>
            <p:nvPr/>
          </p:nvSpPr>
          <p:spPr>
            <a:xfrm>
              <a:off x="4261609" y="1980554"/>
              <a:ext cx="1710099" cy="14227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4261609" y="2063270"/>
              <a:ext cx="1688118" cy="1340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/>
                <a:t>Hospitals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(Anesthesiologists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Neurosurgeons)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657600" y="4827588"/>
            <a:ext cx="1828800" cy="958850"/>
            <a:chOff x="6528376" y="1587339"/>
            <a:chExt cx="1391670" cy="1422721"/>
          </a:xfrm>
        </p:grpSpPr>
        <p:sp>
          <p:nvSpPr>
            <p:cNvPr id="68" name="Rounded Rectangle 67"/>
            <p:cNvSpPr/>
            <p:nvPr/>
          </p:nvSpPr>
          <p:spPr>
            <a:xfrm>
              <a:off x="6528376" y="1587339"/>
              <a:ext cx="1391670" cy="14227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Rounded Rectangle 4"/>
            <p:cNvSpPr/>
            <p:nvPr/>
          </p:nvSpPr>
          <p:spPr>
            <a:xfrm>
              <a:off x="6569450" y="1980706"/>
              <a:ext cx="1309523" cy="1029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53340" tIns="53340" rIns="53340" bIns="53340" anchor="ctr">
              <a:prstTxWarp prst="textNoShape">
                <a:avLst/>
              </a:prstTxWarp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>
                  <a:solidFill>
                    <a:srgbClr val="1F497D"/>
                  </a:solidFill>
                  <a:ea typeface="Arial" charset="0"/>
                  <a:cs typeface="Arial" charset="0"/>
                </a:rPr>
                <a:t>Pain Clinic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>
                  <a:solidFill>
                    <a:srgbClr val="1F497D"/>
                  </a:solidFill>
                  <a:ea typeface="Arial" charset="0"/>
                  <a:cs typeface="Arial" charset="0"/>
                </a:rPr>
                <a:t>(Anesthesiologists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>
                  <a:solidFill>
                    <a:srgbClr val="1F497D"/>
                  </a:solidFill>
                  <a:ea typeface="Arial" charset="0"/>
                  <a:cs typeface="Arial" charset="0"/>
                </a:rPr>
                <a:t>Neurosurgeons)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endParaRPr lang="en-US" sz="1400" b="1">
                <a:solidFill>
                  <a:srgbClr val="1F497D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0" name="Rounded Rectangle 4"/>
          <p:cNvSpPr/>
          <p:nvPr/>
        </p:nvSpPr>
        <p:spPr bwMode="auto">
          <a:xfrm>
            <a:off x="4565650" y="1919288"/>
            <a:ext cx="920750" cy="3667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lIns="53340" tIns="53340" rIns="53340" bIns="5334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dirty="0"/>
              <a:t>Pump + Controller</a:t>
            </a:r>
          </a:p>
        </p:txBody>
      </p:sp>
      <p:sp>
        <p:nvSpPr>
          <p:cNvPr id="71" name="Rounded Rectangle 4"/>
          <p:cNvSpPr/>
          <p:nvPr/>
        </p:nvSpPr>
        <p:spPr bwMode="auto">
          <a:xfrm>
            <a:off x="3803650" y="1905000"/>
            <a:ext cx="920750" cy="3667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lIns="53340" tIns="53340" rIns="53340" bIns="5334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dirty="0"/>
              <a:t>Support Services</a:t>
            </a:r>
          </a:p>
        </p:txBody>
      </p:sp>
      <p:sp>
        <p:nvSpPr>
          <p:cNvPr id="72" name="Right Arrow 71"/>
          <p:cNvSpPr>
            <a:spLocks noChangeArrowheads="1"/>
          </p:cNvSpPr>
          <p:nvPr/>
        </p:nvSpPr>
        <p:spPr bwMode="auto">
          <a:xfrm rot="5400000" flipV="1">
            <a:off x="3806826" y="2560637"/>
            <a:ext cx="914400" cy="365125"/>
          </a:xfrm>
          <a:prstGeom prst="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3" name="Bent-Up Arrow 72"/>
          <p:cNvSpPr>
            <a:spLocks/>
          </p:cNvSpPr>
          <p:nvPr/>
        </p:nvSpPr>
        <p:spPr bwMode="auto">
          <a:xfrm flipV="1">
            <a:off x="2019300" y="1357313"/>
            <a:ext cx="1866900" cy="1846262"/>
          </a:xfrm>
          <a:custGeom>
            <a:avLst/>
            <a:gdLst>
              <a:gd name="T0" fmla="*/ 1691247 w 1866900"/>
              <a:gd name="T1" fmla="*/ 0 h 1846262"/>
              <a:gd name="T2" fmla="*/ 1515593 w 1866900"/>
              <a:gd name="T3" fmla="*/ 230930 h 1846262"/>
              <a:gd name="T4" fmla="*/ 0 w 1866900"/>
              <a:gd name="T5" fmla="*/ 1770140 h 1846262"/>
              <a:gd name="T6" fmla="*/ 883684 w 1866900"/>
              <a:gd name="T7" fmla="*/ 1846262 h 1846262"/>
              <a:gd name="T8" fmla="*/ 1767368 w 1866900"/>
              <a:gd name="T9" fmla="*/ 1038596 h 1846262"/>
              <a:gd name="T10" fmla="*/ 1866900 w 1866900"/>
              <a:gd name="T11" fmla="*/ 230930 h 1846262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866900"/>
              <a:gd name="T19" fmla="*/ 1694019 h 1846262"/>
              <a:gd name="T20" fmla="*/ 1767368 w 1866900"/>
              <a:gd name="T21" fmla="*/ 1846262 h 18462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6900" h="1846262">
                <a:moveTo>
                  <a:pt x="0" y="1694019"/>
                </a:moveTo>
                <a:lnTo>
                  <a:pt x="1615125" y="1694019"/>
                </a:lnTo>
                <a:lnTo>
                  <a:pt x="1615125" y="230930"/>
                </a:lnTo>
                <a:lnTo>
                  <a:pt x="1515593" y="230930"/>
                </a:lnTo>
                <a:lnTo>
                  <a:pt x="1691247" y="0"/>
                </a:lnTo>
                <a:lnTo>
                  <a:pt x="1866900" y="230930"/>
                </a:lnTo>
                <a:lnTo>
                  <a:pt x="1767368" y="230930"/>
                </a:lnTo>
                <a:lnTo>
                  <a:pt x="1767368" y="1846262"/>
                </a:lnTo>
                <a:lnTo>
                  <a:pt x="0" y="1846262"/>
                </a:lnTo>
                <a:close/>
              </a:path>
            </a:pathLst>
          </a:cu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cap="flat" cmpd="sng">
            <a:solidFill>
              <a:srgbClr val="BE4B48"/>
            </a:solidFill>
            <a:prstDash val="solid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Bent-Up Arrow 73"/>
          <p:cNvSpPr>
            <a:spLocks/>
          </p:cNvSpPr>
          <p:nvPr/>
        </p:nvSpPr>
        <p:spPr bwMode="auto">
          <a:xfrm flipH="1" flipV="1">
            <a:off x="5410200" y="1371600"/>
            <a:ext cx="1866900" cy="1846263"/>
          </a:xfrm>
          <a:custGeom>
            <a:avLst/>
            <a:gdLst>
              <a:gd name="T0" fmla="*/ 1691247 w 1866900"/>
              <a:gd name="T1" fmla="*/ 0 h 1846263"/>
              <a:gd name="T2" fmla="*/ 1515593 w 1866900"/>
              <a:gd name="T3" fmla="*/ 230931 h 1846263"/>
              <a:gd name="T4" fmla="*/ 0 w 1866900"/>
              <a:gd name="T5" fmla="*/ 1770141 h 1846263"/>
              <a:gd name="T6" fmla="*/ 883684 w 1866900"/>
              <a:gd name="T7" fmla="*/ 1846263 h 1846263"/>
              <a:gd name="T8" fmla="*/ 1767368 w 1866900"/>
              <a:gd name="T9" fmla="*/ 1038596 h 1846263"/>
              <a:gd name="T10" fmla="*/ 1866900 w 1866900"/>
              <a:gd name="T11" fmla="*/ 230931 h 1846263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866900"/>
              <a:gd name="T19" fmla="*/ 1694020 h 1846263"/>
              <a:gd name="T20" fmla="*/ 1767368 w 1866900"/>
              <a:gd name="T21" fmla="*/ 1846263 h 18462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6900" h="1846263">
                <a:moveTo>
                  <a:pt x="0" y="1694020"/>
                </a:moveTo>
                <a:lnTo>
                  <a:pt x="1615125" y="1694020"/>
                </a:lnTo>
                <a:lnTo>
                  <a:pt x="1615125" y="230931"/>
                </a:lnTo>
                <a:lnTo>
                  <a:pt x="1515593" y="230931"/>
                </a:lnTo>
                <a:lnTo>
                  <a:pt x="1691247" y="0"/>
                </a:lnTo>
                <a:lnTo>
                  <a:pt x="1866900" y="230931"/>
                </a:lnTo>
                <a:lnTo>
                  <a:pt x="1767368" y="230931"/>
                </a:lnTo>
                <a:lnTo>
                  <a:pt x="1767368" y="1846263"/>
                </a:lnTo>
                <a:lnTo>
                  <a:pt x="0" y="1846263"/>
                </a:lnTo>
                <a:close/>
              </a:path>
            </a:pathLst>
          </a:cu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cap="flat" cmpd="sng">
            <a:solidFill>
              <a:srgbClr val="98B954"/>
            </a:solidFill>
            <a:prstDash val="solid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ounded Rectangle 4"/>
          <p:cNvSpPr/>
          <p:nvPr/>
        </p:nvSpPr>
        <p:spPr bwMode="auto">
          <a:xfrm>
            <a:off x="5632450" y="1905000"/>
            <a:ext cx="920750" cy="3667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lIns="53340" tIns="53340" rIns="53340" bIns="5334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dirty="0"/>
              <a:t>Bundled Kits</a:t>
            </a:r>
          </a:p>
        </p:txBody>
      </p:sp>
      <p:sp>
        <p:nvSpPr>
          <p:cNvPr id="76" name="Rounded Rectangle 4"/>
          <p:cNvSpPr/>
          <p:nvPr/>
        </p:nvSpPr>
        <p:spPr bwMode="auto">
          <a:xfrm>
            <a:off x="2743200" y="1905000"/>
            <a:ext cx="920750" cy="3667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lIns="53340" tIns="53340" rIns="53340" bIns="5334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dirty="0"/>
              <a:t>Electronic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2971800" y="533400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Channels </a:t>
            </a:r>
            <a:r>
              <a:rPr lang="en-US" sz="3200"/>
              <a:t>(Direct)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1676400"/>
            <a:ext cx="6400800" cy="4876800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Direct to institutions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Some formularies involved in purchase decisions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Some doctors make purchase decision directly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Device company/Doctor relationship is key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Heavily influenced by 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Clinical study results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Regulatory approval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libri" charset="0"/>
              </a:rPr>
              <a:t>Reimbursement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>
              <a:latin typeface="Calibri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>
              <a:latin typeface="Calibri" charset="0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latin typeface="Calibri" charset="0"/>
            </a:endParaRPr>
          </a:p>
          <a:p>
            <a:pPr marL="800100" lvl="1" indent="-342900">
              <a:spcBef>
                <a:spcPct val="20000"/>
              </a:spcBef>
            </a:pPr>
            <a:endParaRPr lang="en-US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>
              <a:latin typeface="Calibri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endParaRPr lang="en-US">
              <a:latin typeface="Calibri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endParaRPr lang="en-US">
              <a:latin typeface="Calibri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endParaRPr lang="en-US">
              <a:latin typeface="Calibri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endParaRPr lang="en-US">
              <a:latin typeface="Calibri" charset="0"/>
            </a:endParaRPr>
          </a:p>
        </p:txBody>
      </p:sp>
      <p:pic>
        <p:nvPicPr>
          <p:cNvPr id="7172" name="Image 4"/>
          <p:cNvPicPr>
            <a:picLocks noChangeAspect="1"/>
          </p:cNvPicPr>
          <p:nvPr/>
        </p:nvPicPr>
        <p:blipFill>
          <a:blip r:embed="rId3" cstate="print"/>
          <a:srcRect l="59167" t="40639" r="21666" b="28159"/>
          <a:stretch>
            <a:fillRect/>
          </a:stretch>
        </p:blipFill>
        <p:spPr bwMode="auto">
          <a:xfrm>
            <a:off x="0" y="0"/>
            <a:ext cx="1752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1539875" cy="381000"/>
          </a:xfrm>
          <a:prstGeom prst="rect">
            <a:avLst/>
          </a:prstGeom>
          <a:solidFill>
            <a:srgbClr val="7DF36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600"/>
              <a:t>Hospitals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1539875" cy="381000"/>
          </a:xfrm>
          <a:prstGeom prst="rect">
            <a:avLst/>
          </a:prstGeom>
          <a:solidFill>
            <a:srgbClr val="7DF36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600"/>
              <a:t>Pain Clinics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Farm Sensor Industry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Channel Model: Service Provider</a:t>
            </a:r>
            <a:endParaRPr lang="en-US" sz="32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7577" y="2273746"/>
            <a:ext cx="619867" cy="640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208" y="3211905"/>
            <a:ext cx="1252922" cy="12801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4654" y="1066800"/>
            <a:ext cx="1252923" cy="12801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8624" y="1706880"/>
            <a:ext cx="1252923" cy="12801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8624" y="4366454"/>
            <a:ext cx="1252923" cy="12801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4654" y="5489967"/>
            <a:ext cx="1252923" cy="1280160"/>
          </a:xfrm>
          <a:prstGeom prst="rect">
            <a:avLst/>
          </a:prstGeom>
        </p:spPr>
      </p:pic>
      <p:cxnSp>
        <p:nvCxnSpPr>
          <p:cNvPr id="33" name="Elbow Connector 11"/>
          <p:cNvCxnSpPr>
            <a:stCxn id="28" idx="0"/>
            <a:endCxn id="29" idx="1"/>
          </p:cNvCxnSpPr>
          <p:nvPr/>
        </p:nvCxnSpPr>
        <p:spPr>
          <a:xfrm rot="5400000" flipH="1" flipV="1">
            <a:off x="895149" y="1762401"/>
            <a:ext cx="1505025" cy="1393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011761" y="1990648"/>
            <a:ext cx="1339851" cy="1102666"/>
          </a:xfrm>
          <a:prstGeom prst="bentConnector3">
            <a:avLst>
              <a:gd name="adj1" fmla="val -208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6"/>
          <p:cNvCxnSpPr>
            <a:stCxn id="28" idx="2"/>
            <a:endCxn id="32" idx="1"/>
          </p:cNvCxnSpPr>
          <p:nvPr/>
        </p:nvCxnSpPr>
        <p:spPr>
          <a:xfrm rot="16200000" flipH="1">
            <a:off x="828670" y="4614063"/>
            <a:ext cx="1637982" cy="139398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1036182" y="4586236"/>
            <a:ext cx="1402645" cy="1214301"/>
          </a:xfrm>
          <a:prstGeom prst="bentConnector3">
            <a:avLst>
              <a:gd name="adj1" fmla="val -1742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1" idx="1"/>
          </p:cNvCxnSpPr>
          <p:nvPr/>
        </p:nvCxnSpPr>
        <p:spPr>
          <a:xfrm rot="10800000">
            <a:off x="1577130" y="4164072"/>
            <a:ext cx="3371494" cy="842462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1577129" y="3968677"/>
            <a:ext cx="3371495" cy="8792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4"/>
          <p:cNvCxnSpPr>
            <a:stCxn id="49" idx="2"/>
          </p:cNvCxnSpPr>
          <p:nvPr/>
        </p:nvCxnSpPr>
        <p:spPr>
          <a:xfrm rot="5400000">
            <a:off x="3239895" y="1217956"/>
            <a:ext cx="673185" cy="399871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97577" y="1872055"/>
            <a:ext cx="13510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97577" y="2028688"/>
            <a:ext cx="135104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97577" y="6257585"/>
            <a:ext cx="3044993" cy="1395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7"/>
          <p:cNvCxnSpPr>
            <a:endCxn id="30" idx="3"/>
          </p:cNvCxnSpPr>
          <p:nvPr/>
        </p:nvCxnSpPr>
        <p:spPr>
          <a:xfrm rot="16200000" flipV="1">
            <a:off x="4466747" y="4081761"/>
            <a:ext cx="3910625" cy="441023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1576025" y="4316472"/>
            <a:ext cx="3371494" cy="842462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747495" y="1614746"/>
            <a:ext cx="1659678" cy="1534641"/>
          </a:xfrm>
          <a:prstGeom prst="bentConnector3">
            <a:avLst>
              <a:gd name="adj1" fmla="val 10076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70031" y="1958903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OEM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244" y="4027900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Us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8400" y="2542166"/>
            <a:ext cx="111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Large farm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8616" y="6371706"/>
            <a:ext cx="121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USDA/EPA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17294" y="5223664"/>
            <a:ext cx="1115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Small farm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4949" y="1330850"/>
            <a:ext cx="404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144949" y="1706881"/>
            <a:ext cx="40469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44949" y="2100134"/>
            <a:ext cx="4046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49644" y="1161573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Product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9644" y="1552227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Money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49644" y="1930857"/>
            <a:ext cx="9768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Nutrient Data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090" y="2028688"/>
            <a:ext cx="619867" cy="6400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4890" y="4359762"/>
            <a:ext cx="735141" cy="6400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65" y="1895081"/>
            <a:ext cx="735141" cy="64008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7800" y="838200"/>
            <a:ext cx="452150" cy="66391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70031" y="4389446"/>
            <a:ext cx="735141" cy="6400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2409" y="4164072"/>
            <a:ext cx="619867" cy="640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2409" y="1182077"/>
            <a:ext cx="619867" cy="6400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7633" y="4027900"/>
            <a:ext cx="619867" cy="6400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5543" y="2885912"/>
            <a:ext cx="735141" cy="640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122" y="5223664"/>
            <a:ext cx="619867" cy="64008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265" y="5254629"/>
            <a:ext cx="735141" cy="640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7444" y="2282511"/>
            <a:ext cx="735141" cy="6400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71" name="Straight Arrow Connector 70"/>
          <p:cNvCxnSpPr/>
          <p:nvPr/>
        </p:nvCxnSpPr>
        <p:spPr>
          <a:xfrm flipH="1">
            <a:off x="3596472" y="2181088"/>
            <a:ext cx="1351048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86600" y="6324600"/>
            <a:ext cx="18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Licensing/sales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annels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6882" y="6581001"/>
            <a:ext cx="154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© 2012 Steve Blank</a:t>
            </a:r>
            <a:endParaRPr lang="en-US" sz="1200" dirty="0"/>
          </a:p>
        </p:txBody>
      </p:sp>
    </p:spTree>
  </p:cSld>
  <p:clrMapOvr>
    <a:masterClrMapping/>
  </p:clrMapOvr>
  <p:transition advTm="34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Channel Model: Service Provider</a:t>
            </a:r>
            <a:endParaRPr lang="en-US" sz="32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7577" y="2273746"/>
            <a:ext cx="619867" cy="640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208" y="3211905"/>
            <a:ext cx="1252922" cy="12801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4654" y="1066800"/>
            <a:ext cx="1252923" cy="12801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8624" y="1706880"/>
            <a:ext cx="1252923" cy="12801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8624" y="4366454"/>
            <a:ext cx="1252923" cy="12801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4654" y="5489967"/>
            <a:ext cx="1252923" cy="1280160"/>
          </a:xfrm>
          <a:prstGeom prst="rect">
            <a:avLst/>
          </a:prstGeom>
        </p:spPr>
      </p:pic>
      <p:cxnSp>
        <p:nvCxnSpPr>
          <p:cNvPr id="33" name="Elbow Connector 11"/>
          <p:cNvCxnSpPr>
            <a:stCxn id="28" idx="0"/>
            <a:endCxn id="29" idx="1"/>
          </p:cNvCxnSpPr>
          <p:nvPr/>
        </p:nvCxnSpPr>
        <p:spPr>
          <a:xfrm rot="5400000" flipH="1" flipV="1">
            <a:off x="895149" y="1762401"/>
            <a:ext cx="1505025" cy="1393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011761" y="1990648"/>
            <a:ext cx="1339851" cy="1102666"/>
          </a:xfrm>
          <a:prstGeom prst="bentConnector3">
            <a:avLst>
              <a:gd name="adj1" fmla="val -208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6"/>
          <p:cNvCxnSpPr>
            <a:stCxn id="28" idx="2"/>
            <a:endCxn id="32" idx="1"/>
          </p:cNvCxnSpPr>
          <p:nvPr/>
        </p:nvCxnSpPr>
        <p:spPr>
          <a:xfrm rot="16200000" flipH="1">
            <a:off x="828670" y="4614063"/>
            <a:ext cx="1637982" cy="139398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1036182" y="4586236"/>
            <a:ext cx="1402645" cy="1214301"/>
          </a:xfrm>
          <a:prstGeom prst="bentConnector3">
            <a:avLst>
              <a:gd name="adj1" fmla="val -1742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1" idx="1"/>
          </p:cNvCxnSpPr>
          <p:nvPr/>
        </p:nvCxnSpPr>
        <p:spPr>
          <a:xfrm rot="10800000">
            <a:off x="1577130" y="4164072"/>
            <a:ext cx="3371494" cy="842462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1577129" y="3968677"/>
            <a:ext cx="3371495" cy="8792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4"/>
          <p:cNvCxnSpPr>
            <a:stCxn id="49" idx="2"/>
          </p:cNvCxnSpPr>
          <p:nvPr/>
        </p:nvCxnSpPr>
        <p:spPr>
          <a:xfrm rot="5400000">
            <a:off x="3239895" y="1217956"/>
            <a:ext cx="673185" cy="399871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97577" y="1872055"/>
            <a:ext cx="13510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97577" y="2028688"/>
            <a:ext cx="135104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97577" y="6257585"/>
            <a:ext cx="3044993" cy="1395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7"/>
          <p:cNvCxnSpPr>
            <a:endCxn id="30" idx="3"/>
          </p:cNvCxnSpPr>
          <p:nvPr/>
        </p:nvCxnSpPr>
        <p:spPr>
          <a:xfrm rot="16200000" flipV="1">
            <a:off x="4466747" y="4081761"/>
            <a:ext cx="3910625" cy="441023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1576025" y="4316472"/>
            <a:ext cx="3371494" cy="842462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747495" y="1614746"/>
            <a:ext cx="1659678" cy="1534641"/>
          </a:xfrm>
          <a:prstGeom prst="bentConnector3">
            <a:avLst>
              <a:gd name="adj1" fmla="val 10076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70031" y="1958903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OEM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244" y="4027900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Us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8400" y="2542166"/>
            <a:ext cx="111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Large farm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8616" y="6371706"/>
            <a:ext cx="121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USDA/EPA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17294" y="5223664"/>
            <a:ext cx="1115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Small farm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4949" y="1330850"/>
            <a:ext cx="404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144949" y="1706881"/>
            <a:ext cx="40469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44949" y="2100134"/>
            <a:ext cx="4046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49644" y="1161573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Product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9644" y="1552227"/>
            <a:ext cx="976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Money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49644" y="1930857"/>
            <a:ext cx="9768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Nutrient Data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090" y="2028688"/>
            <a:ext cx="619867" cy="6400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4890" y="4359762"/>
            <a:ext cx="735141" cy="6400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65" y="1895081"/>
            <a:ext cx="735141" cy="64008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7800" y="838200"/>
            <a:ext cx="452150" cy="66391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70031" y="4389446"/>
            <a:ext cx="735141" cy="6400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2409" y="4164072"/>
            <a:ext cx="619867" cy="640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2409" y="1182077"/>
            <a:ext cx="619867" cy="6400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7633" y="4027900"/>
            <a:ext cx="619867" cy="6400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5543" y="2885912"/>
            <a:ext cx="735141" cy="640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122" y="5223664"/>
            <a:ext cx="619867" cy="64008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265" y="5254629"/>
            <a:ext cx="735141" cy="640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7444" y="2282511"/>
            <a:ext cx="735141" cy="6400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71" name="Straight Arrow Connector 70"/>
          <p:cNvCxnSpPr/>
          <p:nvPr/>
        </p:nvCxnSpPr>
        <p:spPr>
          <a:xfrm flipH="1">
            <a:off x="3596472" y="2181088"/>
            <a:ext cx="1351048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86600" y="6324600"/>
            <a:ext cx="18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Licensing/sales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8915400" cy="6172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" y="762000"/>
            <a:ext cx="6705600" cy="2971800"/>
          </a:xfrm>
          <a:prstGeom prst="roundRect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52400" y="3810000"/>
            <a:ext cx="6705600" cy="29718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6670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Product</a:t>
            </a:r>
            <a:endParaRPr lang="en-US" sz="2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10400" y="51054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Service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3892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Dental Product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239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/ PROFIT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713" y="2276872"/>
            <a:ext cx="8871195" cy="2570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/>
          </a:p>
        </p:txBody>
      </p:sp>
      <p:sp>
        <p:nvSpPr>
          <p:cNvPr id="10" name="Rectangle 9"/>
          <p:cNvSpPr/>
          <p:nvPr/>
        </p:nvSpPr>
        <p:spPr>
          <a:xfrm>
            <a:off x="198355" y="3306829"/>
            <a:ext cx="832825" cy="11678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R&amp;D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3856" y="3306829"/>
            <a:ext cx="1370451" cy="11678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Maintaining IP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182382" y="36907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 user</a:t>
            </a:r>
            <a:endParaRPr lang="tr-T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475656" y="288715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revenue 4-8% revenues</a:t>
            </a:r>
            <a:endParaRPr lang="tr-TR" dirty="0"/>
          </a:p>
        </p:txBody>
      </p:sp>
      <p:sp>
        <p:nvSpPr>
          <p:cNvPr id="29" name="TextBox 28"/>
          <p:cNvSpPr txBox="1"/>
          <p:nvPr/>
        </p:nvSpPr>
        <p:spPr>
          <a:xfrm>
            <a:off x="7639288" y="2887154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List price</a:t>
            </a:r>
            <a:endParaRPr lang="tr-TR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676" y="2483604"/>
            <a:ext cx="390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Per unit cost and profit estimation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Licensing Revenue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47864" y="3308716"/>
            <a:ext cx="1062642" cy="116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54050" y="3308716"/>
            <a:ext cx="1689894" cy="116787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Manufacturing 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82292" y="3308716"/>
            <a:ext cx="955356" cy="11678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fee</a:t>
            </a:r>
            <a:endParaRPr lang="tr-TR" dirty="0"/>
          </a:p>
        </p:txBody>
      </p:sp>
      <p:sp>
        <p:nvSpPr>
          <p:cNvPr id="37" name="Rectangle 36"/>
          <p:cNvSpPr/>
          <p:nvPr/>
        </p:nvSpPr>
        <p:spPr>
          <a:xfrm>
            <a:off x="7173834" y="3308716"/>
            <a:ext cx="1431525" cy="11678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3347864" y="3284984"/>
            <a:ext cx="5268381" cy="116787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335537" y="3153700"/>
            <a:ext cx="0" cy="1322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632270" y="3153700"/>
            <a:ext cx="0" cy="1322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8316416" y="6494589"/>
            <a:ext cx="82758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8E1C7F-6EF9-461C-8D35-D5CF646F0BA5}" type="slidenum">
              <a:rPr lang="tr-TR" sz="1800" smtClean="0"/>
              <a:pPr>
                <a:defRPr/>
              </a:pPr>
              <a:t>31</a:t>
            </a:fld>
            <a:endParaRPr lang="tr-TR" sz="1800" dirty="0"/>
          </a:p>
        </p:txBody>
      </p:sp>
      <p:sp>
        <p:nvSpPr>
          <p:cNvPr id="19" name="Rectangle 18"/>
          <p:cNvSpPr/>
          <p:nvPr/>
        </p:nvSpPr>
        <p:spPr>
          <a:xfrm>
            <a:off x="2470813" y="3306829"/>
            <a:ext cx="832825" cy="11678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Univ.</a:t>
            </a:r>
          </a:p>
          <a:p>
            <a:pPr algn="ctr"/>
            <a:r>
              <a:rPr lang="en-US" sz="1400" dirty="0" smtClean="0"/>
              <a:t>License</a:t>
            </a:r>
          </a:p>
          <a:p>
            <a:pPr algn="ctr"/>
            <a:r>
              <a:rPr lang="en-US" sz="1400" dirty="0" smtClean="0"/>
              <a:t>fee</a:t>
            </a:r>
          </a:p>
        </p:txBody>
      </p:sp>
    </p:spTree>
    <p:extLst>
      <p:ext uri="{BB962C8B-B14F-4D97-AF65-F5344CB8AC3E}">
        <p14:creationId xmlns:p14="http://schemas.microsoft.com/office/powerpoint/2010/main" val="29669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08787" y="3192463"/>
            <a:ext cx="1219200" cy="20653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 User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62487" y="3048000"/>
            <a:ext cx="1676400" cy="2514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Health-Care Providers: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Hospitals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Practitioners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Clinics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75187" y="1295400"/>
            <a:ext cx="16764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Insurance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73076" y="4561820"/>
            <a:ext cx="1968500" cy="15126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segment: Large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corporations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J&amp;J, GSK, 3M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65176" y="2311400"/>
            <a:ext cx="1676400" cy="180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DMX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R&amp;D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Procedures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</a:t>
            </a: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5694362" y="2143125"/>
            <a:ext cx="78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$$$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4999037" y="2216150"/>
            <a:ext cx="10668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9" name="TextBox 11"/>
          <p:cNvSpPr txBox="1">
            <a:spLocks noChangeArrowheads="1"/>
          </p:cNvSpPr>
          <p:nvPr/>
        </p:nvSpPr>
        <p:spPr bwMode="auto">
          <a:xfrm>
            <a:off x="3689061" y="4267200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Arial" charset="0"/>
              </a:rPr>
              <a:t>~$40</a:t>
            </a:r>
            <a:endParaRPr lang="en-US" sz="2800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15087" y="3548063"/>
            <a:ext cx="393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64287" y="4681538"/>
            <a:ext cx="393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6122987" y="4114800"/>
            <a:ext cx="78898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3" name="TextBox 15"/>
          <p:cNvSpPr txBox="1">
            <a:spLocks noChangeArrowheads="1"/>
          </p:cNvSpPr>
          <p:nvPr/>
        </p:nvSpPr>
        <p:spPr bwMode="auto">
          <a:xfrm>
            <a:off x="6257925" y="3667125"/>
            <a:ext cx="585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$$</a:t>
            </a:r>
          </a:p>
        </p:txBody>
      </p:sp>
      <p:sp>
        <p:nvSpPr>
          <p:cNvPr id="17" name="Right Arrow 16"/>
          <p:cNvSpPr/>
          <p:nvPr/>
        </p:nvSpPr>
        <p:spPr>
          <a:xfrm rot="16200000">
            <a:off x="2320007" y="4067969"/>
            <a:ext cx="56673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65176" y="990600"/>
            <a:ext cx="1676400" cy="100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76" y="838200"/>
            <a:ext cx="3006725" cy="546893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838200"/>
            <a:ext cx="3632200" cy="546893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8" name="TextBox 20"/>
          <p:cNvSpPr txBox="1">
            <a:spLocks noChangeArrowheads="1"/>
          </p:cNvSpPr>
          <p:nvPr/>
        </p:nvSpPr>
        <p:spPr bwMode="auto">
          <a:xfrm>
            <a:off x="395536" y="4038600"/>
            <a:ext cx="2183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Arial" charset="0"/>
              </a:rPr>
              <a:t>4-8% royalty</a:t>
            </a:r>
            <a:endParaRPr lang="en-US" sz="2800" dirty="0"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6200000" flipV="1">
            <a:off x="2388369" y="2000399"/>
            <a:ext cx="457200" cy="26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0" name="TextBox 22"/>
          <p:cNvSpPr txBox="1">
            <a:spLocks noChangeArrowheads="1"/>
          </p:cNvSpPr>
          <p:nvPr/>
        </p:nvSpPr>
        <p:spPr bwMode="auto">
          <a:xfrm>
            <a:off x="716257" y="1948934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Arial" charset="0"/>
              </a:rPr>
              <a:t>2-4% license fee</a:t>
            </a:r>
            <a:endParaRPr lang="en-US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51" y="44624"/>
            <a:ext cx="76507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Licensing of Technology Ecosystem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3635375" y="4729163"/>
            <a:ext cx="1012825" cy="604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8316416" y="6494589"/>
            <a:ext cx="82758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8E1C7F-6EF9-461C-8D35-D5CF646F0BA5}" type="slidenum">
              <a:rPr lang="tr-TR" sz="1800" smtClean="0"/>
              <a:pPr>
                <a:defRPr/>
              </a:pPr>
              <a:t>32</a:t>
            </a:fld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5487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Medical Device </a:t>
            </a:r>
            <a:br>
              <a:rPr lang="en-US" b="1" dirty="0" smtClean="0"/>
            </a:br>
            <a:r>
              <a:rPr lang="en-US" b="1" dirty="0" smtClean="0"/>
              <a:t>Channel Example 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9"/>
          <p:cNvSpPr txBox="1">
            <a:spLocks noChangeArrowheads="1"/>
          </p:cNvSpPr>
          <p:nvPr/>
        </p:nvSpPr>
        <p:spPr bwMode="auto">
          <a:xfrm>
            <a:off x="6399213" y="1504950"/>
            <a:ext cx="22875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Individual</a:t>
            </a:r>
          </a:p>
          <a:p>
            <a:pPr algn="ctr"/>
            <a:r>
              <a:rPr lang="en-US" sz="2000" b="1">
                <a:latin typeface="Myriad Pro" charset="0"/>
              </a:rPr>
              <a:t>Doctors</a:t>
            </a:r>
          </a:p>
        </p:txBody>
      </p:sp>
      <p:sp>
        <p:nvSpPr>
          <p:cNvPr id="43011" name="TextBox 9"/>
          <p:cNvSpPr txBox="1">
            <a:spLocks noChangeArrowheads="1"/>
          </p:cNvSpPr>
          <p:nvPr/>
        </p:nvSpPr>
        <p:spPr bwMode="auto">
          <a:xfrm>
            <a:off x="6515100" y="4191000"/>
            <a:ext cx="2095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Purchasing Administrators</a:t>
            </a:r>
          </a:p>
        </p:txBody>
      </p:sp>
      <p:sp>
        <p:nvSpPr>
          <p:cNvPr id="43012" name="TextBox 9"/>
          <p:cNvSpPr txBox="1">
            <a:spLocks noChangeArrowheads="1"/>
          </p:cNvSpPr>
          <p:nvPr/>
        </p:nvSpPr>
        <p:spPr bwMode="auto">
          <a:xfrm>
            <a:off x="417513" y="1519238"/>
            <a:ext cx="2371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High value medical products</a:t>
            </a:r>
          </a:p>
          <a:p>
            <a:pPr algn="ctr"/>
            <a:r>
              <a:rPr lang="en-US" sz="1600">
                <a:latin typeface="Myriad Pro" charset="0"/>
              </a:rPr>
              <a:t>(e.g. cardiovascular stents)</a:t>
            </a:r>
          </a:p>
        </p:txBody>
      </p:sp>
      <p:sp>
        <p:nvSpPr>
          <p:cNvPr id="40965" name="TextBox 9"/>
          <p:cNvSpPr txBox="1">
            <a:spLocks noChangeArrowheads="1"/>
          </p:cNvSpPr>
          <p:nvPr/>
        </p:nvSpPr>
        <p:spPr bwMode="auto">
          <a:xfrm>
            <a:off x="242888" y="4292600"/>
            <a:ext cx="2500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Commodity medical products</a:t>
            </a:r>
          </a:p>
          <a:p>
            <a:pPr algn="ctr"/>
            <a:r>
              <a:rPr lang="en-US" sz="1600">
                <a:latin typeface="Myriad Pro" charset="0"/>
              </a:rPr>
              <a:t>(e.g. latex gloves)</a:t>
            </a:r>
            <a:endParaRPr lang="en-US" sz="1600" b="1">
              <a:latin typeface="Myriad Pro" charset="0"/>
            </a:endParaRPr>
          </a:p>
        </p:txBody>
      </p:sp>
      <p:sp>
        <p:nvSpPr>
          <p:cNvPr id="43014" name="Rectangle 17"/>
          <p:cNvSpPr>
            <a:spLocks noChangeArrowheads="1"/>
          </p:cNvSpPr>
          <p:nvPr/>
        </p:nvSpPr>
        <p:spPr bwMode="auto">
          <a:xfrm>
            <a:off x="2892425" y="2244725"/>
            <a:ext cx="42862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>
                <a:latin typeface="Myriad Pro" charset="0"/>
              </a:rPr>
              <a:t>Doctor education</a:t>
            </a:r>
          </a:p>
          <a:p>
            <a:pPr marL="227013" indent="-227013">
              <a:buFont typeface="Arial" charset="0"/>
              <a:buChar char="•"/>
            </a:pPr>
            <a:r>
              <a:rPr lang="en-US">
                <a:latin typeface="Myriad Pro" charset="0"/>
              </a:rPr>
              <a:t>Direct feedback from doctors</a:t>
            </a:r>
          </a:p>
          <a:p>
            <a:pPr marL="227013" indent="-227013">
              <a:buFont typeface="Arial" charset="0"/>
              <a:buChar char="•"/>
            </a:pPr>
            <a:r>
              <a:rPr lang="en-US">
                <a:latin typeface="Myriad Pro" charset="0"/>
              </a:rPr>
              <a:t>Very expensive</a:t>
            </a:r>
          </a:p>
        </p:txBody>
      </p:sp>
      <p:sp>
        <p:nvSpPr>
          <p:cNvPr id="40967" name="TextBox 20"/>
          <p:cNvSpPr txBox="1">
            <a:spLocks noChangeArrowheads="1"/>
          </p:cNvSpPr>
          <p:nvPr/>
        </p:nvSpPr>
        <p:spPr bwMode="auto">
          <a:xfrm>
            <a:off x="2874963" y="5029200"/>
            <a:ext cx="3286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7013" indent="-227013" fontAlgn="t">
              <a:buFont typeface="Arial" charset="0"/>
              <a:buChar char="•"/>
            </a:pPr>
            <a:r>
              <a:rPr lang="en-US">
                <a:latin typeface="Myriad Pro" charset="0"/>
              </a:rPr>
              <a:t>No doctor education</a:t>
            </a:r>
          </a:p>
          <a:p>
            <a:pPr marL="227013" indent="-227013" fontAlgn="t">
              <a:buFont typeface="Arial" charset="0"/>
              <a:buChar char="•"/>
            </a:pPr>
            <a:r>
              <a:rPr lang="en-US">
                <a:latin typeface="Myriad Pro" charset="0"/>
              </a:rPr>
              <a:t>No customer feedback</a:t>
            </a:r>
          </a:p>
          <a:p>
            <a:pPr marL="227013" indent="-227013" fontAlgn="t">
              <a:buFont typeface="Arial" charset="0"/>
              <a:buChar char="•"/>
            </a:pPr>
            <a:r>
              <a:rPr lang="en-US">
                <a:latin typeface="Myriad Pro" charset="0"/>
              </a:rPr>
              <a:t>Inexpensive</a:t>
            </a:r>
          </a:p>
          <a:p>
            <a:pPr marL="227013" indent="-227013" fontAlgn="t">
              <a:buFont typeface="Arial" charset="0"/>
              <a:buChar char="•"/>
            </a:pPr>
            <a:endParaRPr lang="en-US">
              <a:latin typeface="Myriad Pro" charset="0"/>
            </a:endParaRPr>
          </a:p>
        </p:txBody>
      </p:sp>
      <p:sp>
        <p:nvSpPr>
          <p:cNvPr id="45066" name="Right Arrow 22"/>
          <p:cNvSpPr>
            <a:spLocks noChangeArrowheads="1"/>
          </p:cNvSpPr>
          <p:nvPr/>
        </p:nvSpPr>
        <p:spPr bwMode="auto">
          <a:xfrm>
            <a:off x="3222625" y="1112838"/>
            <a:ext cx="2743200" cy="1447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6FCF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3032125" y="1624013"/>
            <a:ext cx="293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Direct Sales</a:t>
            </a:r>
          </a:p>
        </p:txBody>
      </p:sp>
      <p:sp>
        <p:nvSpPr>
          <p:cNvPr id="45068" name="Right Arrow 25"/>
          <p:cNvSpPr>
            <a:spLocks noChangeArrowheads="1"/>
          </p:cNvSpPr>
          <p:nvPr/>
        </p:nvSpPr>
        <p:spPr bwMode="auto">
          <a:xfrm>
            <a:off x="3184525" y="3846513"/>
            <a:ext cx="2743200" cy="1447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6FCF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3019" name="TextBox 9"/>
          <p:cNvSpPr txBox="1">
            <a:spLocks noChangeArrowheads="1"/>
          </p:cNvSpPr>
          <p:nvPr/>
        </p:nvSpPr>
        <p:spPr bwMode="auto">
          <a:xfrm>
            <a:off x="3522663" y="4370388"/>
            <a:ext cx="194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Distributors</a:t>
            </a:r>
          </a:p>
        </p:txBody>
      </p:sp>
      <p:sp>
        <p:nvSpPr>
          <p:cNvPr id="24" name="Oval 23"/>
          <p:cNvSpPr/>
          <p:nvPr/>
        </p:nvSpPr>
        <p:spPr>
          <a:xfrm>
            <a:off x="153988" y="153987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43021" name="TextBox 9"/>
          <p:cNvSpPr txBox="1">
            <a:spLocks noChangeArrowheads="1"/>
          </p:cNvSpPr>
          <p:nvPr/>
        </p:nvSpPr>
        <p:spPr bwMode="auto">
          <a:xfrm>
            <a:off x="152400" y="15240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MammOptics</a:t>
            </a:r>
          </a:p>
        </p:txBody>
      </p:sp>
      <p:sp>
        <p:nvSpPr>
          <p:cNvPr id="43022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5141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Channel Strategies and Costs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313488" y="1131888"/>
            <a:ext cx="2449512" cy="1428750"/>
            <a:chOff x="6114531" y="3231854"/>
            <a:chExt cx="2449549" cy="1428209"/>
          </a:xfrm>
        </p:grpSpPr>
        <p:sp>
          <p:nvSpPr>
            <p:cNvPr id="18" name="Oval 17"/>
            <p:cNvSpPr/>
            <p:nvPr/>
          </p:nvSpPr>
          <p:spPr>
            <a:xfrm>
              <a:off x="6114531" y="3231854"/>
              <a:ext cx="2449549" cy="1428209"/>
            </a:xfrm>
            <a:prstGeom prst="ellipse">
              <a:avLst/>
            </a:prstGeom>
            <a:ln>
              <a:solidFill>
                <a:srgbClr val="FF6FC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Oval 4"/>
            <p:cNvSpPr/>
            <p:nvPr/>
          </p:nvSpPr>
          <p:spPr>
            <a:xfrm>
              <a:off x="6473311" y="3441325"/>
              <a:ext cx="1731988" cy="10092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1590" tIns="21590" rIns="21590" bIns="21590" anchor="ctr">
              <a:prstTxWarp prst="textNoShape">
                <a:avLst/>
              </a:prstTxWarp>
            </a:bodyPr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b="1">
                  <a:solidFill>
                    <a:srgbClr val="000000"/>
                  </a:solidFill>
                  <a:latin typeface="Myriad Pro" charset="0"/>
                  <a:ea typeface="ＭＳ Ｐゴシック" charset="-128"/>
                  <a:cs typeface="ＭＳ Ｐゴシック" charset="-128"/>
                </a:rPr>
                <a:t>Individual Doctors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313488" y="3865563"/>
            <a:ext cx="2449512" cy="1428750"/>
            <a:chOff x="6114531" y="3231854"/>
            <a:chExt cx="2449549" cy="1428209"/>
          </a:xfrm>
        </p:grpSpPr>
        <p:sp>
          <p:nvSpPr>
            <p:cNvPr id="22" name="Oval 21"/>
            <p:cNvSpPr/>
            <p:nvPr/>
          </p:nvSpPr>
          <p:spPr>
            <a:xfrm>
              <a:off x="6114531" y="3231854"/>
              <a:ext cx="2449549" cy="1428209"/>
            </a:xfrm>
            <a:prstGeom prst="ellipse">
              <a:avLst/>
            </a:prstGeom>
            <a:ln>
              <a:solidFill>
                <a:srgbClr val="FF6FC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val 4"/>
            <p:cNvSpPr/>
            <p:nvPr/>
          </p:nvSpPr>
          <p:spPr>
            <a:xfrm>
              <a:off x="6473311" y="3441325"/>
              <a:ext cx="1731988" cy="10092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1590" tIns="21590" rIns="21590" bIns="21590" anchor="ctr">
              <a:prstTxWarp prst="textNoShape">
                <a:avLst/>
              </a:prstTxWarp>
            </a:bodyPr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700" b="1">
                  <a:solidFill>
                    <a:srgbClr val="000000"/>
                  </a:solidFill>
                  <a:latin typeface="Myriad Pro" charset="0"/>
                  <a:ea typeface="ＭＳ Ｐゴシック" charset="-128"/>
                  <a:cs typeface="ＭＳ Ｐゴシック" charset="-128"/>
                </a:rPr>
                <a:t>Purchasing Administrators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0965" grpId="0"/>
      <p:bldP spid="40967" grpId="0"/>
      <p:bldP spid="45068" grpId="0" animBg="1"/>
      <p:bldP spid="430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3988" y="153987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035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5141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Channel Strategies and Costs</a:t>
            </a:r>
          </a:p>
        </p:txBody>
      </p:sp>
      <p:sp>
        <p:nvSpPr>
          <p:cNvPr id="44036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MammOptics</a:t>
            </a:r>
          </a:p>
        </p:txBody>
      </p:sp>
      <p:sp>
        <p:nvSpPr>
          <p:cNvPr id="44037" name="TextBox 9"/>
          <p:cNvSpPr txBox="1">
            <a:spLocks noChangeArrowheads="1"/>
          </p:cNvSpPr>
          <p:nvPr/>
        </p:nvSpPr>
        <p:spPr bwMode="auto">
          <a:xfrm>
            <a:off x="1860550" y="2879725"/>
            <a:ext cx="29289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5 dedicated sales people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$150,000 each/year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Hire nurses or technicians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with established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relationships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Early adopter feedback</a:t>
            </a:r>
          </a:p>
        </p:txBody>
      </p:sp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4941888" y="2879725"/>
            <a:ext cx="2738437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Continue with core group of sales people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Use women’s healthcare equipment distributor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Already established network of customers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</p:txBody>
      </p:sp>
      <p:sp>
        <p:nvSpPr>
          <p:cNvPr id="44039" name="TextBox 9"/>
          <p:cNvSpPr txBox="1">
            <a:spLocks noChangeArrowheads="1"/>
          </p:cNvSpPr>
          <p:nvPr/>
        </p:nvSpPr>
        <p:spPr bwMode="auto">
          <a:xfrm>
            <a:off x="1860550" y="1905000"/>
            <a:ext cx="293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Sales strategy 1</a:t>
            </a:r>
          </a:p>
        </p:txBody>
      </p:sp>
      <p:sp>
        <p:nvSpPr>
          <p:cNvPr id="44040" name="TextBox 9"/>
          <p:cNvSpPr txBox="1">
            <a:spLocks noChangeArrowheads="1"/>
          </p:cNvSpPr>
          <p:nvPr/>
        </p:nvSpPr>
        <p:spPr bwMode="auto">
          <a:xfrm>
            <a:off x="4686300" y="1914525"/>
            <a:ext cx="293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Myriad Pro" charset="0"/>
              </a:rPr>
              <a:t>Sales strategy 2</a:t>
            </a:r>
          </a:p>
          <a:p>
            <a:pPr algn="ctr"/>
            <a:endParaRPr lang="en-US" sz="2000" b="1">
              <a:latin typeface="Myriad Pro" charset="0"/>
            </a:endParaRPr>
          </a:p>
        </p:txBody>
      </p:sp>
      <p:sp>
        <p:nvSpPr>
          <p:cNvPr id="11" name="Right Arrow 22"/>
          <p:cNvSpPr>
            <a:spLocks noChangeArrowheads="1"/>
          </p:cNvSpPr>
          <p:nvPr/>
        </p:nvSpPr>
        <p:spPr bwMode="auto">
          <a:xfrm>
            <a:off x="2193925" y="1431925"/>
            <a:ext cx="2743200" cy="1447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6FCF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Right Arrow 22"/>
          <p:cNvSpPr>
            <a:spLocks noChangeArrowheads="1"/>
          </p:cNvSpPr>
          <p:nvPr/>
        </p:nvSpPr>
        <p:spPr bwMode="auto">
          <a:xfrm>
            <a:off x="4937125" y="1431925"/>
            <a:ext cx="2743200" cy="1447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6FCF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4040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Dental Product 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01567" y="5251446"/>
            <a:ext cx="4966761" cy="9412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3617" y="5368529"/>
            <a:ext cx="1621458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Private Practice</a:t>
            </a:r>
          </a:p>
          <a:p>
            <a:pPr algn="ctr"/>
            <a:r>
              <a:rPr lang="en-US" sz="1600" dirty="0" smtClean="0"/>
              <a:t>Dentist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853" y="5445139"/>
            <a:ext cx="98867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Purchasing</a:t>
            </a:r>
          </a:p>
          <a:p>
            <a:pPr algn="ctr"/>
            <a:r>
              <a:rPr lang="en-US" sz="1200" dirty="0" smtClean="0"/>
              <a:t>Department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62729" y="3394278"/>
            <a:ext cx="19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Big Distributors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950" y="3805109"/>
            <a:ext cx="1129667" cy="5043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rcRect l="6667" t="30597" r="7778" b="33582"/>
          <a:stretch>
            <a:fillRect/>
          </a:stretch>
        </p:blipFill>
        <p:spPr>
          <a:xfrm>
            <a:off x="3247899" y="4295487"/>
            <a:ext cx="1791491" cy="37225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765299" y="3410446"/>
            <a:ext cx="2844800" cy="1447800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1316" y="5388490"/>
            <a:ext cx="1222610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Institutional</a:t>
            </a:r>
          </a:p>
          <a:p>
            <a:pPr algn="ctr"/>
            <a:r>
              <a:rPr lang="en-US" sz="1600" dirty="0" smtClean="0"/>
              <a:t>Dentist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4071175" y="5519958"/>
            <a:ext cx="543108" cy="220027"/>
          </a:xfrm>
          <a:prstGeom prst="curved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37"/>
          <p:cNvCxnSpPr/>
          <p:nvPr/>
        </p:nvCxnSpPr>
        <p:spPr>
          <a:xfrm rot="10800000">
            <a:off x="4050311" y="5592078"/>
            <a:ext cx="543109" cy="220027"/>
          </a:xfrm>
          <a:prstGeom prst="curvedConnector2">
            <a:avLst/>
          </a:prstGeom>
          <a:ln>
            <a:solidFill>
              <a:srgbClr val="2929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1765436" y="2994742"/>
            <a:ext cx="725737" cy="22000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908627" y="2972061"/>
            <a:ext cx="532963" cy="4082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970310" y="4870855"/>
            <a:ext cx="532963" cy="4082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53779" y="3411313"/>
            <a:ext cx="1308311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Direct Sales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42757" y="1497832"/>
            <a:ext cx="2936966" cy="1474229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73"/>
          <p:cNvGrpSpPr>
            <a:grpSpLocks noChangeAspect="1"/>
          </p:cNvGrpSpPr>
          <p:nvPr/>
        </p:nvGrpSpPr>
        <p:grpSpPr>
          <a:xfrm>
            <a:off x="2353632" y="1543076"/>
            <a:ext cx="1930399" cy="1373069"/>
            <a:chOff x="5461000" y="838200"/>
            <a:chExt cx="3249599" cy="231140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4" cstate="print"/>
            <a:srcRect t="13077" b="13692"/>
            <a:stretch>
              <a:fillRect/>
            </a:stretch>
          </p:blipFill>
          <p:spPr>
            <a:xfrm>
              <a:off x="5727700" y="965200"/>
              <a:ext cx="2982899" cy="21844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 cstate="print"/>
            <a:srcRect l="25801" t="27493" r="52564" b="30057"/>
            <a:stretch>
              <a:fillRect/>
            </a:stretch>
          </p:blipFill>
          <p:spPr>
            <a:xfrm>
              <a:off x="5461000" y="838200"/>
              <a:ext cx="1714500" cy="1892300"/>
            </a:xfrm>
            <a:prstGeom prst="rect">
              <a:avLst/>
            </a:prstGeom>
          </p:spPr>
        </p:pic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0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01567" y="5251446"/>
            <a:ext cx="4966761" cy="9412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3617" y="5368529"/>
            <a:ext cx="1621458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Private Practice</a:t>
            </a:r>
          </a:p>
          <a:p>
            <a:pPr algn="ctr"/>
            <a:r>
              <a:rPr lang="en-US" sz="1600" dirty="0" smtClean="0"/>
              <a:t>Dentist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853" y="5445139"/>
            <a:ext cx="98867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Purchasing</a:t>
            </a:r>
          </a:p>
          <a:p>
            <a:pPr algn="ctr"/>
            <a:r>
              <a:rPr lang="en-US" sz="1200" dirty="0" smtClean="0"/>
              <a:t>Department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62729" y="3394278"/>
            <a:ext cx="19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Big Distributors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950" y="3805109"/>
            <a:ext cx="1129667" cy="5043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rcRect l="6667" t="30597" r="7778" b="33582"/>
          <a:stretch>
            <a:fillRect/>
          </a:stretch>
        </p:blipFill>
        <p:spPr>
          <a:xfrm>
            <a:off x="3247899" y="4295487"/>
            <a:ext cx="1791491" cy="37225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765299" y="3410446"/>
            <a:ext cx="2844800" cy="1447800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1316" y="5388490"/>
            <a:ext cx="1222610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Institutional</a:t>
            </a:r>
          </a:p>
          <a:p>
            <a:pPr algn="ctr"/>
            <a:r>
              <a:rPr lang="en-US" sz="1600" dirty="0" smtClean="0"/>
              <a:t>Dentist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4071175" y="5519958"/>
            <a:ext cx="543108" cy="220027"/>
          </a:xfrm>
          <a:prstGeom prst="curved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37"/>
          <p:cNvCxnSpPr/>
          <p:nvPr/>
        </p:nvCxnSpPr>
        <p:spPr>
          <a:xfrm rot="10800000">
            <a:off x="4050311" y="5592078"/>
            <a:ext cx="543109" cy="220027"/>
          </a:xfrm>
          <a:prstGeom prst="curvedConnector2">
            <a:avLst/>
          </a:prstGeom>
          <a:ln>
            <a:solidFill>
              <a:srgbClr val="2929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1765436" y="2994742"/>
            <a:ext cx="725737" cy="22000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908627" y="2972061"/>
            <a:ext cx="532963" cy="4082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970310" y="4870855"/>
            <a:ext cx="532963" cy="4082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53779" y="3411313"/>
            <a:ext cx="1308311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Direct Sales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42757" y="1497832"/>
            <a:ext cx="2936966" cy="1474229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73"/>
          <p:cNvGrpSpPr>
            <a:grpSpLocks noChangeAspect="1"/>
          </p:cNvGrpSpPr>
          <p:nvPr/>
        </p:nvGrpSpPr>
        <p:grpSpPr>
          <a:xfrm>
            <a:off x="2353632" y="1543076"/>
            <a:ext cx="1930399" cy="1373069"/>
            <a:chOff x="5461000" y="838200"/>
            <a:chExt cx="3249599" cy="231140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4" cstate="print"/>
            <a:srcRect t="13077" b="13692"/>
            <a:stretch>
              <a:fillRect/>
            </a:stretch>
          </p:blipFill>
          <p:spPr>
            <a:xfrm>
              <a:off x="5727700" y="965200"/>
              <a:ext cx="2982899" cy="21844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 cstate="print"/>
            <a:srcRect l="25801" t="27493" r="52564" b="30057"/>
            <a:stretch>
              <a:fillRect/>
            </a:stretch>
          </p:blipFill>
          <p:spPr>
            <a:xfrm>
              <a:off x="5461000" y="838200"/>
              <a:ext cx="1714500" cy="1892300"/>
            </a:xfrm>
            <a:prstGeom prst="rect">
              <a:avLst/>
            </a:prstGeom>
          </p:spPr>
        </p:pic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83626" y="3865379"/>
            <a:ext cx="229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80% Market Share</a:t>
            </a:r>
          </a:p>
          <a:p>
            <a:r>
              <a:rPr lang="en-US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30% Margin</a:t>
            </a:r>
            <a:endParaRPr lang="en-US" b="1" dirty="0">
              <a:solidFill>
                <a:srgbClr val="24405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540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Physical versus Virtual Channels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01567" y="5251446"/>
            <a:ext cx="4966761" cy="9412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3617" y="5368529"/>
            <a:ext cx="1621458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Private Practice</a:t>
            </a:r>
          </a:p>
          <a:p>
            <a:pPr algn="ctr"/>
            <a:r>
              <a:rPr lang="en-US" sz="1600" dirty="0" smtClean="0"/>
              <a:t>Dentist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853" y="5445139"/>
            <a:ext cx="98867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Purchasing</a:t>
            </a:r>
          </a:p>
          <a:p>
            <a:pPr algn="ctr"/>
            <a:r>
              <a:rPr lang="en-US" sz="1200" dirty="0" smtClean="0"/>
              <a:t>Department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62729" y="3394278"/>
            <a:ext cx="19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Big Distributors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950" y="3805109"/>
            <a:ext cx="1129667" cy="5043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rcRect l="6667" t="30597" r="7778" b="33582"/>
          <a:stretch>
            <a:fillRect/>
          </a:stretch>
        </p:blipFill>
        <p:spPr>
          <a:xfrm>
            <a:off x="3247899" y="4295487"/>
            <a:ext cx="1791491" cy="37225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765299" y="3410446"/>
            <a:ext cx="2844800" cy="1447800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1316" y="5388490"/>
            <a:ext cx="1222610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Institutional</a:t>
            </a:r>
          </a:p>
          <a:p>
            <a:pPr algn="ctr"/>
            <a:r>
              <a:rPr lang="en-US" sz="1600" dirty="0" smtClean="0"/>
              <a:t>Dentist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4071175" y="5519958"/>
            <a:ext cx="543108" cy="220027"/>
          </a:xfrm>
          <a:prstGeom prst="curved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37"/>
          <p:cNvCxnSpPr/>
          <p:nvPr/>
        </p:nvCxnSpPr>
        <p:spPr>
          <a:xfrm rot="10800000">
            <a:off x="4050311" y="5592078"/>
            <a:ext cx="543109" cy="220027"/>
          </a:xfrm>
          <a:prstGeom prst="curvedConnector2">
            <a:avLst/>
          </a:prstGeom>
          <a:ln>
            <a:solidFill>
              <a:srgbClr val="29293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1765436" y="2994742"/>
            <a:ext cx="725737" cy="22000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908627" y="2972061"/>
            <a:ext cx="532963" cy="4082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970310" y="4870855"/>
            <a:ext cx="532963" cy="4082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53779" y="3411313"/>
            <a:ext cx="1308311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Direct Sales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42757" y="1497832"/>
            <a:ext cx="2936966" cy="1474229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73"/>
          <p:cNvGrpSpPr>
            <a:grpSpLocks noChangeAspect="1"/>
          </p:cNvGrpSpPr>
          <p:nvPr/>
        </p:nvGrpSpPr>
        <p:grpSpPr>
          <a:xfrm>
            <a:off x="2353632" y="1543076"/>
            <a:ext cx="1930399" cy="1373069"/>
            <a:chOff x="5461000" y="838200"/>
            <a:chExt cx="3249599" cy="231140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4" cstate="print"/>
            <a:srcRect t="13077" b="13692"/>
            <a:stretch>
              <a:fillRect/>
            </a:stretch>
          </p:blipFill>
          <p:spPr>
            <a:xfrm>
              <a:off x="5727700" y="965200"/>
              <a:ext cx="2982899" cy="21844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 cstate="print"/>
            <a:srcRect l="25801" t="27493" r="52564" b="30057"/>
            <a:stretch>
              <a:fillRect/>
            </a:stretch>
          </p:blipFill>
          <p:spPr>
            <a:xfrm>
              <a:off x="5461000" y="838200"/>
              <a:ext cx="1714500" cy="1892300"/>
            </a:xfrm>
            <a:prstGeom prst="rect">
              <a:avLst/>
            </a:prstGeom>
          </p:spPr>
        </p:pic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83626" y="3865379"/>
            <a:ext cx="229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80% Market Share</a:t>
            </a:r>
          </a:p>
          <a:p>
            <a:r>
              <a:rPr lang="en-US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30% Margin</a:t>
            </a:r>
            <a:endParaRPr lang="en-US" b="1" dirty="0">
              <a:solidFill>
                <a:srgbClr val="244056"/>
              </a:solidFill>
              <a:latin typeface="Helvetica Neue"/>
              <a:cs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20038" y="1652085"/>
            <a:ext cx="3184718" cy="10479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"/>
              <a:cs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5676" y="1762518"/>
            <a:ext cx="1118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Continuing</a:t>
            </a:r>
          </a:p>
          <a:p>
            <a:pPr algn="ctr"/>
            <a:r>
              <a:rPr lang="en-US" sz="1400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Education</a:t>
            </a:r>
          </a:p>
          <a:p>
            <a:pPr algn="ctr"/>
            <a:r>
              <a:rPr lang="en-US" sz="1400" b="1" dirty="0" smtClean="0">
                <a:solidFill>
                  <a:srgbClr val="244056"/>
                </a:solidFill>
                <a:latin typeface="Helvetica Neue"/>
                <a:cs typeface="Helvetica Neue"/>
              </a:rPr>
              <a:t>Courses</a:t>
            </a:r>
            <a:endParaRPr lang="en-US" sz="1400" b="1" dirty="0">
              <a:solidFill>
                <a:srgbClr val="244056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1217" y="1913347"/>
            <a:ext cx="104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44056"/>
                </a:solidFill>
                <a:latin typeface="Helvetica Neue"/>
                <a:cs typeface="Helvetica Neue"/>
              </a:rPr>
              <a:t>Magazines</a:t>
            </a:r>
          </a:p>
          <a:p>
            <a:pPr algn="ctr"/>
            <a:r>
              <a:rPr lang="en-US" sz="1400" dirty="0" smtClean="0">
                <a:solidFill>
                  <a:srgbClr val="244056"/>
                </a:solidFill>
                <a:latin typeface="Helvetica Neue"/>
                <a:cs typeface="Helvetica Neue"/>
              </a:rPr>
              <a:t>&amp; Email</a:t>
            </a:r>
            <a:endParaRPr lang="en-US" sz="1400" dirty="0">
              <a:solidFill>
                <a:srgbClr val="244056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9285" y="1938005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44056"/>
                </a:solidFill>
                <a:latin typeface="Helvetica Neue"/>
                <a:cs typeface="Helvetica Neue"/>
              </a:rPr>
              <a:t>Trade</a:t>
            </a:r>
          </a:p>
          <a:p>
            <a:pPr algn="ctr"/>
            <a:r>
              <a:rPr lang="en-US" sz="1400" dirty="0" smtClean="0">
                <a:solidFill>
                  <a:srgbClr val="244056"/>
                </a:solidFill>
                <a:latin typeface="Helvetica Neue"/>
                <a:cs typeface="Helvetica Neue"/>
              </a:rPr>
              <a:t>Shows</a:t>
            </a:r>
            <a:endParaRPr lang="en-US" sz="1400" dirty="0">
              <a:solidFill>
                <a:srgbClr val="244056"/>
              </a:solidFill>
              <a:latin typeface="Helvetica Neue"/>
              <a:cs typeface="Helvetica Neue"/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4822149" y="1808568"/>
            <a:ext cx="532963" cy="7715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16200000" flipH="1">
            <a:off x="5483679" y="3023649"/>
            <a:ext cx="3341155" cy="2693955"/>
          </a:xfrm>
          <a:prstGeom prst="bentUpArrow">
            <a:avLst>
              <a:gd name="adj1" fmla="val 8188"/>
              <a:gd name="adj2" fmla="val 9052"/>
              <a:gd name="adj3" fmla="val 150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Rental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3640083" y="590073"/>
            <a:ext cx="2152567" cy="2046017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Listings Provider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76556" y="4307037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Tenants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76556" y="2636089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Landlords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3755" y="3475517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</a:p>
          <a:p>
            <a:pPr algn="ctr"/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3755" y="5179321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Providers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38069" y="962078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Potential Landlords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755" y="1808704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Realtors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76556" y="6083671"/>
            <a:ext cx="1654964" cy="551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Info</a:t>
            </a:r>
            <a:endParaRPr lang="en-US" dirty="0"/>
          </a:p>
        </p:txBody>
      </p:sp>
      <p:cxnSp>
        <p:nvCxnSpPr>
          <p:cNvPr id="13" name="Curved Connector 12"/>
          <p:cNvCxnSpPr>
            <a:stCxn id="10" idx="4"/>
            <a:endCxn id="11" idx="0"/>
          </p:cNvCxnSpPr>
          <p:nvPr/>
        </p:nvCxnSpPr>
        <p:spPr>
          <a:xfrm rot="5400000">
            <a:off x="1420876" y="1164029"/>
            <a:ext cx="295036" cy="994314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2"/>
            <a:endCxn id="11" idx="4"/>
          </p:cNvCxnSpPr>
          <p:nvPr/>
        </p:nvCxnSpPr>
        <p:spPr>
          <a:xfrm rot="10800000">
            <a:off x="1071238" y="2360294"/>
            <a:ext cx="205319" cy="551590"/>
          </a:xfrm>
          <a:prstGeom prst="curvedConnector2">
            <a:avLst/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4"/>
          </p:cNvCxnSpPr>
          <p:nvPr/>
        </p:nvCxnSpPr>
        <p:spPr>
          <a:xfrm rot="10800000">
            <a:off x="1071238" y="4027108"/>
            <a:ext cx="205319" cy="555725"/>
          </a:xfrm>
          <a:prstGeom prst="curvedConnector2">
            <a:avLst/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1"/>
            <a:endCxn id="8" idx="2"/>
          </p:cNvCxnSpPr>
          <p:nvPr/>
        </p:nvCxnSpPr>
        <p:spPr>
          <a:xfrm rot="16200000" flipV="1">
            <a:off x="-389456" y="4384524"/>
            <a:ext cx="1508787" cy="242364"/>
          </a:xfrm>
          <a:prstGeom prst="curvedConnector4">
            <a:avLst>
              <a:gd name="adj1" fmla="val 38183"/>
              <a:gd name="adj2" fmla="val 194321"/>
            </a:avLst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" idx="7"/>
            <a:endCxn id="7" idx="6"/>
          </p:cNvCxnSpPr>
          <p:nvPr/>
        </p:nvCxnSpPr>
        <p:spPr>
          <a:xfrm rot="5400000" flipH="1" flipV="1">
            <a:off x="1184056" y="4416985"/>
            <a:ext cx="3252565" cy="242364"/>
          </a:xfrm>
          <a:prstGeom prst="curvedConnector4">
            <a:avLst>
              <a:gd name="adj1" fmla="val 23616"/>
              <a:gd name="adj2" fmla="val 194321"/>
            </a:avLst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0"/>
            <a:endCxn id="7" idx="6"/>
          </p:cNvCxnSpPr>
          <p:nvPr/>
        </p:nvCxnSpPr>
        <p:spPr>
          <a:xfrm rot="5400000" flipH="1" flipV="1">
            <a:off x="1820203" y="3195720"/>
            <a:ext cx="1395153" cy="827482"/>
          </a:xfrm>
          <a:prstGeom prst="curvedConnector4">
            <a:avLst>
              <a:gd name="adj1" fmla="val 40116"/>
              <a:gd name="adj2" fmla="val 127626"/>
            </a:avLst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656" y="14880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Show, Advise, Valuate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7042" y="2439866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Sell, Advise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727081"/>
            <a:ext cx="10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Maintenance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Furnishing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508" y="395570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Listings,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Checks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Rent Payment </a:t>
            </a:r>
          </a:p>
        </p:txBody>
      </p:sp>
      <p:cxnSp>
        <p:nvCxnSpPr>
          <p:cNvPr id="23" name="Curved Connector 22"/>
          <p:cNvCxnSpPr>
            <a:stCxn id="9" idx="0"/>
            <a:endCxn id="6" idx="4"/>
          </p:cNvCxnSpPr>
          <p:nvPr/>
        </p:nvCxnSpPr>
        <p:spPr>
          <a:xfrm rot="5400000" flipH="1" flipV="1">
            <a:off x="1427290" y="4502574"/>
            <a:ext cx="320694" cy="1032801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prstDash val="lgDash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63689" y="4843287"/>
            <a:ext cx="65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Moving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68525" y="871293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Craigslist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4240571" y="1076536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Padmapper.com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endCxn id="5" idx="1"/>
          </p:cNvCxnSpPr>
          <p:nvPr/>
        </p:nvCxnSpPr>
        <p:spPr>
          <a:xfrm flipV="1">
            <a:off x="2538316" y="1613082"/>
            <a:ext cx="1101767" cy="20299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 flipV="1">
            <a:off x="1372723" y="1613082"/>
            <a:ext cx="2267360" cy="25302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863009" y="1293078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Rent.com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235055" y="1498321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Apartment.com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3879805" y="1701042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Forrent.com</a:t>
            </a:r>
            <a:endParaRPr lang="en-US" sz="1200" dirty="0"/>
          </a:p>
        </p:txBody>
      </p:sp>
      <p:sp>
        <p:nvSpPr>
          <p:cNvPr id="32" name="Frame 31"/>
          <p:cNvSpPr/>
          <p:nvPr/>
        </p:nvSpPr>
        <p:spPr>
          <a:xfrm>
            <a:off x="4609833" y="2911884"/>
            <a:ext cx="1914952" cy="839428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Credit Checks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73978" y="2982436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Safetenantcheck.c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124602" y="3228976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Erenter.com</a:t>
            </a:r>
            <a:endParaRPr lang="en-US" sz="1200" dirty="0"/>
          </a:p>
        </p:txBody>
      </p:sp>
      <p:sp>
        <p:nvSpPr>
          <p:cNvPr id="35" name="Frame 34"/>
          <p:cNvSpPr/>
          <p:nvPr/>
        </p:nvSpPr>
        <p:spPr>
          <a:xfrm>
            <a:off x="3636350" y="3917397"/>
            <a:ext cx="2393365" cy="985033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 Facilitator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52015" y="4033104"/>
            <a:ext cx="1467659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Rentpayment.com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4324061" y="4238347"/>
            <a:ext cx="1467659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Clearnow.com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3946499" y="4467717"/>
            <a:ext cx="1467659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Online </a:t>
            </a:r>
            <a:r>
              <a:rPr lang="en-US" sz="1200" dirty="0" err="1" smtClean="0"/>
              <a:t>Cheque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endCxn id="32" idx="1"/>
          </p:cNvCxnSpPr>
          <p:nvPr/>
        </p:nvCxnSpPr>
        <p:spPr>
          <a:xfrm flipV="1">
            <a:off x="2494127" y="3331598"/>
            <a:ext cx="2115706" cy="5095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2" idx="1"/>
          </p:cNvCxnSpPr>
          <p:nvPr/>
        </p:nvCxnSpPr>
        <p:spPr>
          <a:xfrm flipV="1">
            <a:off x="1219539" y="3331598"/>
            <a:ext cx="3390294" cy="9754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03554" y="352047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Listings,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Checks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Rent Payment</a:t>
            </a:r>
          </a:p>
        </p:txBody>
      </p:sp>
      <p:cxnSp>
        <p:nvCxnSpPr>
          <p:cNvPr id="42" name="Straight Arrow Connector 41"/>
          <p:cNvCxnSpPr>
            <a:endCxn id="35" idx="1"/>
          </p:cNvCxnSpPr>
          <p:nvPr/>
        </p:nvCxnSpPr>
        <p:spPr>
          <a:xfrm flipV="1">
            <a:off x="1581371" y="4409914"/>
            <a:ext cx="2054979" cy="722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1"/>
          </p:cNvCxnSpPr>
          <p:nvPr/>
        </p:nvCxnSpPr>
        <p:spPr>
          <a:xfrm>
            <a:off x="2905863" y="4027108"/>
            <a:ext cx="730487" cy="38280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Frame 43"/>
          <p:cNvSpPr/>
          <p:nvPr/>
        </p:nvSpPr>
        <p:spPr>
          <a:xfrm>
            <a:off x="4291926" y="5084460"/>
            <a:ext cx="2481880" cy="1242492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Maintenance Finding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95480" y="5286615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Zoospi.com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5203379" y="5456460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Redbeacon.com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4673978" y="5673002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Taskrabbit.com</a:t>
            </a:r>
            <a:endParaRPr lang="en-US" sz="1200" dirty="0"/>
          </a:p>
        </p:txBody>
      </p:sp>
      <p:sp>
        <p:nvSpPr>
          <p:cNvPr id="48" name="Frame 47"/>
          <p:cNvSpPr/>
          <p:nvPr/>
        </p:nvSpPr>
        <p:spPr>
          <a:xfrm>
            <a:off x="6752611" y="5894239"/>
            <a:ext cx="2395101" cy="866232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 Tools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161341" y="4313001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Yelp.com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626547" y="4612591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Angie’s List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7008889" y="6121709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Setster.com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endCxn id="44" idx="1"/>
          </p:cNvCxnSpPr>
          <p:nvPr/>
        </p:nvCxnSpPr>
        <p:spPr>
          <a:xfrm>
            <a:off x="820149" y="4902430"/>
            <a:ext cx="3471777" cy="8032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38316" y="4858627"/>
            <a:ext cx="122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Find information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68656" y="5456460"/>
            <a:ext cx="5780243" cy="11788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203379" y="5894239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Servicemagic.com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443531" y="6330118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Zoospi.com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6289705" y="283047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Rentpost.com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848672" y="499273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Rentjuice.com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6289705" y="715760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Buildium.com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77313" y="283047"/>
            <a:ext cx="5452402" cy="4214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724347" y="924169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Rentingsmart.co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77313" y="715762"/>
            <a:ext cx="1" cy="30355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289705" y="1176978"/>
            <a:ext cx="1386301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Propertyware.com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4291926" y="1918300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Rentjuice.com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853453" y="2123543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Propertyware.co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4429415" y="4660132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Rentingsmart.co</a:t>
            </a:r>
            <a:endParaRPr lang="en-US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64554" y="3449861"/>
            <a:ext cx="133423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Buildium.com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7957" y="1436702"/>
            <a:ext cx="1908944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propertymanagemnt360</a:t>
            </a:r>
            <a:endParaRPr lang="en-US" sz="1200" dirty="0"/>
          </a:p>
        </p:txBody>
      </p:sp>
      <p:sp>
        <p:nvSpPr>
          <p:cNvPr id="69" name="Frame 68"/>
          <p:cNvSpPr/>
          <p:nvPr/>
        </p:nvSpPr>
        <p:spPr>
          <a:xfrm>
            <a:off x="7008889" y="3995375"/>
            <a:ext cx="2003960" cy="1009676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Maintenance Ratings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44" idx="3"/>
            <a:endCxn id="69" idx="2"/>
          </p:cNvCxnSpPr>
          <p:nvPr/>
        </p:nvCxnSpPr>
        <p:spPr>
          <a:xfrm flipV="1">
            <a:off x="6773806" y="5005051"/>
            <a:ext cx="1237063" cy="70065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279097" y="2337246"/>
            <a:ext cx="1361255" cy="2052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Trulia.com</a:t>
            </a:r>
            <a:endParaRPr lang="en-US" sz="1200" dirty="0"/>
          </a:p>
        </p:txBody>
      </p:sp>
      <p:sp>
        <p:nvSpPr>
          <p:cNvPr id="72" name="Frame 71"/>
          <p:cNvSpPr/>
          <p:nvPr/>
        </p:nvSpPr>
        <p:spPr>
          <a:xfrm>
            <a:off x="6125588" y="50511"/>
            <a:ext cx="2217536" cy="1855773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 Tools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Dental Product 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239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/ PROFIT ANALYSIS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5267" y="1628800"/>
            <a:ext cx="8871195" cy="2570203"/>
            <a:chOff x="470478" y="1347591"/>
            <a:chExt cx="7657625" cy="2218602"/>
          </a:xfrm>
        </p:grpSpPr>
        <p:sp>
          <p:nvSpPr>
            <p:cNvPr id="2" name="Rectangle 1"/>
            <p:cNvSpPr/>
            <p:nvPr/>
          </p:nvSpPr>
          <p:spPr>
            <a:xfrm>
              <a:off x="470478" y="1347591"/>
              <a:ext cx="7657625" cy="2218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4753" y="2010742"/>
              <a:ext cx="1126658" cy="1008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active ingredient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5794" y="2010742"/>
              <a:ext cx="1574722" cy="100811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Manufacturing &amp;</a:t>
              </a:r>
            </a:p>
            <a:p>
              <a:pPr algn="ctr"/>
              <a:r>
                <a:rPr lang="en-US" dirty="0" smtClean="0"/>
                <a:t>Packaging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5167" y="2010742"/>
              <a:ext cx="2088232" cy="10081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Profit + R&amp;D + License fee</a:t>
              </a:r>
              <a:endParaRPr lang="tr-T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6013" y="2010742"/>
              <a:ext cx="1512168" cy="10081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Distributor</a:t>
              </a:r>
              <a:endParaRPr lang="tr-TR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408339" y="1713418"/>
              <a:ext cx="0" cy="1305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47438" y="1713418"/>
              <a:ext cx="0" cy="1305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03580" y="1347591"/>
              <a:ext cx="806982" cy="39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$40 </a:t>
              </a:r>
              <a:r>
                <a:rPr lang="en-US" sz="2400" dirty="0" smtClean="0">
                  <a:solidFill>
                    <a:srgbClr val="FF0000"/>
                  </a:solidFill>
                </a:rPr>
                <a:t>*</a:t>
              </a:r>
              <a:endParaRPr lang="tr-TR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2362" y="1347591"/>
              <a:ext cx="508100" cy="34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$27</a:t>
              </a:r>
              <a:endParaRPr lang="tr-TR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35993" y="1663604"/>
              <a:ext cx="759935" cy="29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%32 cut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74355" y="3167604"/>
              <a:ext cx="11328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323921" y="3172507"/>
              <a:ext cx="369728" cy="318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$6</a:t>
              </a:r>
              <a:endParaRPr lang="tr-TR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35793" y="3167604"/>
              <a:ext cx="15747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486176" y="3172507"/>
              <a:ext cx="649239" cy="318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? </a:t>
              </a:r>
              <a:r>
                <a:rPr lang="en-US" dirty="0" smtClean="0">
                  <a:solidFill>
                    <a:schemeClr val="accent6"/>
                  </a:solidFill>
                </a:rPr>
                <a:t>($5)</a:t>
              </a:r>
              <a:endParaRPr lang="tr-TR" dirty="0">
                <a:solidFill>
                  <a:schemeClr val="accent6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5167" y="3167604"/>
              <a:ext cx="20882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367328" y="3167604"/>
              <a:ext cx="580053" cy="318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~$11</a:t>
              </a:r>
              <a:endParaRPr lang="tr-TR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876013" y="3167604"/>
              <a:ext cx="15121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296107" y="3172507"/>
              <a:ext cx="580053" cy="318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~$13</a:t>
              </a:r>
              <a:endParaRPr lang="tr-TR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7261255" y="2342110"/>
              <a:ext cx="1004853" cy="34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End user</a:t>
              </a:r>
              <a:endParaRPr lang="tr-TR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6340" y="1378368"/>
              <a:ext cx="1139073" cy="29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Our revenue</a:t>
              </a:r>
              <a:endParaRPr lang="tr-TR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96107" y="1378368"/>
              <a:ext cx="899691" cy="29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 price</a:t>
              </a:r>
              <a:endParaRPr lang="tr-TR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813" y="1556792"/>
              <a:ext cx="3239883" cy="31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 unit cost and profit estimation</a:t>
              </a:r>
              <a:endParaRPr lang="tr-TR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8895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Direct Sales Revenue Model</a:t>
            </a:r>
          </a:p>
        </p:txBody>
      </p:sp>
      <p:sp>
        <p:nvSpPr>
          <p:cNvPr id="31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8316416" y="6494589"/>
            <a:ext cx="82758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8E1C7F-6EF9-461C-8D35-D5CF646F0BA5}" type="slidenum">
              <a:rPr lang="tr-TR" sz="1800" smtClean="0"/>
              <a:pPr>
                <a:defRPr/>
              </a:pPr>
              <a:t>43</a:t>
            </a:fld>
            <a:endParaRPr lang="tr-TR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4658360"/>
            <a:ext cx="51940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 Competition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err="1" smtClean="0"/>
              <a:t>NuPro</a:t>
            </a:r>
            <a:r>
              <a:rPr lang="en-US" sz="2000" dirty="0" smtClean="0"/>
              <a:t> </a:t>
            </a:r>
            <a:r>
              <a:rPr lang="en-US" sz="2000" dirty="0" err="1" smtClean="0"/>
              <a:t>prophy</a:t>
            </a:r>
            <a:r>
              <a:rPr lang="en-US" sz="2000" dirty="0" smtClean="0"/>
              <a:t> paste (</a:t>
            </a:r>
            <a:r>
              <a:rPr lang="en-US" sz="2000" dirty="0" err="1" smtClean="0"/>
              <a:t>Novamin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$50</a:t>
            </a:r>
            <a:r>
              <a:rPr lang="en-US" sz="20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err="1" smtClean="0"/>
              <a:t>NuPro</a:t>
            </a:r>
            <a:r>
              <a:rPr lang="en-US" sz="2000" dirty="0" smtClean="0"/>
              <a:t> desensitizer (</a:t>
            </a:r>
            <a:r>
              <a:rPr lang="en-US" sz="2000" dirty="0" err="1" smtClean="0"/>
              <a:t>Novamin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$93</a:t>
            </a:r>
            <a:r>
              <a:rPr lang="en-US" sz="20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smtClean="0"/>
              <a:t>MI varnish (</a:t>
            </a:r>
            <a:r>
              <a:rPr lang="en-US" sz="2000" dirty="0" err="1" smtClean="0"/>
              <a:t>Recaldent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$100</a:t>
            </a:r>
            <a:r>
              <a:rPr lang="en-US" sz="20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err="1" smtClean="0"/>
              <a:t>Gluma</a:t>
            </a:r>
            <a:r>
              <a:rPr lang="en-US" sz="2000" dirty="0" smtClean="0"/>
              <a:t> desensitizer (</a:t>
            </a:r>
            <a:r>
              <a:rPr lang="tr-TR" sz="2000" dirty="0" smtClean="0"/>
              <a:t>Glutaraldehyde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$130</a:t>
            </a:r>
            <a:r>
              <a:rPr lang="en-US" sz="20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 smtClean="0"/>
              <a:t>Health-Dent desensitizer (Fluoride </a:t>
            </a:r>
            <a:r>
              <a:rPr lang="en-US" sz="2000" dirty="0" smtClean="0">
                <a:solidFill>
                  <a:srgbClr val="FF0000"/>
                </a:solidFill>
              </a:rPr>
              <a:t>$49</a:t>
            </a:r>
            <a:r>
              <a:rPr lang="en-US" sz="2000" dirty="0" smtClean="0"/>
              <a:t>)</a:t>
            </a:r>
          </a:p>
        </p:txBody>
      </p:sp>
      <p:pic>
        <p:nvPicPr>
          <p:cNvPr id="15362" name="Picture 2" descr="http://www.holtdentalsupply.com/m/media/catalog/product/cache/1/image/9df78eab33525d08d6e5fb8d27136e95/D/Y/DYASPHM_7.jpg"/>
          <p:cNvPicPr>
            <a:picLocks noChangeAspect="1" noChangeArrowheads="1"/>
          </p:cNvPicPr>
          <p:nvPr/>
        </p:nvPicPr>
        <p:blipFill>
          <a:blip r:embed="rId2" cstate="print"/>
          <a:srcRect b="7773"/>
          <a:stretch>
            <a:fillRect/>
          </a:stretch>
        </p:blipFill>
        <p:spPr bwMode="auto">
          <a:xfrm>
            <a:off x="7422516" y="4410644"/>
            <a:ext cx="1512168" cy="13946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4" name="Picture 4" descr="http://www.gcamerica.com/products/preventive/MI_Varnish/left_image.jpg"/>
          <p:cNvPicPr>
            <a:picLocks noChangeAspect="1" noChangeArrowheads="1"/>
          </p:cNvPicPr>
          <p:nvPr/>
        </p:nvPicPr>
        <p:blipFill>
          <a:blip r:embed="rId3" cstate="print"/>
          <a:srcRect l="11203"/>
          <a:stretch>
            <a:fillRect/>
          </a:stretch>
        </p:blipFill>
        <p:spPr bwMode="auto">
          <a:xfrm>
            <a:off x="5508104" y="4437112"/>
            <a:ext cx="1712239" cy="13312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6" name="Picture 6" descr="http://heraeus-dental-us.com/media/webmedia_local/image/318/Gluma318_res_3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471692"/>
            <a:ext cx="1494317" cy="1268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1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96200" y="3192463"/>
            <a:ext cx="1219200" cy="20653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 User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97513" y="3048000"/>
            <a:ext cx="1804987" cy="2514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Health-Care Providers: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Hospitals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Practitioners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Clinics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62600" y="1295400"/>
            <a:ext cx="16764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Insurance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71800" y="4495800"/>
            <a:ext cx="16764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Sales &amp; Distribution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631704"/>
            <a:ext cx="1676400" cy="805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Formulations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Packaging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589" y="2362200"/>
            <a:ext cx="1943622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Materials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Manufacturing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11400"/>
            <a:ext cx="1676400" cy="180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DMX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R&amp;D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Procedures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</a:t>
            </a:r>
          </a:p>
        </p:txBody>
      </p:sp>
      <p:sp>
        <p:nvSpPr>
          <p:cNvPr id="15369" name="TextBox 11"/>
          <p:cNvSpPr txBox="1">
            <a:spLocks noChangeArrowheads="1"/>
          </p:cNvSpPr>
          <p:nvPr/>
        </p:nvSpPr>
        <p:spPr bwMode="auto">
          <a:xfrm>
            <a:off x="6581775" y="2143125"/>
            <a:ext cx="986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Arial" charset="0"/>
              </a:rPr>
              <a:t>$$??</a:t>
            </a:r>
            <a:endParaRPr lang="en-US" sz="2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33600" y="2922588"/>
            <a:ext cx="914400" cy="1905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33600" y="3832795"/>
            <a:ext cx="914400" cy="254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8" idx="2"/>
            <a:endCxn id="7" idx="1"/>
          </p:cNvCxnSpPr>
          <p:nvPr/>
        </p:nvCxnSpPr>
        <p:spPr>
          <a:xfrm rot="16200000" flipH="1">
            <a:off x="1837556" y="3894956"/>
            <a:ext cx="592088" cy="1676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 rot="5400000">
            <a:off x="5886450" y="2216150"/>
            <a:ext cx="1066800" cy="7239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TextBox 17"/>
          <p:cNvSpPr txBox="1">
            <a:spLocks noChangeArrowheads="1"/>
          </p:cNvSpPr>
          <p:nvPr/>
        </p:nvSpPr>
        <p:spPr bwMode="auto">
          <a:xfrm>
            <a:off x="2195736" y="2590800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$6/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pk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5376" name="TextBox 18"/>
          <p:cNvSpPr txBox="1">
            <a:spLocks noChangeArrowheads="1"/>
          </p:cNvSpPr>
          <p:nvPr/>
        </p:nvSpPr>
        <p:spPr bwMode="auto">
          <a:xfrm>
            <a:off x="2238901" y="3501008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$5/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</a:rPr>
              <a:t>pk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02500" y="3548063"/>
            <a:ext cx="393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51700" y="4681538"/>
            <a:ext cx="393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0800000">
            <a:off x="7010400" y="4114800"/>
            <a:ext cx="788988" cy="1905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0" name="TextBox 22"/>
          <p:cNvSpPr txBox="1">
            <a:spLocks noChangeArrowheads="1"/>
          </p:cNvSpPr>
          <p:nvPr/>
        </p:nvSpPr>
        <p:spPr bwMode="auto">
          <a:xfrm>
            <a:off x="6970149" y="3690938"/>
            <a:ext cx="986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Arial" charset="0"/>
              </a:rPr>
              <a:t>$$??</a:t>
            </a:r>
            <a:endParaRPr lang="en-US" sz="2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149327" y="4067969"/>
            <a:ext cx="566738" cy="406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71800" y="990600"/>
            <a:ext cx="1676400" cy="1001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838200"/>
            <a:ext cx="4751388" cy="5334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59413" y="838200"/>
            <a:ext cx="3532187" cy="533400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eft-Right Arrow 27"/>
          <p:cNvSpPr/>
          <p:nvPr/>
        </p:nvSpPr>
        <p:spPr>
          <a:xfrm rot="20021874">
            <a:off x="4791075" y="2003425"/>
            <a:ext cx="838200" cy="53340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6" name="TextBox 28"/>
          <p:cNvSpPr txBox="1">
            <a:spLocks noChangeArrowheads="1"/>
          </p:cNvSpPr>
          <p:nvPr/>
        </p:nvSpPr>
        <p:spPr bwMode="auto">
          <a:xfrm>
            <a:off x="3474182" y="4077072"/>
            <a:ext cx="1624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-32%($27)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3604419" y="2110581"/>
            <a:ext cx="4572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88" name="TextBox 30"/>
          <p:cNvSpPr txBox="1">
            <a:spLocks noChangeArrowheads="1"/>
          </p:cNvSpPr>
          <p:nvPr/>
        </p:nvSpPr>
        <p:spPr bwMode="auto">
          <a:xfrm>
            <a:off x="3454731" y="1971047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$?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" y="44624"/>
            <a:ext cx="8763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Direct 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Sales Ecosystem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8313" y="1106488"/>
            <a:ext cx="1676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R&amp;D &amp;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Regulation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4625975" y="4729163"/>
            <a:ext cx="1012825" cy="60483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4705383" y="483642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bg1"/>
                </a:solidFill>
                <a:latin typeface="Arial" charset="0"/>
              </a:rPr>
              <a:t>$40/</a:t>
            </a:r>
            <a:r>
              <a:rPr lang="en-US" sz="2000" b="1" dirty="0" err="1" smtClean="0">
                <a:solidFill>
                  <a:schemeClr val="bg1"/>
                </a:solidFill>
                <a:latin typeface="Arial" charset="0"/>
              </a:rPr>
              <a:t>pk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8316416" y="6494589"/>
            <a:ext cx="82758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8E1C7F-6EF9-461C-8D35-D5CF646F0BA5}" type="slidenum">
              <a:rPr lang="tr-TR" sz="1800" smtClean="0"/>
              <a:pPr>
                <a:defRPr/>
              </a:pPr>
              <a:t>44</a:t>
            </a:fld>
            <a:endParaRPr lang="tr-TR" sz="1800" dirty="0"/>
          </a:p>
        </p:txBody>
      </p:sp>
      <p:cxnSp>
        <p:nvCxnSpPr>
          <p:cNvPr id="12" name="Straight Arrow Connector 11"/>
          <p:cNvCxnSpPr>
            <a:stCxn id="9" idx="2"/>
            <a:endCxn id="8" idx="0"/>
          </p:cNvCxnSpPr>
          <p:nvPr/>
        </p:nvCxnSpPr>
        <p:spPr>
          <a:xfrm>
            <a:off x="1295400" y="3276600"/>
            <a:ext cx="0" cy="355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Travel Industry</a:t>
            </a:r>
            <a:br>
              <a:rPr lang="en-US" b="1" dirty="0" smtClean="0"/>
            </a:br>
            <a:r>
              <a:rPr lang="en-US" b="1" dirty="0" smtClean="0"/>
              <a:t>Channel Example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46514"/>
            <a:ext cx="8675687" cy="98488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000000"/>
                </a:solidFill>
                <a:effectLst/>
              </a:rPr>
              <a:t>Travel Services:</a:t>
            </a:r>
            <a:br>
              <a:rPr lang="en-US" sz="3200" dirty="0" smtClean="0">
                <a:solidFill>
                  <a:srgbClr val="000000"/>
                </a:solidFill>
                <a:effectLst/>
              </a:rPr>
            </a:br>
            <a:r>
              <a:rPr lang="en-US" sz="3200" dirty="0" smtClean="0">
                <a:solidFill>
                  <a:srgbClr val="000000"/>
                </a:solidFill>
                <a:effectLst/>
              </a:rPr>
              <a:t>Impact of Changing Technology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 descr="Screen Shot 2012-02-12 at 9.01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621"/>
            <a:ext cx="9144000" cy="58593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252" y="1635413"/>
            <a:ext cx="1873115" cy="42941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3791" y="2311506"/>
            <a:ext cx="2360313" cy="34170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1323" y="2311508"/>
            <a:ext cx="2609948" cy="327995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1597" y="2320642"/>
            <a:ext cx="2609948" cy="18729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81207" y="3206871"/>
            <a:ext cx="2609948" cy="6548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0264" y="3012088"/>
            <a:ext cx="1321270" cy="962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83778" y="2302369"/>
            <a:ext cx="4504613" cy="9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292735"/>
            <a:ext cx="8675687" cy="49244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000000"/>
                </a:solidFill>
                <a:effectLst/>
              </a:rPr>
              <a:t>The Advent of GDS Systems (1980 -1995)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 descr="Screen Shot 2012-02-12 at 9.01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621"/>
            <a:ext cx="9144000" cy="58593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252" y="1635413"/>
            <a:ext cx="1873115" cy="42941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3791" y="2311506"/>
            <a:ext cx="2360313" cy="34170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83778" y="2302369"/>
            <a:ext cx="4504613" cy="9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3603" y="2454770"/>
            <a:ext cx="2360313" cy="2433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6212" y="4367177"/>
            <a:ext cx="3289028" cy="1212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20289" y="4010874"/>
            <a:ext cx="2588391" cy="3139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46514"/>
            <a:ext cx="8675687" cy="98488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000000"/>
                </a:solidFill>
                <a:effectLst/>
              </a:rPr>
              <a:t>Turning the </a:t>
            </a:r>
            <a:r>
              <a:rPr lang="en-US" sz="3200" smtClean="0">
                <a:solidFill>
                  <a:srgbClr val="000000"/>
                </a:solidFill>
                <a:effectLst/>
              </a:rPr>
              <a:t>Screen Around</a:t>
            </a:r>
            <a:r>
              <a:rPr lang="en-US" sz="3200" dirty="0">
                <a:solidFill>
                  <a:srgbClr val="000000"/>
                </a:solidFill>
                <a:effectLst/>
              </a:rPr>
              <a:t/>
            </a:r>
            <a:br>
              <a:rPr lang="en-US" sz="3200" dirty="0">
                <a:solidFill>
                  <a:srgbClr val="000000"/>
                </a:solidFill>
                <a:effectLst/>
              </a:rPr>
            </a:br>
            <a:r>
              <a:rPr lang="en-US" sz="3200" dirty="0" smtClean="0">
                <a:solidFill>
                  <a:srgbClr val="000000"/>
                </a:solidFill>
                <a:effectLst/>
              </a:rPr>
              <a:t>Online Travel (1995-2010)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 descr="Screen Shot 2012-02-12 at 9.01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621"/>
            <a:ext cx="9144000" cy="58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6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ts vs Physical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How Do You Want Your Product to Get to Your Customer?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8E602780-81D1-4D2D-8472-BB85FE8B742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41950" y="2125652"/>
            <a:ext cx="5479467" cy="3206750"/>
          </a:xfrm>
        </p:spPr>
        <p:txBody>
          <a:bodyPr/>
          <a:lstStyle/>
          <a:p>
            <a:pPr marL="461963" lvl="1" indent="-461963">
              <a:spcBef>
                <a:spcPts val="2000"/>
              </a:spcBef>
              <a:buClr>
                <a:srgbClr val="3D9266"/>
              </a:buClr>
              <a:buSzPct val="150000"/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Yourself</a:t>
            </a:r>
          </a:p>
          <a:p>
            <a:pPr marL="461963" lvl="1" indent="-461963">
              <a:spcBef>
                <a:spcPts val="2000"/>
              </a:spcBef>
              <a:buClr>
                <a:srgbClr val="3D9266"/>
              </a:buClr>
              <a:buSzPct val="150000"/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Through someone else</a:t>
            </a:r>
          </a:p>
          <a:p>
            <a:pPr marL="461963" lvl="1" indent="-461963">
              <a:spcBef>
                <a:spcPts val="2000"/>
              </a:spcBef>
              <a:buClr>
                <a:srgbClr val="3D9266"/>
              </a:buClr>
              <a:buSzPct val="150000"/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Retail</a:t>
            </a:r>
          </a:p>
          <a:p>
            <a:pPr marL="461963" lvl="1" indent="-461963">
              <a:spcBef>
                <a:spcPts val="2000"/>
              </a:spcBef>
              <a:buClr>
                <a:srgbClr val="3D9266"/>
              </a:buClr>
              <a:buSzPct val="150000"/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Wholesale</a:t>
            </a:r>
          </a:p>
          <a:p>
            <a:pPr marL="52388" lvl="1" indent="-52388">
              <a:spcBef>
                <a:spcPts val="2000"/>
              </a:spcBef>
              <a:buClr>
                <a:srgbClr val="3D9266"/>
              </a:buClr>
              <a:buSzPct val="150000"/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Bundled with other goods or services</a:t>
            </a:r>
          </a:p>
        </p:txBody>
      </p:sp>
      <p:grpSp>
        <p:nvGrpSpPr>
          <p:cNvPr id="18436" name="Group 12"/>
          <p:cNvGrpSpPr>
            <a:grpSpLocks/>
          </p:cNvGrpSpPr>
          <p:nvPr/>
        </p:nvGrpSpPr>
        <p:grpSpPr bwMode="auto">
          <a:xfrm>
            <a:off x="1534150" y="1924828"/>
            <a:ext cx="555625" cy="831850"/>
            <a:chOff x="2513366" y="4322683"/>
            <a:chExt cx="555295" cy="830997"/>
          </a:xfrm>
        </p:grpSpPr>
        <p:sp>
          <p:nvSpPr>
            <p:cNvPr id="14" name="Rectangle 13"/>
            <p:cNvSpPr/>
            <p:nvPr/>
          </p:nvSpPr>
          <p:spPr bwMode="gray">
            <a:xfrm>
              <a:off x="2513366" y="4568493"/>
              <a:ext cx="401399" cy="4012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 bwMode="gray">
            <a:xfrm>
              <a:off x="2522885" y="4322683"/>
              <a:ext cx="545776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solidFill>
                    <a:schemeClr val="accent4">
                      <a:lumMod val="75000"/>
                    </a:schemeClr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1534150" y="2543953"/>
            <a:ext cx="555625" cy="831850"/>
            <a:chOff x="2513366" y="4322683"/>
            <a:chExt cx="555295" cy="830997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513366" y="4568493"/>
              <a:ext cx="401399" cy="4012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gray">
            <a:xfrm>
              <a:off x="2522885" y="4322683"/>
              <a:ext cx="545776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solidFill>
                    <a:schemeClr val="accent4">
                      <a:lumMod val="75000"/>
                    </a:schemeClr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1534150" y="3163078"/>
            <a:ext cx="555625" cy="831850"/>
            <a:chOff x="2513366" y="4322683"/>
            <a:chExt cx="555295" cy="830997"/>
          </a:xfrm>
        </p:grpSpPr>
        <p:sp>
          <p:nvSpPr>
            <p:cNvPr id="20" name="Rectangle 19"/>
            <p:cNvSpPr/>
            <p:nvPr/>
          </p:nvSpPr>
          <p:spPr bwMode="gray">
            <a:xfrm>
              <a:off x="2513366" y="4568493"/>
              <a:ext cx="401399" cy="4012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2522885" y="4322683"/>
              <a:ext cx="545776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solidFill>
                    <a:schemeClr val="accent4">
                      <a:lumMod val="75000"/>
                    </a:schemeClr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18439" name="Group 21"/>
          <p:cNvGrpSpPr>
            <a:grpSpLocks/>
          </p:cNvGrpSpPr>
          <p:nvPr/>
        </p:nvGrpSpPr>
        <p:grpSpPr bwMode="auto">
          <a:xfrm>
            <a:off x="1534150" y="3782203"/>
            <a:ext cx="555625" cy="830262"/>
            <a:chOff x="2513366" y="4322683"/>
            <a:chExt cx="555295" cy="830997"/>
          </a:xfrm>
        </p:grpSpPr>
        <p:sp>
          <p:nvSpPr>
            <p:cNvPr id="23" name="Rectangle 22"/>
            <p:cNvSpPr/>
            <p:nvPr/>
          </p:nvSpPr>
          <p:spPr bwMode="gray">
            <a:xfrm>
              <a:off x="2513366" y="4568963"/>
              <a:ext cx="401399" cy="4004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 bwMode="gray">
            <a:xfrm>
              <a:off x="2522885" y="4322683"/>
              <a:ext cx="545776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solidFill>
                    <a:schemeClr val="accent4">
                      <a:lumMod val="75000"/>
                    </a:schemeClr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18440" name="Group 24"/>
          <p:cNvGrpSpPr>
            <a:grpSpLocks/>
          </p:cNvGrpSpPr>
          <p:nvPr/>
        </p:nvGrpSpPr>
        <p:grpSpPr bwMode="auto">
          <a:xfrm>
            <a:off x="1534150" y="4401328"/>
            <a:ext cx="555625" cy="830262"/>
            <a:chOff x="2513366" y="4322683"/>
            <a:chExt cx="555295" cy="830997"/>
          </a:xfrm>
        </p:grpSpPr>
        <p:sp>
          <p:nvSpPr>
            <p:cNvPr id="26" name="Rectangle 25"/>
            <p:cNvSpPr/>
            <p:nvPr/>
          </p:nvSpPr>
          <p:spPr bwMode="gray">
            <a:xfrm>
              <a:off x="2513366" y="4568963"/>
              <a:ext cx="401399" cy="4004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gray">
            <a:xfrm>
              <a:off x="2522885" y="4322683"/>
              <a:ext cx="545776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solidFill>
                    <a:schemeClr val="accent4">
                      <a:lumMod val="75000"/>
                    </a:schemeClr>
                  </a:solidFill>
                  <a:latin typeface="Wingdings" pitchFamily="2" charset="2"/>
                </a:rPr>
                <a:t>ü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5450" y="206375"/>
            <a:ext cx="8229600" cy="87312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Web Channels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A355A-0BF5-4209-90B7-A8725A6D93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78" y="1115471"/>
            <a:ext cx="7861008" cy="549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487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Physical Channels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A355A-0BF5-4209-90B7-A8725A6D93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 descr="Slide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481" y="1269921"/>
            <a:ext cx="7105802" cy="5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How Does Your Customer Want to Buy Your Product from your Channel?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A0DFC-6109-4352-9E8C-6270C293756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3209311" y="2086369"/>
            <a:ext cx="3852862" cy="346075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Same day</a:t>
            </a:r>
          </a:p>
          <a:p>
            <a:pPr>
              <a:spcBef>
                <a:spcPts val="2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Delivered and installed</a:t>
            </a:r>
          </a:p>
          <a:p>
            <a:pPr>
              <a:spcBef>
                <a:spcPts val="2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Downloaded</a:t>
            </a:r>
          </a:p>
          <a:p>
            <a:pPr>
              <a:spcBef>
                <a:spcPts val="2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Bundled with other products</a:t>
            </a:r>
          </a:p>
          <a:p>
            <a:pPr>
              <a:spcBef>
                <a:spcPts val="2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As a service</a:t>
            </a:r>
          </a:p>
          <a:p>
            <a:pPr>
              <a:spcBef>
                <a:spcPts val="200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…</a:t>
            </a:r>
          </a:p>
        </p:txBody>
      </p:sp>
      <p:grpSp>
        <p:nvGrpSpPr>
          <p:cNvPr id="20484" name="Group 13"/>
          <p:cNvGrpSpPr>
            <a:grpSpLocks/>
          </p:cNvGrpSpPr>
          <p:nvPr/>
        </p:nvGrpSpPr>
        <p:grpSpPr bwMode="auto">
          <a:xfrm>
            <a:off x="2359025" y="1846263"/>
            <a:ext cx="555625" cy="831850"/>
            <a:chOff x="2513366" y="4322683"/>
            <a:chExt cx="555295" cy="830997"/>
          </a:xfrm>
        </p:grpSpPr>
        <p:sp>
          <p:nvSpPr>
            <p:cNvPr id="6" name="Rectangle 5"/>
            <p:cNvSpPr/>
            <p:nvPr/>
          </p:nvSpPr>
          <p:spPr bwMode="gray">
            <a:xfrm>
              <a:off x="2513366" y="4568493"/>
              <a:ext cx="401399" cy="401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501" name="TextBox 6"/>
            <p:cNvSpPr txBox="1">
              <a:spLocks noChangeArrowheads="1"/>
            </p:cNvSpPr>
            <p:nvPr/>
          </p:nvSpPr>
          <p:spPr bwMode="gray">
            <a:xfrm>
              <a:off x="2523640" y="4322683"/>
              <a:ext cx="5450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400" b="1">
                  <a:solidFill>
                    <a:schemeClr val="accent2"/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2359025" y="2466975"/>
            <a:ext cx="555625" cy="831850"/>
            <a:chOff x="2513366" y="4322683"/>
            <a:chExt cx="555295" cy="830997"/>
          </a:xfrm>
        </p:grpSpPr>
        <p:sp>
          <p:nvSpPr>
            <p:cNvPr id="16" name="Rectangle 15"/>
            <p:cNvSpPr/>
            <p:nvPr/>
          </p:nvSpPr>
          <p:spPr bwMode="gray">
            <a:xfrm>
              <a:off x="2513366" y="4568494"/>
              <a:ext cx="401399" cy="401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499" name="TextBox 16"/>
            <p:cNvSpPr txBox="1">
              <a:spLocks noChangeArrowheads="1"/>
            </p:cNvSpPr>
            <p:nvPr/>
          </p:nvSpPr>
          <p:spPr bwMode="gray">
            <a:xfrm>
              <a:off x="2523640" y="4322683"/>
              <a:ext cx="5450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400" b="1">
                  <a:solidFill>
                    <a:schemeClr val="accent2"/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20486" name="Group 17"/>
          <p:cNvGrpSpPr>
            <a:grpSpLocks/>
          </p:cNvGrpSpPr>
          <p:nvPr/>
        </p:nvGrpSpPr>
        <p:grpSpPr bwMode="auto">
          <a:xfrm>
            <a:off x="2359025" y="3087688"/>
            <a:ext cx="555625" cy="830262"/>
            <a:chOff x="2513366" y="4322683"/>
            <a:chExt cx="555295" cy="830997"/>
          </a:xfrm>
        </p:grpSpPr>
        <p:sp>
          <p:nvSpPr>
            <p:cNvPr id="19" name="Rectangle 18"/>
            <p:cNvSpPr/>
            <p:nvPr/>
          </p:nvSpPr>
          <p:spPr bwMode="gray">
            <a:xfrm>
              <a:off x="2513366" y="4568963"/>
              <a:ext cx="401399" cy="4004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497" name="TextBox 19"/>
            <p:cNvSpPr txBox="1">
              <a:spLocks noChangeArrowheads="1"/>
            </p:cNvSpPr>
            <p:nvPr/>
          </p:nvSpPr>
          <p:spPr bwMode="gray">
            <a:xfrm>
              <a:off x="2523640" y="4322683"/>
              <a:ext cx="5450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400" b="1">
                  <a:solidFill>
                    <a:schemeClr val="accent2"/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20487" name="Group 20"/>
          <p:cNvGrpSpPr>
            <a:grpSpLocks/>
          </p:cNvGrpSpPr>
          <p:nvPr/>
        </p:nvGrpSpPr>
        <p:grpSpPr bwMode="auto">
          <a:xfrm>
            <a:off x="2359025" y="3708400"/>
            <a:ext cx="555625" cy="830263"/>
            <a:chOff x="2513366" y="4322683"/>
            <a:chExt cx="555295" cy="830997"/>
          </a:xfrm>
        </p:grpSpPr>
        <p:sp>
          <p:nvSpPr>
            <p:cNvPr id="22" name="Rectangle 21"/>
            <p:cNvSpPr/>
            <p:nvPr/>
          </p:nvSpPr>
          <p:spPr bwMode="gray">
            <a:xfrm>
              <a:off x="2513366" y="4568964"/>
              <a:ext cx="401399" cy="4004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495" name="TextBox 22"/>
            <p:cNvSpPr txBox="1">
              <a:spLocks noChangeArrowheads="1"/>
            </p:cNvSpPr>
            <p:nvPr/>
          </p:nvSpPr>
          <p:spPr bwMode="gray">
            <a:xfrm>
              <a:off x="2523640" y="4322683"/>
              <a:ext cx="5450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400" b="1">
                  <a:solidFill>
                    <a:schemeClr val="accent2"/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20488" name="Group 23"/>
          <p:cNvGrpSpPr>
            <a:grpSpLocks/>
          </p:cNvGrpSpPr>
          <p:nvPr/>
        </p:nvGrpSpPr>
        <p:grpSpPr bwMode="auto">
          <a:xfrm>
            <a:off x="2359025" y="4329113"/>
            <a:ext cx="555625" cy="830262"/>
            <a:chOff x="2513366" y="4322683"/>
            <a:chExt cx="555295" cy="830997"/>
          </a:xfrm>
        </p:grpSpPr>
        <p:sp>
          <p:nvSpPr>
            <p:cNvPr id="25" name="Rectangle 24"/>
            <p:cNvSpPr/>
            <p:nvPr/>
          </p:nvSpPr>
          <p:spPr bwMode="gray">
            <a:xfrm>
              <a:off x="2513366" y="4568963"/>
              <a:ext cx="401399" cy="4004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493" name="TextBox 25"/>
            <p:cNvSpPr txBox="1">
              <a:spLocks noChangeArrowheads="1"/>
            </p:cNvSpPr>
            <p:nvPr/>
          </p:nvSpPr>
          <p:spPr bwMode="gray">
            <a:xfrm>
              <a:off x="2523640" y="4322683"/>
              <a:ext cx="5450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400" b="1">
                  <a:solidFill>
                    <a:schemeClr val="accent2"/>
                  </a:solidFill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20489" name="Group 26"/>
          <p:cNvGrpSpPr>
            <a:grpSpLocks/>
          </p:cNvGrpSpPr>
          <p:nvPr/>
        </p:nvGrpSpPr>
        <p:grpSpPr bwMode="auto">
          <a:xfrm>
            <a:off x="2359025" y="4949825"/>
            <a:ext cx="555625" cy="830263"/>
            <a:chOff x="2513366" y="4322683"/>
            <a:chExt cx="555295" cy="830997"/>
          </a:xfrm>
        </p:grpSpPr>
        <p:sp>
          <p:nvSpPr>
            <p:cNvPr id="28" name="Rectangle 27"/>
            <p:cNvSpPr/>
            <p:nvPr/>
          </p:nvSpPr>
          <p:spPr bwMode="gray">
            <a:xfrm>
              <a:off x="2513366" y="4568964"/>
              <a:ext cx="401399" cy="4004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491" name="TextBox 28"/>
            <p:cNvSpPr txBox="1">
              <a:spLocks noChangeArrowheads="1"/>
            </p:cNvSpPr>
            <p:nvPr/>
          </p:nvSpPr>
          <p:spPr bwMode="gray">
            <a:xfrm>
              <a:off x="2523640" y="4322683"/>
              <a:ext cx="5450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400" b="1">
                  <a:solidFill>
                    <a:schemeClr val="accent2"/>
                  </a:solidFill>
                  <a:latin typeface="Wingdings" pitchFamily="2" charset="2"/>
                </a:rPr>
                <a:t>ü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C4BD97"/>
      </a:dk2>
      <a:lt2>
        <a:srgbClr val="004382"/>
      </a:lt2>
      <a:accent1>
        <a:srgbClr val="455560"/>
      </a:accent1>
      <a:accent2>
        <a:srgbClr val="0095D3"/>
      </a:accent2>
      <a:accent3>
        <a:srgbClr val="A3C9DC"/>
      </a:accent3>
      <a:accent4>
        <a:srgbClr val="5ABA88"/>
      </a:accent4>
      <a:accent5>
        <a:srgbClr val="4B6A89"/>
      </a:accent5>
      <a:accent6>
        <a:srgbClr val="FFD96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1072</Words>
  <Application>Microsoft Office PowerPoint</Application>
  <PresentationFormat>On-screen Show (4:3)</PresentationFormat>
  <Paragraphs>521</Paragraphs>
  <Slides>49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Arial</vt:lpstr>
      <vt:lpstr>Calibri</vt:lpstr>
      <vt:lpstr>Century</vt:lpstr>
      <vt:lpstr>Garamond</vt:lpstr>
      <vt:lpstr>Helvetica</vt:lpstr>
      <vt:lpstr>Helvetica Neue</vt:lpstr>
      <vt:lpstr>Myriad Pro</vt:lpstr>
      <vt:lpstr>Wingdings</vt:lpstr>
      <vt:lpstr>Office Theme</vt:lpstr>
      <vt:lpstr>1_Office Theme</vt:lpstr>
      <vt:lpstr>   VX 420: Business Basics for Entrepreneurship   </vt:lpstr>
      <vt:lpstr>Channels</vt:lpstr>
      <vt:lpstr>PowerPoint Presentation</vt:lpstr>
      <vt:lpstr>Physical versus Virtual Channels</vt:lpstr>
      <vt:lpstr>PowerPoint Presentation</vt:lpstr>
      <vt:lpstr>How Do You Want Your Product to Get to Your Customer?</vt:lpstr>
      <vt:lpstr>Web Channels</vt:lpstr>
      <vt:lpstr>Physical Channels</vt:lpstr>
      <vt:lpstr>How Does Your Customer Want to Buy Your Product from your Channel?</vt:lpstr>
      <vt:lpstr>Types of Channels</vt:lpstr>
      <vt:lpstr>Distribution Complexity</vt:lpstr>
      <vt:lpstr>How Do the Economics Work in Different Sales Channel?</vt:lpstr>
      <vt:lpstr>How Are Channels Compensated?</vt:lpstr>
      <vt:lpstr>Channel Economics: “Direct” Sales</vt:lpstr>
      <vt:lpstr>Channel Economics: Resellers</vt:lpstr>
      <vt:lpstr>Channel Economics: Distributors/Resellers</vt:lpstr>
      <vt:lpstr>The Channel as a Customer</vt:lpstr>
      <vt:lpstr>Channel Economics: OEM or IP Licensing</vt:lpstr>
      <vt:lpstr>How Are Channels Motivated or Incented?</vt:lpstr>
      <vt:lpstr>Book Publishing  Channel Example</vt:lpstr>
      <vt:lpstr>Example: Book Publishing</vt:lpstr>
      <vt:lpstr>Book Publishing</vt:lpstr>
      <vt:lpstr>Book Publishing Economics</vt:lpstr>
      <vt:lpstr>Book Publishing Delivery</vt:lpstr>
      <vt:lpstr>Medical Device  Channel Example</vt:lpstr>
      <vt:lpstr>PowerPoint Presentation</vt:lpstr>
      <vt:lpstr>PowerPoint Presentation</vt:lpstr>
      <vt:lpstr>Farm Sensor Industry Channel Example</vt:lpstr>
      <vt:lpstr>Channel Model: Service Provider</vt:lpstr>
      <vt:lpstr>Channel Model: Service Provider</vt:lpstr>
      <vt:lpstr>Dental Product Channel Example</vt:lpstr>
      <vt:lpstr>PowerPoint Presentation</vt:lpstr>
      <vt:lpstr>PowerPoint Presentation</vt:lpstr>
      <vt:lpstr>Medical Device  Channel Example </vt:lpstr>
      <vt:lpstr>PowerPoint Presentation</vt:lpstr>
      <vt:lpstr>PowerPoint Presentation</vt:lpstr>
      <vt:lpstr>Dental Product  Channel Example</vt:lpstr>
      <vt:lpstr>Channels</vt:lpstr>
      <vt:lpstr>Channels</vt:lpstr>
      <vt:lpstr>Channels</vt:lpstr>
      <vt:lpstr>Online Rental Channel Example</vt:lpstr>
      <vt:lpstr>PowerPoint Presentation</vt:lpstr>
      <vt:lpstr>Dental Product  Channel Example</vt:lpstr>
      <vt:lpstr>PowerPoint Presentation</vt:lpstr>
      <vt:lpstr>PowerPoint Presentation</vt:lpstr>
      <vt:lpstr>Travel Industry Channel Example</vt:lpstr>
      <vt:lpstr>Travel Services: Impact of Changing Technology</vt:lpstr>
      <vt:lpstr>The Advent of GDS Systems (1980 -1995)</vt:lpstr>
      <vt:lpstr>Turning the Screen Around Online Travel (1995-2010)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Margo Shimasaki</dc:creator>
  <cp:lastModifiedBy>ray</cp:lastModifiedBy>
  <cp:revision>316</cp:revision>
  <dcterms:created xsi:type="dcterms:W3CDTF">2012-06-15T05:32:26Z</dcterms:created>
  <dcterms:modified xsi:type="dcterms:W3CDTF">2017-06-26T04:25:04Z</dcterms:modified>
</cp:coreProperties>
</file>