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87" r:id="rId3"/>
    <p:sldMasterId id="2147483713" r:id="rId4"/>
    <p:sldMasterId id="2147483726" r:id="rId5"/>
  </p:sldMasterIdLst>
  <p:notesMasterIdLst>
    <p:notesMasterId r:id="rId16"/>
  </p:notesMasterIdLst>
  <p:sldIdLst>
    <p:sldId id="256" r:id="rId6"/>
    <p:sldId id="257" r:id="rId7"/>
    <p:sldId id="258" r:id="rId8"/>
    <p:sldId id="259" r:id="rId9"/>
    <p:sldId id="261" r:id="rId10"/>
    <p:sldId id="270" r:id="rId11"/>
    <p:sldId id="271" r:id="rId12"/>
    <p:sldId id="272" r:id="rId13"/>
    <p:sldId id="273" r:id="rId14"/>
    <p:sldId id="27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534" name="PlaceHolder 2"/>
          <p:cNvSpPr>
            <a:spLocks noGrp="1"/>
          </p:cNvSpPr>
          <p:nvPr>
            <p:ph type="body"/>
          </p:nvPr>
        </p:nvSpPr>
        <p:spPr>
          <a:xfrm>
            <a:off x="685800" y="4400280"/>
            <a:ext cx="5486400" cy="360036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5" name="CustomShape 3"/>
          <p:cNvSpPr/>
          <p:nvPr/>
        </p:nvSpPr>
        <p:spPr>
          <a:xfrm>
            <a:off x="3884760" y="8685360"/>
            <a:ext cx="2971800" cy="45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marL="216000" indent="-216000" algn="r">
              <a:buClr>
                <a:srgbClr val="000000"/>
              </a:buClr>
              <a:buSzPct val="45000"/>
              <a:buFont typeface="Wingdings" charset="2"/>
              <a:buChar char=""/>
            </a:pPr>
            <a:fld id="{2FE909E5-23A1-4512-B849-EC5FB9C06E82}" type="slidenum">
              <a:rPr lang="en-US" sz="1200" b="0" strike="noStrike" spc="-1">
                <a:latin typeface="Arial"/>
              </a:rPr>
              <a:t>1</a:t>
            </a:fld>
            <a:endParaRPr lang="en-AU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5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AU" sz="2000" b="0" strike="noStrike" spc="-1">
                <a:latin typeface="Arial"/>
              </a:rPr>
              <a:t>https://www.youtube.com/watch?v=IP0cUBWTgpY</a:t>
            </a:r>
          </a:p>
        </p:txBody>
      </p:sp>
      <p:sp>
        <p:nvSpPr>
          <p:cNvPr id="54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3873E5B-D3F1-4CE6-AF35-6D28D8A3241D}" type="slidenum">
              <a:rPr lang="en-AU" sz="1200" b="0" strike="noStrike" spc="-1">
                <a:solidFill>
                  <a:srgbClr val="000000"/>
                </a:solidFill>
                <a:latin typeface="Arial"/>
                <a:ea typeface="+mn-ea"/>
              </a:rPr>
              <a:t>5</a:t>
            </a:fld>
            <a:endParaRPr lang="en-A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0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0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0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4147560"/>
            <a:ext cx="26496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4147560"/>
            <a:ext cx="26496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4147560"/>
            <a:ext cx="26496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0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0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0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0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457200" y="533520"/>
            <a:ext cx="8229240" cy="459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0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0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0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0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0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0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0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4147560"/>
            <a:ext cx="26496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3239640" y="4147560"/>
            <a:ext cx="26496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6022080" y="4147560"/>
            <a:ext cx="26496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0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0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0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0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0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ubTitle"/>
          </p:nvPr>
        </p:nvSpPr>
        <p:spPr>
          <a:xfrm>
            <a:off x="457200" y="533520"/>
            <a:ext cx="8229240" cy="459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0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0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0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0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0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0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457200" y="4147560"/>
            <a:ext cx="26496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77" name="PlaceHolder 6"/>
          <p:cNvSpPr>
            <a:spLocks noGrp="1"/>
          </p:cNvSpPr>
          <p:nvPr>
            <p:ph type="body"/>
          </p:nvPr>
        </p:nvSpPr>
        <p:spPr>
          <a:xfrm>
            <a:off x="3239640" y="4147560"/>
            <a:ext cx="26496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78" name="PlaceHolder 7"/>
          <p:cNvSpPr>
            <a:spLocks noGrp="1"/>
          </p:cNvSpPr>
          <p:nvPr>
            <p:ph type="body"/>
          </p:nvPr>
        </p:nvSpPr>
        <p:spPr>
          <a:xfrm>
            <a:off x="6022080" y="4147560"/>
            <a:ext cx="26496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0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0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0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0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0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ubTitle"/>
          </p:nvPr>
        </p:nvSpPr>
        <p:spPr>
          <a:xfrm>
            <a:off x="457200" y="533520"/>
            <a:ext cx="8229240" cy="459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0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0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0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0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0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257" name="PlaceHolder 5"/>
          <p:cNvSpPr>
            <a:spLocks noGrp="1"/>
          </p:cNvSpPr>
          <p:nvPr>
            <p:ph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0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262" name="PlaceHolder 5"/>
          <p:cNvSpPr>
            <a:spLocks noGrp="1"/>
          </p:cNvSpPr>
          <p:nvPr>
            <p:ph type="body"/>
          </p:nvPr>
        </p:nvSpPr>
        <p:spPr>
          <a:xfrm>
            <a:off x="457200" y="4147560"/>
            <a:ext cx="26496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263" name="PlaceHolder 6"/>
          <p:cNvSpPr>
            <a:spLocks noGrp="1"/>
          </p:cNvSpPr>
          <p:nvPr>
            <p:ph type="body"/>
          </p:nvPr>
        </p:nvSpPr>
        <p:spPr>
          <a:xfrm>
            <a:off x="3239640" y="4147560"/>
            <a:ext cx="26496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264" name="PlaceHolder 7"/>
          <p:cNvSpPr>
            <a:spLocks noGrp="1"/>
          </p:cNvSpPr>
          <p:nvPr>
            <p:ph type="body"/>
          </p:nvPr>
        </p:nvSpPr>
        <p:spPr>
          <a:xfrm>
            <a:off x="6022080" y="4147560"/>
            <a:ext cx="26496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0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0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0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0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0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subTitle"/>
          </p:nvPr>
        </p:nvSpPr>
        <p:spPr>
          <a:xfrm>
            <a:off x="457200" y="533520"/>
            <a:ext cx="8229240" cy="459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0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0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0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0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0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293" name="PlaceHolder 5"/>
          <p:cNvSpPr>
            <a:spLocks noGrp="1"/>
          </p:cNvSpPr>
          <p:nvPr>
            <p:ph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533520"/>
            <a:ext cx="8229240" cy="459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0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298" name="PlaceHolder 5"/>
          <p:cNvSpPr>
            <a:spLocks noGrp="1"/>
          </p:cNvSpPr>
          <p:nvPr>
            <p:ph type="body"/>
          </p:nvPr>
        </p:nvSpPr>
        <p:spPr>
          <a:xfrm>
            <a:off x="457200" y="4147560"/>
            <a:ext cx="26496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299" name="PlaceHolder 6"/>
          <p:cNvSpPr>
            <a:spLocks noGrp="1"/>
          </p:cNvSpPr>
          <p:nvPr>
            <p:ph type="body"/>
          </p:nvPr>
        </p:nvSpPr>
        <p:spPr>
          <a:xfrm>
            <a:off x="3239640" y="4147560"/>
            <a:ext cx="26496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300" name="PlaceHolder 7"/>
          <p:cNvSpPr>
            <a:spLocks noGrp="1"/>
          </p:cNvSpPr>
          <p:nvPr>
            <p:ph type="body"/>
          </p:nvPr>
        </p:nvSpPr>
        <p:spPr>
          <a:xfrm>
            <a:off x="6022080" y="4147560"/>
            <a:ext cx="26496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0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0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0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BS_Logo_RGB_Navy.png"/>
          <p:cNvPicPr/>
          <p:nvPr/>
        </p:nvPicPr>
        <p:blipFill>
          <a:blip r:embed="rId15"/>
          <a:stretch/>
        </p:blipFill>
        <p:spPr>
          <a:xfrm>
            <a:off x="506520" y="4187880"/>
            <a:ext cx="1150560" cy="2223720"/>
          </a:xfrm>
          <a:prstGeom prst="rect">
            <a:avLst/>
          </a:prstGeom>
          <a:ln>
            <a:noFill/>
          </a:ln>
        </p:spPr>
      </p:pic>
      <p:sp>
        <p:nvSpPr>
          <p:cNvPr id="8" name="Line 1"/>
          <p:cNvSpPr/>
          <p:nvPr/>
        </p:nvSpPr>
        <p:spPr>
          <a:xfrm>
            <a:off x="685800" y="3398760"/>
            <a:ext cx="7848360" cy="1440"/>
          </a:xfrm>
          <a:prstGeom prst="line">
            <a:avLst/>
          </a:prstGeom>
          <a:ln w="1908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685800" y="1371600"/>
            <a:ext cx="7848360" cy="19267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5400" b="0" strike="noStrike" cap="all" spc="-1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lang="en-US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6520" y="4187880"/>
            <a:ext cx="1150560" cy="22237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88436842-1FBB-4CD5-832C-68F34CB96AFF}" type="datetime">
              <a:rPr lang="en-AU" sz="1400" b="0" strike="noStrike" spc="-1">
                <a:solidFill>
                  <a:srgbClr val="000000"/>
                </a:solidFill>
                <a:latin typeface="Arial"/>
              </a:rPr>
              <a:t>15/06/2021</a:t>
            </a:fld>
            <a:endParaRPr lang="en-AU" sz="1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506520" y="4187880"/>
            <a:ext cx="1150560" cy="222372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 lang="en-AU" sz="2400" b="0" strike="noStrike" spc="-1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506520" y="4187880"/>
            <a:ext cx="1150560" cy="22237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040731BB-CB2C-47DE-BF12-2A69AE1976BE}" type="slidenum">
              <a:rPr lang="en-AU" sz="1400" b="0" strike="noStrike" spc="-1">
                <a:solidFill>
                  <a:srgbClr val="000000"/>
                </a:solidFill>
                <a:latin typeface="Arial"/>
              </a:rPr>
              <a:t>‹#›</a:t>
            </a:fld>
            <a:endParaRPr lang="en-AU" sz="1400" b="0" strike="noStrike" spc="-1">
              <a:latin typeface="Times New Roman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 hidden="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2" hidden="1"/>
          <p:cNvSpPr/>
          <p:nvPr/>
        </p:nvSpPr>
        <p:spPr>
          <a:xfrm>
            <a:off x="0" y="0"/>
            <a:ext cx="9143640" cy="364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3" hidden="1"/>
          <p:cNvSpPr/>
          <p:nvPr/>
        </p:nvSpPr>
        <p:spPr>
          <a:xfrm>
            <a:off x="237960" y="6568920"/>
            <a:ext cx="8642160" cy="18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AU" sz="800" b="0" strike="noStrike" spc="-1">
                <a:solidFill>
                  <a:srgbClr val="292934"/>
                </a:solidFill>
                <a:latin typeface="Arial"/>
              </a:rPr>
              <a:t>Trott, </a:t>
            </a:r>
            <a:r>
              <a:rPr lang="en-AU" sz="800" b="0" i="1" strike="noStrike" spc="-1">
                <a:solidFill>
                  <a:srgbClr val="292934"/>
                </a:solidFill>
                <a:latin typeface="Arial"/>
              </a:rPr>
              <a:t>Innovation Management and New Product Development</a:t>
            </a:r>
            <a:r>
              <a:rPr lang="en-AU" sz="800" b="0" strike="noStrike" spc="-1">
                <a:solidFill>
                  <a:srgbClr val="292934"/>
                </a:solidFill>
                <a:latin typeface="Arial"/>
              </a:rPr>
              <a:t>, 5</a:t>
            </a:r>
            <a:r>
              <a:rPr lang="en-AU" sz="800" b="0" strike="noStrike" spc="-1" baseline="30000">
                <a:solidFill>
                  <a:srgbClr val="292934"/>
                </a:solidFill>
                <a:latin typeface="Arial"/>
              </a:rPr>
              <a:t>th</a:t>
            </a:r>
            <a:r>
              <a:rPr lang="en-AU" sz="800" b="0" strike="noStrike" spc="-1">
                <a:solidFill>
                  <a:srgbClr val="292934"/>
                </a:solidFill>
                <a:latin typeface="Arial"/>
              </a:rPr>
              <a:t> Edition, © Pearson Education Limited 2013</a:t>
            </a:r>
            <a:endParaRPr lang="en-AU" sz="800" b="0" strike="noStrike" spc="-1">
              <a:latin typeface="Arial"/>
            </a:endParaRPr>
          </a:p>
        </p:txBody>
      </p:sp>
      <p:sp>
        <p:nvSpPr>
          <p:cNvPr id="46" name="CustomShape 4" hidden="1"/>
          <p:cNvSpPr/>
          <p:nvPr/>
        </p:nvSpPr>
        <p:spPr>
          <a:xfrm>
            <a:off x="0" y="0"/>
            <a:ext cx="806040" cy="21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AU" sz="800" b="0" strike="noStrike" spc="-1">
                <a:solidFill>
                  <a:srgbClr val="292934"/>
                </a:solidFill>
                <a:latin typeface="Arial"/>
              </a:rPr>
              <a:t>Slide 14.</a:t>
            </a:r>
            <a:fld id="{14799B84-9962-4272-8372-CCA215976A5B}" type="slidenum">
              <a:rPr lang="en-AU" sz="800" b="0" strike="noStrike" spc="-1">
                <a:solidFill>
                  <a:srgbClr val="292934"/>
                </a:solidFill>
                <a:latin typeface="Arial"/>
              </a:rPr>
              <a:t>‹#›</a:t>
            </a:fld>
            <a:endParaRPr lang="en-AU" sz="800" b="0" strike="noStrike" spc="-1">
              <a:latin typeface="Arial"/>
            </a:endParaRPr>
          </a:p>
        </p:txBody>
      </p:sp>
      <p:sp>
        <p:nvSpPr>
          <p:cNvPr id="47" name="Line 5"/>
          <p:cNvSpPr/>
          <p:nvPr/>
        </p:nvSpPr>
        <p:spPr>
          <a:xfrm>
            <a:off x="685800" y="3398760"/>
            <a:ext cx="7848360" cy="1440"/>
          </a:xfrm>
          <a:prstGeom prst="line">
            <a:avLst/>
          </a:prstGeom>
          <a:ln w="1908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PlaceHolder 6"/>
          <p:cNvSpPr>
            <a:spLocks noGrp="1"/>
          </p:cNvSpPr>
          <p:nvPr>
            <p:ph type="title"/>
          </p:nvPr>
        </p:nvSpPr>
        <p:spPr>
          <a:xfrm>
            <a:off x="685800" y="1371600"/>
            <a:ext cx="7848360" cy="192672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5400" b="0" strike="noStrike" cap="all" spc="-97">
                <a:solidFill>
                  <a:srgbClr val="D2533C"/>
                </a:solidFill>
                <a:latin typeface="Arial"/>
              </a:rPr>
              <a:t>Click to edit Master title style</a:t>
            </a:r>
            <a:endParaRPr lang="en-US" sz="5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dt"/>
          </p:nvPr>
        </p:nvSpPr>
        <p:spPr>
          <a:xfrm>
            <a:off x="457200" y="19080"/>
            <a:ext cx="2895120" cy="3283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9569E2ED-3A59-4552-9F9B-E28C193E427C}" type="datetime">
              <a:rPr lang="en-AU" sz="1200" b="0" strike="noStrike" spc="-1">
                <a:solidFill>
                  <a:srgbClr val="FFFFFF"/>
                </a:solidFill>
                <a:latin typeface="Arial"/>
              </a:rPr>
              <a:t>15/06/2021</a:t>
            </a:fld>
            <a:endParaRPr lang="en-AU" sz="1200" b="0" strike="noStrike" spc="-1">
              <a:latin typeface="Times New Roman"/>
            </a:endParaRPr>
          </a:p>
        </p:txBody>
      </p:sp>
      <p:sp>
        <p:nvSpPr>
          <p:cNvPr id="50" name="PlaceHolder 8"/>
          <p:cNvSpPr>
            <a:spLocks noGrp="1"/>
          </p:cNvSpPr>
          <p:nvPr>
            <p:ph type="ftr"/>
          </p:nvPr>
        </p:nvSpPr>
        <p:spPr>
          <a:xfrm>
            <a:off x="3429000" y="19080"/>
            <a:ext cx="4114440" cy="328320"/>
          </a:xfrm>
          <a:prstGeom prst="rect">
            <a:avLst/>
          </a:prstGeom>
        </p:spPr>
        <p:txBody>
          <a:bodyPr anchor="ctr"/>
          <a:lstStyle/>
          <a:p>
            <a:endParaRPr lang="en-AU" sz="2400" b="0" strike="noStrike" spc="-1">
              <a:latin typeface="Times New Roman"/>
            </a:endParaRPr>
          </a:p>
        </p:txBody>
      </p:sp>
      <p:sp>
        <p:nvSpPr>
          <p:cNvPr id="51" name="PlaceHolder 9"/>
          <p:cNvSpPr>
            <a:spLocks noGrp="1"/>
          </p:cNvSpPr>
          <p:nvPr>
            <p:ph type="sldNum"/>
          </p:nvPr>
        </p:nvSpPr>
        <p:spPr>
          <a:xfrm>
            <a:off x="7620120" y="19080"/>
            <a:ext cx="1066320" cy="3283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918D8C93-9F75-48FA-B0ED-BAA8A0708F95}" type="slidenum">
              <a:rPr lang="en-AU" sz="1400" b="1" strike="noStrike" spc="-1">
                <a:solidFill>
                  <a:srgbClr val="FFFFFF"/>
                </a:solidFill>
                <a:latin typeface="Arial"/>
              </a:rPr>
              <a:t>‹#›</a:t>
            </a:fld>
            <a:endParaRPr lang="en-AU" sz="1400" b="0" strike="noStrike" spc="-1">
              <a:latin typeface="Times New Roman"/>
            </a:endParaRPr>
          </a:p>
        </p:txBody>
      </p:sp>
      <p:sp>
        <p:nvSpPr>
          <p:cNvPr id="52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292934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292934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292934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 hidden="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2" hidden="1"/>
          <p:cNvSpPr/>
          <p:nvPr/>
        </p:nvSpPr>
        <p:spPr>
          <a:xfrm>
            <a:off x="0" y="0"/>
            <a:ext cx="9143640" cy="364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3" hidden="1"/>
          <p:cNvSpPr/>
          <p:nvPr/>
        </p:nvSpPr>
        <p:spPr>
          <a:xfrm>
            <a:off x="237960" y="6568920"/>
            <a:ext cx="8642160" cy="18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AU" sz="800" b="0" strike="noStrike" spc="-1">
                <a:solidFill>
                  <a:srgbClr val="292934"/>
                </a:solidFill>
                <a:latin typeface="Arial"/>
              </a:rPr>
              <a:t>Trott, </a:t>
            </a:r>
            <a:r>
              <a:rPr lang="en-AU" sz="800" b="0" i="1" strike="noStrike" spc="-1">
                <a:solidFill>
                  <a:srgbClr val="292934"/>
                </a:solidFill>
                <a:latin typeface="Arial"/>
              </a:rPr>
              <a:t>Innovation Management and New Product Development</a:t>
            </a:r>
            <a:r>
              <a:rPr lang="en-AU" sz="800" b="0" strike="noStrike" spc="-1">
                <a:solidFill>
                  <a:srgbClr val="292934"/>
                </a:solidFill>
                <a:latin typeface="Arial"/>
              </a:rPr>
              <a:t>, 5</a:t>
            </a:r>
            <a:r>
              <a:rPr lang="en-AU" sz="800" b="0" strike="noStrike" spc="-1" baseline="30000">
                <a:solidFill>
                  <a:srgbClr val="292934"/>
                </a:solidFill>
                <a:latin typeface="Arial"/>
              </a:rPr>
              <a:t>th</a:t>
            </a:r>
            <a:r>
              <a:rPr lang="en-AU" sz="800" b="0" strike="noStrike" spc="-1">
                <a:solidFill>
                  <a:srgbClr val="292934"/>
                </a:solidFill>
                <a:latin typeface="Arial"/>
              </a:rPr>
              <a:t> Edition, © Pearson Education Limited 2013</a:t>
            </a:r>
            <a:endParaRPr lang="en-AU" sz="800" b="0" strike="noStrike" spc="-1">
              <a:latin typeface="Arial"/>
            </a:endParaRPr>
          </a:p>
        </p:txBody>
      </p:sp>
      <p:sp>
        <p:nvSpPr>
          <p:cNvPr id="137" name="CustomShape 4" hidden="1"/>
          <p:cNvSpPr/>
          <p:nvPr/>
        </p:nvSpPr>
        <p:spPr>
          <a:xfrm>
            <a:off x="0" y="0"/>
            <a:ext cx="806040" cy="21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AU" sz="800" b="0" strike="noStrike" spc="-1">
                <a:solidFill>
                  <a:srgbClr val="292934"/>
                </a:solidFill>
                <a:latin typeface="Arial"/>
              </a:rPr>
              <a:t>Slide 14.</a:t>
            </a:r>
            <a:fld id="{350E4FE7-BB93-4451-8050-B7AF5E2F8208}" type="slidenum">
              <a:rPr lang="en-AU" sz="800" b="0" strike="noStrike" spc="-1">
                <a:solidFill>
                  <a:srgbClr val="292934"/>
                </a:solidFill>
                <a:latin typeface="Arial"/>
              </a:rPr>
              <a:t>‹#›</a:t>
            </a:fld>
            <a:endParaRPr lang="en-AU" sz="800" b="0" strike="noStrike" spc="-1">
              <a:latin typeface="Arial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Click to edit Master title style</a:t>
            </a:r>
            <a:endParaRPr lang="en-US" sz="40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39" name="PlaceHolder 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/>
          <a:lstStyle/>
          <a:p>
            <a:pPr marL="182520" indent="-18216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Click to edit Master text styles</a:t>
            </a:r>
          </a:p>
          <a:p>
            <a:pPr marL="457200" lvl="1" indent="-18216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Second level</a:t>
            </a:r>
          </a:p>
          <a:p>
            <a:pPr marL="730080" lvl="2" indent="-182160">
              <a:lnSpc>
                <a:spcPct val="100000"/>
              </a:lnSpc>
              <a:spcBef>
                <a:spcPts val="360"/>
              </a:spcBef>
              <a:buClr>
                <a:srgbClr val="93A299"/>
              </a:buClr>
              <a:buSzPct val="90000"/>
              <a:buFont typeface="Arial"/>
              <a:buChar char="•"/>
            </a:pPr>
            <a:r>
              <a:rPr lang="en-US" sz="1800" b="0" strike="noStrike" spc="-1">
                <a:solidFill>
                  <a:srgbClr val="292934"/>
                </a:solidFill>
                <a:latin typeface="Arial"/>
              </a:rPr>
              <a:t>Third level</a:t>
            </a:r>
          </a:p>
          <a:p>
            <a:pPr marL="1004760" lvl="3" indent="-182160">
              <a:lnSpc>
                <a:spcPct val="100000"/>
              </a:lnSpc>
              <a:spcBef>
                <a:spcPts val="320"/>
              </a:spcBef>
              <a:buClr>
                <a:srgbClr val="93A299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292934"/>
                </a:solidFill>
                <a:latin typeface="Arial"/>
              </a:rPr>
              <a:t>Fourth level</a:t>
            </a:r>
          </a:p>
          <a:p>
            <a:pPr marL="1187280" lvl="4" indent="-136080">
              <a:lnSpc>
                <a:spcPct val="100000"/>
              </a:lnSpc>
              <a:spcBef>
                <a:spcPts val="281"/>
              </a:spcBef>
              <a:buClr>
                <a:srgbClr val="93A299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292934"/>
                </a:solidFill>
                <a:latin typeface="Arial"/>
              </a:rPr>
              <a:t>Fifth level</a:t>
            </a:r>
          </a:p>
        </p:txBody>
      </p:sp>
      <p:sp>
        <p:nvSpPr>
          <p:cNvPr id="140" name="PlaceHolder 7"/>
          <p:cNvSpPr>
            <a:spLocks noGrp="1"/>
          </p:cNvSpPr>
          <p:nvPr>
            <p:ph type="dt"/>
          </p:nvPr>
        </p:nvSpPr>
        <p:spPr>
          <a:xfrm>
            <a:off x="457200" y="19080"/>
            <a:ext cx="2895120" cy="3283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F5634FBD-410A-4E1D-9A27-B136A4644FEA}" type="datetime">
              <a:rPr lang="en-AU" sz="1200" b="0" strike="noStrike" spc="-1">
                <a:solidFill>
                  <a:srgbClr val="FFFFFF"/>
                </a:solidFill>
                <a:latin typeface="Arial"/>
              </a:rPr>
              <a:t>15/06/2021</a:t>
            </a:fld>
            <a:endParaRPr lang="en-AU" sz="1200" b="0" strike="noStrike" spc="-1">
              <a:latin typeface="Times New Roman"/>
            </a:endParaRPr>
          </a:p>
        </p:txBody>
      </p:sp>
      <p:sp>
        <p:nvSpPr>
          <p:cNvPr id="141" name="PlaceHolder 8"/>
          <p:cNvSpPr>
            <a:spLocks noGrp="1"/>
          </p:cNvSpPr>
          <p:nvPr>
            <p:ph type="ftr"/>
          </p:nvPr>
        </p:nvSpPr>
        <p:spPr>
          <a:xfrm>
            <a:off x="3429000" y="19080"/>
            <a:ext cx="4114440" cy="328320"/>
          </a:xfrm>
          <a:prstGeom prst="rect">
            <a:avLst/>
          </a:prstGeom>
        </p:spPr>
        <p:txBody>
          <a:bodyPr anchor="ctr"/>
          <a:lstStyle/>
          <a:p>
            <a:endParaRPr lang="en-AU" sz="2400" b="0" strike="noStrike" spc="-1">
              <a:latin typeface="Times New Roman"/>
            </a:endParaRPr>
          </a:p>
        </p:txBody>
      </p:sp>
      <p:sp>
        <p:nvSpPr>
          <p:cNvPr id="142" name="PlaceHolder 9"/>
          <p:cNvSpPr>
            <a:spLocks noGrp="1"/>
          </p:cNvSpPr>
          <p:nvPr>
            <p:ph type="sldNum"/>
          </p:nvPr>
        </p:nvSpPr>
        <p:spPr>
          <a:xfrm>
            <a:off x="7620120" y="19080"/>
            <a:ext cx="1066320" cy="3283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CC7CB74C-D644-425C-A128-48D68BB34F2D}" type="slidenum">
              <a:rPr lang="en-AU" sz="1400" b="1" strike="noStrike" spc="-1">
                <a:solidFill>
                  <a:srgbClr val="FFFFFF"/>
                </a:solidFill>
                <a:latin typeface="Arial"/>
              </a:rPr>
              <a:t>‹#›</a:t>
            </a:fld>
            <a:endParaRPr lang="en-AU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28330CEC-00E1-4BB9-9F39-DF0289747FE6}" type="datetime">
              <a:rPr lang="en-AU" sz="1200" b="0" strike="noStrike" spc="-1">
                <a:solidFill>
                  <a:srgbClr val="8B8B8B"/>
                </a:solidFill>
                <a:latin typeface="Calibri"/>
              </a:rPr>
              <a:t>15/06/2021</a:t>
            </a:fld>
            <a:endParaRPr lang="en-AU" sz="1200" b="0" strike="noStrike" spc="-1">
              <a:latin typeface="Times New Roman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AU" sz="2400" b="0" strike="noStrike" spc="-1">
              <a:latin typeface="Times New Roman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C29E86A-75E9-43DB-8742-ECE52CA70180}" type="slidenum">
              <a:rPr lang="en-AU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AU" sz="1200" b="0" strike="noStrike" spc="-1">
              <a:latin typeface="Times New Roman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228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user/mckinse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内容占位符 5"/>
          <p:cNvPicPr/>
          <p:nvPr/>
        </p:nvPicPr>
        <p:blipFill>
          <a:blip r:embed="rId3"/>
          <a:stretch/>
        </p:blipFill>
        <p:spPr>
          <a:xfrm>
            <a:off x="7051680" y="330120"/>
            <a:ext cx="1635120" cy="1011240"/>
          </a:xfrm>
          <a:prstGeom prst="rect">
            <a:avLst/>
          </a:prstGeom>
          <a:ln>
            <a:noFill/>
          </a:ln>
        </p:spPr>
      </p:pic>
      <p:sp>
        <p:nvSpPr>
          <p:cNvPr id="302" name="TextShape 1"/>
          <p:cNvSpPr txBox="1"/>
          <p:nvPr/>
        </p:nvSpPr>
        <p:spPr>
          <a:xfrm>
            <a:off x="457200" y="2619495"/>
            <a:ext cx="8229600" cy="71425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/>
            <a:r>
              <a:rPr lang="en-AU" sz="4400" b="1" strike="noStrike" spc="-1" dirty="0">
                <a:solidFill>
                  <a:srgbClr val="000000"/>
                </a:solidFill>
                <a:latin typeface="Arial"/>
              </a:rPr>
              <a:t>Entrepreneurship Basics</a:t>
            </a:r>
            <a:br>
              <a:rPr dirty="0"/>
            </a:br>
            <a:r>
              <a:rPr lang="en-AU" sz="4400" b="1" strike="noStrike" spc="-1" dirty="0">
                <a:solidFill>
                  <a:srgbClr val="000000"/>
                </a:solidFill>
                <a:latin typeface="Arial"/>
              </a:rPr>
              <a:t>VX 420</a:t>
            </a:r>
            <a:br>
              <a:rPr dirty="0"/>
            </a:br>
            <a:br>
              <a:rPr dirty="0"/>
            </a:br>
            <a:r>
              <a:rPr lang="en-AU" sz="3200" b="1" dirty="0"/>
              <a:t>Application of Business Model Canvas</a:t>
            </a:r>
            <a:r>
              <a:rPr lang="en-AU" dirty="0"/>
              <a:t>: </a:t>
            </a:r>
            <a:r>
              <a:rPr lang="en-AU" sz="3200" b="1" strike="noStrike" spc="-1" dirty="0">
                <a:solidFill>
                  <a:srgbClr val="000000"/>
                </a:solidFill>
                <a:latin typeface="Arial"/>
              </a:rPr>
              <a:t>Linking Product-Market Fit with Activities and Resources</a:t>
            </a:r>
            <a:endParaRPr lang="en-AU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 spd="med">
    <p:randomBar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97">
                <a:solidFill>
                  <a:srgbClr val="D2533C"/>
                </a:solidFill>
                <a:latin typeface="Arial"/>
              </a:rPr>
              <a:t>Activity: Develop  a value configuration diagram within 30 minutes as a team</a:t>
            </a:r>
            <a:endParaRPr lang="en-US" sz="28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532" name="TextShape 2"/>
          <p:cNvSpPr txBox="1"/>
          <p:nvPr/>
        </p:nvSpPr>
        <p:spPr>
          <a:xfrm>
            <a:off x="457200" y="1772640"/>
            <a:ext cx="8434800" cy="4703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82520" indent="-18216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Suggested firms: Tao Bao, We Chat, Baidu, Sina Weibo, DiDi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solidFill>
                <a:srgbClr val="292934"/>
              </a:solidFill>
              <a:latin typeface="Arial"/>
            </a:endParaRPr>
          </a:p>
          <a:p>
            <a:pPr marL="182520" indent="-18216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Use blank template to create your value configuration diagram as a team. 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solidFill>
                <a:srgbClr val="292934"/>
              </a:solidFill>
              <a:latin typeface="Arial"/>
            </a:endParaRPr>
          </a:p>
          <a:p>
            <a:pPr marL="182520" indent="-18216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Each group is required to make a </a:t>
            </a:r>
            <a:r>
              <a:rPr lang="en-US" sz="2400" b="1" strike="noStrike" spc="-1">
                <a:solidFill>
                  <a:srgbClr val="FF0000"/>
                </a:solidFill>
                <a:latin typeface="Arial"/>
              </a:rPr>
              <a:t>3 minutes’ </a:t>
            </a: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presentation. 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646200" y="2133720"/>
            <a:ext cx="7775280" cy="283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buClr>
                <a:srgbClr val="292934"/>
              </a:buClr>
              <a:buFont typeface="Arial" panose="020B0604020202020204" pitchFamily="34" charset="0"/>
              <a:buChar char="•"/>
            </a:pPr>
            <a:r>
              <a:rPr lang="en-AU" sz="1800" b="0" strike="noStrike" spc="-1" dirty="0">
                <a:solidFill>
                  <a:srgbClr val="292934"/>
                </a:solidFill>
                <a:latin typeface="Arial"/>
              </a:rPr>
              <a:t>Understand how enterprises create value by applying business model thinking</a:t>
            </a:r>
            <a:endParaRPr lang="en-AU" sz="18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292934"/>
              </a:buClr>
              <a:buFont typeface="Arial" panose="020B0604020202020204" pitchFamily="34" charset="0"/>
              <a:buChar char="•"/>
            </a:pPr>
            <a:endParaRPr lang="en-AU" sz="18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292934"/>
              </a:buClr>
              <a:buFont typeface="Arial" panose="020B0604020202020204" pitchFamily="34" charset="0"/>
              <a:buChar char="•"/>
            </a:pPr>
            <a:r>
              <a:rPr lang="en-AU" sz="1800" b="0" strike="noStrike" spc="-1" dirty="0">
                <a:solidFill>
                  <a:srgbClr val="292934"/>
                </a:solidFill>
                <a:latin typeface="Arial"/>
              </a:rPr>
              <a:t>Positioning based on Value Proposition and Target Customer Segment;</a:t>
            </a:r>
          </a:p>
          <a:p>
            <a:pPr marL="286110" indent="-285750">
              <a:lnSpc>
                <a:spcPct val="100000"/>
              </a:lnSpc>
              <a:buClr>
                <a:srgbClr val="292934"/>
              </a:buClr>
              <a:buFont typeface="Arial" panose="020B0604020202020204" pitchFamily="34" charset="0"/>
              <a:buChar char="•"/>
            </a:pPr>
            <a:endParaRPr lang="en-AU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292934"/>
              </a:buClr>
              <a:buFont typeface="Arial" panose="020B0604020202020204" pitchFamily="34" charset="0"/>
              <a:buChar char="•"/>
            </a:pPr>
            <a:r>
              <a:rPr lang="en-AU" sz="1800" b="0" strike="noStrike" spc="-1" dirty="0">
                <a:solidFill>
                  <a:srgbClr val="292934"/>
                </a:solidFill>
                <a:latin typeface="Arial"/>
              </a:rPr>
              <a:t>Determining Capabilities based on Positioning</a:t>
            </a:r>
            <a:endParaRPr lang="en-AU" sz="1800" b="0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AU" sz="18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292934"/>
              </a:buClr>
              <a:buFont typeface="Arial" panose="020B0604020202020204" pitchFamily="34" charset="0"/>
              <a:buChar char="•"/>
            </a:pPr>
            <a:r>
              <a:rPr lang="en-AU" sz="1800" b="0" strike="noStrike" spc="-1" dirty="0">
                <a:solidFill>
                  <a:srgbClr val="292934"/>
                </a:solidFill>
                <a:latin typeface="Arial"/>
              </a:rPr>
              <a:t>Realizing Capabilities using Resources</a:t>
            </a:r>
            <a:endParaRPr lang="en-A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 dirty="0">
              <a:latin typeface="Arial"/>
            </a:endParaRPr>
          </a:p>
        </p:txBody>
      </p:sp>
      <p:sp>
        <p:nvSpPr>
          <p:cNvPr id="304" name="CustomShape 2"/>
          <p:cNvSpPr/>
          <p:nvPr/>
        </p:nvSpPr>
        <p:spPr>
          <a:xfrm>
            <a:off x="971640" y="907920"/>
            <a:ext cx="554472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 sz="2800" b="0" strike="noStrike" spc="-1">
                <a:solidFill>
                  <a:srgbClr val="292934"/>
                </a:solidFill>
                <a:latin typeface="Arial"/>
              </a:rPr>
              <a:t>Learning Objectives</a:t>
            </a:r>
            <a:endParaRPr lang="en-AU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Picture 3"/>
          <p:cNvPicPr/>
          <p:nvPr/>
        </p:nvPicPr>
        <p:blipFill>
          <a:blip r:embed="rId2"/>
          <a:stretch/>
        </p:blipFill>
        <p:spPr>
          <a:xfrm>
            <a:off x="0" y="162720"/>
            <a:ext cx="9143640" cy="6532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Picture 2"/>
          <p:cNvPicPr/>
          <p:nvPr/>
        </p:nvPicPr>
        <p:blipFill>
          <a:blip r:embed="rId2"/>
          <a:stretch/>
        </p:blipFill>
        <p:spPr>
          <a:xfrm>
            <a:off x="0" y="16920"/>
            <a:ext cx="9143640" cy="6823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7620120" y="19080"/>
            <a:ext cx="1066320" cy="328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F27ABAB1-96B0-46E4-A707-A712809F33A3}" type="slidenum">
              <a:rPr lang="en-AU" sz="1400" b="1" strike="noStrike" spc="-1">
                <a:solidFill>
                  <a:srgbClr val="FFFFFF"/>
                </a:solidFill>
                <a:latin typeface="Arial"/>
              </a:rPr>
              <a:t>5</a:t>
            </a:fld>
            <a:endParaRPr lang="en-AU" sz="1400" b="0" strike="noStrike" spc="-1">
              <a:latin typeface="Times New Roman"/>
            </a:endParaRPr>
          </a:p>
        </p:txBody>
      </p:sp>
      <p:sp>
        <p:nvSpPr>
          <p:cNvPr id="310" name="CustomShape 2"/>
          <p:cNvSpPr/>
          <p:nvPr/>
        </p:nvSpPr>
        <p:spPr>
          <a:xfrm>
            <a:off x="3505320" y="2000160"/>
            <a:ext cx="2057040" cy="3200040"/>
          </a:xfrm>
          <a:prstGeom prst="rect">
            <a:avLst/>
          </a:prstGeom>
          <a:solidFill>
            <a:schemeClr val="bg1"/>
          </a:solidFill>
          <a:ln w="2844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80000"/>
              </a:lnSpc>
            </a:pPr>
            <a:endParaRPr lang="en-AU" sz="1800" b="0" strike="noStrike" spc="-1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AU" sz="1600" b="0" strike="noStrike" spc="-1">
                <a:solidFill>
                  <a:srgbClr val="292934"/>
                </a:solidFill>
                <a:latin typeface="Arial"/>
              </a:rPr>
              <a:t>Value Configuration:</a:t>
            </a:r>
            <a:endParaRPr lang="en-AU" sz="1600" b="0" strike="noStrike" spc="-1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AU" sz="1600" b="0" strike="noStrike" spc="-1">
                <a:solidFill>
                  <a:srgbClr val="292934"/>
                </a:solidFill>
                <a:latin typeface="Arial"/>
              </a:rPr>
              <a:t>Positioning</a:t>
            </a:r>
            <a:endParaRPr lang="en-AU" sz="1600" b="0" strike="noStrike" spc="-1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AU" sz="1600" b="0" strike="noStrike" spc="-1">
                <a:solidFill>
                  <a:srgbClr val="292934"/>
                </a:solidFill>
                <a:latin typeface="Arial"/>
              </a:rPr>
              <a:t>+</a:t>
            </a:r>
            <a:endParaRPr lang="en-AU" sz="1600" b="0" strike="noStrike" spc="-1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AU" sz="1600" b="0" strike="noStrike" spc="-1">
                <a:solidFill>
                  <a:srgbClr val="292934"/>
                </a:solidFill>
                <a:latin typeface="Arial"/>
              </a:rPr>
              <a:t>Capabilities</a:t>
            </a:r>
            <a:endParaRPr lang="en-AU" sz="1600" b="0" strike="noStrike" spc="-1">
              <a:latin typeface="Arial"/>
            </a:endParaRPr>
          </a:p>
          <a:p>
            <a:pPr algn="ctr">
              <a:lnSpc>
                <a:spcPct val="80000"/>
              </a:lnSpc>
            </a:pPr>
            <a:endParaRPr lang="en-AU" sz="1600" b="0" strike="noStrike" spc="-1">
              <a:latin typeface="Arial"/>
            </a:endParaRPr>
          </a:p>
          <a:p>
            <a:pPr algn="ctr">
              <a:lnSpc>
                <a:spcPct val="80000"/>
              </a:lnSpc>
            </a:pPr>
            <a:endParaRPr lang="en-AU" sz="1600" b="0" strike="noStrike" spc="-1">
              <a:latin typeface="Arial"/>
            </a:endParaRPr>
          </a:p>
          <a:p>
            <a:pPr algn="ctr">
              <a:lnSpc>
                <a:spcPct val="80000"/>
              </a:lnSpc>
            </a:pPr>
            <a:endParaRPr lang="en-AU" sz="1600" b="0" strike="noStrike" spc="-1">
              <a:latin typeface="Arial"/>
            </a:endParaRPr>
          </a:p>
          <a:p>
            <a:pPr algn="ctr">
              <a:lnSpc>
                <a:spcPct val="80000"/>
              </a:lnSpc>
            </a:pPr>
            <a:endParaRPr lang="en-AU" sz="1600" b="0" strike="noStrike" spc="-1">
              <a:latin typeface="Arial"/>
            </a:endParaRPr>
          </a:p>
          <a:p>
            <a:pPr algn="ctr">
              <a:lnSpc>
                <a:spcPct val="80000"/>
              </a:lnSpc>
            </a:pPr>
            <a:endParaRPr lang="en-AU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AU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AU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AU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AU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AU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AU" sz="1600" b="0" strike="noStrike" spc="-1">
              <a:latin typeface="Arial"/>
            </a:endParaRPr>
          </a:p>
        </p:txBody>
      </p:sp>
      <p:sp>
        <p:nvSpPr>
          <p:cNvPr id="311" name="CustomShape 3"/>
          <p:cNvSpPr/>
          <p:nvPr/>
        </p:nvSpPr>
        <p:spPr>
          <a:xfrm>
            <a:off x="3543480" y="3784680"/>
            <a:ext cx="1929960" cy="1409400"/>
          </a:xfrm>
          <a:custGeom>
            <a:avLst/>
            <a:gdLst/>
            <a:ahLst/>
            <a:cxnLst/>
            <a:rect l="l" t="t" r="r" b="b"/>
            <a:pathLst>
              <a:path w="1216" h="888">
                <a:moveTo>
                  <a:pt x="24" y="64"/>
                </a:moveTo>
                <a:cubicBezTo>
                  <a:pt x="48" y="0"/>
                  <a:pt x="112" y="0"/>
                  <a:pt x="168" y="16"/>
                </a:cubicBezTo>
                <a:cubicBezTo>
                  <a:pt x="224" y="32"/>
                  <a:pt x="280" y="144"/>
                  <a:pt x="360" y="160"/>
                </a:cubicBezTo>
                <a:cubicBezTo>
                  <a:pt x="440" y="176"/>
                  <a:pt x="520" y="112"/>
                  <a:pt x="648" y="112"/>
                </a:cubicBezTo>
                <a:cubicBezTo>
                  <a:pt x="776" y="112"/>
                  <a:pt x="1040" y="136"/>
                  <a:pt x="1128" y="160"/>
                </a:cubicBezTo>
                <a:cubicBezTo>
                  <a:pt x="1216" y="184"/>
                  <a:pt x="1184" y="208"/>
                  <a:pt x="1176" y="256"/>
                </a:cubicBezTo>
                <a:cubicBezTo>
                  <a:pt x="1168" y="304"/>
                  <a:pt x="1152" y="360"/>
                  <a:pt x="1080" y="448"/>
                </a:cubicBezTo>
                <a:cubicBezTo>
                  <a:pt x="1008" y="536"/>
                  <a:pt x="840" y="712"/>
                  <a:pt x="744" y="784"/>
                </a:cubicBezTo>
                <a:cubicBezTo>
                  <a:pt x="648" y="856"/>
                  <a:pt x="600" y="888"/>
                  <a:pt x="504" y="880"/>
                </a:cubicBezTo>
                <a:cubicBezTo>
                  <a:pt x="408" y="872"/>
                  <a:pt x="248" y="816"/>
                  <a:pt x="168" y="736"/>
                </a:cubicBezTo>
                <a:cubicBezTo>
                  <a:pt x="88" y="656"/>
                  <a:pt x="48" y="512"/>
                  <a:pt x="24" y="400"/>
                </a:cubicBezTo>
                <a:cubicBezTo>
                  <a:pt x="0" y="288"/>
                  <a:pt x="0" y="128"/>
                  <a:pt x="24" y="64"/>
                </a:cubicBezTo>
                <a:close/>
              </a:path>
            </a:pathLst>
          </a:custGeom>
          <a:solidFill>
            <a:srgbClr val="CCFFFF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2" name="CustomShape 4"/>
          <p:cNvSpPr/>
          <p:nvPr/>
        </p:nvSpPr>
        <p:spPr>
          <a:xfrm>
            <a:off x="3809880" y="3260880"/>
            <a:ext cx="1523520" cy="761760"/>
          </a:xfrm>
          <a:custGeom>
            <a:avLst/>
            <a:gdLst/>
            <a:ahLst/>
            <a:cxnLst/>
            <a:rect l="l" t="t" r="r" b="b"/>
            <a:pathLst>
              <a:path w="960" h="480">
                <a:moveTo>
                  <a:pt x="24" y="200"/>
                </a:moveTo>
                <a:cubicBezTo>
                  <a:pt x="0" y="264"/>
                  <a:pt x="88" y="400"/>
                  <a:pt x="168" y="440"/>
                </a:cubicBezTo>
                <a:cubicBezTo>
                  <a:pt x="248" y="480"/>
                  <a:pt x="384" y="440"/>
                  <a:pt x="504" y="440"/>
                </a:cubicBezTo>
                <a:cubicBezTo>
                  <a:pt x="624" y="440"/>
                  <a:pt x="816" y="472"/>
                  <a:pt x="888" y="440"/>
                </a:cubicBezTo>
                <a:cubicBezTo>
                  <a:pt x="960" y="408"/>
                  <a:pt x="936" y="304"/>
                  <a:pt x="936" y="248"/>
                </a:cubicBezTo>
                <a:cubicBezTo>
                  <a:pt x="936" y="192"/>
                  <a:pt x="944" y="144"/>
                  <a:pt x="888" y="104"/>
                </a:cubicBezTo>
                <a:cubicBezTo>
                  <a:pt x="832" y="64"/>
                  <a:pt x="696" y="16"/>
                  <a:pt x="600" y="8"/>
                </a:cubicBezTo>
                <a:cubicBezTo>
                  <a:pt x="504" y="0"/>
                  <a:pt x="408" y="24"/>
                  <a:pt x="312" y="56"/>
                </a:cubicBezTo>
                <a:cubicBezTo>
                  <a:pt x="216" y="88"/>
                  <a:pt x="48" y="136"/>
                  <a:pt x="24" y="200"/>
                </a:cubicBezTo>
                <a:close/>
              </a:path>
            </a:pathLst>
          </a:custGeom>
          <a:solidFill>
            <a:srgbClr val="FFFFCC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3" name="CustomShape 5"/>
          <p:cNvSpPr/>
          <p:nvPr/>
        </p:nvSpPr>
        <p:spPr>
          <a:xfrm>
            <a:off x="457200" y="173160"/>
            <a:ext cx="8457840" cy="395280"/>
          </a:xfrm>
          <a:prstGeom prst="rect">
            <a:avLst/>
          </a:prstGeom>
          <a:solidFill>
            <a:srgbClr val="66FFFF"/>
          </a:solidFill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AU" sz="2000" b="0" strike="noStrike" spc="-1">
                <a:solidFill>
                  <a:srgbClr val="D2533C"/>
                </a:solidFill>
                <a:latin typeface="Arial"/>
              </a:rPr>
              <a:t>Elements of a </a:t>
            </a:r>
            <a:r>
              <a:rPr lang="en-AU" sz="2000" b="0" u="sng" strike="noStrike" spc="-1">
                <a:solidFill>
                  <a:srgbClr val="0000FF"/>
                </a:solidFill>
                <a:uFillTx/>
                <a:latin typeface="Arial"/>
                <a:hlinkClick r:id="rId3"/>
              </a:rPr>
              <a:t>Business Model</a:t>
            </a:r>
            <a:endParaRPr lang="en-AU" sz="2000" b="0" strike="noStrike" spc="-1">
              <a:latin typeface="Arial"/>
            </a:endParaRPr>
          </a:p>
        </p:txBody>
      </p:sp>
      <p:sp>
        <p:nvSpPr>
          <p:cNvPr id="314" name="CustomShape 6"/>
          <p:cNvSpPr/>
          <p:nvPr/>
        </p:nvSpPr>
        <p:spPr>
          <a:xfrm>
            <a:off x="4076640" y="3600360"/>
            <a:ext cx="228240" cy="151920"/>
          </a:xfrm>
          <a:prstGeom prst="ellipse">
            <a:avLst/>
          </a:prstGeom>
          <a:solidFill>
            <a:srgbClr val="FFFF99"/>
          </a:solidFill>
          <a:ln w="93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5" name="CustomShape 7"/>
          <p:cNvSpPr/>
          <p:nvPr/>
        </p:nvSpPr>
        <p:spPr>
          <a:xfrm>
            <a:off x="4915080" y="4210200"/>
            <a:ext cx="151920" cy="151920"/>
          </a:xfrm>
          <a:prstGeom prst="roundRect">
            <a:avLst>
              <a:gd name="adj" fmla="val 16667"/>
            </a:avLst>
          </a:prstGeom>
          <a:solidFill>
            <a:srgbClr val="66FFFF"/>
          </a:solidFill>
          <a:ln w="93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6" name="CustomShape 8"/>
          <p:cNvSpPr/>
          <p:nvPr/>
        </p:nvSpPr>
        <p:spPr>
          <a:xfrm>
            <a:off x="4495680" y="3676680"/>
            <a:ext cx="228240" cy="151920"/>
          </a:xfrm>
          <a:prstGeom prst="ellipse">
            <a:avLst/>
          </a:prstGeom>
          <a:solidFill>
            <a:srgbClr val="FFFF99"/>
          </a:solidFill>
          <a:ln w="93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7" name="CustomShape 9"/>
          <p:cNvSpPr/>
          <p:nvPr/>
        </p:nvSpPr>
        <p:spPr>
          <a:xfrm>
            <a:off x="4305240" y="4286160"/>
            <a:ext cx="151920" cy="151920"/>
          </a:xfrm>
          <a:prstGeom prst="roundRect">
            <a:avLst>
              <a:gd name="adj" fmla="val 16667"/>
            </a:avLst>
          </a:prstGeom>
          <a:solidFill>
            <a:srgbClr val="66FFFF"/>
          </a:solidFill>
          <a:ln w="93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8" name="CustomShape 10"/>
          <p:cNvSpPr/>
          <p:nvPr/>
        </p:nvSpPr>
        <p:spPr>
          <a:xfrm>
            <a:off x="4991040" y="3600360"/>
            <a:ext cx="228240" cy="151920"/>
          </a:xfrm>
          <a:prstGeom prst="ellipse">
            <a:avLst/>
          </a:prstGeom>
          <a:solidFill>
            <a:srgbClr val="FFFF99"/>
          </a:solidFill>
          <a:ln w="93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9" name="CustomShape 11"/>
          <p:cNvSpPr/>
          <p:nvPr/>
        </p:nvSpPr>
        <p:spPr>
          <a:xfrm>
            <a:off x="3924360" y="4133880"/>
            <a:ext cx="151920" cy="151920"/>
          </a:xfrm>
          <a:prstGeom prst="roundRect">
            <a:avLst>
              <a:gd name="adj" fmla="val 16667"/>
            </a:avLst>
          </a:prstGeom>
          <a:solidFill>
            <a:srgbClr val="66FFFF"/>
          </a:solidFill>
          <a:ln w="93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0" name="CustomShape 12"/>
          <p:cNvSpPr/>
          <p:nvPr/>
        </p:nvSpPr>
        <p:spPr>
          <a:xfrm>
            <a:off x="4343400" y="4057560"/>
            <a:ext cx="228240" cy="151920"/>
          </a:xfrm>
          <a:prstGeom prst="ellipse">
            <a:avLst/>
          </a:prstGeom>
          <a:solidFill>
            <a:srgbClr val="FFFF99"/>
          </a:solidFill>
          <a:ln w="93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1" name="CustomShape 13"/>
          <p:cNvSpPr/>
          <p:nvPr/>
        </p:nvSpPr>
        <p:spPr>
          <a:xfrm>
            <a:off x="4610160" y="3371760"/>
            <a:ext cx="151920" cy="151920"/>
          </a:xfrm>
          <a:prstGeom prst="roundRect">
            <a:avLst>
              <a:gd name="adj" fmla="val 16667"/>
            </a:avLst>
          </a:prstGeom>
          <a:solidFill>
            <a:srgbClr val="66FFFF"/>
          </a:solidFill>
          <a:ln w="93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2" name="CustomShape 14"/>
          <p:cNvSpPr/>
          <p:nvPr/>
        </p:nvSpPr>
        <p:spPr>
          <a:xfrm>
            <a:off x="4610160" y="4667400"/>
            <a:ext cx="228240" cy="151920"/>
          </a:xfrm>
          <a:prstGeom prst="ellipse">
            <a:avLst/>
          </a:prstGeom>
          <a:solidFill>
            <a:srgbClr val="FFFF99"/>
          </a:solidFill>
          <a:ln w="93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3" name="CustomShape 15"/>
          <p:cNvSpPr/>
          <p:nvPr/>
        </p:nvSpPr>
        <p:spPr>
          <a:xfrm>
            <a:off x="4267080" y="4896000"/>
            <a:ext cx="228240" cy="151920"/>
          </a:xfrm>
          <a:prstGeom prst="ellipse">
            <a:avLst/>
          </a:prstGeom>
          <a:solidFill>
            <a:srgbClr val="FFFF99"/>
          </a:solidFill>
          <a:ln w="93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4" name="CustomShape 16"/>
          <p:cNvSpPr/>
          <p:nvPr/>
        </p:nvSpPr>
        <p:spPr>
          <a:xfrm>
            <a:off x="3695760" y="3905280"/>
            <a:ext cx="228240" cy="151920"/>
          </a:xfrm>
          <a:prstGeom prst="ellipse">
            <a:avLst/>
          </a:prstGeom>
          <a:solidFill>
            <a:srgbClr val="FFFF99"/>
          </a:solidFill>
          <a:ln w="93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5" name="CustomShape 17"/>
          <p:cNvSpPr/>
          <p:nvPr/>
        </p:nvSpPr>
        <p:spPr>
          <a:xfrm>
            <a:off x="3962520" y="4667400"/>
            <a:ext cx="228240" cy="151920"/>
          </a:xfrm>
          <a:prstGeom prst="ellipse">
            <a:avLst/>
          </a:prstGeom>
          <a:solidFill>
            <a:srgbClr val="FFFF99"/>
          </a:solidFill>
          <a:ln w="93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6" name="CustomShape 18"/>
          <p:cNvSpPr/>
          <p:nvPr/>
        </p:nvSpPr>
        <p:spPr>
          <a:xfrm rot="16200000">
            <a:off x="4324320" y="3314880"/>
            <a:ext cx="151920" cy="418680"/>
          </a:xfrm>
          <a:prstGeom prst="curvedConnector2">
            <a:avLst/>
          </a:prstGeom>
          <a:noFill/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7" name="CustomShape 19"/>
          <p:cNvSpPr/>
          <p:nvPr/>
        </p:nvSpPr>
        <p:spPr>
          <a:xfrm rot="5400000" flipH="1">
            <a:off x="4857840" y="3353040"/>
            <a:ext cx="151920" cy="342720"/>
          </a:xfrm>
          <a:prstGeom prst="curvedConnector2">
            <a:avLst/>
          </a:prstGeom>
          <a:noFill/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8" name="CustomShape 20"/>
          <p:cNvSpPr/>
          <p:nvPr/>
        </p:nvSpPr>
        <p:spPr>
          <a:xfrm rot="16200000">
            <a:off x="4572000" y="3562560"/>
            <a:ext cx="151920" cy="75960"/>
          </a:xfrm>
          <a:prstGeom prst="curvedConnector3">
            <a:avLst>
              <a:gd name="adj1" fmla="val 50000"/>
            </a:avLst>
          </a:prstGeom>
          <a:noFill/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9" name="CustomShape 21"/>
          <p:cNvSpPr/>
          <p:nvPr/>
        </p:nvSpPr>
        <p:spPr>
          <a:xfrm rot="16200000">
            <a:off x="3953520" y="3690720"/>
            <a:ext cx="174240" cy="299520"/>
          </a:xfrm>
          <a:prstGeom prst="curvedConnector3">
            <a:avLst>
              <a:gd name="adj1" fmla="val 56366"/>
            </a:avLst>
          </a:prstGeom>
          <a:noFill/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0" name="CustomShape 22"/>
          <p:cNvSpPr/>
          <p:nvPr/>
        </p:nvSpPr>
        <p:spPr>
          <a:xfrm rot="16200000">
            <a:off x="4419720" y="3867480"/>
            <a:ext cx="228240" cy="151920"/>
          </a:xfrm>
          <a:prstGeom prst="curvedConnector3">
            <a:avLst>
              <a:gd name="adj1" fmla="val 50000"/>
            </a:avLst>
          </a:prstGeom>
          <a:noFill/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1" name="CustomShape 23"/>
          <p:cNvSpPr/>
          <p:nvPr/>
        </p:nvSpPr>
        <p:spPr>
          <a:xfrm rot="16200000">
            <a:off x="4819680" y="3924720"/>
            <a:ext cx="456840" cy="114120"/>
          </a:xfrm>
          <a:prstGeom prst="curvedConnector3">
            <a:avLst>
              <a:gd name="adj1" fmla="val 50000"/>
            </a:avLst>
          </a:prstGeom>
          <a:noFill/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2" name="CustomShape 24"/>
          <p:cNvSpPr/>
          <p:nvPr/>
        </p:nvSpPr>
        <p:spPr>
          <a:xfrm rot="5400000" flipH="1">
            <a:off x="3847680" y="4439160"/>
            <a:ext cx="380520" cy="75960"/>
          </a:xfrm>
          <a:prstGeom prst="curvedConnector3">
            <a:avLst>
              <a:gd name="adj1" fmla="val 50000"/>
            </a:avLst>
          </a:prstGeom>
          <a:noFill/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3" name="CustomShape 25"/>
          <p:cNvSpPr/>
          <p:nvPr/>
        </p:nvSpPr>
        <p:spPr>
          <a:xfrm rot="10800000">
            <a:off x="3924360" y="4210200"/>
            <a:ext cx="114120" cy="151920"/>
          </a:xfrm>
          <a:prstGeom prst="curvedConnector2">
            <a:avLst/>
          </a:prstGeom>
          <a:noFill/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4" name="CustomShape 26"/>
          <p:cNvSpPr/>
          <p:nvPr/>
        </p:nvSpPr>
        <p:spPr>
          <a:xfrm rot="5400000" flipH="1">
            <a:off x="4386240" y="4433040"/>
            <a:ext cx="250560" cy="261720"/>
          </a:xfrm>
          <a:prstGeom prst="curvedConnector3">
            <a:avLst>
              <a:gd name="adj1" fmla="val 54431"/>
            </a:avLst>
          </a:prstGeom>
          <a:noFill/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5" name="CustomShape 27"/>
          <p:cNvSpPr/>
          <p:nvPr/>
        </p:nvSpPr>
        <p:spPr>
          <a:xfrm flipV="1">
            <a:off x="4457880" y="4133880"/>
            <a:ext cx="114120" cy="228240"/>
          </a:xfrm>
          <a:prstGeom prst="curvedConnector3">
            <a:avLst>
              <a:gd name="adj1" fmla="val 181940"/>
            </a:avLst>
          </a:prstGeom>
          <a:noFill/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6" name="CustomShape 28"/>
          <p:cNvSpPr/>
          <p:nvPr/>
        </p:nvSpPr>
        <p:spPr>
          <a:xfrm rot="10800000">
            <a:off x="4267080" y="4971960"/>
            <a:ext cx="190080" cy="151920"/>
          </a:xfrm>
          <a:prstGeom prst="curvedConnector2">
            <a:avLst/>
          </a:prstGeom>
          <a:noFill/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7" name="CustomShape 29"/>
          <p:cNvSpPr/>
          <p:nvPr/>
        </p:nvSpPr>
        <p:spPr>
          <a:xfrm flipV="1">
            <a:off x="4838760" y="4361760"/>
            <a:ext cx="151920" cy="380520"/>
          </a:xfrm>
          <a:prstGeom prst="curvedConnector2">
            <a:avLst/>
          </a:prstGeom>
          <a:noFill/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8" name="CustomShape 30"/>
          <p:cNvSpPr/>
          <p:nvPr/>
        </p:nvSpPr>
        <p:spPr>
          <a:xfrm flipV="1">
            <a:off x="4495680" y="4819680"/>
            <a:ext cx="228240" cy="151920"/>
          </a:xfrm>
          <a:prstGeom prst="curvedConnector2">
            <a:avLst/>
          </a:prstGeom>
          <a:noFill/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" name="CustomShape 31"/>
          <p:cNvSpPr/>
          <p:nvPr/>
        </p:nvSpPr>
        <p:spPr>
          <a:xfrm>
            <a:off x="5791320" y="1905120"/>
            <a:ext cx="1599840" cy="609120"/>
          </a:xfrm>
          <a:prstGeom prst="wedgeRoundRectCallout">
            <a:avLst>
              <a:gd name="adj1" fmla="val -114583"/>
              <a:gd name="adj2" fmla="val 184375"/>
              <a:gd name="adj3" fmla="val 16667"/>
            </a:avLst>
          </a:prstGeom>
          <a:solidFill>
            <a:schemeClr val="bg1"/>
          </a:solidFill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75000"/>
              </a:lnSpc>
            </a:pPr>
            <a:r>
              <a:rPr lang="en-AU" sz="1600" b="0" strike="noStrike" spc="-1">
                <a:solidFill>
                  <a:srgbClr val="292934"/>
                </a:solidFill>
                <a:latin typeface="Arial"/>
              </a:rPr>
              <a:t>1. Profit Site</a:t>
            </a:r>
            <a:endParaRPr lang="en-AU" sz="1600" b="0" strike="noStrike" spc="-1">
              <a:latin typeface="Arial"/>
            </a:endParaRPr>
          </a:p>
          <a:p>
            <a:pPr marL="216000" indent="-216000">
              <a:lnSpc>
                <a:spcPct val="75000"/>
              </a:lnSpc>
              <a:buClr>
                <a:srgbClr val="292934"/>
              </a:buClr>
              <a:buFont typeface="Arial"/>
              <a:buChar char="•"/>
            </a:pPr>
            <a:r>
              <a:rPr lang="en-AU" sz="1600" b="0" strike="noStrike" spc="-1">
                <a:solidFill>
                  <a:srgbClr val="292934"/>
                </a:solidFill>
                <a:latin typeface="Arial"/>
              </a:rPr>
              <a:t> Industry</a:t>
            </a:r>
            <a:endParaRPr lang="en-AU" sz="1600" b="0" strike="noStrike" spc="-1">
              <a:latin typeface="Arial"/>
            </a:endParaRPr>
          </a:p>
          <a:p>
            <a:pPr marL="216000" indent="-216000">
              <a:lnSpc>
                <a:spcPct val="75000"/>
              </a:lnSpc>
              <a:buClr>
                <a:srgbClr val="292934"/>
              </a:buClr>
              <a:buFont typeface="Arial"/>
              <a:buChar char="•"/>
            </a:pPr>
            <a:r>
              <a:rPr lang="en-AU" sz="1600" b="0" strike="noStrike" spc="-1">
                <a:solidFill>
                  <a:srgbClr val="292934"/>
                </a:solidFill>
                <a:latin typeface="Arial"/>
              </a:rPr>
              <a:t> “Neighbors” </a:t>
            </a:r>
            <a:endParaRPr lang="en-AU" sz="1600" b="0" strike="noStrike" spc="-1">
              <a:latin typeface="Arial"/>
            </a:endParaRPr>
          </a:p>
        </p:txBody>
      </p:sp>
      <p:sp>
        <p:nvSpPr>
          <p:cNvPr id="340" name="CustomShape 32"/>
          <p:cNvSpPr/>
          <p:nvPr/>
        </p:nvSpPr>
        <p:spPr>
          <a:xfrm>
            <a:off x="6248520" y="2762280"/>
            <a:ext cx="1752120" cy="609120"/>
          </a:xfrm>
          <a:prstGeom prst="wedgeRoundRectCallout">
            <a:avLst>
              <a:gd name="adj1" fmla="val -109241"/>
              <a:gd name="adj2" fmla="val 92449"/>
              <a:gd name="adj3" fmla="val 16667"/>
            </a:avLst>
          </a:prstGeom>
          <a:solidFill>
            <a:schemeClr val="bg1"/>
          </a:solidFill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75000"/>
              </a:lnSpc>
            </a:pPr>
            <a:r>
              <a:rPr lang="en-AU" sz="1600" b="0" strike="noStrike" spc="-1">
                <a:solidFill>
                  <a:srgbClr val="292934"/>
                </a:solidFill>
                <a:latin typeface="Arial"/>
              </a:rPr>
              <a:t>2. Customer Value</a:t>
            </a:r>
            <a:endParaRPr lang="en-AU" sz="1600" b="0" strike="noStrike" spc="-1">
              <a:latin typeface="Arial"/>
            </a:endParaRPr>
          </a:p>
        </p:txBody>
      </p:sp>
      <p:sp>
        <p:nvSpPr>
          <p:cNvPr id="341" name="CustomShape 33"/>
          <p:cNvSpPr/>
          <p:nvPr/>
        </p:nvSpPr>
        <p:spPr>
          <a:xfrm>
            <a:off x="990720" y="1752480"/>
            <a:ext cx="2133360" cy="609120"/>
          </a:xfrm>
          <a:prstGeom prst="wedgeRoundRectCallout">
            <a:avLst>
              <a:gd name="adj1" fmla="val 120685"/>
              <a:gd name="adj2" fmla="val 210940"/>
              <a:gd name="adj3" fmla="val 16667"/>
            </a:avLst>
          </a:prstGeom>
          <a:solidFill>
            <a:schemeClr val="bg1"/>
          </a:solidFill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75000"/>
              </a:lnSpc>
            </a:pPr>
            <a:r>
              <a:rPr lang="en-AU" sz="1600" b="0" strike="noStrike" spc="-1">
                <a:solidFill>
                  <a:srgbClr val="292934"/>
                </a:solidFill>
                <a:latin typeface="Arial"/>
              </a:rPr>
              <a:t>3. Scope</a:t>
            </a:r>
            <a:endParaRPr lang="en-AU" sz="1600" b="0" strike="noStrike" spc="-1">
              <a:latin typeface="Arial"/>
            </a:endParaRPr>
          </a:p>
          <a:p>
            <a:pPr marL="216000" indent="-216000">
              <a:lnSpc>
                <a:spcPct val="75000"/>
              </a:lnSpc>
              <a:buClr>
                <a:srgbClr val="292934"/>
              </a:buClr>
              <a:buFont typeface="Arial"/>
              <a:buChar char="•"/>
            </a:pPr>
            <a:r>
              <a:rPr lang="en-AU" sz="1600" b="0" strike="noStrike" spc="-1">
                <a:solidFill>
                  <a:srgbClr val="292934"/>
                </a:solidFill>
                <a:latin typeface="Arial"/>
              </a:rPr>
              <a:t> Segment</a:t>
            </a:r>
            <a:endParaRPr lang="en-AU" sz="1600" b="0" strike="noStrike" spc="-1">
              <a:latin typeface="Arial"/>
            </a:endParaRPr>
          </a:p>
          <a:p>
            <a:pPr marL="216000" indent="-216000">
              <a:lnSpc>
                <a:spcPct val="75000"/>
              </a:lnSpc>
              <a:buClr>
                <a:srgbClr val="292934"/>
              </a:buClr>
              <a:buFont typeface="Arial"/>
              <a:buChar char="•"/>
            </a:pPr>
            <a:r>
              <a:rPr lang="en-AU" sz="1600" b="0" strike="noStrike" spc="-1">
                <a:solidFill>
                  <a:srgbClr val="292934"/>
                </a:solidFill>
                <a:latin typeface="Arial"/>
              </a:rPr>
              <a:t> Needs (products)  </a:t>
            </a:r>
            <a:endParaRPr lang="en-AU" sz="1600" b="0" strike="noStrike" spc="-1">
              <a:latin typeface="Arial"/>
            </a:endParaRPr>
          </a:p>
        </p:txBody>
      </p:sp>
      <p:sp>
        <p:nvSpPr>
          <p:cNvPr id="342" name="CustomShape 34"/>
          <p:cNvSpPr/>
          <p:nvPr/>
        </p:nvSpPr>
        <p:spPr>
          <a:xfrm>
            <a:off x="6248520" y="3448080"/>
            <a:ext cx="2068200" cy="777600"/>
          </a:xfrm>
          <a:prstGeom prst="wedgeRoundRectCallout">
            <a:avLst>
              <a:gd name="adj1" fmla="val -109148"/>
              <a:gd name="adj2" fmla="val -26560"/>
              <a:gd name="adj3" fmla="val 16667"/>
            </a:avLst>
          </a:prstGeom>
          <a:solidFill>
            <a:schemeClr val="bg1"/>
          </a:solidFill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75000"/>
              </a:lnSpc>
            </a:pPr>
            <a:r>
              <a:rPr lang="en-AU" sz="1600" b="0" strike="noStrike" spc="-1">
                <a:solidFill>
                  <a:srgbClr val="292934"/>
                </a:solidFill>
                <a:latin typeface="Arial"/>
              </a:rPr>
              <a:t>4. Pricing </a:t>
            </a:r>
            <a:endParaRPr lang="en-AU" sz="1600" b="0" strike="noStrike" spc="-1">
              <a:latin typeface="Arial"/>
            </a:endParaRPr>
          </a:p>
          <a:p>
            <a:pPr marL="216000" indent="-216000">
              <a:lnSpc>
                <a:spcPct val="75000"/>
              </a:lnSpc>
              <a:buClr>
                <a:srgbClr val="292934"/>
              </a:buClr>
              <a:buFont typeface="Arial"/>
              <a:buChar char="•"/>
            </a:pPr>
            <a:r>
              <a:rPr lang="en-AU" sz="1600" b="0" strike="noStrike" spc="-1">
                <a:solidFill>
                  <a:srgbClr val="292934"/>
                </a:solidFill>
                <a:latin typeface="Arial"/>
              </a:rPr>
              <a:t> Pricing Strategy</a:t>
            </a:r>
            <a:endParaRPr lang="en-AU" sz="1600" b="0" strike="noStrike" spc="-1">
              <a:latin typeface="Arial"/>
            </a:endParaRPr>
          </a:p>
          <a:p>
            <a:pPr marL="216000" indent="-216000">
              <a:lnSpc>
                <a:spcPct val="75000"/>
              </a:lnSpc>
              <a:buClr>
                <a:srgbClr val="292934"/>
              </a:buClr>
              <a:buFont typeface="Arial"/>
              <a:buChar char="•"/>
            </a:pPr>
            <a:r>
              <a:rPr lang="en-AU" sz="1600" b="0" strike="noStrike" spc="-1">
                <a:solidFill>
                  <a:srgbClr val="292934"/>
                </a:solidFill>
                <a:latin typeface="Arial"/>
              </a:rPr>
              <a:t> Pricing Model</a:t>
            </a:r>
            <a:endParaRPr lang="en-AU" sz="1600" b="0" strike="noStrike" spc="-1">
              <a:latin typeface="Arial"/>
            </a:endParaRPr>
          </a:p>
        </p:txBody>
      </p:sp>
      <p:sp>
        <p:nvSpPr>
          <p:cNvPr id="343" name="CustomShape 35"/>
          <p:cNvSpPr/>
          <p:nvPr/>
        </p:nvSpPr>
        <p:spPr>
          <a:xfrm>
            <a:off x="457200" y="2514600"/>
            <a:ext cx="2133360" cy="856800"/>
          </a:xfrm>
          <a:prstGeom prst="wedgeRoundRectCallout">
            <a:avLst>
              <a:gd name="adj1" fmla="val 110194"/>
              <a:gd name="adj2" fmla="val 78648"/>
              <a:gd name="adj3" fmla="val 16667"/>
            </a:avLst>
          </a:prstGeom>
          <a:solidFill>
            <a:schemeClr val="bg1"/>
          </a:solidFill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75000"/>
              </a:lnSpc>
            </a:pPr>
            <a:r>
              <a:rPr lang="en-AU" sz="1600" b="0" strike="noStrike" spc="-1">
                <a:solidFill>
                  <a:srgbClr val="292934"/>
                </a:solidFill>
                <a:latin typeface="Arial"/>
              </a:rPr>
              <a:t>5. Revenue Sources:</a:t>
            </a:r>
            <a:endParaRPr lang="en-AU" sz="1600" b="0" strike="noStrike" spc="-1">
              <a:latin typeface="Arial"/>
            </a:endParaRPr>
          </a:p>
          <a:p>
            <a:pPr>
              <a:lnSpc>
                <a:spcPct val="75000"/>
              </a:lnSpc>
            </a:pPr>
            <a:r>
              <a:rPr lang="en-AU" sz="1600" b="0" strike="noStrike" spc="-1">
                <a:solidFill>
                  <a:srgbClr val="292934"/>
                </a:solidFill>
                <a:latin typeface="Arial"/>
              </a:rPr>
              <a:t>Property of the </a:t>
            </a:r>
            <a:endParaRPr lang="en-AU" sz="1600" b="0" strike="noStrike" spc="-1">
              <a:latin typeface="Arial"/>
            </a:endParaRPr>
          </a:p>
          <a:p>
            <a:pPr>
              <a:lnSpc>
                <a:spcPct val="75000"/>
              </a:lnSpc>
            </a:pPr>
            <a:r>
              <a:rPr lang="en-AU" sz="1600" b="0" strike="noStrike" spc="-1">
                <a:solidFill>
                  <a:srgbClr val="292934"/>
                </a:solidFill>
                <a:latin typeface="Arial"/>
              </a:rPr>
              <a:t>Positioning</a:t>
            </a:r>
            <a:endParaRPr lang="en-AU" sz="1600" b="0" strike="noStrike" spc="-1">
              <a:latin typeface="Arial"/>
            </a:endParaRPr>
          </a:p>
        </p:txBody>
      </p:sp>
      <p:sp>
        <p:nvSpPr>
          <p:cNvPr id="344" name="CustomShape 36"/>
          <p:cNvSpPr/>
          <p:nvPr/>
        </p:nvSpPr>
        <p:spPr>
          <a:xfrm>
            <a:off x="152280" y="3733920"/>
            <a:ext cx="2437920" cy="1218960"/>
          </a:xfrm>
          <a:prstGeom prst="wedgeRoundRectCallout">
            <a:avLst>
              <a:gd name="adj1" fmla="val 89389"/>
              <a:gd name="adj2" fmla="val -32810"/>
              <a:gd name="adj3" fmla="val 16667"/>
            </a:avLst>
          </a:prstGeom>
          <a:solidFill>
            <a:schemeClr val="bg1"/>
          </a:solidFill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75000"/>
              </a:lnSpc>
            </a:pPr>
            <a:r>
              <a:rPr lang="en-AU" sz="1600" b="0" strike="noStrike" spc="-1">
                <a:solidFill>
                  <a:srgbClr val="292934"/>
                </a:solidFill>
                <a:latin typeface="Arial"/>
              </a:rPr>
              <a:t>6. Connected Activities: </a:t>
            </a:r>
            <a:endParaRPr lang="en-AU" sz="1600" b="0" strike="noStrike" spc="-1">
              <a:latin typeface="Arial"/>
            </a:endParaRPr>
          </a:p>
          <a:p>
            <a:pPr>
              <a:lnSpc>
                <a:spcPct val="75000"/>
              </a:lnSpc>
            </a:pPr>
            <a:r>
              <a:rPr lang="en-AU" sz="1600" b="0" strike="noStrike" spc="-1">
                <a:solidFill>
                  <a:srgbClr val="292934"/>
                </a:solidFill>
                <a:latin typeface="Arial"/>
              </a:rPr>
              <a:t>Properties of the  activity configuration</a:t>
            </a:r>
            <a:endParaRPr lang="en-AU" sz="1600" b="0" strike="noStrike" spc="-1">
              <a:latin typeface="Arial"/>
            </a:endParaRPr>
          </a:p>
          <a:p>
            <a:pPr marL="216000" indent="-216000">
              <a:lnSpc>
                <a:spcPct val="75000"/>
              </a:lnSpc>
              <a:buClr>
                <a:srgbClr val="292934"/>
              </a:buClr>
              <a:buFont typeface="Arial"/>
              <a:buChar char="•"/>
            </a:pPr>
            <a:r>
              <a:rPr lang="en-AU" sz="1600" b="0" strike="noStrike" spc="-1">
                <a:solidFill>
                  <a:srgbClr val="292934"/>
                </a:solidFill>
                <a:latin typeface="Arial"/>
              </a:rPr>
              <a:t> Fit</a:t>
            </a:r>
            <a:endParaRPr lang="en-AU" sz="1600" b="0" strike="noStrike" spc="-1">
              <a:latin typeface="Arial"/>
            </a:endParaRPr>
          </a:p>
          <a:p>
            <a:pPr marL="216000" indent="-216000">
              <a:lnSpc>
                <a:spcPct val="75000"/>
              </a:lnSpc>
              <a:buClr>
                <a:srgbClr val="292934"/>
              </a:buClr>
              <a:buFont typeface="Arial"/>
              <a:buChar char="•"/>
            </a:pPr>
            <a:r>
              <a:rPr lang="en-AU" sz="1600" b="0" strike="noStrike" spc="-1">
                <a:solidFill>
                  <a:srgbClr val="292934"/>
                </a:solidFill>
                <a:latin typeface="Arial"/>
              </a:rPr>
              <a:t> Mutual reinforcement</a:t>
            </a:r>
            <a:endParaRPr lang="en-AU" sz="1600" b="0" strike="noStrike" spc="-1">
              <a:latin typeface="Arial"/>
            </a:endParaRPr>
          </a:p>
          <a:p>
            <a:pPr marL="216000" indent="-216000">
              <a:lnSpc>
                <a:spcPct val="75000"/>
              </a:lnSpc>
              <a:buClr>
                <a:srgbClr val="292934"/>
              </a:buClr>
              <a:buFont typeface="Arial"/>
              <a:buChar char="•"/>
            </a:pPr>
            <a:r>
              <a:rPr lang="en-AU" sz="1600" b="0" strike="noStrike" spc="-1">
                <a:solidFill>
                  <a:srgbClr val="292934"/>
                </a:solidFill>
                <a:latin typeface="Arial"/>
              </a:rPr>
              <a:t> Etc</a:t>
            </a:r>
            <a:endParaRPr lang="en-AU" sz="1600" b="0" strike="noStrike" spc="-1">
              <a:latin typeface="Arial"/>
            </a:endParaRPr>
          </a:p>
        </p:txBody>
      </p:sp>
      <p:sp>
        <p:nvSpPr>
          <p:cNvPr id="345" name="CustomShape 37"/>
          <p:cNvSpPr/>
          <p:nvPr/>
        </p:nvSpPr>
        <p:spPr>
          <a:xfrm>
            <a:off x="152280" y="5105520"/>
            <a:ext cx="2590560" cy="914040"/>
          </a:xfrm>
          <a:prstGeom prst="wedgeRoundRectCallout">
            <a:avLst>
              <a:gd name="adj1" fmla="val 87069"/>
              <a:gd name="adj2" fmla="val -77606"/>
              <a:gd name="adj3" fmla="val 16667"/>
            </a:avLst>
          </a:prstGeom>
          <a:solidFill>
            <a:schemeClr val="bg1"/>
          </a:solidFill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75000"/>
              </a:lnSpc>
            </a:pPr>
            <a:r>
              <a:rPr lang="en-AU" sz="1600" b="0" strike="noStrike" spc="-1">
                <a:solidFill>
                  <a:srgbClr val="292934"/>
                </a:solidFill>
                <a:latin typeface="Arial"/>
              </a:rPr>
              <a:t>7. Implementation: </a:t>
            </a:r>
            <a:endParaRPr lang="en-AU" sz="1600" b="0" strike="noStrike" spc="-1">
              <a:latin typeface="Arial"/>
            </a:endParaRPr>
          </a:p>
          <a:p>
            <a:pPr marL="216000" indent="-216000">
              <a:lnSpc>
                <a:spcPct val="75000"/>
              </a:lnSpc>
              <a:buClr>
                <a:srgbClr val="292934"/>
              </a:buClr>
              <a:buFont typeface="Arial"/>
              <a:buChar char="•"/>
            </a:pPr>
            <a:r>
              <a:rPr lang="en-AU" sz="1600" b="0" strike="noStrike" spc="-1">
                <a:solidFill>
                  <a:srgbClr val="292934"/>
                </a:solidFill>
                <a:latin typeface="Arial"/>
              </a:rPr>
              <a:t> Organizational structure</a:t>
            </a:r>
            <a:endParaRPr lang="en-AU" sz="1600" b="0" strike="noStrike" spc="-1">
              <a:latin typeface="Arial"/>
            </a:endParaRPr>
          </a:p>
          <a:p>
            <a:pPr marL="216000" indent="-216000">
              <a:lnSpc>
                <a:spcPct val="75000"/>
              </a:lnSpc>
              <a:buClr>
                <a:srgbClr val="292934"/>
              </a:buClr>
              <a:buFont typeface="Arial"/>
              <a:buChar char="•"/>
            </a:pPr>
            <a:r>
              <a:rPr lang="en-AU" sz="1600" b="0" strike="noStrike" spc="-1">
                <a:solidFill>
                  <a:srgbClr val="292934"/>
                </a:solidFill>
                <a:latin typeface="Arial"/>
              </a:rPr>
              <a:t> Managerial systems</a:t>
            </a:r>
            <a:endParaRPr lang="en-AU" sz="1600" b="0" strike="noStrike" spc="-1">
              <a:latin typeface="Arial"/>
            </a:endParaRPr>
          </a:p>
        </p:txBody>
      </p:sp>
      <p:sp>
        <p:nvSpPr>
          <p:cNvPr id="346" name="CustomShape 38"/>
          <p:cNvSpPr/>
          <p:nvPr/>
        </p:nvSpPr>
        <p:spPr>
          <a:xfrm>
            <a:off x="6019920" y="4495680"/>
            <a:ext cx="2895120" cy="914040"/>
          </a:xfrm>
          <a:prstGeom prst="wedgeRoundRectCallout">
            <a:avLst>
              <a:gd name="adj1" fmla="val -87991"/>
              <a:gd name="adj2" fmla="val -40278"/>
              <a:gd name="adj3" fmla="val 16667"/>
            </a:avLst>
          </a:prstGeom>
          <a:solidFill>
            <a:schemeClr val="bg1"/>
          </a:solidFill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75000"/>
              </a:lnSpc>
            </a:pPr>
            <a:r>
              <a:rPr lang="en-AU" sz="1600" b="0" strike="noStrike" spc="-1">
                <a:solidFill>
                  <a:srgbClr val="292934"/>
                </a:solidFill>
                <a:latin typeface="Arial"/>
              </a:rPr>
              <a:t>8. Competencies/capabilities </a:t>
            </a:r>
            <a:endParaRPr lang="en-AU" sz="1600" b="0" strike="noStrike" spc="-1">
              <a:latin typeface="Arial"/>
            </a:endParaRPr>
          </a:p>
          <a:p>
            <a:pPr marL="216000" indent="-216000">
              <a:lnSpc>
                <a:spcPct val="75000"/>
              </a:lnSpc>
              <a:buClr>
                <a:srgbClr val="292934"/>
              </a:buClr>
              <a:buFont typeface="Arial"/>
              <a:buChar char="•"/>
            </a:pPr>
            <a:r>
              <a:rPr lang="en-AU" sz="1600" b="0" strike="noStrike" spc="-1">
                <a:solidFill>
                  <a:srgbClr val="292934"/>
                </a:solidFill>
                <a:latin typeface="Arial"/>
              </a:rPr>
              <a:t> Resources</a:t>
            </a:r>
            <a:endParaRPr lang="en-AU" sz="1600" b="0" strike="noStrike" spc="-1">
              <a:latin typeface="Arial"/>
            </a:endParaRPr>
          </a:p>
          <a:p>
            <a:pPr marL="216000" indent="-216000">
              <a:lnSpc>
                <a:spcPct val="75000"/>
              </a:lnSpc>
              <a:buClr>
                <a:srgbClr val="292934"/>
              </a:buClr>
              <a:buFont typeface="Arial"/>
              <a:buChar char="•"/>
            </a:pPr>
            <a:r>
              <a:rPr lang="en-AU" sz="1600" b="0" strike="noStrike" spc="-1">
                <a:solidFill>
                  <a:srgbClr val="292934"/>
                </a:solidFill>
                <a:latin typeface="Arial"/>
              </a:rPr>
              <a:t> Combined resources to   deliver customer value</a:t>
            </a:r>
            <a:endParaRPr lang="en-AU" sz="1600" b="0" strike="noStrike" spc="-1">
              <a:latin typeface="Arial"/>
            </a:endParaRPr>
          </a:p>
        </p:txBody>
      </p:sp>
      <p:sp>
        <p:nvSpPr>
          <p:cNvPr id="347" name="CustomShape 39"/>
          <p:cNvSpPr/>
          <p:nvPr/>
        </p:nvSpPr>
        <p:spPr>
          <a:xfrm>
            <a:off x="3276720" y="685800"/>
            <a:ext cx="2895120" cy="1066320"/>
          </a:xfrm>
          <a:prstGeom prst="wedgeRoundRectCallout">
            <a:avLst>
              <a:gd name="adj1" fmla="val -13324"/>
              <a:gd name="adj2" fmla="val 71875"/>
              <a:gd name="adj3" fmla="val 16667"/>
            </a:avLst>
          </a:prstGeom>
          <a:solidFill>
            <a:schemeClr val="bg1"/>
          </a:solidFill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75000"/>
              </a:lnSpc>
            </a:pPr>
            <a:r>
              <a:rPr lang="en-AU" sz="1600" b="0" strike="noStrike" spc="-1">
                <a:solidFill>
                  <a:srgbClr val="292934"/>
                </a:solidFill>
                <a:latin typeface="Arial"/>
              </a:rPr>
              <a:t>9. Sustainability: Dynamics of the Configuration </a:t>
            </a:r>
            <a:endParaRPr lang="en-AU" sz="1600" b="0" strike="noStrike" spc="-1">
              <a:latin typeface="Arial"/>
            </a:endParaRPr>
          </a:p>
          <a:p>
            <a:pPr marL="216000" indent="-216000">
              <a:lnSpc>
                <a:spcPct val="75000"/>
              </a:lnSpc>
              <a:buClr>
                <a:srgbClr val="292934"/>
              </a:buClr>
              <a:buFont typeface="Arial"/>
              <a:buChar char="•"/>
            </a:pPr>
            <a:r>
              <a:rPr lang="en-AU" sz="1600" b="0" strike="noStrike" spc="-1">
                <a:solidFill>
                  <a:srgbClr val="292934"/>
                </a:solidFill>
                <a:latin typeface="Arial"/>
              </a:rPr>
              <a:t> Block strategy</a:t>
            </a:r>
            <a:endParaRPr lang="en-AU" sz="1600" b="0" strike="noStrike" spc="-1">
              <a:latin typeface="Arial"/>
            </a:endParaRPr>
          </a:p>
          <a:p>
            <a:pPr marL="216000" indent="-216000">
              <a:lnSpc>
                <a:spcPct val="75000"/>
              </a:lnSpc>
              <a:buClr>
                <a:srgbClr val="292934"/>
              </a:buClr>
              <a:buFont typeface="Arial"/>
              <a:buChar char="•"/>
            </a:pPr>
            <a:r>
              <a:rPr lang="en-AU" sz="1600" b="0" strike="noStrike" spc="-1">
                <a:solidFill>
                  <a:srgbClr val="292934"/>
                </a:solidFill>
                <a:latin typeface="Arial"/>
              </a:rPr>
              <a:t> Run strategy</a:t>
            </a:r>
            <a:endParaRPr lang="en-AU" sz="1600" b="0" strike="noStrike" spc="-1">
              <a:latin typeface="Arial"/>
            </a:endParaRPr>
          </a:p>
          <a:p>
            <a:pPr marL="216000" indent="-216000">
              <a:lnSpc>
                <a:spcPct val="75000"/>
              </a:lnSpc>
              <a:buClr>
                <a:srgbClr val="292934"/>
              </a:buClr>
              <a:buFont typeface="Arial"/>
              <a:buChar char="•"/>
            </a:pPr>
            <a:r>
              <a:rPr lang="en-AU" sz="1600" b="0" strike="noStrike" spc="-1">
                <a:solidFill>
                  <a:srgbClr val="292934"/>
                </a:solidFill>
                <a:latin typeface="Arial"/>
              </a:rPr>
              <a:t> Team-up strategy</a:t>
            </a:r>
            <a:endParaRPr lang="en-AU" sz="1600" b="0" strike="noStrike" spc="-1">
              <a:latin typeface="Arial"/>
            </a:endParaRPr>
          </a:p>
        </p:txBody>
      </p:sp>
      <p:sp>
        <p:nvSpPr>
          <p:cNvPr id="348" name="CustomShape 40"/>
          <p:cNvSpPr/>
          <p:nvPr/>
        </p:nvSpPr>
        <p:spPr>
          <a:xfrm>
            <a:off x="4076640" y="5562720"/>
            <a:ext cx="2095200" cy="761760"/>
          </a:xfrm>
          <a:prstGeom prst="wedgeRoundRectCallout">
            <a:avLst>
              <a:gd name="adj1" fmla="val -28991"/>
              <a:gd name="adj2" fmla="val -120625"/>
              <a:gd name="adj3" fmla="val 16667"/>
            </a:avLst>
          </a:prstGeom>
          <a:solidFill>
            <a:schemeClr val="bg1"/>
          </a:solidFill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75000"/>
              </a:lnSpc>
            </a:pPr>
            <a:r>
              <a:rPr lang="en-AU" sz="1600" b="0" strike="noStrike" spc="-1">
                <a:solidFill>
                  <a:srgbClr val="292934"/>
                </a:solidFill>
                <a:latin typeface="Arial"/>
              </a:rPr>
              <a:t>10. Cost Structure</a:t>
            </a:r>
            <a:endParaRPr lang="en-AU" sz="1600" b="0" strike="noStrike" spc="-1">
              <a:latin typeface="Arial"/>
            </a:endParaRPr>
          </a:p>
          <a:p>
            <a:pPr marL="216000" indent="-216000">
              <a:lnSpc>
                <a:spcPct val="75000"/>
              </a:lnSpc>
              <a:buClr>
                <a:srgbClr val="292934"/>
              </a:buClr>
              <a:buFont typeface="Arial"/>
              <a:buChar char="•"/>
            </a:pPr>
            <a:r>
              <a:rPr lang="en-AU" sz="1600" b="0" strike="noStrike" spc="-1">
                <a:solidFill>
                  <a:srgbClr val="292934"/>
                </a:solidFill>
                <a:latin typeface="Arial"/>
              </a:rPr>
              <a:t> Cost drivers</a:t>
            </a:r>
            <a:endParaRPr lang="en-AU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CustomShape 1"/>
          <p:cNvSpPr/>
          <p:nvPr/>
        </p:nvSpPr>
        <p:spPr>
          <a:xfrm>
            <a:off x="467640" y="4102200"/>
            <a:ext cx="3744000" cy="1860120"/>
          </a:xfrm>
          <a:custGeom>
            <a:avLst/>
            <a:gdLst/>
            <a:ahLst/>
            <a:cxnLst/>
            <a:rect l="l" t="t" r="r" b="b"/>
            <a:pathLst>
              <a:path w="960" h="480">
                <a:moveTo>
                  <a:pt x="24" y="200"/>
                </a:moveTo>
                <a:cubicBezTo>
                  <a:pt x="0" y="264"/>
                  <a:pt x="88" y="400"/>
                  <a:pt x="168" y="440"/>
                </a:cubicBezTo>
                <a:cubicBezTo>
                  <a:pt x="248" y="480"/>
                  <a:pt x="384" y="440"/>
                  <a:pt x="504" y="440"/>
                </a:cubicBezTo>
                <a:cubicBezTo>
                  <a:pt x="624" y="440"/>
                  <a:pt x="816" y="472"/>
                  <a:pt x="888" y="440"/>
                </a:cubicBezTo>
                <a:cubicBezTo>
                  <a:pt x="960" y="408"/>
                  <a:pt x="936" y="304"/>
                  <a:pt x="936" y="248"/>
                </a:cubicBezTo>
                <a:cubicBezTo>
                  <a:pt x="936" y="192"/>
                  <a:pt x="944" y="144"/>
                  <a:pt x="888" y="104"/>
                </a:cubicBezTo>
                <a:cubicBezTo>
                  <a:pt x="832" y="64"/>
                  <a:pt x="696" y="16"/>
                  <a:pt x="600" y="8"/>
                </a:cubicBezTo>
                <a:cubicBezTo>
                  <a:pt x="504" y="0"/>
                  <a:pt x="408" y="24"/>
                  <a:pt x="312" y="56"/>
                </a:cubicBezTo>
                <a:cubicBezTo>
                  <a:pt x="216" y="88"/>
                  <a:pt x="48" y="136"/>
                  <a:pt x="24" y="200"/>
                </a:cubicBezTo>
                <a:close/>
              </a:path>
            </a:pathLst>
          </a:custGeom>
          <a:solidFill>
            <a:srgbClr val="FFFFCC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0" name="TextShape 2"/>
          <p:cNvSpPr txBox="1"/>
          <p:nvPr/>
        </p:nvSpPr>
        <p:spPr>
          <a:xfrm>
            <a:off x="7620120" y="19080"/>
            <a:ext cx="1066320" cy="328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FD0E09B7-74FF-4C5D-B4D7-8B7F86420A5F}" type="slidenum">
              <a:rPr lang="en-AU" sz="1400" b="1" strike="noStrike" spc="-1">
                <a:solidFill>
                  <a:srgbClr val="FFFFFF"/>
                </a:solidFill>
                <a:latin typeface="Arial"/>
              </a:rPr>
              <a:t>6</a:t>
            </a:fld>
            <a:endParaRPr lang="en-AU" sz="1400" b="0" strike="noStrike" spc="-1">
              <a:latin typeface="Times New Roman"/>
            </a:endParaRPr>
          </a:p>
        </p:txBody>
      </p:sp>
      <p:sp>
        <p:nvSpPr>
          <p:cNvPr id="411" name="CustomShape 3"/>
          <p:cNvSpPr/>
          <p:nvPr/>
        </p:nvSpPr>
        <p:spPr>
          <a:xfrm>
            <a:off x="3809880" y="2209680"/>
            <a:ext cx="1657080" cy="1949040"/>
          </a:xfrm>
          <a:custGeom>
            <a:avLst/>
            <a:gdLst/>
            <a:ahLst/>
            <a:cxnLst/>
            <a:rect l="l" t="t" r="r" b="b"/>
            <a:pathLst>
              <a:path w="584" h="904">
                <a:moveTo>
                  <a:pt x="88" y="112"/>
                </a:moveTo>
                <a:cubicBezTo>
                  <a:pt x="80" y="184"/>
                  <a:pt x="144" y="336"/>
                  <a:pt x="136" y="448"/>
                </a:cubicBezTo>
                <a:cubicBezTo>
                  <a:pt x="128" y="560"/>
                  <a:pt x="0" y="712"/>
                  <a:pt x="40" y="784"/>
                </a:cubicBezTo>
                <a:cubicBezTo>
                  <a:pt x="80" y="856"/>
                  <a:pt x="288" y="904"/>
                  <a:pt x="376" y="880"/>
                </a:cubicBezTo>
                <a:cubicBezTo>
                  <a:pt x="464" y="856"/>
                  <a:pt x="552" y="728"/>
                  <a:pt x="568" y="640"/>
                </a:cubicBezTo>
                <a:cubicBezTo>
                  <a:pt x="584" y="552"/>
                  <a:pt x="488" y="440"/>
                  <a:pt x="472" y="352"/>
                </a:cubicBezTo>
                <a:cubicBezTo>
                  <a:pt x="456" y="264"/>
                  <a:pt x="496" y="168"/>
                  <a:pt x="472" y="112"/>
                </a:cubicBezTo>
                <a:cubicBezTo>
                  <a:pt x="448" y="56"/>
                  <a:pt x="376" y="32"/>
                  <a:pt x="328" y="16"/>
                </a:cubicBezTo>
                <a:cubicBezTo>
                  <a:pt x="280" y="0"/>
                  <a:pt x="224" y="0"/>
                  <a:pt x="184" y="16"/>
                </a:cubicBezTo>
                <a:cubicBezTo>
                  <a:pt x="144" y="32"/>
                  <a:pt x="96" y="40"/>
                  <a:pt x="88" y="112"/>
                </a:cubicBezTo>
                <a:close/>
              </a:path>
            </a:pathLst>
          </a:custGeom>
          <a:solidFill>
            <a:srgbClr val="CCFFFF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2" name="CustomShape 4"/>
          <p:cNvSpPr/>
          <p:nvPr/>
        </p:nvSpPr>
        <p:spPr>
          <a:xfrm>
            <a:off x="228600" y="228600"/>
            <a:ext cx="8375400" cy="395280"/>
          </a:xfrm>
          <a:prstGeom prst="rect">
            <a:avLst/>
          </a:prstGeom>
          <a:solidFill>
            <a:srgbClr val="66FFFF"/>
          </a:solidFill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AU" sz="2000" b="0" strike="noStrike" spc="-1">
                <a:solidFill>
                  <a:srgbClr val="D2533C"/>
                </a:solidFill>
                <a:latin typeface="Arial"/>
              </a:rPr>
              <a:t>[8] Capabilities: Modules in a Value Configuration Diagram</a:t>
            </a:r>
            <a:endParaRPr lang="en-AU" sz="2000" b="0" strike="noStrike" spc="-1">
              <a:latin typeface="Arial"/>
            </a:endParaRPr>
          </a:p>
        </p:txBody>
      </p:sp>
      <p:sp>
        <p:nvSpPr>
          <p:cNvPr id="413" name="CustomShape 5"/>
          <p:cNvSpPr/>
          <p:nvPr/>
        </p:nvSpPr>
        <p:spPr>
          <a:xfrm>
            <a:off x="3089160" y="755640"/>
            <a:ext cx="2168280" cy="1574280"/>
          </a:xfrm>
          <a:custGeom>
            <a:avLst/>
            <a:gdLst/>
            <a:ahLst/>
            <a:cxnLst/>
            <a:rect l="l" t="t" r="r" b="b"/>
            <a:pathLst>
              <a:path w="960" h="480">
                <a:moveTo>
                  <a:pt x="24" y="200"/>
                </a:moveTo>
                <a:cubicBezTo>
                  <a:pt x="0" y="264"/>
                  <a:pt x="88" y="400"/>
                  <a:pt x="168" y="440"/>
                </a:cubicBezTo>
                <a:cubicBezTo>
                  <a:pt x="248" y="480"/>
                  <a:pt x="384" y="440"/>
                  <a:pt x="504" y="440"/>
                </a:cubicBezTo>
                <a:cubicBezTo>
                  <a:pt x="624" y="440"/>
                  <a:pt x="816" y="472"/>
                  <a:pt x="888" y="440"/>
                </a:cubicBezTo>
                <a:cubicBezTo>
                  <a:pt x="960" y="408"/>
                  <a:pt x="936" y="304"/>
                  <a:pt x="936" y="248"/>
                </a:cubicBezTo>
                <a:cubicBezTo>
                  <a:pt x="936" y="192"/>
                  <a:pt x="944" y="144"/>
                  <a:pt x="888" y="104"/>
                </a:cubicBezTo>
                <a:cubicBezTo>
                  <a:pt x="832" y="64"/>
                  <a:pt x="696" y="16"/>
                  <a:pt x="600" y="8"/>
                </a:cubicBezTo>
                <a:cubicBezTo>
                  <a:pt x="504" y="0"/>
                  <a:pt x="408" y="24"/>
                  <a:pt x="312" y="56"/>
                </a:cubicBezTo>
                <a:cubicBezTo>
                  <a:pt x="216" y="88"/>
                  <a:pt x="48" y="136"/>
                  <a:pt x="24" y="200"/>
                </a:cubicBezTo>
                <a:close/>
              </a:path>
            </a:pathLst>
          </a:custGeom>
          <a:solidFill>
            <a:srgbClr val="FFFFCC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4" name="CustomShape 6"/>
          <p:cNvSpPr/>
          <p:nvPr/>
        </p:nvSpPr>
        <p:spPr>
          <a:xfrm>
            <a:off x="3675240" y="1527120"/>
            <a:ext cx="304560" cy="228240"/>
          </a:xfrm>
          <a:prstGeom prst="ellipse">
            <a:avLst/>
          </a:prstGeom>
          <a:solidFill>
            <a:srgbClr val="FFFF99"/>
          </a:solidFill>
          <a:ln w="93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5" name="CustomShape 7"/>
          <p:cNvSpPr/>
          <p:nvPr/>
        </p:nvSpPr>
        <p:spPr>
          <a:xfrm>
            <a:off x="5257800" y="2406600"/>
            <a:ext cx="418680" cy="228240"/>
          </a:xfrm>
          <a:prstGeom prst="roundRect">
            <a:avLst>
              <a:gd name="adj" fmla="val 16667"/>
            </a:avLst>
          </a:prstGeom>
          <a:solidFill>
            <a:srgbClr val="66FFFF"/>
          </a:solidFill>
          <a:ln w="93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6" name="CustomShape 8"/>
          <p:cNvSpPr/>
          <p:nvPr/>
        </p:nvSpPr>
        <p:spPr>
          <a:xfrm>
            <a:off x="4100400" y="1658880"/>
            <a:ext cx="390240" cy="345600"/>
          </a:xfrm>
          <a:prstGeom prst="ellipse">
            <a:avLst/>
          </a:prstGeom>
          <a:solidFill>
            <a:srgbClr val="FFFF99"/>
          </a:solidFill>
          <a:ln w="93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7" name="CustomShape 9"/>
          <p:cNvSpPr/>
          <p:nvPr/>
        </p:nvSpPr>
        <p:spPr>
          <a:xfrm>
            <a:off x="4295880" y="2997360"/>
            <a:ext cx="304560" cy="190080"/>
          </a:xfrm>
          <a:prstGeom prst="roundRect">
            <a:avLst>
              <a:gd name="adj" fmla="val 16667"/>
            </a:avLst>
          </a:prstGeom>
          <a:solidFill>
            <a:srgbClr val="66FFFF"/>
          </a:solidFill>
          <a:ln w="93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8" name="CustomShape 10"/>
          <p:cNvSpPr/>
          <p:nvPr/>
        </p:nvSpPr>
        <p:spPr>
          <a:xfrm>
            <a:off x="4838760" y="1603440"/>
            <a:ext cx="304560" cy="228240"/>
          </a:xfrm>
          <a:prstGeom prst="ellipse">
            <a:avLst/>
          </a:prstGeom>
          <a:solidFill>
            <a:srgbClr val="FFFF99"/>
          </a:solidFill>
          <a:ln w="93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9" name="CustomShape 11"/>
          <p:cNvSpPr/>
          <p:nvPr/>
        </p:nvSpPr>
        <p:spPr>
          <a:xfrm>
            <a:off x="3032280" y="2639880"/>
            <a:ext cx="380520" cy="228240"/>
          </a:xfrm>
          <a:prstGeom prst="roundRect">
            <a:avLst>
              <a:gd name="adj" fmla="val 16667"/>
            </a:avLst>
          </a:prstGeom>
          <a:solidFill>
            <a:srgbClr val="66FFFF"/>
          </a:solidFill>
          <a:ln w="93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0" name="CustomShape 12"/>
          <p:cNvSpPr/>
          <p:nvPr/>
        </p:nvSpPr>
        <p:spPr>
          <a:xfrm>
            <a:off x="4343400" y="2416320"/>
            <a:ext cx="533160" cy="437760"/>
          </a:xfrm>
          <a:prstGeom prst="ellipse">
            <a:avLst/>
          </a:prstGeom>
          <a:solidFill>
            <a:srgbClr val="FFFF99"/>
          </a:solidFill>
          <a:ln w="93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1" name="CustomShape 13"/>
          <p:cNvSpPr/>
          <p:nvPr/>
        </p:nvSpPr>
        <p:spPr>
          <a:xfrm>
            <a:off x="4305240" y="1143000"/>
            <a:ext cx="380520" cy="306000"/>
          </a:xfrm>
          <a:prstGeom prst="roundRect">
            <a:avLst>
              <a:gd name="adj" fmla="val 16667"/>
            </a:avLst>
          </a:prstGeom>
          <a:solidFill>
            <a:srgbClr val="66FFFF"/>
          </a:solidFill>
          <a:ln w="93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2" name="CustomShape 14"/>
          <p:cNvSpPr/>
          <p:nvPr/>
        </p:nvSpPr>
        <p:spPr>
          <a:xfrm>
            <a:off x="4838760" y="3187800"/>
            <a:ext cx="304560" cy="228240"/>
          </a:xfrm>
          <a:prstGeom prst="ellipse">
            <a:avLst/>
          </a:prstGeom>
          <a:solidFill>
            <a:srgbClr val="FFFF99"/>
          </a:solidFill>
          <a:ln w="93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3" name="CustomShape 15"/>
          <p:cNvSpPr/>
          <p:nvPr/>
        </p:nvSpPr>
        <p:spPr>
          <a:xfrm>
            <a:off x="4305240" y="3625920"/>
            <a:ext cx="304560" cy="266400"/>
          </a:xfrm>
          <a:prstGeom prst="ellipse">
            <a:avLst/>
          </a:prstGeom>
          <a:solidFill>
            <a:srgbClr val="FFFF99"/>
          </a:solidFill>
          <a:ln w="93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4" name="CustomShape 16"/>
          <p:cNvSpPr/>
          <p:nvPr/>
        </p:nvSpPr>
        <p:spPr>
          <a:xfrm>
            <a:off x="2841480" y="2178000"/>
            <a:ext cx="379080" cy="228240"/>
          </a:xfrm>
          <a:prstGeom prst="ellipse">
            <a:avLst/>
          </a:prstGeom>
          <a:solidFill>
            <a:srgbClr val="FFFF99"/>
          </a:solidFill>
          <a:ln w="93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5" name="CustomShape 17"/>
          <p:cNvSpPr/>
          <p:nvPr/>
        </p:nvSpPr>
        <p:spPr>
          <a:xfrm>
            <a:off x="3319560" y="3301920"/>
            <a:ext cx="299520" cy="228240"/>
          </a:xfrm>
          <a:prstGeom prst="ellipse">
            <a:avLst/>
          </a:prstGeom>
          <a:solidFill>
            <a:srgbClr val="FFFF99"/>
          </a:solidFill>
          <a:ln w="93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6" name="CustomShape 18"/>
          <p:cNvSpPr/>
          <p:nvPr/>
        </p:nvSpPr>
        <p:spPr>
          <a:xfrm rot="16200000">
            <a:off x="3951360" y="1173600"/>
            <a:ext cx="229680" cy="477360"/>
          </a:xfrm>
          <a:prstGeom prst="curvedConnector2">
            <a:avLst/>
          </a:prstGeom>
          <a:noFill/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7" name="CustomShape 19"/>
          <p:cNvSpPr/>
          <p:nvPr/>
        </p:nvSpPr>
        <p:spPr>
          <a:xfrm rot="5400000" flipH="1">
            <a:off x="4685400" y="1298160"/>
            <a:ext cx="306000" cy="304560"/>
          </a:xfrm>
          <a:prstGeom prst="curvedConnector2">
            <a:avLst/>
          </a:prstGeom>
          <a:noFill/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8" name="CustomShape 20"/>
          <p:cNvSpPr/>
          <p:nvPr/>
        </p:nvSpPr>
        <p:spPr>
          <a:xfrm rot="16200000">
            <a:off x="4291200" y="1454400"/>
            <a:ext cx="209160" cy="199800"/>
          </a:xfrm>
          <a:prstGeom prst="curvedConnector3">
            <a:avLst>
              <a:gd name="adj1" fmla="val 50000"/>
            </a:avLst>
          </a:prstGeom>
          <a:noFill/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9" name="CustomShape 21"/>
          <p:cNvSpPr/>
          <p:nvPr/>
        </p:nvSpPr>
        <p:spPr>
          <a:xfrm rot="16200000">
            <a:off x="3268440" y="1652760"/>
            <a:ext cx="455400" cy="661680"/>
          </a:xfrm>
          <a:prstGeom prst="curvedConnector3">
            <a:avLst>
              <a:gd name="adj1" fmla="val 53657"/>
            </a:avLst>
          </a:prstGeom>
          <a:noFill/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0" name="CustomShape 22"/>
          <p:cNvSpPr/>
          <p:nvPr/>
        </p:nvSpPr>
        <p:spPr>
          <a:xfrm rot="5400000" flipH="1">
            <a:off x="4247280" y="2053800"/>
            <a:ext cx="410760" cy="313920"/>
          </a:xfrm>
          <a:prstGeom prst="curvedConnector3">
            <a:avLst>
              <a:gd name="adj1" fmla="val 49806"/>
            </a:avLst>
          </a:prstGeom>
          <a:noFill/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1" name="CustomShape 23"/>
          <p:cNvSpPr/>
          <p:nvPr/>
        </p:nvSpPr>
        <p:spPr>
          <a:xfrm rot="5400000" flipH="1">
            <a:off x="4941720" y="1881360"/>
            <a:ext cx="574200" cy="475920"/>
          </a:xfrm>
          <a:prstGeom prst="curvedConnector3">
            <a:avLst>
              <a:gd name="adj1" fmla="val 50000"/>
            </a:avLst>
          </a:prstGeom>
          <a:noFill/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2" name="CustomShape 24"/>
          <p:cNvSpPr/>
          <p:nvPr/>
        </p:nvSpPr>
        <p:spPr>
          <a:xfrm rot="5400000" flipH="1">
            <a:off x="3129120" y="2961720"/>
            <a:ext cx="433080" cy="247320"/>
          </a:xfrm>
          <a:prstGeom prst="curvedConnector3">
            <a:avLst>
              <a:gd name="adj1" fmla="val 49815"/>
            </a:avLst>
          </a:prstGeom>
          <a:noFill/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3" name="CustomShape 25"/>
          <p:cNvSpPr/>
          <p:nvPr/>
        </p:nvSpPr>
        <p:spPr>
          <a:xfrm rot="10800000" flipH="1">
            <a:off x="3033000" y="2754360"/>
            <a:ext cx="1080" cy="347400"/>
          </a:xfrm>
          <a:prstGeom prst="curvedConnector4">
            <a:avLst>
              <a:gd name="adj1" fmla="val -14400000"/>
              <a:gd name="adj2" fmla="val 66208"/>
            </a:avLst>
          </a:prstGeom>
          <a:noFill/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4" name="CustomShape 26"/>
          <p:cNvSpPr/>
          <p:nvPr/>
        </p:nvSpPr>
        <p:spPr>
          <a:xfrm rot="10800000">
            <a:off x="4838760" y="3301920"/>
            <a:ext cx="390240" cy="114120"/>
          </a:xfrm>
          <a:prstGeom prst="curvedConnector2">
            <a:avLst/>
          </a:prstGeom>
          <a:noFill/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5" name="CustomShape 27"/>
          <p:cNvSpPr/>
          <p:nvPr/>
        </p:nvSpPr>
        <p:spPr>
          <a:xfrm flipV="1">
            <a:off x="4600440" y="2634480"/>
            <a:ext cx="275760" cy="456840"/>
          </a:xfrm>
          <a:prstGeom prst="curvedConnector3">
            <a:avLst>
              <a:gd name="adj1" fmla="val 182759"/>
            </a:avLst>
          </a:prstGeom>
          <a:noFill/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6" name="CustomShape 28"/>
          <p:cNvSpPr/>
          <p:nvPr/>
        </p:nvSpPr>
        <p:spPr>
          <a:xfrm rot="10800000">
            <a:off x="4305240" y="3759120"/>
            <a:ext cx="834840" cy="228240"/>
          </a:xfrm>
          <a:prstGeom prst="curvedConnector2">
            <a:avLst/>
          </a:prstGeom>
          <a:noFill/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7" name="CustomShape 29"/>
          <p:cNvSpPr/>
          <p:nvPr/>
        </p:nvSpPr>
        <p:spPr>
          <a:xfrm flipV="1">
            <a:off x="5143680" y="2634480"/>
            <a:ext cx="323640" cy="666360"/>
          </a:xfrm>
          <a:prstGeom prst="curvedConnector2">
            <a:avLst/>
          </a:prstGeom>
          <a:noFill/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8" name="CustomShape 30"/>
          <p:cNvSpPr/>
          <p:nvPr/>
        </p:nvSpPr>
        <p:spPr>
          <a:xfrm flipV="1">
            <a:off x="4610160" y="3416400"/>
            <a:ext cx="380520" cy="342720"/>
          </a:xfrm>
          <a:prstGeom prst="curvedConnector2">
            <a:avLst/>
          </a:prstGeom>
          <a:noFill/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9" name="CustomShape 31"/>
          <p:cNvSpPr/>
          <p:nvPr/>
        </p:nvSpPr>
        <p:spPr>
          <a:xfrm>
            <a:off x="1116000" y="4869000"/>
            <a:ext cx="380520" cy="306000"/>
          </a:xfrm>
          <a:prstGeom prst="roundRect">
            <a:avLst>
              <a:gd name="adj" fmla="val 16667"/>
            </a:avLst>
          </a:prstGeom>
          <a:solidFill>
            <a:srgbClr val="66FFFF"/>
          </a:solidFill>
          <a:ln w="93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0" name="CustomShape 32"/>
          <p:cNvSpPr/>
          <p:nvPr/>
        </p:nvSpPr>
        <p:spPr>
          <a:xfrm>
            <a:off x="784080" y="4836960"/>
            <a:ext cx="525744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 sz="1800" b="0" strike="noStrike" spc="-1">
                <a:solidFill>
                  <a:srgbClr val="292934"/>
                </a:solidFill>
                <a:latin typeface="Arial"/>
              </a:rPr>
              <a:t>           = Target Market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AU" sz="1800" b="0" strike="noStrike" spc="-1">
                <a:solidFill>
                  <a:srgbClr val="292934"/>
                </a:solidFill>
                <a:latin typeface="Arial"/>
              </a:rPr>
              <a:t> 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AU" sz="1800" b="0" strike="noStrike" spc="-1">
                <a:solidFill>
                  <a:srgbClr val="292934"/>
                </a:solidFill>
                <a:latin typeface="Arial"/>
              </a:rPr>
              <a:t>           = Value propositions</a:t>
            </a:r>
            <a:endParaRPr lang="en-AU" sz="1800" b="0" strike="noStrike" spc="-1">
              <a:latin typeface="Arial"/>
            </a:endParaRPr>
          </a:p>
        </p:txBody>
      </p:sp>
      <p:sp>
        <p:nvSpPr>
          <p:cNvPr id="441" name="CustomShape 33"/>
          <p:cNvSpPr/>
          <p:nvPr/>
        </p:nvSpPr>
        <p:spPr>
          <a:xfrm>
            <a:off x="1116000" y="5302080"/>
            <a:ext cx="390240" cy="345600"/>
          </a:xfrm>
          <a:prstGeom prst="ellipse">
            <a:avLst/>
          </a:prstGeom>
          <a:solidFill>
            <a:srgbClr val="FFFF99"/>
          </a:solidFill>
          <a:ln w="93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2" name="CustomShape 34"/>
          <p:cNvSpPr/>
          <p:nvPr/>
        </p:nvSpPr>
        <p:spPr>
          <a:xfrm>
            <a:off x="5424480" y="4102200"/>
            <a:ext cx="3561840" cy="2549160"/>
          </a:xfrm>
          <a:custGeom>
            <a:avLst/>
            <a:gdLst/>
            <a:ahLst/>
            <a:cxnLst/>
            <a:rect l="l" t="t" r="r" b="b"/>
            <a:pathLst>
              <a:path w="584" h="904">
                <a:moveTo>
                  <a:pt x="88" y="112"/>
                </a:moveTo>
                <a:cubicBezTo>
                  <a:pt x="80" y="184"/>
                  <a:pt x="144" y="336"/>
                  <a:pt x="136" y="448"/>
                </a:cubicBezTo>
                <a:cubicBezTo>
                  <a:pt x="128" y="560"/>
                  <a:pt x="0" y="712"/>
                  <a:pt x="40" y="784"/>
                </a:cubicBezTo>
                <a:cubicBezTo>
                  <a:pt x="80" y="856"/>
                  <a:pt x="288" y="904"/>
                  <a:pt x="376" y="880"/>
                </a:cubicBezTo>
                <a:cubicBezTo>
                  <a:pt x="464" y="856"/>
                  <a:pt x="552" y="728"/>
                  <a:pt x="568" y="640"/>
                </a:cubicBezTo>
                <a:cubicBezTo>
                  <a:pt x="584" y="552"/>
                  <a:pt x="488" y="440"/>
                  <a:pt x="472" y="352"/>
                </a:cubicBezTo>
                <a:cubicBezTo>
                  <a:pt x="456" y="264"/>
                  <a:pt x="496" y="168"/>
                  <a:pt x="472" y="112"/>
                </a:cubicBezTo>
                <a:cubicBezTo>
                  <a:pt x="448" y="56"/>
                  <a:pt x="376" y="32"/>
                  <a:pt x="328" y="16"/>
                </a:cubicBezTo>
                <a:cubicBezTo>
                  <a:pt x="280" y="0"/>
                  <a:pt x="224" y="0"/>
                  <a:pt x="184" y="16"/>
                </a:cubicBezTo>
                <a:cubicBezTo>
                  <a:pt x="144" y="32"/>
                  <a:pt x="96" y="40"/>
                  <a:pt x="88" y="112"/>
                </a:cubicBezTo>
                <a:close/>
              </a:path>
            </a:pathLst>
          </a:custGeom>
          <a:solidFill>
            <a:srgbClr val="CCFFFF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3" name="CustomShape 35"/>
          <p:cNvSpPr/>
          <p:nvPr/>
        </p:nvSpPr>
        <p:spPr>
          <a:xfrm>
            <a:off x="6467400" y="5376960"/>
            <a:ext cx="418680" cy="228240"/>
          </a:xfrm>
          <a:prstGeom prst="roundRect">
            <a:avLst>
              <a:gd name="adj" fmla="val 16667"/>
            </a:avLst>
          </a:prstGeom>
          <a:solidFill>
            <a:srgbClr val="66FFFF"/>
          </a:solidFill>
          <a:ln w="93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4" name="CustomShape 36"/>
          <p:cNvSpPr/>
          <p:nvPr/>
        </p:nvSpPr>
        <p:spPr>
          <a:xfrm>
            <a:off x="6041880" y="5299200"/>
            <a:ext cx="36000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 sz="1800" b="0" strike="noStrike" spc="-1">
                <a:solidFill>
                  <a:srgbClr val="292934"/>
                </a:solidFill>
                <a:latin typeface="Arial"/>
              </a:rPr>
              <a:t>                = Activities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AU" sz="1800" b="0" strike="noStrike" spc="-1">
                <a:solidFill>
                  <a:srgbClr val="292934"/>
                </a:solidFill>
                <a:latin typeface="Arial"/>
              </a:rPr>
              <a:t>              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AU" sz="1800" b="0" strike="noStrike" spc="-1">
                <a:solidFill>
                  <a:srgbClr val="292934"/>
                </a:solidFill>
                <a:latin typeface="Arial"/>
              </a:rPr>
              <a:t>                  = Resources</a:t>
            </a:r>
            <a:endParaRPr lang="en-AU" sz="1800" b="0" strike="noStrike" spc="-1">
              <a:latin typeface="Arial"/>
            </a:endParaRPr>
          </a:p>
        </p:txBody>
      </p:sp>
      <p:sp>
        <p:nvSpPr>
          <p:cNvPr id="445" name="CustomShape 37"/>
          <p:cNvSpPr/>
          <p:nvPr/>
        </p:nvSpPr>
        <p:spPr>
          <a:xfrm>
            <a:off x="6581880" y="5848200"/>
            <a:ext cx="304560" cy="228240"/>
          </a:xfrm>
          <a:prstGeom prst="ellipse">
            <a:avLst/>
          </a:prstGeom>
          <a:solidFill>
            <a:srgbClr val="FFFF99"/>
          </a:solidFill>
          <a:ln w="93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6" name="CustomShape 38"/>
          <p:cNvSpPr/>
          <p:nvPr/>
        </p:nvSpPr>
        <p:spPr>
          <a:xfrm>
            <a:off x="1691640" y="4416480"/>
            <a:ext cx="162756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 sz="2000" b="0" strike="noStrike" spc="-1">
                <a:solidFill>
                  <a:srgbClr val="C00000"/>
                </a:solidFill>
                <a:latin typeface="Arial"/>
              </a:rPr>
              <a:t>Positioning</a:t>
            </a:r>
            <a:endParaRPr lang="en-AU" sz="2000" b="0" strike="noStrike" spc="-1">
              <a:latin typeface="Arial"/>
            </a:endParaRPr>
          </a:p>
        </p:txBody>
      </p:sp>
      <p:sp>
        <p:nvSpPr>
          <p:cNvPr id="447" name="CustomShape 39"/>
          <p:cNvSpPr/>
          <p:nvPr/>
        </p:nvSpPr>
        <p:spPr>
          <a:xfrm>
            <a:off x="6156000" y="4404240"/>
            <a:ext cx="199692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 sz="2000" b="0" strike="noStrike" spc="-1">
                <a:solidFill>
                  <a:srgbClr val="C00000"/>
                </a:solidFill>
                <a:latin typeface="Arial"/>
              </a:rPr>
              <a:t>Capabilities</a:t>
            </a:r>
            <a:endParaRPr lang="en-AU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TextShape 1"/>
          <p:cNvSpPr txBox="1"/>
          <p:nvPr/>
        </p:nvSpPr>
        <p:spPr>
          <a:xfrm>
            <a:off x="7620120" y="19080"/>
            <a:ext cx="1066320" cy="328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08BB4AB2-1772-41A6-8858-DF6A323B33A6}" type="slidenum">
              <a:rPr lang="en-AU" sz="1400" b="1" strike="noStrike" spc="-1">
                <a:solidFill>
                  <a:srgbClr val="FFFFFF"/>
                </a:solidFill>
                <a:latin typeface="Arial"/>
              </a:rPr>
              <a:t>7</a:t>
            </a:fld>
            <a:endParaRPr lang="en-AU" sz="1400" b="0" strike="noStrike" spc="-1">
              <a:latin typeface="Times New Roman"/>
            </a:endParaRPr>
          </a:p>
        </p:txBody>
      </p:sp>
      <p:sp>
        <p:nvSpPr>
          <p:cNvPr id="449" name="CustomShape 2"/>
          <p:cNvSpPr/>
          <p:nvPr/>
        </p:nvSpPr>
        <p:spPr>
          <a:xfrm>
            <a:off x="1371600" y="152280"/>
            <a:ext cx="7543440" cy="2514240"/>
          </a:xfrm>
          <a:custGeom>
            <a:avLst/>
            <a:gdLst/>
            <a:ahLst/>
            <a:cxnLst/>
            <a:rect l="l" t="t" r="r" b="b"/>
            <a:pathLst>
              <a:path w="4752" h="1584">
                <a:moveTo>
                  <a:pt x="0" y="672"/>
                </a:moveTo>
                <a:lnTo>
                  <a:pt x="0" y="1344"/>
                </a:lnTo>
                <a:lnTo>
                  <a:pt x="1104" y="1584"/>
                </a:lnTo>
                <a:lnTo>
                  <a:pt x="2208" y="1488"/>
                </a:lnTo>
                <a:lnTo>
                  <a:pt x="3552" y="1488"/>
                </a:lnTo>
                <a:lnTo>
                  <a:pt x="4752" y="1392"/>
                </a:lnTo>
                <a:lnTo>
                  <a:pt x="4752" y="816"/>
                </a:lnTo>
                <a:lnTo>
                  <a:pt x="4032" y="240"/>
                </a:lnTo>
                <a:lnTo>
                  <a:pt x="3552" y="0"/>
                </a:lnTo>
                <a:lnTo>
                  <a:pt x="2496" y="0"/>
                </a:lnTo>
                <a:lnTo>
                  <a:pt x="1776" y="240"/>
                </a:lnTo>
                <a:lnTo>
                  <a:pt x="480" y="384"/>
                </a:lnTo>
                <a:lnTo>
                  <a:pt x="0" y="672"/>
                </a:lnTo>
                <a:close/>
              </a:path>
            </a:pathLst>
          </a:custGeom>
          <a:solidFill>
            <a:srgbClr val="FFFFCC"/>
          </a:solidFill>
          <a:ln w="936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0" name="CustomShape 3"/>
          <p:cNvSpPr/>
          <p:nvPr/>
        </p:nvSpPr>
        <p:spPr>
          <a:xfrm>
            <a:off x="74520" y="152280"/>
            <a:ext cx="4990680" cy="576360"/>
          </a:xfrm>
          <a:prstGeom prst="rect">
            <a:avLst/>
          </a:prstGeom>
          <a:solidFill>
            <a:srgbClr val="FFFFCC"/>
          </a:solidFill>
          <a:ln w="1908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AU" sz="1600" b="1" strike="noStrike" spc="-1">
                <a:solidFill>
                  <a:srgbClr val="D2533C"/>
                </a:solidFill>
                <a:latin typeface="Arial"/>
              </a:rPr>
              <a:t>Module for “Low Cost Flights”: Southwest Airlines</a:t>
            </a:r>
            <a:endParaRPr lang="en-AU" sz="1600" b="0" strike="noStrike" spc="-1">
              <a:latin typeface="Arial"/>
            </a:endParaRPr>
          </a:p>
        </p:txBody>
      </p:sp>
      <p:sp>
        <p:nvSpPr>
          <p:cNvPr id="451" name="CustomShape 4"/>
          <p:cNvSpPr/>
          <p:nvPr/>
        </p:nvSpPr>
        <p:spPr>
          <a:xfrm>
            <a:off x="3693960" y="1297080"/>
            <a:ext cx="1371240" cy="609120"/>
          </a:xfrm>
          <a:prstGeom prst="ellipse">
            <a:avLst/>
          </a:prstGeom>
          <a:solidFill>
            <a:srgbClr val="FFFF99"/>
          </a:solidFill>
          <a:ln w="93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AU" sz="1600" b="0" strike="noStrike" spc="-1">
                <a:solidFill>
                  <a:srgbClr val="292934"/>
                </a:solidFill>
                <a:latin typeface="Arial"/>
              </a:rPr>
              <a:t>Low Fare</a:t>
            </a:r>
            <a:endParaRPr lang="en-AU" sz="1600" b="0" strike="noStrike" spc="-1">
              <a:latin typeface="Arial"/>
            </a:endParaRPr>
          </a:p>
        </p:txBody>
      </p:sp>
      <p:sp>
        <p:nvSpPr>
          <p:cNvPr id="452" name="CustomShape 5"/>
          <p:cNvSpPr/>
          <p:nvPr/>
        </p:nvSpPr>
        <p:spPr>
          <a:xfrm>
            <a:off x="1789200" y="1297080"/>
            <a:ext cx="1371240" cy="609120"/>
          </a:xfrm>
          <a:prstGeom prst="ellipse">
            <a:avLst/>
          </a:prstGeom>
          <a:solidFill>
            <a:srgbClr val="FFFF99"/>
          </a:solidFill>
          <a:ln w="93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75000"/>
              </a:lnSpc>
            </a:pPr>
            <a:r>
              <a:rPr lang="en-AU" sz="1600" b="0" strike="noStrike" spc="-1">
                <a:solidFill>
                  <a:srgbClr val="292934"/>
                </a:solidFill>
                <a:latin typeface="Arial"/>
              </a:rPr>
              <a:t>Frequent</a:t>
            </a:r>
            <a:endParaRPr lang="en-AU" sz="1600" b="0" strike="noStrike" spc="-1">
              <a:latin typeface="Arial"/>
            </a:endParaRPr>
          </a:p>
          <a:p>
            <a:pPr algn="ctr">
              <a:lnSpc>
                <a:spcPct val="75000"/>
              </a:lnSpc>
            </a:pPr>
            <a:r>
              <a:rPr lang="en-AU" sz="1600" b="0" strike="noStrike" spc="-1">
                <a:solidFill>
                  <a:srgbClr val="292934"/>
                </a:solidFill>
                <a:latin typeface="Arial"/>
              </a:rPr>
              <a:t>Flights</a:t>
            </a:r>
            <a:endParaRPr lang="en-AU" sz="1600" b="0" strike="noStrike" spc="-1">
              <a:latin typeface="Arial"/>
            </a:endParaRPr>
          </a:p>
        </p:txBody>
      </p:sp>
      <p:sp>
        <p:nvSpPr>
          <p:cNvPr id="453" name="CustomShape 6"/>
          <p:cNvSpPr/>
          <p:nvPr/>
        </p:nvSpPr>
        <p:spPr>
          <a:xfrm>
            <a:off x="7402680" y="1601640"/>
            <a:ext cx="1371240" cy="609120"/>
          </a:xfrm>
          <a:prstGeom prst="ellipse">
            <a:avLst/>
          </a:prstGeom>
          <a:solidFill>
            <a:srgbClr val="FFFF99"/>
          </a:solidFill>
          <a:ln w="93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75000"/>
              </a:lnSpc>
            </a:pPr>
            <a:r>
              <a:rPr lang="en-AU" sz="1600" b="0" strike="noStrike" spc="-1">
                <a:solidFill>
                  <a:srgbClr val="292934"/>
                </a:solidFill>
                <a:latin typeface="Arial"/>
              </a:rPr>
              <a:t>On-time</a:t>
            </a:r>
            <a:endParaRPr lang="en-AU" sz="1600" b="0" strike="noStrike" spc="-1">
              <a:latin typeface="Arial"/>
            </a:endParaRPr>
          </a:p>
          <a:p>
            <a:pPr algn="ctr">
              <a:lnSpc>
                <a:spcPct val="75000"/>
              </a:lnSpc>
            </a:pPr>
            <a:r>
              <a:rPr lang="en-AU" sz="1600" b="0" strike="noStrike" spc="-1">
                <a:solidFill>
                  <a:srgbClr val="292934"/>
                </a:solidFill>
                <a:latin typeface="Arial"/>
              </a:rPr>
              <a:t>Reliable</a:t>
            </a:r>
            <a:endParaRPr lang="en-AU" sz="1600" b="0" strike="noStrike" spc="-1">
              <a:latin typeface="Arial"/>
            </a:endParaRPr>
          </a:p>
          <a:p>
            <a:pPr algn="ctr">
              <a:lnSpc>
                <a:spcPct val="75000"/>
              </a:lnSpc>
            </a:pPr>
            <a:r>
              <a:rPr lang="en-AU" sz="1600" b="0" strike="noStrike" spc="-1">
                <a:solidFill>
                  <a:srgbClr val="292934"/>
                </a:solidFill>
                <a:latin typeface="Arial"/>
              </a:rPr>
              <a:t>Flights</a:t>
            </a:r>
            <a:endParaRPr lang="en-AU" sz="1600" b="0" strike="noStrike" spc="-1">
              <a:latin typeface="Arial"/>
            </a:endParaRPr>
          </a:p>
        </p:txBody>
      </p:sp>
      <p:sp>
        <p:nvSpPr>
          <p:cNvPr id="454" name="CustomShape 7"/>
          <p:cNvSpPr/>
          <p:nvPr/>
        </p:nvSpPr>
        <p:spPr>
          <a:xfrm>
            <a:off x="7510320" y="4686480"/>
            <a:ext cx="1485720" cy="685440"/>
          </a:xfrm>
          <a:prstGeom prst="roundRect">
            <a:avLst>
              <a:gd name="adj" fmla="val 16667"/>
            </a:avLst>
          </a:prstGeom>
          <a:solidFill>
            <a:srgbClr val="66FFFF"/>
          </a:solidFill>
          <a:ln w="93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80000"/>
              </a:lnSpc>
            </a:pPr>
            <a:r>
              <a:rPr lang="en-AU" sz="1600" b="0" strike="noStrike" spc="-1">
                <a:solidFill>
                  <a:srgbClr val="292934"/>
                </a:solidFill>
                <a:latin typeface="Arial"/>
              </a:rPr>
              <a:t>Ground</a:t>
            </a:r>
            <a:endParaRPr lang="en-AU" sz="1600" b="0" strike="noStrike" spc="-1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AU" sz="1600" b="0" strike="noStrike" spc="-1">
                <a:solidFill>
                  <a:srgbClr val="292934"/>
                </a:solidFill>
                <a:latin typeface="Arial"/>
              </a:rPr>
              <a:t>Operations</a:t>
            </a:r>
            <a:endParaRPr lang="en-AU" sz="1600" b="0" strike="noStrike" spc="-1">
              <a:latin typeface="Arial"/>
            </a:endParaRPr>
          </a:p>
        </p:txBody>
      </p:sp>
      <p:sp>
        <p:nvSpPr>
          <p:cNvPr id="455" name="CustomShape 8"/>
          <p:cNvSpPr/>
          <p:nvPr/>
        </p:nvSpPr>
        <p:spPr>
          <a:xfrm>
            <a:off x="3835440" y="4686480"/>
            <a:ext cx="1617480" cy="685440"/>
          </a:xfrm>
          <a:prstGeom prst="roundRect">
            <a:avLst>
              <a:gd name="adj" fmla="val 16667"/>
            </a:avLst>
          </a:prstGeom>
          <a:solidFill>
            <a:srgbClr val="66FFFF"/>
          </a:solidFill>
          <a:ln w="93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80000"/>
              </a:lnSpc>
            </a:pPr>
            <a:r>
              <a:rPr lang="en-AU" sz="1600" b="0" strike="noStrike" spc="-1">
                <a:solidFill>
                  <a:srgbClr val="292934"/>
                </a:solidFill>
                <a:latin typeface="Arial"/>
              </a:rPr>
              <a:t>Other Operations:</a:t>
            </a:r>
            <a:endParaRPr lang="en-AU" sz="1600" b="0" strike="noStrike" spc="-1">
              <a:latin typeface="Arial"/>
            </a:endParaRPr>
          </a:p>
          <a:p>
            <a:pPr>
              <a:lnSpc>
                <a:spcPct val="80000"/>
              </a:lnSpc>
            </a:pPr>
            <a:r>
              <a:rPr lang="en-AU" sz="1600" b="0" strike="noStrike" spc="-1">
                <a:solidFill>
                  <a:srgbClr val="292934"/>
                </a:solidFill>
                <a:latin typeface="Arial"/>
              </a:rPr>
              <a:t>gate, check-in, </a:t>
            </a:r>
            <a:endParaRPr lang="en-AU" sz="1600" b="0" strike="noStrike" spc="-1">
              <a:latin typeface="Arial"/>
            </a:endParaRPr>
          </a:p>
          <a:p>
            <a:pPr>
              <a:lnSpc>
                <a:spcPct val="80000"/>
              </a:lnSpc>
            </a:pPr>
            <a:r>
              <a:rPr lang="en-AU" sz="1600" b="0" strike="noStrike" spc="-1">
                <a:solidFill>
                  <a:srgbClr val="292934"/>
                </a:solidFill>
                <a:latin typeface="Arial"/>
              </a:rPr>
              <a:t>in-flight, etc.</a:t>
            </a:r>
            <a:endParaRPr lang="en-AU" sz="1600" b="0" strike="noStrike" spc="-1">
              <a:latin typeface="Arial"/>
            </a:endParaRPr>
          </a:p>
        </p:txBody>
      </p:sp>
      <p:sp>
        <p:nvSpPr>
          <p:cNvPr id="456" name="CustomShape 9"/>
          <p:cNvSpPr/>
          <p:nvPr/>
        </p:nvSpPr>
        <p:spPr>
          <a:xfrm>
            <a:off x="3886200" y="3390840"/>
            <a:ext cx="1371240" cy="609120"/>
          </a:xfrm>
          <a:prstGeom prst="ellipse">
            <a:avLst/>
          </a:prstGeom>
          <a:solidFill>
            <a:srgbClr val="FFFF99"/>
          </a:solidFill>
          <a:ln w="93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80000"/>
              </a:lnSpc>
            </a:pPr>
            <a:r>
              <a:rPr lang="en-AU" sz="1600" b="0" strike="noStrike" spc="-1">
                <a:solidFill>
                  <a:srgbClr val="292934"/>
                </a:solidFill>
                <a:latin typeface="Arial"/>
              </a:rPr>
              <a:t>Low Cost</a:t>
            </a:r>
            <a:endParaRPr lang="en-AU" sz="1600" b="0" strike="noStrike" spc="-1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AU" sz="1600" b="0" strike="noStrike" spc="-1">
                <a:solidFill>
                  <a:srgbClr val="292934"/>
                </a:solidFill>
                <a:latin typeface="Arial"/>
              </a:rPr>
              <a:t>Flights</a:t>
            </a:r>
            <a:endParaRPr lang="en-AU" sz="1600" b="0" strike="noStrike" spc="-1">
              <a:latin typeface="Arial"/>
            </a:endParaRPr>
          </a:p>
        </p:txBody>
      </p:sp>
      <p:sp>
        <p:nvSpPr>
          <p:cNvPr id="457" name="CustomShape 10"/>
          <p:cNvSpPr/>
          <p:nvPr/>
        </p:nvSpPr>
        <p:spPr>
          <a:xfrm>
            <a:off x="417600" y="2854440"/>
            <a:ext cx="1371240" cy="609120"/>
          </a:xfrm>
          <a:prstGeom prst="ellipse">
            <a:avLst/>
          </a:prstGeom>
          <a:solidFill>
            <a:srgbClr val="FFFF99"/>
          </a:solidFill>
          <a:ln w="93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75000"/>
              </a:lnSpc>
            </a:pPr>
            <a:r>
              <a:rPr lang="en-AU" sz="1600" b="0" strike="noStrike" spc="-1">
                <a:solidFill>
                  <a:srgbClr val="292934"/>
                </a:solidFill>
                <a:latin typeface="Book Antiqua"/>
              </a:rPr>
              <a:t> </a:t>
            </a:r>
            <a:r>
              <a:rPr lang="en-AU" sz="1600" b="0" strike="noStrike" spc="-1">
                <a:solidFill>
                  <a:srgbClr val="292934"/>
                </a:solidFill>
                <a:latin typeface="Arial"/>
              </a:rPr>
              <a:t>Larger</a:t>
            </a:r>
            <a:endParaRPr lang="en-AU" sz="1600" b="0" strike="noStrike" spc="-1">
              <a:latin typeface="Arial"/>
            </a:endParaRPr>
          </a:p>
          <a:p>
            <a:pPr algn="ctr">
              <a:lnSpc>
                <a:spcPct val="75000"/>
              </a:lnSpc>
            </a:pPr>
            <a:r>
              <a:rPr lang="en-AU" sz="1600" b="0" strike="noStrike" spc="-1">
                <a:solidFill>
                  <a:srgbClr val="292934"/>
                </a:solidFill>
                <a:latin typeface="Arial"/>
              </a:rPr>
              <a:t>market share</a:t>
            </a:r>
            <a:endParaRPr lang="en-AU" sz="1600" b="0" strike="noStrike" spc="-1">
              <a:latin typeface="Arial"/>
            </a:endParaRPr>
          </a:p>
        </p:txBody>
      </p:sp>
      <p:sp>
        <p:nvSpPr>
          <p:cNvPr id="458" name="CustomShape 11"/>
          <p:cNvSpPr/>
          <p:nvPr/>
        </p:nvSpPr>
        <p:spPr>
          <a:xfrm>
            <a:off x="2322360" y="5715000"/>
            <a:ext cx="1371240" cy="609120"/>
          </a:xfrm>
          <a:prstGeom prst="ellipse">
            <a:avLst/>
          </a:prstGeom>
          <a:solidFill>
            <a:srgbClr val="FFFF99"/>
          </a:solidFill>
          <a:ln w="93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80000"/>
              </a:lnSpc>
            </a:pPr>
            <a:r>
              <a:rPr lang="en-AU" sz="1600" b="0" strike="noStrike" spc="-1">
                <a:solidFill>
                  <a:srgbClr val="292934"/>
                </a:solidFill>
                <a:latin typeface="Arial"/>
              </a:rPr>
              <a:t>Simplified</a:t>
            </a:r>
            <a:endParaRPr lang="en-AU" sz="1600" b="0" strike="noStrike" spc="-1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AU" sz="1600" b="0" strike="noStrike" spc="-1">
                <a:solidFill>
                  <a:srgbClr val="292934"/>
                </a:solidFill>
                <a:latin typeface="Arial"/>
              </a:rPr>
              <a:t>procedures</a:t>
            </a:r>
            <a:endParaRPr lang="en-AU" sz="1600" b="0" strike="noStrike" spc="-1">
              <a:latin typeface="Arial"/>
            </a:endParaRPr>
          </a:p>
        </p:txBody>
      </p:sp>
      <p:sp>
        <p:nvSpPr>
          <p:cNvPr id="459" name="CustomShape 12"/>
          <p:cNvSpPr/>
          <p:nvPr/>
        </p:nvSpPr>
        <p:spPr>
          <a:xfrm>
            <a:off x="5257800" y="5562720"/>
            <a:ext cx="1485720" cy="647280"/>
          </a:xfrm>
          <a:prstGeom prst="ellipse">
            <a:avLst/>
          </a:prstGeom>
          <a:solidFill>
            <a:srgbClr val="FFFF99"/>
          </a:solidFill>
          <a:ln w="93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75000"/>
              </a:lnSpc>
            </a:pPr>
            <a:r>
              <a:rPr lang="en-AU" sz="1600" b="0" strike="noStrike" spc="-1">
                <a:solidFill>
                  <a:srgbClr val="292934"/>
                </a:solidFill>
                <a:latin typeface="Book Antiqua"/>
              </a:rPr>
              <a:t> </a:t>
            </a:r>
            <a:r>
              <a:rPr lang="en-AU" sz="1600" b="0" strike="noStrike" spc="-1">
                <a:solidFill>
                  <a:srgbClr val="292934"/>
                </a:solidFill>
                <a:latin typeface="Arial"/>
              </a:rPr>
              <a:t>Well-trained</a:t>
            </a:r>
            <a:endParaRPr lang="en-AU" sz="1600" b="0" strike="noStrike" spc="-1">
              <a:latin typeface="Arial"/>
            </a:endParaRPr>
          </a:p>
          <a:p>
            <a:pPr algn="ctr">
              <a:lnSpc>
                <a:spcPct val="75000"/>
              </a:lnSpc>
            </a:pPr>
            <a:r>
              <a:rPr lang="en-AU" sz="1600" b="0" strike="noStrike" spc="-1">
                <a:solidFill>
                  <a:srgbClr val="292934"/>
                </a:solidFill>
                <a:latin typeface="Arial"/>
              </a:rPr>
              <a:t>ground crews</a:t>
            </a:r>
            <a:endParaRPr lang="en-AU" sz="1600" b="0" strike="noStrike" spc="-1">
              <a:latin typeface="Arial"/>
            </a:endParaRPr>
          </a:p>
        </p:txBody>
      </p:sp>
      <p:sp>
        <p:nvSpPr>
          <p:cNvPr id="460" name="CustomShape 13"/>
          <p:cNvSpPr/>
          <p:nvPr/>
        </p:nvSpPr>
        <p:spPr>
          <a:xfrm>
            <a:off x="6939000" y="2552760"/>
            <a:ext cx="2057040" cy="1142640"/>
          </a:xfrm>
          <a:prstGeom prst="ellipse">
            <a:avLst/>
          </a:prstGeom>
          <a:solidFill>
            <a:srgbClr val="FFFF99"/>
          </a:solidFill>
          <a:ln w="93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80000"/>
              </a:lnSpc>
            </a:pPr>
            <a:r>
              <a:rPr lang="en-AU" sz="1600" b="0" strike="noStrike" spc="-1">
                <a:solidFill>
                  <a:srgbClr val="292934"/>
                </a:solidFill>
                <a:latin typeface="Arial"/>
              </a:rPr>
              <a:t>High  Aircraft</a:t>
            </a:r>
            <a:endParaRPr lang="en-AU" sz="1600" b="0" strike="noStrike" spc="-1">
              <a:latin typeface="Arial"/>
            </a:endParaRPr>
          </a:p>
          <a:p>
            <a:pPr>
              <a:lnSpc>
                <a:spcPct val="80000"/>
              </a:lnSpc>
            </a:pPr>
            <a:r>
              <a:rPr lang="en-AU" sz="1600" b="0" strike="noStrike" spc="-1">
                <a:solidFill>
                  <a:srgbClr val="292934"/>
                </a:solidFill>
                <a:latin typeface="Arial"/>
              </a:rPr>
              <a:t>Utilization</a:t>
            </a:r>
            <a:endParaRPr lang="en-AU" sz="16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  <a:buClr>
                <a:srgbClr val="292934"/>
              </a:buClr>
              <a:buFont typeface="Arial"/>
              <a:buChar char="•"/>
            </a:pPr>
            <a:r>
              <a:rPr lang="en-AU" sz="1600" b="0" strike="noStrike" spc="-1">
                <a:solidFill>
                  <a:srgbClr val="292934"/>
                </a:solidFill>
                <a:latin typeface="Arial"/>
              </a:rPr>
              <a:t> flights per aircraft</a:t>
            </a:r>
            <a:endParaRPr lang="en-AU" sz="16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  <a:buClr>
                <a:srgbClr val="292934"/>
              </a:buClr>
              <a:buFont typeface="Arial"/>
              <a:buChar char="•"/>
            </a:pPr>
            <a:r>
              <a:rPr lang="en-AU" sz="1600" b="0" strike="noStrike" spc="-1">
                <a:solidFill>
                  <a:srgbClr val="292934"/>
                </a:solidFill>
                <a:latin typeface="Arial"/>
              </a:rPr>
              <a:t> seating capacity</a:t>
            </a:r>
            <a:endParaRPr lang="en-AU" sz="1600" b="0" strike="noStrike" spc="-1">
              <a:latin typeface="Arial"/>
            </a:endParaRPr>
          </a:p>
        </p:txBody>
      </p:sp>
      <p:sp>
        <p:nvSpPr>
          <p:cNvPr id="461" name="CustomShape 14"/>
          <p:cNvSpPr/>
          <p:nvPr/>
        </p:nvSpPr>
        <p:spPr>
          <a:xfrm rot="16200000">
            <a:off x="5074920" y="260640"/>
            <a:ext cx="340920" cy="1731600"/>
          </a:xfrm>
          <a:prstGeom prst="curvedConnector3">
            <a:avLst>
              <a:gd name="adj1" fmla="val 49769"/>
            </a:avLst>
          </a:prstGeom>
          <a:noFill/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2" name="CustomShape 15"/>
          <p:cNvSpPr/>
          <p:nvPr/>
        </p:nvSpPr>
        <p:spPr>
          <a:xfrm rot="16200000">
            <a:off x="3537720" y="-449280"/>
            <a:ext cx="684000" cy="2809440"/>
          </a:xfrm>
          <a:prstGeom prst="curvedConnector2">
            <a:avLst/>
          </a:prstGeom>
          <a:noFill/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3" name="CustomShape 16"/>
          <p:cNvSpPr/>
          <p:nvPr/>
        </p:nvSpPr>
        <p:spPr>
          <a:xfrm rot="5400000" flipH="1">
            <a:off x="7019280" y="532440"/>
            <a:ext cx="988560" cy="1149120"/>
          </a:xfrm>
          <a:prstGeom prst="curvedConnector2">
            <a:avLst/>
          </a:prstGeom>
          <a:noFill/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4" name="CustomShape 17"/>
          <p:cNvSpPr/>
          <p:nvPr/>
        </p:nvSpPr>
        <p:spPr>
          <a:xfrm>
            <a:off x="5065560" y="2590920"/>
            <a:ext cx="1499760" cy="761760"/>
          </a:xfrm>
          <a:prstGeom prst="ellipse">
            <a:avLst/>
          </a:prstGeom>
          <a:solidFill>
            <a:srgbClr val="FFFF99"/>
          </a:solidFill>
          <a:ln w="93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75000"/>
              </a:lnSpc>
            </a:pPr>
            <a:r>
              <a:rPr lang="en-AU" sz="1600" b="0" strike="noStrike" spc="-1">
                <a:solidFill>
                  <a:srgbClr val="292934"/>
                </a:solidFill>
                <a:latin typeface="Book Antiqua"/>
              </a:rPr>
              <a:t> </a:t>
            </a:r>
            <a:r>
              <a:rPr lang="en-AU" sz="1600" b="0" strike="noStrike" spc="-1">
                <a:solidFill>
                  <a:srgbClr val="292934"/>
                </a:solidFill>
                <a:latin typeface="Arial"/>
              </a:rPr>
              <a:t>Less costly,</a:t>
            </a:r>
            <a:endParaRPr lang="en-AU" sz="1600" b="0" strike="noStrike" spc="-1">
              <a:latin typeface="Arial"/>
            </a:endParaRPr>
          </a:p>
          <a:p>
            <a:pPr algn="ctr">
              <a:lnSpc>
                <a:spcPct val="75000"/>
              </a:lnSpc>
            </a:pPr>
            <a:r>
              <a:rPr lang="en-AU" sz="1600" b="0" strike="noStrike" spc="-1">
                <a:solidFill>
                  <a:srgbClr val="292934"/>
                </a:solidFill>
                <a:latin typeface="Arial"/>
              </a:rPr>
              <a:t>Less congested</a:t>
            </a:r>
            <a:endParaRPr lang="en-AU" sz="1600" b="0" strike="noStrike" spc="-1">
              <a:latin typeface="Arial"/>
            </a:endParaRPr>
          </a:p>
          <a:p>
            <a:pPr algn="ctr">
              <a:lnSpc>
                <a:spcPct val="75000"/>
              </a:lnSpc>
            </a:pPr>
            <a:r>
              <a:rPr lang="en-AU" sz="1600" b="0" strike="noStrike" spc="-1">
                <a:solidFill>
                  <a:srgbClr val="292934"/>
                </a:solidFill>
                <a:latin typeface="Arial"/>
              </a:rPr>
              <a:t>Airports</a:t>
            </a:r>
            <a:endParaRPr lang="en-AU" sz="1600" b="0" strike="noStrike" spc="-1">
              <a:latin typeface="Arial"/>
            </a:endParaRPr>
          </a:p>
        </p:txBody>
      </p:sp>
      <p:sp>
        <p:nvSpPr>
          <p:cNvPr id="465" name="CustomShape 18"/>
          <p:cNvSpPr/>
          <p:nvPr/>
        </p:nvSpPr>
        <p:spPr>
          <a:xfrm>
            <a:off x="1789200" y="4000680"/>
            <a:ext cx="1773000" cy="685440"/>
          </a:xfrm>
          <a:prstGeom prst="roundRect">
            <a:avLst>
              <a:gd name="adj" fmla="val 16667"/>
            </a:avLst>
          </a:prstGeom>
          <a:solidFill>
            <a:srgbClr val="66FFFF"/>
          </a:solidFill>
          <a:ln w="93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80000"/>
              </a:lnSpc>
            </a:pPr>
            <a:r>
              <a:rPr lang="en-AU" sz="1600" b="0" strike="noStrike" spc="-1">
                <a:solidFill>
                  <a:srgbClr val="292934"/>
                </a:solidFill>
                <a:latin typeface="Arial"/>
              </a:rPr>
              <a:t>Routing Design</a:t>
            </a:r>
            <a:endParaRPr lang="en-AU" sz="16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  <a:buClr>
                <a:srgbClr val="292934"/>
              </a:buClr>
              <a:buFont typeface="Arial"/>
              <a:buChar char="•"/>
            </a:pPr>
            <a:r>
              <a:rPr lang="en-AU" sz="1600" b="0" strike="noStrike" spc="-1">
                <a:solidFill>
                  <a:srgbClr val="292934"/>
                </a:solidFill>
                <a:latin typeface="Arial"/>
              </a:rPr>
              <a:t> Airport selection</a:t>
            </a:r>
            <a:endParaRPr lang="en-AU" sz="16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  <a:buClr>
                <a:srgbClr val="292934"/>
              </a:buClr>
              <a:buFont typeface="Arial"/>
              <a:buChar char="•"/>
            </a:pPr>
            <a:r>
              <a:rPr lang="en-AU" sz="1600" b="0" strike="noStrike" spc="-1">
                <a:solidFill>
                  <a:srgbClr val="292934"/>
                </a:solidFill>
                <a:latin typeface="Arial"/>
              </a:rPr>
              <a:t> Scheduling</a:t>
            </a:r>
            <a:endParaRPr lang="en-AU" sz="1600" b="0" strike="noStrike" spc="-1">
              <a:latin typeface="Arial"/>
            </a:endParaRPr>
          </a:p>
        </p:txBody>
      </p:sp>
      <p:sp>
        <p:nvSpPr>
          <p:cNvPr id="466" name="CustomShape 19"/>
          <p:cNvSpPr/>
          <p:nvPr/>
        </p:nvSpPr>
        <p:spPr>
          <a:xfrm>
            <a:off x="5284800" y="270000"/>
            <a:ext cx="1653840" cy="685440"/>
          </a:xfrm>
          <a:prstGeom prst="roundRect">
            <a:avLst>
              <a:gd name="adj" fmla="val 16667"/>
            </a:avLst>
          </a:prstGeom>
          <a:solidFill>
            <a:srgbClr val="66FFFF"/>
          </a:solidFill>
          <a:ln w="93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80000"/>
              </a:lnSpc>
            </a:pPr>
            <a:r>
              <a:rPr lang="en-AU" sz="1600" b="0" strike="noStrike" spc="-1">
                <a:solidFill>
                  <a:srgbClr val="292934"/>
                </a:solidFill>
                <a:latin typeface="Arial"/>
              </a:rPr>
              <a:t>Taking short-haul </a:t>
            </a:r>
            <a:endParaRPr lang="en-AU" sz="1600" b="0" strike="noStrike" spc="-1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AU" sz="1600" b="0" strike="noStrike" spc="-1">
                <a:solidFill>
                  <a:srgbClr val="292934"/>
                </a:solidFill>
                <a:latin typeface="Arial"/>
              </a:rPr>
              <a:t>point-to-point</a:t>
            </a:r>
            <a:endParaRPr lang="en-AU" sz="1600" b="0" strike="noStrike" spc="-1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AU" sz="1600" b="0" strike="noStrike" spc="-1">
                <a:solidFill>
                  <a:srgbClr val="292934"/>
                </a:solidFill>
                <a:latin typeface="Arial"/>
              </a:rPr>
              <a:t>flights</a:t>
            </a:r>
            <a:endParaRPr lang="en-AU" sz="1600" b="0" strike="noStrike" spc="-1">
              <a:latin typeface="Arial"/>
            </a:endParaRPr>
          </a:p>
        </p:txBody>
      </p:sp>
      <p:sp>
        <p:nvSpPr>
          <p:cNvPr id="467" name="CustomShape 20"/>
          <p:cNvSpPr/>
          <p:nvPr/>
        </p:nvSpPr>
        <p:spPr>
          <a:xfrm>
            <a:off x="5600880" y="1601640"/>
            <a:ext cx="1371240" cy="836280"/>
          </a:xfrm>
          <a:prstGeom prst="ellipse">
            <a:avLst/>
          </a:prstGeom>
          <a:solidFill>
            <a:srgbClr val="FFFF99"/>
          </a:solidFill>
          <a:ln w="93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75000"/>
              </a:lnSpc>
            </a:pPr>
            <a:r>
              <a:rPr lang="en-AU" sz="1600" b="0" strike="noStrike" spc="-1">
                <a:solidFill>
                  <a:srgbClr val="292934"/>
                </a:solidFill>
                <a:latin typeface="Arial"/>
              </a:rPr>
              <a:t>Point-to-point</a:t>
            </a:r>
            <a:endParaRPr lang="en-AU" sz="1600" b="0" strike="noStrike" spc="-1">
              <a:latin typeface="Arial"/>
            </a:endParaRPr>
          </a:p>
          <a:p>
            <a:pPr algn="ctr">
              <a:lnSpc>
                <a:spcPct val="75000"/>
              </a:lnSpc>
            </a:pPr>
            <a:r>
              <a:rPr lang="en-AU" sz="1600" b="0" strike="noStrike" spc="-1">
                <a:solidFill>
                  <a:srgbClr val="292934"/>
                </a:solidFill>
                <a:latin typeface="Arial"/>
              </a:rPr>
              <a:t>flights for</a:t>
            </a:r>
            <a:endParaRPr lang="en-AU" sz="1600" b="0" strike="noStrike" spc="-1">
              <a:latin typeface="Arial"/>
            </a:endParaRPr>
          </a:p>
          <a:p>
            <a:pPr algn="ctr">
              <a:lnSpc>
                <a:spcPct val="75000"/>
              </a:lnSpc>
            </a:pPr>
            <a:r>
              <a:rPr lang="en-AU" sz="1600" b="0" strike="noStrike" spc="-1">
                <a:solidFill>
                  <a:srgbClr val="292934"/>
                </a:solidFill>
                <a:latin typeface="Arial"/>
              </a:rPr>
              <a:t>mid-size cities</a:t>
            </a:r>
            <a:endParaRPr lang="en-AU" sz="1600" b="0" strike="noStrike" spc="-1">
              <a:latin typeface="Arial"/>
            </a:endParaRPr>
          </a:p>
        </p:txBody>
      </p:sp>
      <p:sp>
        <p:nvSpPr>
          <p:cNvPr id="468" name="CustomShape 21"/>
          <p:cNvSpPr/>
          <p:nvPr/>
        </p:nvSpPr>
        <p:spPr>
          <a:xfrm rot="16200000">
            <a:off x="6118200" y="781200"/>
            <a:ext cx="988560" cy="651960"/>
          </a:xfrm>
          <a:prstGeom prst="curvedConnector4">
            <a:avLst>
              <a:gd name="adj1" fmla="val 32583"/>
              <a:gd name="adj2" fmla="val 135037"/>
            </a:avLst>
          </a:prstGeom>
          <a:noFill/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9" name="CustomShape 22"/>
          <p:cNvSpPr/>
          <p:nvPr/>
        </p:nvSpPr>
        <p:spPr>
          <a:xfrm rot="5400000" flipH="1">
            <a:off x="3238200" y="2057400"/>
            <a:ext cx="1788840" cy="877680"/>
          </a:xfrm>
          <a:prstGeom prst="curvedConnector4">
            <a:avLst>
              <a:gd name="adj1" fmla="val 41435"/>
              <a:gd name="adj2" fmla="val 126042"/>
            </a:avLst>
          </a:prstGeom>
          <a:noFill/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0" name="CustomShape 23"/>
          <p:cNvSpPr/>
          <p:nvPr/>
        </p:nvSpPr>
        <p:spPr>
          <a:xfrm rot="5400000" flipH="1">
            <a:off x="4265640" y="4307040"/>
            <a:ext cx="685440" cy="72720"/>
          </a:xfrm>
          <a:prstGeom prst="curvedConnector3">
            <a:avLst>
              <a:gd name="adj1" fmla="val 50000"/>
            </a:avLst>
          </a:prstGeom>
          <a:noFill/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1" name="CustomShape 24"/>
          <p:cNvSpPr/>
          <p:nvPr/>
        </p:nvSpPr>
        <p:spPr>
          <a:xfrm rot="5400000">
            <a:off x="5051880" y="3246480"/>
            <a:ext cx="237600" cy="228240"/>
          </a:xfrm>
          <a:prstGeom prst="curvedConnector3">
            <a:avLst>
              <a:gd name="adj1" fmla="val 54667"/>
            </a:avLst>
          </a:prstGeom>
          <a:noFill/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2" name="CustomShape 25"/>
          <p:cNvSpPr/>
          <p:nvPr/>
        </p:nvSpPr>
        <p:spPr>
          <a:xfrm rot="16200000">
            <a:off x="3356640" y="2291760"/>
            <a:ext cx="1028520" cy="2388960"/>
          </a:xfrm>
          <a:prstGeom prst="curvedConnector2">
            <a:avLst/>
          </a:prstGeom>
          <a:noFill/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3" name="CustomShape 26"/>
          <p:cNvSpPr/>
          <p:nvPr/>
        </p:nvSpPr>
        <p:spPr>
          <a:xfrm rot="16200000" flipH="1">
            <a:off x="5825520" y="3344040"/>
            <a:ext cx="1676160" cy="1693440"/>
          </a:xfrm>
          <a:prstGeom prst="curvedConnector2">
            <a:avLst/>
          </a:prstGeom>
          <a:noFill/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4" name="CustomShape 27"/>
          <p:cNvSpPr/>
          <p:nvPr/>
        </p:nvSpPr>
        <p:spPr>
          <a:xfrm>
            <a:off x="7275600" y="5715000"/>
            <a:ext cx="1625400" cy="609120"/>
          </a:xfrm>
          <a:prstGeom prst="ellipse">
            <a:avLst/>
          </a:prstGeom>
          <a:solidFill>
            <a:srgbClr val="FFFF99"/>
          </a:solidFill>
          <a:ln w="93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80000"/>
              </a:lnSpc>
            </a:pPr>
            <a:r>
              <a:rPr lang="en-AU" sz="1600" b="0" strike="noStrike" spc="-1">
                <a:solidFill>
                  <a:srgbClr val="292934"/>
                </a:solidFill>
                <a:latin typeface="Arial"/>
              </a:rPr>
              <a:t>Boeing 737 only</a:t>
            </a:r>
            <a:endParaRPr lang="en-AU" sz="1600" b="0" strike="noStrike" spc="-1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AU" sz="1600" b="0" strike="noStrike" spc="-1">
                <a:solidFill>
                  <a:srgbClr val="292934"/>
                </a:solidFill>
                <a:latin typeface="Arial"/>
              </a:rPr>
              <a:t>(fuel efficient) </a:t>
            </a:r>
            <a:endParaRPr lang="en-AU" sz="1600" b="0" strike="noStrike" spc="-1">
              <a:latin typeface="Arial"/>
            </a:endParaRPr>
          </a:p>
        </p:txBody>
      </p:sp>
      <p:sp>
        <p:nvSpPr>
          <p:cNvPr id="475" name="CustomShape 28"/>
          <p:cNvSpPr/>
          <p:nvPr/>
        </p:nvSpPr>
        <p:spPr>
          <a:xfrm rot="16200000">
            <a:off x="6489000" y="4541400"/>
            <a:ext cx="533160" cy="1509480"/>
          </a:xfrm>
          <a:prstGeom prst="curvedConnector2">
            <a:avLst/>
          </a:prstGeom>
          <a:noFill/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6" name="CustomShape 29"/>
          <p:cNvSpPr/>
          <p:nvPr/>
        </p:nvSpPr>
        <p:spPr>
          <a:xfrm rot="16200000">
            <a:off x="7999560" y="5461200"/>
            <a:ext cx="342720" cy="164880"/>
          </a:xfrm>
          <a:prstGeom prst="curvedConnector3">
            <a:avLst>
              <a:gd name="adj1" fmla="val 50000"/>
            </a:avLst>
          </a:prstGeom>
          <a:noFill/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7" name="CustomShape 30"/>
          <p:cNvSpPr/>
          <p:nvPr/>
        </p:nvSpPr>
        <p:spPr>
          <a:xfrm flipV="1">
            <a:off x="3693960" y="5372280"/>
            <a:ext cx="950400" cy="647280"/>
          </a:xfrm>
          <a:prstGeom prst="curvedConnector2">
            <a:avLst/>
          </a:prstGeom>
          <a:noFill/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8" name="CustomShape 31"/>
          <p:cNvSpPr/>
          <p:nvPr/>
        </p:nvSpPr>
        <p:spPr>
          <a:xfrm rot="16200000">
            <a:off x="7895160" y="3887280"/>
            <a:ext cx="1157040" cy="441000"/>
          </a:xfrm>
          <a:prstGeom prst="curvedConnector3">
            <a:avLst>
              <a:gd name="adj1" fmla="val 42796"/>
            </a:avLst>
          </a:prstGeom>
          <a:noFill/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9" name="CustomShape 32"/>
          <p:cNvSpPr/>
          <p:nvPr/>
        </p:nvSpPr>
        <p:spPr>
          <a:xfrm flipV="1">
            <a:off x="5452920" y="3695040"/>
            <a:ext cx="2514240" cy="1333080"/>
          </a:xfrm>
          <a:prstGeom prst="curvedConnector2">
            <a:avLst/>
          </a:prstGeom>
          <a:noFill/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0" name="CustomShape 33"/>
          <p:cNvSpPr/>
          <p:nvPr/>
        </p:nvSpPr>
        <p:spPr>
          <a:xfrm rot="16200000">
            <a:off x="3148920" y="1548720"/>
            <a:ext cx="1979280" cy="2923920"/>
          </a:xfrm>
          <a:prstGeom prst="curvedConnector2">
            <a:avLst/>
          </a:prstGeom>
          <a:noFill/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1" name="CustomShape 34"/>
          <p:cNvSpPr/>
          <p:nvPr/>
        </p:nvSpPr>
        <p:spPr>
          <a:xfrm rot="16200000">
            <a:off x="6685560" y="1783440"/>
            <a:ext cx="579240" cy="1257120"/>
          </a:xfrm>
          <a:prstGeom prst="curvedConnector3">
            <a:avLst>
              <a:gd name="adj1" fmla="val 51782"/>
            </a:avLst>
          </a:prstGeom>
          <a:noFill/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2" name="CustomShape 35"/>
          <p:cNvSpPr/>
          <p:nvPr/>
        </p:nvSpPr>
        <p:spPr>
          <a:xfrm rot="10800000" flipV="1">
            <a:off x="6939000" y="3695040"/>
            <a:ext cx="1680840" cy="571320"/>
          </a:xfrm>
          <a:prstGeom prst="curvedConnector3">
            <a:avLst>
              <a:gd name="adj1" fmla="val 25588"/>
            </a:avLst>
          </a:prstGeom>
          <a:noFill/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3" name="CustomShape 36"/>
          <p:cNvSpPr/>
          <p:nvPr/>
        </p:nvSpPr>
        <p:spPr>
          <a:xfrm rot="5400000" flipH="1">
            <a:off x="1528200" y="2853360"/>
            <a:ext cx="2093400" cy="201240"/>
          </a:xfrm>
          <a:prstGeom prst="curvedConnector3">
            <a:avLst>
              <a:gd name="adj1" fmla="val 49963"/>
            </a:avLst>
          </a:prstGeom>
          <a:noFill/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4" name="CustomShape 37"/>
          <p:cNvSpPr/>
          <p:nvPr/>
        </p:nvSpPr>
        <p:spPr>
          <a:xfrm rot="10800000" flipV="1">
            <a:off x="1789200" y="2854440"/>
            <a:ext cx="685440" cy="1252080"/>
          </a:xfrm>
          <a:prstGeom prst="curvedConnector2">
            <a:avLst/>
          </a:prstGeom>
          <a:noFill/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5" name="CustomShape 38"/>
          <p:cNvSpPr/>
          <p:nvPr/>
        </p:nvSpPr>
        <p:spPr>
          <a:xfrm flipV="1">
            <a:off x="3562200" y="3528360"/>
            <a:ext cx="3677760" cy="813960"/>
          </a:xfrm>
          <a:prstGeom prst="curvedConnector2">
            <a:avLst/>
          </a:prstGeom>
          <a:noFill/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6" name="CustomShape 39"/>
          <p:cNvSpPr/>
          <p:nvPr/>
        </p:nvSpPr>
        <p:spPr>
          <a:xfrm rot="10800000" flipV="1">
            <a:off x="3886200" y="4343400"/>
            <a:ext cx="323640" cy="647280"/>
          </a:xfrm>
          <a:prstGeom prst="curvedConnector3">
            <a:avLst>
              <a:gd name="adj1" fmla="val 50000"/>
            </a:avLst>
          </a:prstGeom>
          <a:noFill/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TextShape 1"/>
          <p:cNvSpPr txBox="1"/>
          <p:nvPr/>
        </p:nvSpPr>
        <p:spPr>
          <a:xfrm>
            <a:off x="7620120" y="19080"/>
            <a:ext cx="1066320" cy="328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0C6AF076-E4A9-43F8-AF2B-89ED6BB3DF2D}" type="slidenum">
              <a:rPr lang="en-AU" sz="1400" b="1" strike="noStrike" spc="-1">
                <a:solidFill>
                  <a:srgbClr val="FFFFFF"/>
                </a:solidFill>
                <a:latin typeface="Arial"/>
              </a:rPr>
              <a:t>8</a:t>
            </a:fld>
            <a:endParaRPr lang="en-AU" sz="1400" b="0" strike="noStrike" spc="-1">
              <a:latin typeface="Times New Roman"/>
            </a:endParaRPr>
          </a:p>
        </p:txBody>
      </p:sp>
      <p:sp>
        <p:nvSpPr>
          <p:cNvPr id="488" name="CustomShape 2"/>
          <p:cNvSpPr/>
          <p:nvPr/>
        </p:nvSpPr>
        <p:spPr>
          <a:xfrm>
            <a:off x="1371600" y="152280"/>
            <a:ext cx="7543440" cy="2514240"/>
          </a:xfrm>
          <a:custGeom>
            <a:avLst/>
            <a:gdLst/>
            <a:ahLst/>
            <a:cxnLst/>
            <a:rect l="l" t="t" r="r" b="b"/>
            <a:pathLst>
              <a:path w="4752" h="1584">
                <a:moveTo>
                  <a:pt x="0" y="672"/>
                </a:moveTo>
                <a:lnTo>
                  <a:pt x="0" y="1344"/>
                </a:lnTo>
                <a:lnTo>
                  <a:pt x="1104" y="1584"/>
                </a:lnTo>
                <a:lnTo>
                  <a:pt x="2208" y="1488"/>
                </a:lnTo>
                <a:lnTo>
                  <a:pt x="3552" y="1488"/>
                </a:lnTo>
                <a:lnTo>
                  <a:pt x="4752" y="1392"/>
                </a:lnTo>
                <a:lnTo>
                  <a:pt x="4752" y="816"/>
                </a:lnTo>
                <a:lnTo>
                  <a:pt x="4032" y="240"/>
                </a:lnTo>
                <a:lnTo>
                  <a:pt x="3552" y="0"/>
                </a:lnTo>
                <a:lnTo>
                  <a:pt x="2496" y="0"/>
                </a:lnTo>
                <a:lnTo>
                  <a:pt x="1776" y="240"/>
                </a:lnTo>
                <a:lnTo>
                  <a:pt x="480" y="384"/>
                </a:lnTo>
                <a:lnTo>
                  <a:pt x="0" y="672"/>
                </a:lnTo>
                <a:close/>
              </a:path>
            </a:pathLst>
          </a:custGeom>
          <a:solidFill>
            <a:srgbClr val="FFFFCC"/>
          </a:solidFill>
          <a:ln w="936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CustomShape 3"/>
          <p:cNvSpPr/>
          <p:nvPr/>
        </p:nvSpPr>
        <p:spPr>
          <a:xfrm>
            <a:off x="74520" y="152280"/>
            <a:ext cx="4990680" cy="576360"/>
          </a:xfrm>
          <a:prstGeom prst="rect">
            <a:avLst/>
          </a:prstGeom>
          <a:solidFill>
            <a:srgbClr val="FFFFCC"/>
          </a:solidFill>
          <a:ln w="1908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AU" sz="1600" b="1" strike="noStrike" spc="-1">
                <a:solidFill>
                  <a:srgbClr val="D2533C"/>
                </a:solidFill>
                <a:latin typeface="Arial"/>
              </a:rPr>
              <a:t>Module for “Low Cost Flights”: Southwest Airlines</a:t>
            </a:r>
            <a:endParaRPr lang="en-AU" sz="1600" b="0" strike="noStrike" spc="-1">
              <a:latin typeface="Arial"/>
            </a:endParaRPr>
          </a:p>
        </p:txBody>
      </p:sp>
      <p:sp>
        <p:nvSpPr>
          <p:cNvPr id="490" name="CustomShape 4"/>
          <p:cNvSpPr/>
          <p:nvPr/>
        </p:nvSpPr>
        <p:spPr>
          <a:xfrm>
            <a:off x="3693960" y="1297080"/>
            <a:ext cx="1371240" cy="609120"/>
          </a:xfrm>
          <a:prstGeom prst="ellipse">
            <a:avLst/>
          </a:prstGeom>
          <a:solidFill>
            <a:srgbClr val="FFFF99"/>
          </a:solidFill>
          <a:ln w="9360" cap="rnd">
            <a:solidFill>
              <a:srgbClr val="FF0000"/>
            </a:solidFill>
            <a:custDash>
              <a:ds d="500000" sp="400000"/>
              <a:ds d="100000" sp="4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AU" sz="1600" b="0" strike="noStrike" spc="-1">
                <a:solidFill>
                  <a:srgbClr val="292934"/>
                </a:solidFill>
                <a:latin typeface="Arial"/>
              </a:rPr>
              <a:t>Low Fare</a:t>
            </a:r>
            <a:endParaRPr lang="en-AU" sz="1600" b="0" strike="noStrike" spc="-1">
              <a:latin typeface="Arial"/>
            </a:endParaRPr>
          </a:p>
        </p:txBody>
      </p:sp>
      <p:sp>
        <p:nvSpPr>
          <p:cNvPr id="491" name="CustomShape 5"/>
          <p:cNvSpPr/>
          <p:nvPr/>
        </p:nvSpPr>
        <p:spPr>
          <a:xfrm>
            <a:off x="7510320" y="4686480"/>
            <a:ext cx="1485720" cy="685440"/>
          </a:xfrm>
          <a:prstGeom prst="roundRect">
            <a:avLst>
              <a:gd name="adj" fmla="val 16667"/>
            </a:avLst>
          </a:prstGeom>
          <a:solidFill>
            <a:srgbClr val="66FFFF"/>
          </a:solidFill>
          <a:ln w="93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80000"/>
              </a:lnSpc>
            </a:pPr>
            <a:r>
              <a:rPr lang="en-AU" sz="1600" b="0" strike="noStrike" spc="-1">
                <a:solidFill>
                  <a:srgbClr val="292934"/>
                </a:solidFill>
                <a:latin typeface="Arial"/>
              </a:rPr>
              <a:t>Ground</a:t>
            </a:r>
            <a:endParaRPr lang="en-AU" sz="1600" b="0" strike="noStrike" spc="-1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AU" sz="1600" b="0" strike="noStrike" spc="-1">
                <a:solidFill>
                  <a:srgbClr val="292934"/>
                </a:solidFill>
                <a:latin typeface="Arial"/>
              </a:rPr>
              <a:t>Operations</a:t>
            </a:r>
            <a:endParaRPr lang="en-AU" sz="1600" b="0" strike="noStrike" spc="-1">
              <a:latin typeface="Arial"/>
            </a:endParaRPr>
          </a:p>
        </p:txBody>
      </p:sp>
      <p:sp>
        <p:nvSpPr>
          <p:cNvPr id="492" name="CustomShape 6"/>
          <p:cNvSpPr/>
          <p:nvPr/>
        </p:nvSpPr>
        <p:spPr>
          <a:xfrm>
            <a:off x="3835440" y="4686480"/>
            <a:ext cx="1617480" cy="685440"/>
          </a:xfrm>
          <a:prstGeom prst="roundRect">
            <a:avLst>
              <a:gd name="adj" fmla="val 16667"/>
            </a:avLst>
          </a:prstGeom>
          <a:solidFill>
            <a:srgbClr val="66FFFF"/>
          </a:solidFill>
          <a:ln w="93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80000"/>
              </a:lnSpc>
            </a:pPr>
            <a:r>
              <a:rPr lang="en-AU" sz="1600" b="0" strike="noStrike" spc="-1">
                <a:solidFill>
                  <a:srgbClr val="292934"/>
                </a:solidFill>
                <a:latin typeface="Arial"/>
              </a:rPr>
              <a:t>Other Operations:</a:t>
            </a:r>
            <a:endParaRPr lang="en-AU" sz="1600" b="0" strike="noStrike" spc="-1">
              <a:latin typeface="Arial"/>
            </a:endParaRPr>
          </a:p>
          <a:p>
            <a:pPr>
              <a:lnSpc>
                <a:spcPct val="80000"/>
              </a:lnSpc>
            </a:pPr>
            <a:r>
              <a:rPr lang="en-AU" sz="1600" b="0" strike="noStrike" spc="-1">
                <a:solidFill>
                  <a:srgbClr val="292934"/>
                </a:solidFill>
                <a:latin typeface="Arial"/>
              </a:rPr>
              <a:t>gate, check-in, </a:t>
            </a:r>
            <a:endParaRPr lang="en-AU" sz="1600" b="0" strike="noStrike" spc="-1">
              <a:latin typeface="Arial"/>
            </a:endParaRPr>
          </a:p>
          <a:p>
            <a:pPr>
              <a:lnSpc>
                <a:spcPct val="80000"/>
              </a:lnSpc>
            </a:pPr>
            <a:r>
              <a:rPr lang="en-AU" sz="1600" b="0" strike="noStrike" spc="-1">
                <a:solidFill>
                  <a:srgbClr val="292934"/>
                </a:solidFill>
                <a:latin typeface="Arial"/>
              </a:rPr>
              <a:t>in-flight, etc.</a:t>
            </a:r>
            <a:endParaRPr lang="en-AU" sz="1600" b="0" strike="noStrike" spc="-1">
              <a:latin typeface="Arial"/>
            </a:endParaRPr>
          </a:p>
        </p:txBody>
      </p:sp>
      <p:sp>
        <p:nvSpPr>
          <p:cNvPr id="493" name="CustomShape 7"/>
          <p:cNvSpPr/>
          <p:nvPr/>
        </p:nvSpPr>
        <p:spPr>
          <a:xfrm>
            <a:off x="3886200" y="3390840"/>
            <a:ext cx="1371240" cy="609120"/>
          </a:xfrm>
          <a:prstGeom prst="ellipse">
            <a:avLst/>
          </a:prstGeom>
          <a:solidFill>
            <a:srgbClr val="FFFF99"/>
          </a:solidFill>
          <a:ln w="2844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80000"/>
              </a:lnSpc>
            </a:pPr>
            <a:r>
              <a:rPr lang="en-AU" sz="1600" b="0" strike="noStrike" spc="-1">
                <a:solidFill>
                  <a:srgbClr val="292934"/>
                </a:solidFill>
                <a:latin typeface="Arial"/>
              </a:rPr>
              <a:t>Low Cost</a:t>
            </a:r>
            <a:endParaRPr lang="en-AU" sz="1600" b="0" strike="noStrike" spc="-1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AU" sz="1600" b="0" strike="noStrike" spc="-1">
                <a:solidFill>
                  <a:srgbClr val="292934"/>
                </a:solidFill>
                <a:latin typeface="Arial"/>
              </a:rPr>
              <a:t>Flights</a:t>
            </a:r>
            <a:endParaRPr lang="en-AU" sz="1600" b="0" strike="noStrike" spc="-1">
              <a:latin typeface="Arial"/>
            </a:endParaRPr>
          </a:p>
        </p:txBody>
      </p:sp>
      <p:sp>
        <p:nvSpPr>
          <p:cNvPr id="494" name="CustomShape 8"/>
          <p:cNvSpPr/>
          <p:nvPr/>
        </p:nvSpPr>
        <p:spPr>
          <a:xfrm>
            <a:off x="2322360" y="5715000"/>
            <a:ext cx="1371240" cy="609120"/>
          </a:xfrm>
          <a:prstGeom prst="ellipse">
            <a:avLst/>
          </a:prstGeom>
          <a:solidFill>
            <a:srgbClr val="FFFF99"/>
          </a:solidFill>
          <a:ln w="93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80000"/>
              </a:lnSpc>
            </a:pPr>
            <a:r>
              <a:rPr lang="en-AU" sz="1600" b="0" strike="noStrike" spc="-1">
                <a:solidFill>
                  <a:srgbClr val="292934"/>
                </a:solidFill>
                <a:latin typeface="Arial"/>
              </a:rPr>
              <a:t>Simplified</a:t>
            </a:r>
            <a:endParaRPr lang="en-AU" sz="1600" b="0" strike="noStrike" spc="-1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AU" sz="1600" b="0" strike="noStrike" spc="-1">
                <a:solidFill>
                  <a:srgbClr val="292934"/>
                </a:solidFill>
                <a:latin typeface="Arial"/>
              </a:rPr>
              <a:t>procedures</a:t>
            </a:r>
            <a:endParaRPr lang="en-AU" sz="1600" b="0" strike="noStrike" spc="-1">
              <a:latin typeface="Arial"/>
            </a:endParaRPr>
          </a:p>
        </p:txBody>
      </p:sp>
      <p:sp>
        <p:nvSpPr>
          <p:cNvPr id="495" name="CustomShape 9"/>
          <p:cNvSpPr/>
          <p:nvPr/>
        </p:nvSpPr>
        <p:spPr>
          <a:xfrm>
            <a:off x="5257800" y="5562720"/>
            <a:ext cx="1485720" cy="647280"/>
          </a:xfrm>
          <a:prstGeom prst="ellipse">
            <a:avLst/>
          </a:prstGeom>
          <a:solidFill>
            <a:srgbClr val="FFFF99"/>
          </a:solidFill>
          <a:ln w="93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75000"/>
              </a:lnSpc>
            </a:pPr>
            <a:r>
              <a:rPr lang="en-AU" sz="1600" b="0" strike="noStrike" spc="-1">
                <a:solidFill>
                  <a:srgbClr val="292934"/>
                </a:solidFill>
                <a:latin typeface="Book Antiqua"/>
              </a:rPr>
              <a:t> </a:t>
            </a:r>
            <a:r>
              <a:rPr lang="en-AU" sz="1600" b="0" strike="noStrike" spc="-1">
                <a:solidFill>
                  <a:srgbClr val="292934"/>
                </a:solidFill>
                <a:latin typeface="Arial"/>
              </a:rPr>
              <a:t>Well-trained</a:t>
            </a:r>
            <a:endParaRPr lang="en-AU" sz="1600" b="0" strike="noStrike" spc="-1">
              <a:latin typeface="Arial"/>
            </a:endParaRPr>
          </a:p>
          <a:p>
            <a:pPr algn="ctr">
              <a:lnSpc>
                <a:spcPct val="75000"/>
              </a:lnSpc>
            </a:pPr>
            <a:r>
              <a:rPr lang="en-AU" sz="1600" b="0" strike="noStrike" spc="-1">
                <a:solidFill>
                  <a:srgbClr val="292934"/>
                </a:solidFill>
                <a:latin typeface="Arial"/>
              </a:rPr>
              <a:t>ground crews</a:t>
            </a:r>
            <a:endParaRPr lang="en-AU" sz="1600" b="0" strike="noStrike" spc="-1">
              <a:latin typeface="Arial"/>
            </a:endParaRPr>
          </a:p>
        </p:txBody>
      </p:sp>
      <p:sp>
        <p:nvSpPr>
          <p:cNvPr id="496" name="CustomShape 10"/>
          <p:cNvSpPr/>
          <p:nvPr/>
        </p:nvSpPr>
        <p:spPr>
          <a:xfrm>
            <a:off x="6939000" y="2552760"/>
            <a:ext cx="2057040" cy="1142640"/>
          </a:xfrm>
          <a:prstGeom prst="ellipse">
            <a:avLst/>
          </a:prstGeom>
          <a:solidFill>
            <a:srgbClr val="FFFF99"/>
          </a:solidFill>
          <a:ln w="93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80000"/>
              </a:lnSpc>
            </a:pPr>
            <a:r>
              <a:rPr lang="en-AU" sz="1600" b="0" strike="noStrike" spc="-1">
                <a:solidFill>
                  <a:srgbClr val="292934"/>
                </a:solidFill>
                <a:latin typeface="Arial"/>
              </a:rPr>
              <a:t>High  Aircraft</a:t>
            </a:r>
            <a:endParaRPr lang="en-AU" sz="1600" b="0" strike="noStrike" spc="-1">
              <a:latin typeface="Arial"/>
            </a:endParaRPr>
          </a:p>
          <a:p>
            <a:pPr>
              <a:lnSpc>
                <a:spcPct val="80000"/>
              </a:lnSpc>
            </a:pPr>
            <a:r>
              <a:rPr lang="en-AU" sz="1600" b="0" strike="noStrike" spc="-1">
                <a:solidFill>
                  <a:srgbClr val="292934"/>
                </a:solidFill>
                <a:latin typeface="Arial"/>
              </a:rPr>
              <a:t>Utilization</a:t>
            </a:r>
            <a:endParaRPr lang="en-AU" sz="16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  <a:buClr>
                <a:srgbClr val="292934"/>
              </a:buClr>
              <a:buFont typeface="Arial"/>
              <a:buChar char="•"/>
            </a:pPr>
            <a:r>
              <a:rPr lang="en-AU" sz="1600" b="0" strike="noStrike" spc="-1">
                <a:solidFill>
                  <a:srgbClr val="292934"/>
                </a:solidFill>
                <a:latin typeface="Arial"/>
              </a:rPr>
              <a:t> flights per aircraft</a:t>
            </a:r>
            <a:endParaRPr lang="en-AU" sz="16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  <a:buClr>
                <a:srgbClr val="292934"/>
              </a:buClr>
              <a:buFont typeface="Arial"/>
              <a:buChar char="•"/>
            </a:pPr>
            <a:r>
              <a:rPr lang="en-AU" sz="1600" b="0" strike="noStrike" spc="-1">
                <a:solidFill>
                  <a:srgbClr val="292934"/>
                </a:solidFill>
                <a:latin typeface="Arial"/>
              </a:rPr>
              <a:t> seating capacity</a:t>
            </a:r>
            <a:endParaRPr lang="en-AU" sz="1600" b="0" strike="noStrike" spc="-1">
              <a:latin typeface="Arial"/>
            </a:endParaRPr>
          </a:p>
        </p:txBody>
      </p:sp>
      <p:sp>
        <p:nvSpPr>
          <p:cNvPr id="497" name="CustomShape 11"/>
          <p:cNvSpPr/>
          <p:nvPr/>
        </p:nvSpPr>
        <p:spPr>
          <a:xfrm rot="16200000">
            <a:off x="5074920" y="260640"/>
            <a:ext cx="340920" cy="1731600"/>
          </a:xfrm>
          <a:prstGeom prst="curvedConnector3">
            <a:avLst>
              <a:gd name="adj1" fmla="val 49769"/>
            </a:avLst>
          </a:prstGeom>
          <a:noFill/>
          <a:ln w="9360" cap="rnd">
            <a:solidFill>
              <a:schemeClr val="tx1"/>
            </a:solidFill>
            <a:custDash>
              <a:ds d="500000" sp="400000"/>
            </a:custDash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8" name="CustomShape 12"/>
          <p:cNvSpPr/>
          <p:nvPr/>
        </p:nvSpPr>
        <p:spPr>
          <a:xfrm>
            <a:off x="5065560" y="2590920"/>
            <a:ext cx="1499760" cy="761760"/>
          </a:xfrm>
          <a:prstGeom prst="ellipse">
            <a:avLst/>
          </a:prstGeom>
          <a:solidFill>
            <a:srgbClr val="FFFF99"/>
          </a:solidFill>
          <a:ln w="93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75000"/>
              </a:lnSpc>
            </a:pPr>
            <a:r>
              <a:rPr lang="en-AU" sz="1600" b="0" strike="noStrike" spc="-1">
                <a:solidFill>
                  <a:srgbClr val="292934"/>
                </a:solidFill>
                <a:latin typeface="Book Antiqua"/>
              </a:rPr>
              <a:t> </a:t>
            </a:r>
            <a:r>
              <a:rPr lang="en-AU" sz="1600" b="0" strike="noStrike" spc="-1">
                <a:solidFill>
                  <a:srgbClr val="292934"/>
                </a:solidFill>
                <a:latin typeface="Arial"/>
              </a:rPr>
              <a:t>Less costly,</a:t>
            </a:r>
            <a:endParaRPr lang="en-AU" sz="1600" b="0" strike="noStrike" spc="-1">
              <a:latin typeface="Arial"/>
            </a:endParaRPr>
          </a:p>
          <a:p>
            <a:pPr algn="ctr">
              <a:lnSpc>
                <a:spcPct val="75000"/>
              </a:lnSpc>
            </a:pPr>
            <a:r>
              <a:rPr lang="en-AU" sz="1600" b="0" strike="noStrike" spc="-1">
                <a:solidFill>
                  <a:srgbClr val="292934"/>
                </a:solidFill>
                <a:latin typeface="Arial"/>
              </a:rPr>
              <a:t>Less congested</a:t>
            </a:r>
            <a:endParaRPr lang="en-AU" sz="1600" b="0" strike="noStrike" spc="-1">
              <a:latin typeface="Arial"/>
            </a:endParaRPr>
          </a:p>
          <a:p>
            <a:pPr algn="ctr">
              <a:lnSpc>
                <a:spcPct val="75000"/>
              </a:lnSpc>
            </a:pPr>
            <a:r>
              <a:rPr lang="en-AU" sz="1600" b="0" strike="noStrike" spc="-1">
                <a:solidFill>
                  <a:srgbClr val="292934"/>
                </a:solidFill>
                <a:latin typeface="Arial"/>
              </a:rPr>
              <a:t>Airports</a:t>
            </a:r>
            <a:endParaRPr lang="en-AU" sz="1600" b="0" strike="noStrike" spc="-1">
              <a:latin typeface="Arial"/>
            </a:endParaRPr>
          </a:p>
        </p:txBody>
      </p:sp>
      <p:sp>
        <p:nvSpPr>
          <p:cNvPr id="499" name="CustomShape 13"/>
          <p:cNvSpPr/>
          <p:nvPr/>
        </p:nvSpPr>
        <p:spPr>
          <a:xfrm>
            <a:off x="1789200" y="4000680"/>
            <a:ext cx="1773000" cy="685440"/>
          </a:xfrm>
          <a:prstGeom prst="roundRect">
            <a:avLst>
              <a:gd name="adj" fmla="val 16667"/>
            </a:avLst>
          </a:prstGeom>
          <a:solidFill>
            <a:srgbClr val="66FFFF"/>
          </a:solidFill>
          <a:ln w="93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80000"/>
              </a:lnSpc>
            </a:pPr>
            <a:r>
              <a:rPr lang="en-AU" sz="1600" b="0" strike="noStrike" spc="-1">
                <a:solidFill>
                  <a:srgbClr val="292934"/>
                </a:solidFill>
                <a:latin typeface="Arial"/>
              </a:rPr>
              <a:t>Routing Design</a:t>
            </a:r>
            <a:endParaRPr lang="en-AU" sz="16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  <a:buClr>
                <a:srgbClr val="292934"/>
              </a:buClr>
              <a:buFont typeface="Arial"/>
              <a:buChar char="•"/>
            </a:pPr>
            <a:r>
              <a:rPr lang="en-AU" sz="1600" b="0" strike="noStrike" spc="-1">
                <a:solidFill>
                  <a:srgbClr val="292934"/>
                </a:solidFill>
                <a:latin typeface="Arial"/>
              </a:rPr>
              <a:t> Airport selection</a:t>
            </a:r>
            <a:endParaRPr lang="en-AU" sz="16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  <a:buClr>
                <a:srgbClr val="292934"/>
              </a:buClr>
              <a:buFont typeface="Arial"/>
              <a:buChar char="•"/>
            </a:pPr>
            <a:r>
              <a:rPr lang="en-AU" sz="1600" b="0" strike="noStrike" spc="-1">
                <a:solidFill>
                  <a:srgbClr val="292934"/>
                </a:solidFill>
                <a:latin typeface="Arial"/>
              </a:rPr>
              <a:t> Scheduling</a:t>
            </a:r>
            <a:endParaRPr lang="en-AU" sz="1600" b="0" strike="noStrike" spc="-1">
              <a:latin typeface="Arial"/>
            </a:endParaRPr>
          </a:p>
        </p:txBody>
      </p:sp>
      <p:sp>
        <p:nvSpPr>
          <p:cNvPr id="500" name="CustomShape 14"/>
          <p:cNvSpPr/>
          <p:nvPr/>
        </p:nvSpPr>
        <p:spPr>
          <a:xfrm>
            <a:off x="5284800" y="270000"/>
            <a:ext cx="1653840" cy="685440"/>
          </a:xfrm>
          <a:prstGeom prst="roundRect">
            <a:avLst>
              <a:gd name="adj" fmla="val 16667"/>
            </a:avLst>
          </a:prstGeom>
          <a:solidFill>
            <a:srgbClr val="66FFFF"/>
          </a:solidFill>
          <a:ln w="9360" cap="rnd"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80000"/>
              </a:lnSpc>
            </a:pPr>
            <a:r>
              <a:rPr lang="en-AU" sz="1600" b="0" strike="noStrike" spc="-1">
                <a:solidFill>
                  <a:srgbClr val="292934"/>
                </a:solidFill>
                <a:latin typeface="Arial"/>
              </a:rPr>
              <a:t>Taking short-haul </a:t>
            </a:r>
            <a:endParaRPr lang="en-AU" sz="1600" b="0" strike="noStrike" spc="-1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AU" sz="1600" b="0" strike="noStrike" spc="-1">
                <a:solidFill>
                  <a:srgbClr val="292934"/>
                </a:solidFill>
                <a:latin typeface="Arial"/>
              </a:rPr>
              <a:t>point-to-point</a:t>
            </a:r>
            <a:endParaRPr lang="en-AU" sz="1600" b="0" strike="noStrike" spc="-1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AU" sz="1600" b="0" strike="noStrike" spc="-1">
                <a:solidFill>
                  <a:srgbClr val="292934"/>
                </a:solidFill>
                <a:latin typeface="Arial"/>
              </a:rPr>
              <a:t>flights</a:t>
            </a:r>
            <a:endParaRPr lang="en-AU" sz="1600" b="0" strike="noStrike" spc="-1">
              <a:latin typeface="Arial"/>
            </a:endParaRPr>
          </a:p>
        </p:txBody>
      </p:sp>
      <p:sp>
        <p:nvSpPr>
          <p:cNvPr id="501" name="CustomShape 15"/>
          <p:cNvSpPr/>
          <p:nvPr/>
        </p:nvSpPr>
        <p:spPr>
          <a:xfrm rot="5400000" flipH="1">
            <a:off x="3245400" y="2050200"/>
            <a:ext cx="1774440" cy="877680"/>
          </a:xfrm>
          <a:prstGeom prst="curvedConnector4">
            <a:avLst>
              <a:gd name="adj1" fmla="val 40968"/>
              <a:gd name="adj2" fmla="val 126042"/>
            </a:avLst>
          </a:prstGeom>
          <a:noFill/>
          <a:ln w="9360" cap="rnd">
            <a:solidFill>
              <a:schemeClr val="tx1"/>
            </a:solidFill>
            <a:custDash>
              <a:ds d="500000" sp="400000"/>
            </a:custDash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2" name="CustomShape 16"/>
          <p:cNvSpPr/>
          <p:nvPr/>
        </p:nvSpPr>
        <p:spPr>
          <a:xfrm rot="5400000" flipH="1">
            <a:off x="4272840" y="4314240"/>
            <a:ext cx="671040" cy="72720"/>
          </a:xfrm>
          <a:prstGeom prst="curvedConnector3">
            <a:avLst>
              <a:gd name="adj1" fmla="val 51065"/>
            </a:avLst>
          </a:prstGeom>
          <a:noFill/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3" name="CustomShape 17"/>
          <p:cNvSpPr/>
          <p:nvPr/>
        </p:nvSpPr>
        <p:spPr>
          <a:xfrm rot="5400000">
            <a:off x="5058720" y="3239280"/>
            <a:ext cx="223560" cy="228240"/>
          </a:xfrm>
          <a:prstGeom prst="curvedConnector3">
            <a:avLst>
              <a:gd name="adj1" fmla="val 58157"/>
            </a:avLst>
          </a:prstGeom>
          <a:noFill/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4" name="CustomShape 18"/>
          <p:cNvSpPr/>
          <p:nvPr/>
        </p:nvSpPr>
        <p:spPr>
          <a:xfrm rot="16200000">
            <a:off x="3356640" y="2291760"/>
            <a:ext cx="1028520" cy="2388960"/>
          </a:xfrm>
          <a:prstGeom prst="curvedConnector2">
            <a:avLst/>
          </a:prstGeom>
          <a:noFill/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5" name="CustomShape 19"/>
          <p:cNvSpPr/>
          <p:nvPr/>
        </p:nvSpPr>
        <p:spPr>
          <a:xfrm rot="16200000" flipH="1">
            <a:off x="5825520" y="3344040"/>
            <a:ext cx="1676160" cy="1693440"/>
          </a:xfrm>
          <a:prstGeom prst="curvedConnector2">
            <a:avLst/>
          </a:prstGeom>
          <a:noFill/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6" name="CustomShape 20"/>
          <p:cNvSpPr/>
          <p:nvPr/>
        </p:nvSpPr>
        <p:spPr>
          <a:xfrm>
            <a:off x="7275600" y="5715000"/>
            <a:ext cx="1625400" cy="609120"/>
          </a:xfrm>
          <a:prstGeom prst="ellipse">
            <a:avLst/>
          </a:prstGeom>
          <a:solidFill>
            <a:srgbClr val="FFFF99"/>
          </a:solidFill>
          <a:ln w="93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80000"/>
              </a:lnSpc>
            </a:pPr>
            <a:r>
              <a:rPr lang="en-AU" sz="1600" b="0" strike="noStrike" spc="-1">
                <a:solidFill>
                  <a:srgbClr val="292934"/>
                </a:solidFill>
                <a:latin typeface="Arial"/>
              </a:rPr>
              <a:t>Boeing 737 only</a:t>
            </a:r>
            <a:endParaRPr lang="en-AU" sz="1600" b="0" strike="noStrike" spc="-1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AU" sz="1600" b="0" strike="noStrike" spc="-1">
                <a:solidFill>
                  <a:srgbClr val="292934"/>
                </a:solidFill>
                <a:latin typeface="Arial"/>
              </a:rPr>
              <a:t>(fuel efficient) </a:t>
            </a:r>
            <a:endParaRPr lang="en-AU" sz="1600" b="0" strike="noStrike" spc="-1">
              <a:latin typeface="Arial"/>
            </a:endParaRPr>
          </a:p>
        </p:txBody>
      </p:sp>
      <p:sp>
        <p:nvSpPr>
          <p:cNvPr id="507" name="CustomShape 21"/>
          <p:cNvSpPr/>
          <p:nvPr/>
        </p:nvSpPr>
        <p:spPr>
          <a:xfrm rot="16200000">
            <a:off x="6489000" y="4541400"/>
            <a:ext cx="533160" cy="1509480"/>
          </a:xfrm>
          <a:prstGeom prst="curvedConnector2">
            <a:avLst/>
          </a:prstGeom>
          <a:noFill/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8" name="CustomShape 22"/>
          <p:cNvSpPr/>
          <p:nvPr/>
        </p:nvSpPr>
        <p:spPr>
          <a:xfrm rot="16200000">
            <a:off x="7999560" y="5461200"/>
            <a:ext cx="342720" cy="164880"/>
          </a:xfrm>
          <a:prstGeom prst="curvedConnector3">
            <a:avLst>
              <a:gd name="adj1" fmla="val 50000"/>
            </a:avLst>
          </a:prstGeom>
          <a:noFill/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9" name="CustomShape 23"/>
          <p:cNvSpPr/>
          <p:nvPr/>
        </p:nvSpPr>
        <p:spPr>
          <a:xfrm flipV="1">
            <a:off x="3693960" y="5372280"/>
            <a:ext cx="950400" cy="647280"/>
          </a:xfrm>
          <a:prstGeom prst="curvedConnector2">
            <a:avLst/>
          </a:prstGeom>
          <a:noFill/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0" name="CustomShape 24"/>
          <p:cNvSpPr/>
          <p:nvPr/>
        </p:nvSpPr>
        <p:spPr>
          <a:xfrm rot="16200000">
            <a:off x="7895160" y="3887280"/>
            <a:ext cx="1157040" cy="441000"/>
          </a:xfrm>
          <a:prstGeom prst="curvedConnector3">
            <a:avLst>
              <a:gd name="adj1" fmla="val 42796"/>
            </a:avLst>
          </a:prstGeom>
          <a:noFill/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1" name="CustomShape 25"/>
          <p:cNvSpPr/>
          <p:nvPr/>
        </p:nvSpPr>
        <p:spPr>
          <a:xfrm flipV="1">
            <a:off x="5452920" y="3695040"/>
            <a:ext cx="2514240" cy="1333080"/>
          </a:xfrm>
          <a:prstGeom prst="curvedConnector2">
            <a:avLst/>
          </a:prstGeom>
          <a:noFill/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2" name="CustomShape 26"/>
          <p:cNvSpPr/>
          <p:nvPr/>
        </p:nvSpPr>
        <p:spPr>
          <a:xfrm rot="10800000" flipV="1">
            <a:off x="6939000" y="3695040"/>
            <a:ext cx="1666440" cy="571320"/>
          </a:xfrm>
          <a:prstGeom prst="curvedConnector3">
            <a:avLst>
              <a:gd name="adj1" fmla="val 50380"/>
            </a:avLst>
          </a:prstGeom>
          <a:noFill/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3" name="CustomShape 27"/>
          <p:cNvSpPr/>
          <p:nvPr/>
        </p:nvSpPr>
        <p:spPr>
          <a:xfrm flipV="1">
            <a:off x="3562200" y="3528360"/>
            <a:ext cx="3677760" cy="813960"/>
          </a:xfrm>
          <a:prstGeom prst="curvedConnector2">
            <a:avLst/>
          </a:prstGeom>
          <a:noFill/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4" name="CustomShape 28"/>
          <p:cNvSpPr/>
          <p:nvPr/>
        </p:nvSpPr>
        <p:spPr>
          <a:xfrm rot="10800000" flipV="1">
            <a:off x="3871800" y="4343400"/>
            <a:ext cx="309240" cy="647280"/>
          </a:xfrm>
          <a:prstGeom prst="curvedConnector3">
            <a:avLst>
              <a:gd name="adj1" fmla="val 47694"/>
            </a:avLst>
          </a:prstGeom>
          <a:noFill/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TextShape 1"/>
          <p:cNvSpPr txBox="1"/>
          <p:nvPr/>
        </p:nvSpPr>
        <p:spPr>
          <a:xfrm>
            <a:off x="7620120" y="19080"/>
            <a:ext cx="1066320" cy="328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D109B802-630E-4B69-8430-95A212746750}" type="slidenum">
              <a:rPr lang="en-AU" sz="1400" b="1" strike="noStrike" spc="-1">
                <a:solidFill>
                  <a:srgbClr val="FFFFFF"/>
                </a:solidFill>
                <a:latin typeface="Arial"/>
              </a:rPr>
              <a:t>9</a:t>
            </a:fld>
            <a:endParaRPr lang="en-AU" sz="1400" b="0" strike="noStrike" spc="-1">
              <a:latin typeface="Times New Roman"/>
            </a:endParaRPr>
          </a:p>
        </p:txBody>
      </p:sp>
      <p:sp>
        <p:nvSpPr>
          <p:cNvPr id="516" name="CustomShape 2"/>
          <p:cNvSpPr/>
          <p:nvPr/>
        </p:nvSpPr>
        <p:spPr>
          <a:xfrm>
            <a:off x="838080" y="376200"/>
            <a:ext cx="7772040" cy="395280"/>
          </a:xfrm>
          <a:prstGeom prst="rect">
            <a:avLst/>
          </a:prstGeom>
          <a:solidFill>
            <a:srgbClr val="66FFFF"/>
          </a:solidFill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AU" sz="2000" b="0" strike="noStrike" spc="-1">
                <a:solidFill>
                  <a:srgbClr val="D2533C"/>
                </a:solidFill>
                <a:latin typeface="Arial"/>
              </a:rPr>
              <a:t>Sustainability</a:t>
            </a:r>
            <a:endParaRPr lang="en-AU" sz="2000" b="0" strike="noStrike" spc="-1">
              <a:latin typeface="Arial"/>
            </a:endParaRPr>
          </a:p>
        </p:txBody>
      </p:sp>
      <p:sp>
        <p:nvSpPr>
          <p:cNvPr id="517" name="CustomShape 3"/>
          <p:cNvSpPr/>
          <p:nvPr/>
        </p:nvSpPr>
        <p:spPr>
          <a:xfrm>
            <a:off x="1600200" y="3352680"/>
            <a:ext cx="2285640" cy="1218960"/>
          </a:xfrm>
          <a:prstGeom prst="rect">
            <a:avLst/>
          </a:prstGeom>
          <a:solidFill>
            <a:srgbClr val="FFFF99"/>
          </a:solidFill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AU" sz="1600" b="0" strike="noStrike" spc="-1">
                <a:solidFill>
                  <a:srgbClr val="C00000"/>
                </a:solidFill>
                <a:latin typeface="Arial"/>
              </a:rPr>
              <a:t>Positioning</a:t>
            </a:r>
            <a:endParaRPr lang="en-AU" sz="16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292934"/>
              </a:buClr>
              <a:buFont typeface="Arial"/>
              <a:buChar char="•"/>
            </a:pPr>
            <a:r>
              <a:rPr lang="en-AU" sz="1600" b="0" strike="noStrike" spc="-1">
                <a:solidFill>
                  <a:srgbClr val="292934"/>
                </a:solidFill>
                <a:latin typeface="Arial"/>
              </a:rPr>
              <a:t> Targeting</a:t>
            </a:r>
            <a:endParaRPr lang="en-AU" sz="16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292934"/>
              </a:buClr>
              <a:buFont typeface="Arial"/>
              <a:buChar char="•"/>
            </a:pPr>
            <a:r>
              <a:rPr lang="en-AU" sz="1600" b="0" strike="noStrike" spc="-1">
                <a:solidFill>
                  <a:srgbClr val="292934"/>
                </a:solidFill>
                <a:latin typeface="Arial"/>
              </a:rPr>
              <a:t> Value Proposition</a:t>
            </a:r>
            <a:endParaRPr lang="en-AU" sz="1600" b="0" strike="noStrike" spc="-1">
              <a:latin typeface="Arial"/>
            </a:endParaRPr>
          </a:p>
        </p:txBody>
      </p:sp>
      <p:sp>
        <p:nvSpPr>
          <p:cNvPr id="518" name="CustomShape 4"/>
          <p:cNvSpPr/>
          <p:nvPr/>
        </p:nvSpPr>
        <p:spPr>
          <a:xfrm>
            <a:off x="4724280" y="3352680"/>
            <a:ext cx="2285640" cy="1218960"/>
          </a:xfrm>
          <a:prstGeom prst="rect">
            <a:avLst/>
          </a:prstGeom>
          <a:solidFill>
            <a:srgbClr val="FFFF99"/>
          </a:solidFill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AU" sz="1600" b="0" strike="noStrike" spc="-1">
                <a:solidFill>
                  <a:srgbClr val="C00000"/>
                </a:solidFill>
                <a:latin typeface="Arial"/>
              </a:rPr>
              <a:t>Capabilities</a:t>
            </a:r>
            <a:endParaRPr lang="en-AU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AU" sz="1600" b="0" strike="noStrike" spc="-1">
                <a:solidFill>
                  <a:srgbClr val="292934"/>
                </a:solidFill>
                <a:latin typeface="Arial"/>
              </a:rPr>
              <a:t>(relative to other firms)</a:t>
            </a:r>
            <a:endParaRPr lang="en-AU" sz="16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292934"/>
              </a:buClr>
              <a:buFont typeface="Arial"/>
              <a:buChar char="•"/>
            </a:pPr>
            <a:r>
              <a:rPr lang="en-AU" sz="1600" b="0" strike="noStrike" spc="-1">
                <a:solidFill>
                  <a:srgbClr val="292934"/>
                </a:solidFill>
                <a:latin typeface="Arial"/>
              </a:rPr>
              <a:t> Resources</a:t>
            </a:r>
            <a:endParaRPr lang="en-AU" sz="16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292934"/>
              </a:buClr>
              <a:buFont typeface="Arial"/>
              <a:buChar char="•"/>
            </a:pPr>
            <a:r>
              <a:rPr lang="en-AU" sz="1600" b="0" strike="noStrike" spc="-1">
                <a:solidFill>
                  <a:srgbClr val="292934"/>
                </a:solidFill>
                <a:latin typeface="Arial"/>
              </a:rPr>
              <a:t>Activities</a:t>
            </a:r>
            <a:endParaRPr lang="en-AU" sz="1600" b="0" strike="noStrike" spc="-1">
              <a:latin typeface="Arial"/>
            </a:endParaRPr>
          </a:p>
        </p:txBody>
      </p:sp>
      <p:sp>
        <p:nvSpPr>
          <p:cNvPr id="519" name="CustomShape 5"/>
          <p:cNvSpPr/>
          <p:nvPr/>
        </p:nvSpPr>
        <p:spPr>
          <a:xfrm>
            <a:off x="2324160" y="1295280"/>
            <a:ext cx="3885840" cy="456840"/>
          </a:xfrm>
          <a:prstGeom prst="rect">
            <a:avLst/>
          </a:prstGeom>
          <a:solidFill>
            <a:srgbClr val="FFFFCC"/>
          </a:solidFill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AU" sz="1800" b="0" strike="noStrike" spc="-1">
                <a:solidFill>
                  <a:srgbClr val="292934"/>
                </a:solidFill>
                <a:latin typeface="Arial"/>
              </a:rPr>
              <a:t>Sustainable Profit</a:t>
            </a:r>
            <a:endParaRPr lang="en-AU" sz="1800" b="0" strike="noStrike" spc="-1">
              <a:latin typeface="Arial"/>
            </a:endParaRPr>
          </a:p>
        </p:txBody>
      </p:sp>
      <p:sp>
        <p:nvSpPr>
          <p:cNvPr id="520" name="CustomShape 6"/>
          <p:cNvSpPr/>
          <p:nvPr/>
        </p:nvSpPr>
        <p:spPr>
          <a:xfrm>
            <a:off x="4114800" y="1828800"/>
            <a:ext cx="304560" cy="761760"/>
          </a:xfrm>
          <a:prstGeom prst="upArrow">
            <a:avLst>
              <a:gd name="adj1" fmla="val 50000"/>
              <a:gd name="adj2" fmla="val 62500"/>
            </a:avLst>
          </a:prstGeom>
          <a:solidFill>
            <a:srgbClr val="FF0000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1" name="CustomShape 7"/>
          <p:cNvSpPr/>
          <p:nvPr/>
        </p:nvSpPr>
        <p:spPr>
          <a:xfrm rot="5400000" flipV="1">
            <a:off x="4304520" y="1791000"/>
            <a:ext cx="1080" cy="3123720"/>
          </a:xfrm>
          <a:prstGeom prst="bentConnector3">
            <a:avLst>
              <a:gd name="adj1" fmla="val -45500005"/>
            </a:avLst>
          </a:prstGeom>
          <a:noFill/>
          <a:ln w="28440">
            <a:solidFill>
              <a:srgbClr val="0000FF"/>
            </a:solidFill>
            <a:miter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2" name="CustomShape 8"/>
          <p:cNvSpPr/>
          <p:nvPr/>
        </p:nvSpPr>
        <p:spPr>
          <a:xfrm>
            <a:off x="647640" y="5105520"/>
            <a:ext cx="1904760" cy="761760"/>
          </a:xfrm>
          <a:prstGeom prst="wedgeRoundRectCallout">
            <a:avLst>
              <a:gd name="adj1" fmla="val 54083"/>
              <a:gd name="adj2" fmla="val -116875"/>
              <a:gd name="adj3" fmla="val 16667"/>
            </a:avLst>
          </a:prstGeom>
          <a:solidFill>
            <a:srgbClr val="66FFFF"/>
          </a:solidFill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AU" sz="1600" b="0" strike="noStrike" spc="-1">
                <a:solidFill>
                  <a:srgbClr val="292934"/>
                </a:solidFill>
                <a:latin typeface="Book Antiqua"/>
              </a:rPr>
              <a:t>External Impacts </a:t>
            </a:r>
            <a:endParaRPr lang="en-AU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AU" sz="1600" b="0" strike="noStrike" spc="-1">
                <a:solidFill>
                  <a:srgbClr val="292934"/>
                </a:solidFill>
                <a:latin typeface="Book Antiqua"/>
              </a:rPr>
              <a:t>of the Internet</a:t>
            </a:r>
            <a:endParaRPr lang="en-AU" sz="1600" b="0" strike="noStrike" spc="-1">
              <a:latin typeface="Arial"/>
            </a:endParaRPr>
          </a:p>
        </p:txBody>
      </p:sp>
      <p:sp>
        <p:nvSpPr>
          <p:cNvPr id="523" name="CustomShape 9"/>
          <p:cNvSpPr/>
          <p:nvPr/>
        </p:nvSpPr>
        <p:spPr>
          <a:xfrm>
            <a:off x="6058080" y="5105520"/>
            <a:ext cx="1904760" cy="761760"/>
          </a:xfrm>
          <a:prstGeom prst="wedgeRoundRectCallout">
            <a:avLst>
              <a:gd name="adj1" fmla="val -55833"/>
              <a:gd name="adj2" fmla="val -117500"/>
              <a:gd name="adj3" fmla="val 16667"/>
            </a:avLst>
          </a:prstGeom>
          <a:solidFill>
            <a:srgbClr val="66FFFF"/>
          </a:solidFill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AU" sz="1600" b="0" strike="noStrike" spc="-1">
                <a:solidFill>
                  <a:srgbClr val="292934"/>
                </a:solidFill>
                <a:latin typeface="Book Antiqua"/>
              </a:rPr>
              <a:t>Internal Impacts </a:t>
            </a:r>
            <a:endParaRPr lang="en-AU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AU" sz="1600" b="0" strike="noStrike" spc="-1">
                <a:solidFill>
                  <a:srgbClr val="292934"/>
                </a:solidFill>
                <a:latin typeface="Book Antiqua"/>
              </a:rPr>
              <a:t>of the Internet</a:t>
            </a:r>
            <a:endParaRPr lang="en-AU" sz="1600" b="0" strike="noStrike" spc="-1">
              <a:latin typeface="Arial"/>
            </a:endParaRPr>
          </a:p>
        </p:txBody>
      </p:sp>
      <p:sp>
        <p:nvSpPr>
          <p:cNvPr id="524" name="CustomShape 10"/>
          <p:cNvSpPr/>
          <p:nvPr/>
        </p:nvSpPr>
        <p:spPr>
          <a:xfrm>
            <a:off x="3157560" y="2590920"/>
            <a:ext cx="223236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AU" sz="2000" b="0" strike="noStrike" spc="-1">
                <a:solidFill>
                  <a:srgbClr val="D2533C"/>
                </a:solidFill>
                <a:latin typeface="Arial"/>
              </a:rPr>
              <a:t>Business Strategy</a:t>
            </a:r>
            <a:endParaRPr lang="en-AU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1734</TotalTime>
  <Words>452</Words>
  <Application>Microsoft Office PowerPoint</Application>
  <PresentationFormat>On-screen Show (4:3)</PresentationFormat>
  <Paragraphs>159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Book Antiqua</vt:lpstr>
      <vt:lpstr>Calibri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laserwords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laser</dc:creator>
  <dc:description/>
  <cp:lastModifiedBy>Pradeep Ray</cp:lastModifiedBy>
  <cp:revision>153</cp:revision>
  <dcterms:created xsi:type="dcterms:W3CDTF">2008-02-08T10:41:40Z</dcterms:created>
  <dcterms:modified xsi:type="dcterms:W3CDTF">2021-06-14T23:05:55Z</dcterms:modified>
  <dc:language>en-AU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laserwords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4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23</vt:i4>
  </property>
</Properties>
</file>