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93" r:id="rId2"/>
    <p:sldId id="367" r:id="rId3"/>
    <p:sldId id="368" r:id="rId4"/>
    <p:sldId id="348" r:id="rId5"/>
    <p:sldId id="347" r:id="rId6"/>
    <p:sldId id="391" r:id="rId7"/>
    <p:sldId id="362" r:id="rId8"/>
    <p:sldId id="363" r:id="rId9"/>
    <p:sldId id="361" r:id="rId10"/>
    <p:sldId id="364" r:id="rId11"/>
    <p:sldId id="365" r:id="rId12"/>
    <p:sldId id="360" r:id="rId13"/>
    <p:sldId id="392" r:id="rId14"/>
    <p:sldId id="352" r:id="rId15"/>
    <p:sldId id="355" r:id="rId16"/>
    <p:sldId id="369" r:id="rId17"/>
    <p:sldId id="357" r:id="rId18"/>
    <p:sldId id="371" r:id="rId19"/>
    <p:sldId id="372" r:id="rId20"/>
    <p:sldId id="375" r:id="rId21"/>
    <p:sldId id="373" r:id="rId22"/>
    <p:sldId id="374" r:id="rId23"/>
    <p:sldId id="380" r:id="rId24"/>
    <p:sldId id="381" r:id="rId25"/>
    <p:sldId id="384" r:id="rId26"/>
    <p:sldId id="382" r:id="rId27"/>
    <p:sldId id="383" r:id="rId28"/>
    <p:sldId id="390" r:id="rId29"/>
    <p:sldId id="386" r:id="rId30"/>
    <p:sldId id="387" r:id="rId31"/>
    <p:sldId id="388" r:id="rId32"/>
    <p:sldId id="389" r:id="rId3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2">
          <p15:clr>
            <a:srgbClr val="A4A3A4"/>
          </p15:clr>
        </p15:guide>
        <p15:guide id="2" orient="horz" pos="749">
          <p15:clr>
            <a:srgbClr val="A4A3A4"/>
          </p15:clr>
        </p15:guide>
        <p15:guide id="3" pos="2880">
          <p15:clr>
            <a:srgbClr val="A4A3A4"/>
          </p15:clr>
        </p15:guide>
        <p15:guide id="4" pos="145">
          <p15:clr>
            <a:srgbClr val="A4A3A4"/>
          </p15:clr>
        </p15:guide>
        <p15:guide id="5" pos="5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7106" autoAdjust="0"/>
  </p:normalViewPr>
  <p:slideViewPr>
    <p:cSldViewPr snapToGrid="0">
      <p:cViewPr varScale="1">
        <p:scale>
          <a:sx n="74" d="100"/>
          <a:sy n="74" d="100"/>
        </p:scale>
        <p:origin x="1668" y="66"/>
      </p:cViewPr>
      <p:guideLst>
        <p:guide orient="horz" pos="4062"/>
        <p:guide orient="horz" pos="749"/>
        <p:guide pos="2880"/>
        <p:guide pos="145"/>
        <p:guide pos="5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BE714-6562-41DF-AE07-65930C66B1E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BA76810-7CF2-4AF8-BF18-B6645DF8B5FD}">
      <dgm:prSet phldrT="[Text]"/>
      <dgm:spPr/>
      <dgm:t>
        <a:bodyPr/>
        <a:lstStyle/>
        <a:p>
          <a:r>
            <a:rPr lang="en-US" dirty="0" smtClean="0"/>
            <a:t>Catalyst Companies</a:t>
          </a:r>
          <a:endParaRPr lang="en-US" dirty="0"/>
        </a:p>
      </dgm:t>
    </dgm:pt>
    <dgm:pt modelId="{9E99C8C2-7EB9-4327-A634-BB88767BA841}" type="parTrans" cxnId="{C14DB457-5415-4CDE-9121-F6F4EF76A361}">
      <dgm:prSet/>
      <dgm:spPr/>
      <dgm:t>
        <a:bodyPr/>
        <a:lstStyle/>
        <a:p>
          <a:endParaRPr lang="en-US"/>
        </a:p>
      </dgm:t>
    </dgm:pt>
    <dgm:pt modelId="{8C4D5188-2D3A-49E7-82E2-C06B7BFA4D7A}" type="sibTrans" cxnId="{C14DB457-5415-4CDE-9121-F6F4EF76A361}">
      <dgm:prSet/>
      <dgm:spPr/>
      <dgm:t>
        <a:bodyPr/>
        <a:lstStyle/>
        <a:p>
          <a:endParaRPr lang="en-US"/>
        </a:p>
      </dgm:t>
    </dgm:pt>
    <dgm:pt modelId="{07234238-ABD3-44E9-B078-AE489592D88D}">
      <dgm:prSet phldrT="[Text]"/>
      <dgm:spPr/>
      <dgm:t>
        <a:bodyPr/>
        <a:lstStyle/>
        <a:p>
          <a:r>
            <a:rPr lang="en-US" dirty="0" smtClean="0"/>
            <a:t>Contract Manufacturers</a:t>
          </a:r>
          <a:endParaRPr lang="en-US" dirty="0"/>
        </a:p>
      </dgm:t>
    </dgm:pt>
    <dgm:pt modelId="{6726C67F-B78D-433B-9D07-3106D234E1DE}" type="parTrans" cxnId="{978F6FD8-0981-4F2B-AFE1-3FDB30A20F09}">
      <dgm:prSet/>
      <dgm:spPr/>
      <dgm:t>
        <a:bodyPr/>
        <a:lstStyle/>
        <a:p>
          <a:endParaRPr lang="en-US"/>
        </a:p>
      </dgm:t>
    </dgm:pt>
    <dgm:pt modelId="{9447F45E-3FAF-4F4A-B49F-AE332EF18BCE}" type="sibTrans" cxnId="{978F6FD8-0981-4F2B-AFE1-3FDB30A20F09}">
      <dgm:prSet/>
      <dgm:spPr/>
      <dgm:t>
        <a:bodyPr/>
        <a:lstStyle/>
        <a:p>
          <a:endParaRPr lang="en-US"/>
        </a:p>
      </dgm:t>
    </dgm:pt>
    <dgm:pt modelId="{44858186-437A-433E-B8DB-6AA0ACFC90A5}">
      <dgm:prSet phldrT="[Text]"/>
      <dgm:spPr/>
      <dgm:t>
        <a:bodyPr/>
        <a:lstStyle/>
        <a:p>
          <a:r>
            <a:rPr lang="en-US" dirty="0" smtClean="0"/>
            <a:t>Distributors</a:t>
          </a:r>
          <a:endParaRPr lang="en-US" dirty="0"/>
        </a:p>
      </dgm:t>
    </dgm:pt>
    <dgm:pt modelId="{BBA875C6-D17A-4835-BB42-3B16F39773CD}" type="parTrans" cxnId="{0BF3D95D-F631-4381-99E1-B14E1D54B440}">
      <dgm:prSet/>
      <dgm:spPr/>
      <dgm:t>
        <a:bodyPr/>
        <a:lstStyle/>
        <a:p>
          <a:endParaRPr lang="en-US"/>
        </a:p>
      </dgm:t>
    </dgm:pt>
    <dgm:pt modelId="{72D3712E-F9CE-4A50-8B16-F80136196B92}" type="sibTrans" cxnId="{0BF3D95D-F631-4381-99E1-B14E1D54B440}">
      <dgm:prSet/>
      <dgm:spPr/>
      <dgm:t>
        <a:bodyPr/>
        <a:lstStyle/>
        <a:p>
          <a:endParaRPr lang="en-US"/>
        </a:p>
      </dgm:t>
    </dgm:pt>
    <dgm:pt modelId="{10ECB5F5-7264-4C09-AD85-E389F21E4B6B}" type="pres">
      <dgm:prSet presAssocID="{8B9BE714-6562-41DF-AE07-65930C66B1E7}" presName="linearFlow" presStyleCnt="0">
        <dgm:presLayoutVars>
          <dgm:resizeHandles val="exact"/>
        </dgm:presLayoutVars>
      </dgm:prSet>
      <dgm:spPr/>
    </dgm:pt>
    <dgm:pt modelId="{DFDE5982-6C29-4C56-8122-42AE09043C2C}" type="pres">
      <dgm:prSet presAssocID="{2BA76810-7CF2-4AF8-BF18-B6645DF8B5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CE661-1B42-4CB0-A50B-3E6EF1A8883F}" type="pres">
      <dgm:prSet presAssocID="{8C4D5188-2D3A-49E7-82E2-C06B7BFA4D7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9A7C3E-389E-456C-AEF1-A121F62C167D}" type="pres">
      <dgm:prSet presAssocID="{8C4D5188-2D3A-49E7-82E2-C06B7BFA4D7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AE29353-966C-4491-86DF-D6E2BD994F54}" type="pres">
      <dgm:prSet presAssocID="{07234238-ABD3-44E9-B078-AE489592D88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462B5-F1C7-4495-B3AD-BAAC43706DAC}" type="pres">
      <dgm:prSet presAssocID="{9447F45E-3FAF-4F4A-B49F-AE332EF18BC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9191431-796F-45B2-8848-8831CBAA9A30}" type="pres">
      <dgm:prSet presAssocID="{9447F45E-3FAF-4F4A-B49F-AE332EF18BC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9E3E2DF-D43A-49EC-AAFD-9F334735FE0B}" type="pres">
      <dgm:prSet presAssocID="{44858186-437A-433E-B8DB-6AA0ACFC90A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FAEB54-F1F8-174C-B78D-D445DC9D953B}" type="presOf" srcId="{8C4D5188-2D3A-49E7-82E2-C06B7BFA4D7A}" destId="{221CE661-1B42-4CB0-A50B-3E6EF1A8883F}" srcOrd="0" destOrd="0" presId="urn:microsoft.com/office/officeart/2005/8/layout/process2"/>
    <dgm:cxn modelId="{EFED870E-2CA2-F44C-958B-E312B3CA9CEC}" type="presOf" srcId="{8B9BE714-6562-41DF-AE07-65930C66B1E7}" destId="{10ECB5F5-7264-4C09-AD85-E389F21E4B6B}" srcOrd="0" destOrd="0" presId="urn:microsoft.com/office/officeart/2005/8/layout/process2"/>
    <dgm:cxn modelId="{74AF9009-80D9-1443-913F-1B6E63EBD091}" type="presOf" srcId="{9447F45E-3FAF-4F4A-B49F-AE332EF18BCE}" destId="{C9191431-796F-45B2-8848-8831CBAA9A30}" srcOrd="1" destOrd="0" presId="urn:microsoft.com/office/officeart/2005/8/layout/process2"/>
    <dgm:cxn modelId="{C14DB457-5415-4CDE-9121-F6F4EF76A361}" srcId="{8B9BE714-6562-41DF-AE07-65930C66B1E7}" destId="{2BA76810-7CF2-4AF8-BF18-B6645DF8B5FD}" srcOrd="0" destOrd="0" parTransId="{9E99C8C2-7EB9-4327-A634-BB88767BA841}" sibTransId="{8C4D5188-2D3A-49E7-82E2-C06B7BFA4D7A}"/>
    <dgm:cxn modelId="{500D25BC-1269-9346-9A07-6141F11C6BF6}" type="presOf" srcId="{9447F45E-3FAF-4F4A-B49F-AE332EF18BCE}" destId="{393462B5-F1C7-4495-B3AD-BAAC43706DAC}" srcOrd="0" destOrd="0" presId="urn:microsoft.com/office/officeart/2005/8/layout/process2"/>
    <dgm:cxn modelId="{5610D3E3-7117-2E48-AAAD-B976C7AB76B1}" type="presOf" srcId="{8C4D5188-2D3A-49E7-82E2-C06B7BFA4D7A}" destId="{2E9A7C3E-389E-456C-AEF1-A121F62C167D}" srcOrd="1" destOrd="0" presId="urn:microsoft.com/office/officeart/2005/8/layout/process2"/>
    <dgm:cxn modelId="{978F6FD8-0981-4F2B-AFE1-3FDB30A20F09}" srcId="{8B9BE714-6562-41DF-AE07-65930C66B1E7}" destId="{07234238-ABD3-44E9-B078-AE489592D88D}" srcOrd="1" destOrd="0" parTransId="{6726C67F-B78D-433B-9D07-3106D234E1DE}" sibTransId="{9447F45E-3FAF-4F4A-B49F-AE332EF18BCE}"/>
    <dgm:cxn modelId="{85463195-465C-6B4D-A11B-17003C708EAB}" type="presOf" srcId="{2BA76810-7CF2-4AF8-BF18-B6645DF8B5FD}" destId="{DFDE5982-6C29-4C56-8122-42AE09043C2C}" srcOrd="0" destOrd="0" presId="urn:microsoft.com/office/officeart/2005/8/layout/process2"/>
    <dgm:cxn modelId="{D0007EB1-5850-F541-921A-5E366CF85577}" type="presOf" srcId="{44858186-437A-433E-B8DB-6AA0ACFC90A5}" destId="{79E3E2DF-D43A-49EC-AAFD-9F334735FE0B}" srcOrd="0" destOrd="0" presId="urn:microsoft.com/office/officeart/2005/8/layout/process2"/>
    <dgm:cxn modelId="{0BF3D95D-F631-4381-99E1-B14E1D54B440}" srcId="{8B9BE714-6562-41DF-AE07-65930C66B1E7}" destId="{44858186-437A-433E-B8DB-6AA0ACFC90A5}" srcOrd="2" destOrd="0" parTransId="{BBA875C6-D17A-4835-BB42-3B16F39773CD}" sibTransId="{72D3712E-F9CE-4A50-8B16-F80136196B92}"/>
    <dgm:cxn modelId="{11289BF4-5A7C-3B42-A788-0B65478F1770}" type="presOf" srcId="{07234238-ABD3-44E9-B078-AE489592D88D}" destId="{AAE29353-966C-4491-86DF-D6E2BD994F54}" srcOrd="0" destOrd="0" presId="urn:microsoft.com/office/officeart/2005/8/layout/process2"/>
    <dgm:cxn modelId="{C199068B-8A26-A346-8ED1-2DD09D0EC032}" type="presParOf" srcId="{10ECB5F5-7264-4C09-AD85-E389F21E4B6B}" destId="{DFDE5982-6C29-4C56-8122-42AE09043C2C}" srcOrd="0" destOrd="0" presId="urn:microsoft.com/office/officeart/2005/8/layout/process2"/>
    <dgm:cxn modelId="{2DE5A38A-FF34-684E-9056-C02166EDE876}" type="presParOf" srcId="{10ECB5F5-7264-4C09-AD85-E389F21E4B6B}" destId="{221CE661-1B42-4CB0-A50B-3E6EF1A8883F}" srcOrd="1" destOrd="0" presId="urn:microsoft.com/office/officeart/2005/8/layout/process2"/>
    <dgm:cxn modelId="{2BB4D693-10FD-0B43-A67B-9FEBF9CF577E}" type="presParOf" srcId="{221CE661-1B42-4CB0-A50B-3E6EF1A8883F}" destId="{2E9A7C3E-389E-456C-AEF1-A121F62C167D}" srcOrd="0" destOrd="0" presId="urn:microsoft.com/office/officeart/2005/8/layout/process2"/>
    <dgm:cxn modelId="{D7A4F35F-2412-5C4D-81AB-C2A16C02FD26}" type="presParOf" srcId="{10ECB5F5-7264-4C09-AD85-E389F21E4B6B}" destId="{AAE29353-966C-4491-86DF-D6E2BD994F54}" srcOrd="2" destOrd="0" presId="urn:microsoft.com/office/officeart/2005/8/layout/process2"/>
    <dgm:cxn modelId="{D7D2931C-4F80-7E47-8A6F-0B253FF80E0F}" type="presParOf" srcId="{10ECB5F5-7264-4C09-AD85-E389F21E4B6B}" destId="{393462B5-F1C7-4495-B3AD-BAAC43706DAC}" srcOrd="3" destOrd="0" presId="urn:microsoft.com/office/officeart/2005/8/layout/process2"/>
    <dgm:cxn modelId="{7529B255-9A9F-AB49-A5A0-A54701FB8A9D}" type="presParOf" srcId="{393462B5-F1C7-4495-B3AD-BAAC43706DAC}" destId="{C9191431-796F-45B2-8848-8831CBAA9A30}" srcOrd="0" destOrd="0" presId="urn:microsoft.com/office/officeart/2005/8/layout/process2"/>
    <dgm:cxn modelId="{4BF0450F-8026-804E-9B26-6839F7CA9B5B}" type="presParOf" srcId="{10ECB5F5-7264-4C09-AD85-E389F21E4B6B}" destId="{79E3E2DF-D43A-49EC-AAFD-9F334735FE0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42EE9-DDF9-4895-A1C9-AA465A652F2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7612-9107-4B87-B662-B4C51D25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39015DF-E105-4C40-9E47-AC4E321B91EC}" type="datetimeFigureOut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F7D1-39E1-4FF2-9FE1-DD7E1159C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(need to do this as a build…)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824902-83AB-4A56-B54A-6B82974C5C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8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56C7D1B-A580-A143-9C24-23A837E68F93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04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56C7D1B-A580-A143-9C24-23A837E68F93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04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7B7EDE-EF84-AC48-878D-87A13044C227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18589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9994"/>
            <a:ext cx="7772400" cy="430887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9220D-19B6-4D7C-9785-B04E452A79CF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61B9-7766-488F-860C-71F0F1B2C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93B2-10D1-4F51-AAA2-3DD64F9AA6F3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7C997-3F98-4A59-B301-1AE09286BA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3D52-2998-4DDC-92F4-E52095C1597E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2402-0219-4CEC-A841-D5657F610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0" y="0"/>
            <a:ext cx="9144000" cy="10795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C4BD97"/>
              </a:solidFill>
              <a:latin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4E1E7-854E-4516-A101-696C4E86A194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9100" y="6534150"/>
            <a:ext cx="2133600" cy="184150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701A355A-0BF5-4209-90B7-A8725A6D9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53F2-EF58-439A-8374-2B682B41A6B3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BC66-07AF-437E-BDD0-699B2D1A2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8772B-11C6-4FFC-BAF1-A2C63FD1C076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19ABE-9415-4CAF-A23C-28FC381CD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D6F77-5250-49F1-AF1F-4E47ED68E1A8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A04A0-8BB2-4181-851C-09CF5D9ADD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2F22-3AA9-46FE-985F-6C528A3EBBA3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8241E-3717-4453-853E-5F9EB9E18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07E55-EF8A-4F92-8080-6D1997BA4759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9D778-4F2C-4EB6-9B56-F178651778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7EEDF-5DB3-412B-8C8B-9CC1AFE098FD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92D0-D7DD-4271-8991-9B21845EC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CE594-C61C-4897-AC8B-7DE11D2DE555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CCE02-47BD-4F6A-B9D8-D97F4A33D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261958"/>
            <a:ext cx="867568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6538" y="1600200"/>
            <a:ext cx="8675687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542088"/>
            <a:ext cx="2133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C301F6-1879-41DB-BDE8-9D17E5E244A1}" type="datetime1">
              <a:rPr lang="en-US"/>
              <a:pPr>
                <a:defRPr/>
              </a:pPr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188" y="6542088"/>
            <a:ext cx="2895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8625" y="6542088"/>
            <a:ext cx="2133600" cy="16986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DDFA0A-46CF-47B6-9E10-5FB0C4A64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22701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90538" indent="-22066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41363" indent="-192088" algn="l" rtl="0" fontAlgn="base">
        <a:spcBef>
          <a:spcPct val="20000"/>
        </a:spcBef>
        <a:spcAft>
          <a:spcPct val="0"/>
        </a:spcAft>
        <a:buSzPct val="110000"/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71550" indent="-211138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3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50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5.png"/><Relationship Id="rId19" Type="http://schemas.openxmlformats.org/officeDocument/2006/relationships/image" Target="../media/image45.png"/><Relationship Id="rId4" Type="http://schemas.openxmlformats.org/officeDocument/2006/relationships/image" Target="../media/image28.png"/><Relationship Id="rId9" Type="http://schemas.openxmlformats.org/officeDocument/2006/relationships/image" Target="../media/image51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Key%20Partnerships-1x.mov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73155" y="1519925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1253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/>
              <a:t>Partners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Partners –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Coopetition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42097" y="1600200"/>
            <a:ext cx="8070128" cy="272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Joint promotion of </a:t>
            </a:r>
            <a:r>
              <a:rPr lang="en-US" sz="2800" i="1" dirty="0" smtClean="0"/>
              <a:t>competitive </a:t>
            </a:r>
            <a:r>
              <a:rPr lang="en-US" sz="2800" dirty="0" smtClean="0"/>
              <a:t>products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Competitors might join together in programs to grow awareness of their industry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Tradeshows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Industry Associations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5646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Automotive Suppliers form the Automotive Industry Action Group (AIAG) - 900 members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6021" y="5409023"/>
            <a:ext cx="1992878" cy="450368"/>
          </a:xfrm>
          <a:prstGeom prst="rect">
            <a:avLst/>
          </a:prstGeom>
        </p:spPr>
      </p:pic>
      <p:pic>
        <p:nvPicPr>
          <p:cNvPr id="8" name="Picture 7" descr="Screen shot 2012-04-18 at 2.05.28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67"/>
          <a:stretch/>
        </p:blipFill>
        <p:spPr>
          <a:xfrm>
            <a:off x="3417482" y="5401896"/>
            <a:ext cx="5533744" cy="15496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Partners –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Key Suppliers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61229" y="6542088"/>
            <a:ext cx="2133600" cy="169862"/>
          </a:xfrm>
        </p:spPr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42097" y="1600200"/>
            <a:ext cx="7248013" cy="183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/>
              <a:t>Outsource suppliers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err="1" smtClean="0"/>
              <a:t>Backoffice</a:t>
            </a:r>
            <a:r>
              <a:rPr lang="en-US" sz="2400" dirty="0" smtClean="0"/>
              <a:t>, supply chain, manufacturing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/>
              <a:t>Direct suppliers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/>
              <a:t>Components, raw materials,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580" y="5103100"/>
            <a:ext cx="2342881" cy="1754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202" y="4400007"/>
            <a:ext cx="646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Apple builds the iPhone from multiple suppliers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2-04-18 at 2.20.10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6" b="43986"/>
          <a:stretch/>
        </p:blipFill>
        <p:spPr>
          <a:xfrm>
            <a:off x="2789403" y="4983029"/>
            <a:ext cx="5837201" cy="1874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96" y="341340"/>
            <a:ext cx="8675687" cy="5539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Traffic Partners –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Virtual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Channels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23983" y="6621470"/>
            <a:ext cx="2133600" cy="169862"/>
          </a:xfrm>
        </p:spPr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281896" y="1679582"/>
            <a:ext cx="8675687" cy="259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/>
              <a:t>Long-term agreements with other companies 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deliver long-term, predictable levels of customers 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“Cross referral” or swapping basis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Paid on a per-referral basis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Partners drive traffic using text-links, with onsite promotions, and with ads on the referring site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Partners sometimes exchange email lists</a:t>
            </a:r>
          </a:p>
        </p:txBody>
      </p:sp>
      <p:pic>
        <p:nvPicPr>
          <p:cNvPr id="4" name="Picture 3" descr="Screen shot 2012-04-18 at 2.26.5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01" y="4651331"/>
            <a:ext cx="5724111" cy="2467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701" y="4388666"/>
            <a:ext cx="566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http://medical-</a:t>
            </a:r>
            <a:r>
              <a:rPr lang="en-US" sz="1400" dirty="0" err="1"/>
              <a:t>tools.com</a:t>
            </a:r>
            <a:r>
              <a:rPr lang="en-US" sz="1400" dirty="0"/>
              <a:t>/dental/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Risks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1632" y="4714032"/>
            <a:ext cx="2449913" cy="130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Partnership Disaster: Boeing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631D4-8DAE-4CA6-A1E5-9B5EEBFC65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3555" name="il_fi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675" y="1106488"/>
            <a:ext cx="69913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243471" y="2022418"/>
            <a:ext cx="1900529" cy="255454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Gill Sans MT" pitchFamily="34" charset="0"/>
              </a:rPr>
              <a:t>Collaborative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Gill Sans MT" pitchFamily="34" charset="0"/>
              </a:rPr>
              <a:t>Looked great on paper. </a:t>
            </a:r>
          </a:p>
          <a:p>
            <a:pPr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Gill Sans MT" pitchFamily="34" charset="0"/>
              </a:rPr>
              <a:t>Worst business decision of the 21</a:t>
            </a:r>
            <a:r>
              <a:rPr lang="en-US" sz="2000" baseline="30000" dirty="0" smtClean="0">
                <a:solidFill>
                  <a:srgbClr val="FF0000"/>
                </a:solidFill>
                <a:latin typeface="Gill Sans MT" pitchFamily="34" charset="0"/>
              </a:rPr>
              <a:t>st</a:t>
            </a:r>
            <a:r>
              <a:rPr lang="en-US" sz="2000" dirty="0" smtClean="0">
                <a:solidFill>
                  <a:srgbClr val="FF0000"/>
                </a:solidFill>
                <a:latin typeface="Gill Sans MT" pitchFamily="34" charset="0"/>
              </a:rPr>
              <a:t> century</a:t>
            </a:r>
            <a:endParaRPr lang="en-US" sz="2000" dirty="0">
              <a:solidFill>
                <a:srgbClr val="FF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261958"/>
            <a:ext cx="8675687" cy="553998"/>
          </a:xfrm>
        </p:spPr>
        <p:txBody>
          <a:bodyPr/>
          <a:lstStyle/>
          <a:p>
            <a:pPr algn="ctr" eaLnBrk="1" hangingPunct="1">
              <a:spcBef>
                <a:spcPts val="2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effectLst/>
              </a:rPr>
              <a:t>Managing partners - Risks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423321" y="1856594"/>
            <a:ext cx="8320878" cy="347171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Impendence mismatch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Longest of partners schedule becomes your longest item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No clear ownership of customer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Products lack vision – shared product design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Different underlying objectives in relationship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Churn in partners strategy or personnel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IP issues 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Difficult to unwind or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-15041"/>
            <a:ext cx="8675687" cy="110799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>Should I take an investment from a Large Company?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97" y="2010661"/>
            <a:ext cx="790196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 They are interested in their bottom line, not yours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 Their objectives are not to make you a large company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 Who’s the sponsor? What’s the motivation?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 Needs to come from the business side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 Not the venture side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400" dirty="0" smtClean="0"/>
              <a:t>Try to get sales deals not investment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 Or try to offer warrants based on sales success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0000"/>
                </a:solidFill>
                <a:effectLst/>
              </a:rPr>
              <a:t>Startup 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Partner Strategies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B921E-532B-44A4-9A9C-ED200B35D8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>
          <a:xfrm>
            <a:off x="199901" y="1473200"/>
            <a:ext cx="8562431" cy="347171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Don’t confuse partners for Earlyvangelists </a:t>
            </a:r>
            <a:r>
              <a:rPr lang="en-US" dirty="0" smtClean="0">
                <a:latin typeface="Arial" charset="0"/>
                <a:cs typeface="Arial" charset="0"/>
              </a:rPr>
              <a:t>vs. mainstream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Don’t confuse big company partnering with startup strategy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Find the </a:t>
            </a:r>
            <a:r>
              <a:rPr lang="en-US" dirty="0" smtClean="0">
                <a:latin typeface="Arial" charset="0"/>
                <a:cs typeface="Arial" charset="0"/>
              </a:rPr>
              <a:t>one that gives you an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unfair advantage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Recognize you don’t matter to a large partner</a:t>
            </a:r>
          </a:p>
          <a:p>
            <a:pPr eaLnBrk="1" hangingPunct="1"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8968" y="4139180"/>
            <a:ext cx="1783426" cy="1588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951" y="3924893"/>
            <a:ext cx="3416300" cy="237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Catalysts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50" y="-8517"/>
            <a:ext cx="678253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Partners: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Hypothesis and Experiments</a:t>
            </a:r>
            <a:endParaRPr lang="en-US" sz="3600" dirty="0"/>
          </a:p>
        </p:txBody>
      </p:sp>
      <p:sp>
        <p:nvSpPr>
          <p:cNvPr id="4" name="Octagon 3"/>
          <p:cNvSpPr/>
          <p:nvPr/>
        </p:nvSpPr>
        <p:spPr>
          <a:xfrm>
            <a:off x="8372475" y="6229350"/>
            <a:ext cx="542925" cy="523875"/>
          </a:xfrm>
          <a:prstGeom prst="oc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3855" y="13855"/>
            <a:ext cx="2244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Impact"/>
                <a:cs typeface="Impact"/>
              </a:rPr>
              <a:t>Thru-Pore </a:t>
            </a:r>
            <a:endParaRPr lang="en-US" sz="3200" dirty="0" smtClean="0">
              <a:solidFill>
                <a:schemeClr val="tx2"/>
              </a:solidFill>
              <a:latin typeface="Impact"/>
              <a:cs typeface="Impac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Palatino Linotype" pitchFamily="18" charset="0"/>
                <a:cs typeface="Impact"/>
              </a:rPr>
              <a:t>Technologies</a:t>
            </a:r>
            <a:r>
              <a:rPr lang="en-US" sz="2400" dirty="0" smtClean="0">
                <a:solidFill>
                  <a:schemeClr val="tx2"/>
                </a:solidFill>
                <a:latin typeface="Impact"/>
                <a:cs typeface="Impact"/>
              </a:rPr>
              <a:t> 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2764588"/>
              </p:ext>
            </p:extLst>
          </p:nvPr>
        </p:nvGraphicFramePr>
        <p:xfrm>
          <a:off x="-1676406" y="1440860"/>
          <a:ext cx="6996546" cy="531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13" y="3532921"/>
            <a:ext cx="1136077" cy="12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904" y="3479421"/>
            <a:ext cx="1548679" cy="141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07" y="1547807"/>
            <a:ext cx="1778188" cy="63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7" r="23784"/>
          <a:stretch/>
        </p:blipFill>
        <p:spPr bwMode="auto">
          <a:xfrm>
            <a:off x="5721979" y="1177615"/>
            <a:ext cx="170410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4" r="13070"/>
          <a:stretch/>
        </p:blipFill>
        <p:spPr bwMode="auto">
          <a:xfrm>
            <a:off x="7315206" y="1852616"/>
            <a:ext cx="1522701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8204" y="2583875"/>
            <a:ext cx="339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Research Catalysts, Inc.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70" y="5410394"/>
            <a:ext cx="1937526" cy="64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29" y="5337508"/>
            <a:ext cx="1773316" cy="88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86" y="6123479"/>
            <a:ext cx="2944526" cy="59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6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704048" y="3926834"/>
            <a:ext cx="7772400" cy="677108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Key Partners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828292" y="4937125"/>
            <a:ext cx="7639050" cy="492443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Who are your Partners and Suppliers?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983838" y="258850"/>
            <a:ext cx="1634812" cy="2373050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53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Materials Coating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Complex Sensor Networks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5661248"/>
            <a:ext cx="1741089" cy="86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877272"/>
            <a:ext cx="2609867" cy="3131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5229200"/>
            <a:ext cx="2504623" cy="5760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1340768"/>
            <a:ext cx="1296143" cy="936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4493" y="231511"/>
            <a:ext cx="8305800" cy="5539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Universe of Partners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61" idx="2"/>
          </p:cNvCxnSpPr>
          <p:nvPr/>
        </p:nvCxnSpPr>
        <p:spPr>
          <a:xfrm flipV="1">
            <a:off x="323528" y="3861048"/>
            <a:ext cx="3384376" cy="1152129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1" idx="0"/>
          </p:cNvCxnSpPr>
          <p:nvPr/>
        </p:nvCxnSpPr>
        <p:spPr>
          <a:xfrm flipV="1">
            <a:off x="4427984" y="908720"/>
            <a:ext cx="0" cy="2376264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3268" y="836712"/>
            <a:ext cx="4500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Sensor </a:t>
            </a:r>
            <a:r>
              <a:rPr lang="en-US" sz="2400" dirty="0" smtClean="0">
                <a:solidFill>
                  <a:srgbClr val="0000FF"/>
                </a:solidFill>
              </a:rPr>
              <a:t>device/network co’s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44008" y="980728"/>
            <a:ext cx="4057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Embedded platform makers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10231" y="6045920"/>
            <a:ext cx="3208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Application specialists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4653136"/>
            <a:ext cx="1080120" cy="5400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916832"/>
            <a:ext cx="1959042" cy="7200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1720" y="1628800"/>
            <a:ext cx="1872208" cy="6266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99792" y="5157192"/>
            <a:ext cx="1080120" cy="7397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20072" y="4293096"/>
            <a:ext cx="1296144" cy="7200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32040" y="2852936"/>
            <a:ext cx="1728192" cy="7200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9552" y="2132856"/>
            <a:ext cx="792088" cy="90524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7664" y="2852936"/>
            <a:ext cx="1512168" cy="4137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91946" y="5373216"/>
            <a:ext cx="1848205" cy="5544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19672" y="3501008"/>
            <a:ext cx="1705000" cy="2810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88224" y="4437112"/>
            <a:ext cx="1584176" cy="72747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76256" y="2996952"/>
            <a:ext cx="1738479" cy="504056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3707904" y="3284984"/>
            <a:ext cx="1440160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SET</a:t>
            </a:r>
            <a:endParaRPr lang="en-US" sz="2400" b="1" dirty="0"/>
          </a:p>
        </p:txBody>
      </p:sp>
      <p:cxnSp>
        <p:nvCxnSpPr>
          <p:cNvPr id="68" name="Straight Connector 67"/>
          <p:cNvCxnSpPr>
            <a:endCxn id="61" idx="6"/>
          </p:cNvCxnSpPr>
          <p:nvPr/>
        </p:nvCxnSpPr>
        <p:spPr>
          <a:xfrm flipH="1" flipV="1">
            <a:off x="5148064" y="3861048"/>
            <a:ext cx="3744416" cy="72008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5536" y="3068960"/>
            <a:ext cx="1080120" cy="135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39752" y="3789040"/>
            <a:ext cx="1296144" cy="488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75656" y="4149080"/>
            <a:ext cx="678243" cy="4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3528" y="4437112"/>
            <a:ext cx="864096" cy="864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75656" y="4509120"/>
            <a:ext cx="2044700" cy="71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5536" y="5229200"/>
            <a:ext cx="1543657" cy="608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555776" y="2276872"/>
            <a:ext cx="1637737" cy="7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43000"/>
          </a:blip>
          <a:stretch>
            <a:fillRect/>
          </a:stretch>
        </p:blipFill>
        <p:spPr>
          <a:xfrm>
            <a:off x="611560" y="2204864"/>
            <a:ext cx="792088" cy="905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6732240" y="5661248"/>
            <a:ext cx="1741089" cy="86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323528" y="5877272"/>
            <a:ext cx="2609867" cy="3131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36" y="1340768"/>
            <a:ext cx="1595253" cy="1152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14345"/>
            <a:ext cx="8305800" cy="5539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Potential Partnerships</a:t>
            </a:r>
            <a:endParaRPr lang="en-US" dirty="0"/>
          </a:p>
        </p:txBody>
      </p:sp>
      <p:cxnSp>
        <p:nvCxnSpPr>
          <p:cNvPr id="6" name="Straight Connector 5"/>
          <p:cNvCxnSpPr>
            <a:endCxn id="61" idx="2"/>
          </p:cNvCxnSpPr>
          <p:nvPr/>
        </p:nvCxnSpPr>
        <p:spPr>
          <a:xfrm flipV="1">
            <a:off x="323528" y="3861048"/>
            <a:ext cx="3384376" cy="1152129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1" idx="0"/>
          </p:cNvCxnSpPr>
          <p:nvPr/>
        </p:nvCxnSpPr>
        <p:spPr>
          <a:xfrm flipV="1">
            <a:off x="4427984" y="908720"/>
            <a:ext cx="0" cy="2376264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3779912" y="4653136"/>
            <a:ext cx="1080120" cy="5400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916832"/>
            <a:ext cx="1959042" cy="7200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23728" y="1628800"/>
            <a:ext cx="2150541" cy="7197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2699792" y="5157192"/>
            <a:ext cx="1080120" cy="7397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5220072" y="4293096"/>
            <a:ext cx="1296144" cy="7200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4000"/>
          </a:blip>
          <a:stretch>
            <a:fillRect/>
          </a:stretch>
        </p:blipFill>
        <p:spPr>
          <a:xfrm>
            <a:off x="4932040" y="2852936"/>
            <a:ext cx="1728192" cy="720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6000"/>
          </a:blip>
          <a:stretch>
            <a:fillRect/>
          </a:stretch>
        </p:blipFill>
        <p:spPr>
          <a:xfrm>
            <a:off x="1619672" y="2564904"/>
            <a:ext cx="1512168" cy="4137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4091946" y="5373216"/>
            <a:ext cx="1848205" cy="5544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6000"/>
          </a:blip>
          <a:stretch>
            <a:fillRect/>
          </a:stretch>
        </p:blipFill>
        <p:spPr>
          <a:xfrm>
            <a:off x="1547664" y="3429000"/>
            <a:ext cx="1705000" cy="2810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6588224" y="4437112"/>
            <a:ext cx="1584176" cy="72747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7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9000"/>
          </a:blip>
          <a:stretch>
            <a:fillRect/>
          </a:stretch>
        </p:blipFill>
        <p:spPr>
          <a:xfrm>
            <a:off x="6876256" y="2996952"/>
            <a:ext cx="1738479" cy="504056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3707904" y="3284984"/>
            <a:ext cx="1440160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SET</a:t>
            </a:r>
            <a:endParaRPr lang="en-US" sz="2400" b="1" dirty="0"/>
          </a:p>
        </p:txBody>
      </p:sp>
      <p:cxnSp>
        <p:nvCxnSpPr>
          <p:cNvPr id="68" name="Straight Connector 67"/>
          <p:cNvCxnSpPr>
            <a:endCxn id="61" idx="6"/>
          </p:cNvCxnSpPr>
          <p:nvPr/>
        </p:nvCxnSpPr>
        <p:spPr>
          <a:xfrm flipH="1" flipV="1">
            <a:off x="5148064" y="3861048"/>
            <a:ext cx="3744416" cy="72008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6000"/>
          </a:blip>
          <a:stretch>
            <a:fillRect/>
          </a:stretch>
        </p:blipFill>
        <p:spPr>
          <a:xfrm>
            <a:off x="395536" y="3068960"/>
            <a:ext cx="1080120" cy="135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43000"/>
          </a:blip>
          <a:stretch>
            <a:fillRect/>
          </a:stretch>
        </p:blipFill>
        <p:spPr>
          <a:xfrm>
            <a:off x="2339752" y="3789040"/>
            <a:ext cx="1296144" cy="488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75656" y="4149080"/>
            <a:ext cx="678243" cy="4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3528" y="4437112"/>
            <a:ext cx="864096" cy="864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7000"/>
          </a:blip>
          <a:stretch>
            <a:fillRect/>
          </a:stretch>
        </p:blipFill>
        <p:spPr>
          <a:xfrm>
            <a:off x="1475656" y="4509120"/>
            <a:ext cx="2044700" cy="71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1601" y="5157191"/>
            <a:ext cx="1656184" cy="653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267744" y="2492896"/>
            <a:ext cx="1813001" cy="7920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084168" y="5229200"/>
            <a:ext cx="2504623" cy="57606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93268" y="836712"/>
            <a:ext cx="4500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Sensor </a:t>
            </a:r>
            <a:r>
              <a:rPr lang="en-US" sz="2400" dirty="0" smtClean="0">
                <a:solidFill>
                  <a:srgbClr val="0000FF"/>
                </a:solidFill>
              </a:rPr>
              <a:t>device/network co’s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4008" y="980728"/>
            <a:ext cx="4057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Embedded platform makers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10231" y="6045920"/>
            <a:ext cx="3208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Application specialists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88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Medical Device</a:t>
            </a: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Partner Examples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46307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Partnerships: Distribution</a:t>
            </a:r>
          </a:p>
        </p:txBody>
      </p:sp>
      <p:sp>
        <p:nvSpPr>
          <p:cNvPr id="3" name="Oval 2"/>
          <p:cNvSpPr/>
          <p:nvPr/>
        </p:nvSpPr>
        <p:spPr>
          <a:xfrm>
            <a:off x="153988" y="133350"/>
            <a:ext cx="455612" cy="455613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pic>
        <p:nvPicPr>
          <p:cNvPr id="17413" name="Picture 32" descr="salesperso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038" y="1143000"/>
            <a:ext cx="14335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381000" y="3200400"/>
            <a:ext cx="1828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Jed Hwang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Sales Representative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Cardiovascular industry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3419475" y="1235075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Value Proposition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3001963" y="1943100"/>
            <a:ext cx="13747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Efficacy is easier to sell than safety </a:t>
            </a:r>
          </a:p>
        </p:txBody>
      </p:sp>
      <p:sp>
        <p:nvSpPr>
          <p:cNvPr id="17417" name="TextBox 10"/>
          <p:cNvSpPr txBox="1">
            <a:spLocks noChangeArrowheads="1"/>
          </p:cNvSpPr>
          <p:nvPr/>
        </p:nvSpPr>
        <p:spPr bwMode="auto">
          <a:xfrm>
            <a:off x="4300538" y="1943100"/>
            <a:ext cx="14509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Good data convinces customers</a:t>
            </a:r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6672263" y="2940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Pricing</a:t>
            </a:r>
          </a:p>
        </p:txBody>
      </p:sp>
      <p:sp>
        <p:nvSpPr>
          <p:cNvPr id="17419" name="TextBox 10"/>
          <p:cNvSpPr txBox="1">
            <a:spLocks noChangeArrowheads="1"/>
          </p:cNvSpPr>
          <p:nvPr/>
        </p:nvSpPr>
        <p:spPr bwMode="auto">
          <a:xfrm>
            <a:off x="6175375" y="3336925"/>
            <a:ext cx="13747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Lazik surgery as proxy</a:t>
            </a:r>
          </a:p>
        </p:txBody>
      </p:sp>
      <p:sp>
        <p:nvSpPr>
          <p:cNvPr id="17420" name="TextBox 10"/>
          <p:cNvSpPr txBox="1">
            <a:spLocks noChangeArrowheads="1"/>
          </p:cNvSpPr>
          <p:nvPr/>
        </p:nvSpPr>
        <p:spPr bwMode="auto">
          <a:xfrm>
            <a:off x="7473950" y="3336925"/>
            <a:ext cx="14509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Per use fee opens up sales</a:t>
            </a:r>
          </a:p>
        </p:txBody>
      </p:sp>
      <p:sp>
        <p:nvSpPr>
          <p:cNvPr id="17421" name="TextBox 10"/>
          <p:cNvSpPr txBox="1">
            <a:spLocks noChangeArrowheads="1"/>
          </p:cNvSpPr>
          <p:nvPr/>
        </p:nvSpPr>
        <p:spPr bwMode="auto">
          <a:xfrm>
            <a:off x="6821488" y="2155825"/>
            <a:ext cx="14509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Per use fee presents risk of competition</a:t>
            </a:r>
          </a:p>
        </p:txBody>
      </p:sp>
      <p:sp>
        <p:nvSpPr>
          <p:cNvPr id="17422" name="TextBox 10"/>
          <p:cNvSpPr txBox="1">
            <a:spLocks noChangeArrowheads="1"/>
          </p:cNvSpPr>
          <p:nvPr/>
        </p:nvSpPr>
        <p:spPr bwMode="auto">
          <a:xfrm>
            <a:off x="2711450" y="3805238"/>
            <a:ext cx="2282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595959"/>
                </a:solidFill>
                <a:latin typeface="Myriad Pro" charset="0"/>
              </a:rPr>
              <a:t>Partnerships</a:t>
            </a:r>
          </a:p>
        </p:txBody>
      </p:sp>
      <p:sp>
        <p:nvSpPr>
          <p:cNvPr id="17423" name="TextBox 10"/>
          <p:cNvSpPr txBox="1">
            <a:spLocks noChangeArrowheads="1"/>
          </p:cNvSpPr>
          <p:nvPr/>
        </p:nvSpPr>
        <p:spPr bwMode="auto">
          <a:xfrm>
            <a:off x="2789238" y="4267200"/>
            <a:ext cx="2282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Who are national and regional KOLs</a:t>
            </a:r>
          </a:p>
        </p:txBody>
      </p:sp>
      <p:sp>
        <p:nvSpPr>
          <p:cNvPr id="17424" name="TextBox 10"/>
          <p:cNvSpPr txBox="1">
            <a:spLocks noChangeArrowheads="1"/>
          </p:cNvSpPr>
          <p:nvPr/>
        </p:nvSpPr>
        <p:spPr bwMode="auto">
          <a:xfrm>
            <a:off x="4457700" y="5453063"/>
            <a:ext cx="1646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Publishing</a:t>
            </a:r>
          </a:p>
        </p:txBody>
      </p:sp>
      <p:sp>
        <p:nvSpPr>
          <p:cNvPr id="17425" name="TextBox 10"/>
          <p:cNvSpPr txBox="1">
            <a:spLocks noChangeArrowheads="1"/>
          </p:cNvSpPr>
          <p:nvPr/>
        </p:nvSpPr>
        <p:spPr bwMode="auto">
          <a:xfrm>
            <a:off x="1681163" y="5410200"/>
            <a:ext cx="1646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Colleagues</a:t>
            </a:r>
          </a:p>
        </p:txBody>
      </p:sp>
      <p:sp>
        <p:nvSpPr>
          <p:cNvPr id="17426" name="TextBox 10"/>
          <p:cNvSpPr txBox="1">
            <a:spLocks noChangeArrowheads="1"/>
          </p:cNvSpPr>
          <p:nvPr/>
        </p:nvSpPr>
        <p:spPr bwMode="auto">
          <a:xfrm>
            <a:off x="3014663" y="5672138"/>
            <a:ext cx="1646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Important trials</a:t>
            </a:r>
          </a:p>
        </p:txBody>
      </p:sp>
      <p:sp>
        <p:nvSpPr>
          <p:cNvPr id="53" name="Down Arrow 52"/>
          <p:cNvSpPr>
            <a:spLocks noChangeArrowheads="1"/>
          </p:cNvSpPr>
          <p:nvPr/>
        </p:nvSpPr>
        <p:spPr bwMode="auto">
          <a:xfrm rot="-7930601">
            <a:off x="2864644" y="4829969"/>
            <a:ext cx="382588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4" name="Down Arrow 53"/>
          <p:cNvSpPr>
            <a:spLocks noChangeArrowheads="1"/>
          </p:cNvSpPr>
          <p:nvPr/>
        </p:nvSpPr>
        <p:spPr bwMode="auto">
          <a:xfrm rot="8159002">
            <a:off x="4494213" y="4913313"/>
            <a:ext cx="382587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5" name="Down Arrow 54"/>
          <p:cNvSpPr>
            <a:spLocks noChangeArrowheads="1"/>
          </p:cNvSpPr>
          <p:nvPr/>
        </p:nvSpPr>
        <p:spPr bwMode="auto">
          <a:xfrm rot="10800000">
            <a:off x="3698875" y="5029200"/>
            <a:ext cx="382588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430" name="TextBox 10"/>
          <p:cNvSpPr txBox="1">
            <a:spLocks noChangeArrowheads="1"/>
          </p:cNvSpPr>
          <p:nvPr/>
        </p:nvSpPr>
        <p:spPr bwMode="auto">
          <a:xfrm rot="-1992845">
            <a:off x="2454275" y="1389063"/>
            <a:ext cx="18288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FF6FCF"/>
                </a:solidFill>
                <a:latin typeface="Myriad Pro" charset="0"/>
              </a:rPr>
              <a:t>CONFIRMED</a:t>
            </a:r>
          </a:p>
        </p:txBody>
      </p:sp>
      <p:sp>
        <p:nvSpPr>
          <p:cNvPr id="17431" name="TextBox 10"/>
          <p:cNvSpPr txBox="1">
            <a:spLocks noChangeArrowheads="1"/>
          </p:cNvSpPr>
          <p:nvPr/>
        </p:nvSpPr>
        <p:spPr bwMode="auto">
          <a:xfrm rot="-1992845">
            <a:off x="5626100" y="2917825"/>
            <a:ext cx="1828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FF6FCF"/>
                </a:solidFill>
                <a:latin typeface="Myriad Pro" charset="0"/>
              </a:rPr>
              <a:t>CONFIRMED</a:t>
            </a:r>
          </a:p>
        </p:txBody>
      </p:sp>
      <p:sp>
        <p:nvSpPr>
          <p:cNvPr id="17432" name="TextBox 10"/>
          <p:cNvSpPr txBox="1">
            <a:spLocks noChangeArrowheads="1"/>
          </p:cNvSpPr>
          <p:nvPr/>
        </p:nvSpPr>
        <p:spPr bwMode="auto">
          <a:xfrm>
            <a:off x="6103938" y="4692650"/>
            <a:ext cx="31543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Market research</a:t>
            </a:r>
            <a:endParaRPr lang="en-US" sz="2000" b="1">
              <a:solidFill>
                <a:srgbClr val="595959"/>
              </a:solidFill>
              <a:latin typeface="Myriad Pro" charset="0"/>
            </a:endParaRPr>
          </a:p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$300/dr/hr</a:t>
            </a:r>
          </a:p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Min $50</a:t>
            </a:r>
          </a:p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15-20% acceptance</a:t>
            </a:r>
          </a:p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Outsourcing cost</a:t>
            </a:r>
          </a:p>
        </p:txBody>
      </p:sp>
      <p:sp>
        <p:nvSpPr>
          <p:cNvPr id="59" name="Down Arrow 58"/>
          <p:cNvSpPr>
            <a:spLocks noChangeArrowheads="1"/>
          </p:cNvSpPr>
          <p:nvPr/>
        </p:nvSpPr>
        <p:spPr bwMode="auto">
          <a:xfrm rot="5400000">
            <a:off x="5680869" y="4077494"/>
            <a:ext cx="382588" cy="1600200"/>
          </a:xfrm>
          <a:prstGeom prst="downArrow">
            <a:avLst>
              <a:gd name="adj1" fmla="val 50000"/>
              <a:gd name="adj2" fmla="val 49997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 Partnerships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6882" y="6581001"/>
            <a:ext cx="154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© 2012 Steve Blank</a:t>
            </a:r>
            <a:endParaRPr lang="en-US" sz="1200" dirty="0"/>
          </a:p>
        </p:txBody>
      </p:sp>
    </p:spTree>
  </p:cSld>
  <p:clrMapOvr>
    <a:masterClrMapping/>
  </p:clrMapOvr>
  <p:transition advTm="265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47482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Partnerships: Clinical Trials</a:t>
            </a:r>
          </a:p>
        </p:txBody>
      </p:sp>
      <p:sp>
        <p:nvSpPr>
          <p:cNvPr id="3" name="Oval 2"/>
          <p:cNvSpPr/>
          <p:nvPr/>
        </p:nvSpPr>
        <p:spPr>
          <a:xfrm>
            <a:off x="153988" y="133350"/>
            <a:ext cx="455612" cy="455613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60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381000" y="3200400"/>
            <a:ext cx="1828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Noah Simon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Graduate Student 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Statistics, Stanford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3810000" y="1447800"/>
            <a:ext cx="3886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Method to estimate number of patients based on desired efficacy</a:t>
            </a:r>
          </a:p>
          <a:p>
            <a:r>
              <a:rPr lang="en-US" sz="2000" b="1">
                <a:solidFill>
                  <a:srgbClr val="595959"/>
                </a:solidFill>
                <a:latin typeface="Myriad Pro" charset="0"/>
              </a:rPr>
              <a:t>Key parameters: specificity and sensitivity</a:t>
            </a:r>
          </a:p>
          <a:p>
            <a:endParaRPr lang="en-US" sz="2000" b="1">
              <a:solidFill>
                <a:srgbClr val="595959"/>
              </a:solidFill>
              <a:latin typeface="Myriad Pro" charset="0"/>
            </a:endParaRPr>
          </a:p>
          <a:p>
            <a:endParaRPr lang="en-US" sz="2000" b="1">
              <a:solidFill>
                <a:srgbClr val="595959"/>
              </a:solidFill>
              <a:latin typeface="Myriad Pro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Overview of more accurate statistical analysis of interim studies</a:t>
            </a:r>
          </a:p>
          <a:p>
            <a:r>
              <a:rPr lang="en-US" sz="2000" b="1">
                <a:solidFill>
                  <a:srgbClr val="595959"/>
                </a:solidFill>
                <a:latin typeface="Myriad Pro" charset="0"/>
              </a:rPr>
              <a:t>Need to hire professional statistician </a:t>
            </a:r>
          </a:p>
          <a:p>
            <a:endParaRPr lang="en-US" sz="2000" b="1">
              <a:solidFill>
                <a:srgbClr val="595959"/>
              </a:solidFill>
              <a:latin typeface="Myriad Pro" charset="0"/>
            </a:endParaRP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Myriad Pro" charset="0"/>
              </a:rPr>
              <a:t>Provide contacts for hiring appropriate statisticians</a:t>
            </a:r>
          </a:p>
          <a:p>
            <a:endParaRPr lang="en-US" sz="2000">
              <a:solidFill>
                <a:srgbClr val="595959"/>
              </a:solidFill>
              <a:latin typeface="Myriad Pro" charset="0"/>
            </a:endParaRPr>
          </a:p>
        </p:txBody>
      </p:sp>
      <p:pic>
        <p:nvPicPr>
          <p:cNvPr id="19463" name="Picture 6" descr="stanford-campus-rc-designer-150x15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54514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Partnerships: Reimbursements</a:t>
            </a:r>
          </a:p>
        </p:txBody>
      </p:sp>
      <p:sp>
        <p:nvSpPr>
          <p:cNvPr id="3" name="Oval 2"/>
          <p:cNvSpPr/>
          <p:nvPr/>
        </p:nvSpPr>
        <p:spPr>
          <a:xfrm>
            <a:off x="153988" y="133350"/>
            <a:ext cx="455612" cy="455613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309563" y="2370138"/>
            <a:ext cx="2030412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Shannon Bergstedt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CardioDX</a:t>
            </a:r>
          </a:p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Reimbursement Office</a:t>
            </a:r>
          </a:p>
        </p:txBody>
      </p:sp>
      <p:sp>
        <p:nvSpPr>
          <p:cNvPr id="8" name="Oval 7"/>
          <p:cNvSpPr/>
          <p:nvPr/>
        </p:nvSpPr>
        <p:spPr>
          <a:xfrm>
            <a:off x="5554663" y="3082925"/>
            <a:ext cx="1031875" cy="1031875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11663" y="5105400"/>
            <a:ext cx="1031875" cy="1030288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91338" y="5105400"/>
            <a:ext cx="1030287" cy="1030288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9" name="TextBox 10"/>
          <p:cNvSpPr txBox="1">
            <a:spLocks noChangeArrowheads="1"/>
          </p:cNvSpPr>
          <p:nvPr/>
        </p:nvSpPr>
        <p:spPr bwMode="auto">
          <a:xfrm>
            <a:off x="4106863" y="5467350"/>
            <a:ext cx="1676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595959"/>
                </a:solidFill>
                <a:latin typeface="Myriad Pro" charset="0"/>
              </a:rPr>
              <a:t>Doctor</a:t>
            </a:r>
          </a:p>
        </p:txBody>
      </p: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6469063" y="5467350"/>
            <a:ext cx="1828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595959"/>
                </a:solidFill>
                <a:latin typeface="Myriad Pro" charset="0"/>
              </a:rPr>
              <a:t>Patient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5173663" y="3446463"/>
            <a:ext cx="18288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595959"/>
                </a:solidFill>
                <a:latin typeface="Myriad Pro" charset="0"/>
              </a:rPr>
              <a:t>Insurance</a:t>
            </a:r>
          </a:p>
        </p:txBody>
      </p:sp>
      <p:sp>
        <p:nvSpPr>
          <p:cNvPr id="14" name="Down Arrow 13"/>
          <p:cNvSpPr>
            <a:spLocks noChangeArrowheads="1"/>
          </p:cNvSpPr>
          <p:nvPr/>
        </p:nvSpPr>
        <p:spPr bwMode="auto">
          <a:xfrm rot="-5400000">
            <a:off x="5972175" y="4914901"/>
            <a:ext cx="382587" cy="1370012"/>
          </a:xfrm>
          <a:prstGeom prst="downArrow">
            <a:avLst>
              <a:gd name="adj1" fmla="val 50000"/>
              <a:gd name="adj2" fmla="val 50033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" name="Down Arrow 14"/>
          <p:cNvSpPr>
            <a:spLocks noChangeArrowheads="1"/>
          </p:cNvSpPr>
          <p:nvPr/>
        </p:nvSpPr>
        <p:spPr bwMode="auto">
          <a:xfrm rot="8967372">
            <a:off x="6567488" y="3975100"/>
            <a:ext cx="382587" cy="1211263"/>
          </a:xfrm>
          <a:prstGeom prst="downArrow">
            <a:avLst>
              <a:gd name="adj1" fmla="val 50000"/>
              <a:gd name="adj2" fmla="val 50025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" name="Down Arrow 15"/>
          <p:cNvSpPr>
            <a:spLocks noChangeArrowheads="1"/>
          </p:cNvSpPr>
          <p:nvPr/>
        </p:nvSpPr>
        <p:spPr bwMode="auto">
          <a:xfrm rot="2277858">
            <a:off x="5170488" y="4037013"/>
            <a:ext cx="382587" cy="1127125"/>
          </a:xfrm>
          <a:prstGeom prst="downArrow">
            <a:avLst>
              <a:gd name="adj1" fmla="val 50000"/>
              <a:gd name="adj2" fmla="val 49974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495" name="TextBox 16"/>
          <p:cNvSpPr txBox="1">
            <a:spLocks noChangeArrowheads="1"/>
          </p:cNvSpPr>
          <p:nvPr/>
        </p:nvSpPr>
        <p:spPr bwMode="auto">
          <a:xfrm>
            <a:off x="5249863" y="5791200"/>
            <a:ext cx="1828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Provides service</a:t>
            </a:r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6773863" y="4132263"/>
            <a:ext cx="144303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Pays membership</a:t>
            </a:r>
          </a:p>
        </p:txBody>
      </p:sp>
      <p:sp>
        <p:nvSpPr>
          <p:cNvPr id="20497" name="TextBox 18"/>
          <p:cNvSpPr txBox="1">
            <a:spLocks noChangeArrowheads="1"/>
          </p:cNvSpPr>
          <p:nvPr/>
        </p:nvSpPr>
        <p:spPr bwMode="auto">
          <a:xfrm>
            <a:off x="4138613" y="4056063"/>
            <a:ext cx="13350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Pays for procedure</a:t>
            </a:r>
          </a:p>
        </p:txBody>
      </p:sp>
      <p:sp>
        <p:nvSpPr>
          <p:cNvPr id="20" name="Oval 19"/>
          <p:cNvSpPr/>
          <p:nvPr/>
        </p:nvSpPr>
        <p:spPr>
          <a:xfrm>
            <a:off x="3000375" y="3100388"/>
            <a:ext cx="1030288" cy="1031875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2619375" y="3463925"/>
            <a:ext cx="18288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b="1">
                <a:solidFill>
                  <a:srgbClr val="595959"/>
                </a:solidFill>
                <a:latin typeface="Myriad Pro" charset="0"/>
              </a:rPr>
              <a:t>Startup</a:t>
            </a:r>
          </a:p>
        </p:txBody>
      </p:sp>
      <p:sp>
        <p:nvSpPr>
          <p:cNvPr id="24" name="Bent Arrow 23"/>
          <p:cNvSpPr>
            <a:spLocks noChangeArrowheads="1"/>
          </p:cNvSpPr>
          <p:nvPr/>
        </p:nvSpPr>
        <p:spPr bwMode="auto">
          <a:xfrm rot="5400000" flipH="1" flipV="1">
            <a:off x="2982119" y="4414044"/>
            <a:ext cx="1554162" cy="990600"/>
          </a:xfrm>
          <a:custGeom>
            <a:avLst/>
            <a:gdLst>
              <a:gd name="T0" fmla="*/ 1306383 w 1554033"/>
              <a:gd name="T1" fmla="*/ 0 h 990602"/>
              <a:gd name="T2" fmla="*/ 1306383 w 1554033"/>
              <a:gd name="T3" fmla="*/ 495301 h 990602"/>
              <a:gd name="T4" fmla="*/ 89957 w 1554033"/>
              <a:gd name="T5" fmla="*/ 990602 h 990602"/>
              <a:gd name="T6" fmla="*/ 1554033 w 1554033"/>
              <a:gd name="T7" fmla="*/ 247651 h 990602"/>
              <a:gd name="T8" fmla="*/ 3 60000 65536"/>
              <a:gd name="T9" fmla="*/ 1 60000 65536"/>
              <a:gd name="T10" fmla="*/ 1 60000 65536"/>
              <a:gd name="T11" fmla="*/ 0 60000 65536"/>
              <a:gd name="T12" fmla="*/ 0 w 1554033"/>
              <a:gd name="T13" fmla="*/ 0 h 990602"/>
              <a:gd name="T14" fmla="*/ 1554033 w 1554033"/>
              <a:gd name="T15" fmla="*/ 990602 h 990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4033" h="990602">
                <a:moveTo>
                  <a:pt x="0" y="990602"/>
                </a:moveTo>
                <a:lnTo>
                  <a:pt x="0" y="599552"/>
                </a:lnTo>
                <a:cubicBezTo>
                  <a:pt x="0" y="355520"/>
                  <a:pt x="197826" y="157694"/>
                  <a:pt x="441857" y="157694"/>
                </a:cubicBezTo>
                <a:lnTo>
                  <a:pt x="1306383" y="157694"/>
                </a:lnTo>
                <a:lnTo>
                  <a:pt x="1306383" y="0"/>
                </a:lnTo>
                <a:lnTo>
                  <a:pt x="1554033" y="247651"/>
                </a:lnTo>
                <a:lnTo>
                  <a:pt x="1306383" y="495301"/>
                </a:lnTo>
                <a:lnTo>
                  <a:pt x="1306383" y="337607"/>
                </a:lnTo>
                <a:lnTo>
                  <a:pt x="441858" y="337607"/>
                </a:lnTo>
                <a:lnTo>
                  <a:pt x="441857" y="337607"/>
                </a:lnTo>
                <a:cubicBezTo>
                  <a:pt x="297189" y="337607"/>
                  <a:pt x="179913" y="454883"/>
                  <a:pt x="179913" y="599551"/>
                </a:cubicBezTo>
                <a:lnTo>
                  <a:pt x="179913" y="9906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alibri" charset="0"/>
            </a:endParaRPr>
          </a:p>
        </p:txBody>
      </p:sp>
      <p:sp>
        <p:nvSpPr>
          <p:cNvPr id="20501" name="TextBox 24"/>
          <p:cNvSpPr txBox="1">
            <a:spLocks noChangeArrowheads="1"/>
          </p:cNvSpPr>
          <p:nvPr/>
        </p:nvSpPr>
        <p:spPr bwMode="auto">
          <a:xfrm>
            <a:off x="1968500" y="4686300"/>
            <a:ext cx="18288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Notifies of procedure</a:t>
            </a:r>
          </a:p>
        </p:txBody>
      </p:sp>
      <p:sp>
        <p:nvSpPr>
          <p:cNvPr id="27" name="Down Arrow 26"/>
          <p:cNvSpPr>
            <a:spLocks noChangeArrowheads="1"/>
          </p:cNvSpPr>
          <p:nvPr/>
        </p:nvSpPr>
        <p:spPr bwMode="auto">
          <a:xfrm rot="-5400000">
            <a:off x="4583907" y="2969419"/>
            <a:ext cx="382587" cy="1336675"/>
          </a:xfrm>
          <a:prstGeom prst="downArrow">
            <a:avLst>
              <a:gd name="adj1" fmla="val 50000"/>
              <a:gd name="adj2" fmla="val 50029"/>
            </a:avLst>
          </a:prstGeom>
          <a:solidFill>
            <a:schemeClr val="bg1"/>
          </a:solidFill>
          <a:ln w="9525">
            <a:solidFill>
              <a:srgbClr val="FF6FC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503" name="TextBox 27"/>
          <p:cNvSpPr txBox="1">
            <a:spLocks noChangeArrowheads="1"/>
          </p:cNvSpPr>
          <p:nvPr/>
        </p:nvSpPr>
        <p:spPr bwMode="auto">
          <a:xfrm>
            <a:off x="4025900" y="2892425"/>
            <a:ext cx="152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Reimbursement officer</a:t>
            </a:r>
          </a:p>
        </p:txBody>
      </p:sp>
      <p:sp>
        <p:nvSpPr>
          <p:cNvPr id="20504" name="TextBox 10"/>
          <p:cNvSpPr txBox="1">
            <a:spLocks noChangeArrowheads="1"/>
          </p:cNvSpPr>
          <p:nvPr/>
        </p:nvSpPr>
        <p:spPr bwMode="auto">
          <a:xfrm>
            <a:off x="6161088" y="1314450"/>
            <a:ext cx="2554287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solidFill>
                  <a:srgbClr val="595959"/>
                </a:solidFill>
                <a:latin typeface="Myriad Pro" charset="0"/>
              </a:rPr>
              <a:t>“The reimbursement environment is complex, somewhat hazy, and can be hostile”</a:t>
            </a:r>
          </a:p>
        </p:txBody>
      </p:sp>
      <p:pic>
        <p:nvPicPr>
          <p:cNvPr id="20505" name="Picture 1" descr="CARDIO_DX_Logo_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763" y="1341438"/>
            <a:ext cx="1481137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6" name="TextBox 24"/>
          <p:cNvSpPr txBox="1">
            <a:spLocks noChangeArrowheads="1"/>
          </p:cNvSpPr>
          <p:nvPr/>
        </p:nvSpPr>
        <p:spPr bwMode="auto">
          <a:xfrm>
            <a:off x="4079875" y="2108200"/>
            <a:ext cx="1828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500">
                <a:solidFill>
                  <a:srgbClr val="595959"/>
                </a:solidFill>
                <a:latin typeface="Myriad Pro" charset="0"/>
              </a:rPr>
              <a:t>Codes</a:t>
            </a:r>
          </a:p>
          <a:p>
            <a:pPr marL="342900" indent="-342900">
              <a:buFontTx/>
              <a:buAutoNum type="arabicParenR"/>
            </a:pPr>
            <a:r>
              <a:rPr lang="en-US" sz="1500">
                <a:solidFill>
                  <a:srgbClr val="595959"/>
                </a:solidFill>
                <a:latin typeface="Myriad Pro" charset="0"/>
              </a:rPr>
              <a:t>Coverage</a:t>
            </a:r>
          </a:p>
          <a:p>
            <a:pPr marL="342900" indent="-342900">
              <a:buFontTx/>
              <a:buAutoNum type="arabicParenR"/>
            </a:pPr>
            <a:r>
              <a:rPr lang="en-US" sz="1500">
                <a:solidFill>
                  <a:srgbClr val="595959"/>
                </a:solidFill>
                <a:latin typeface="Myriad Pro" charset="0"/>
              </a:rPr>
              <a:t>Payment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5108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Partnerships: Manufacturing</a:t>
            </a:r>
          </a:p>
        </p:txBody>
      </p:sp>
      <p:sp>
        <p:nvSpPr>
          <p:cNvPr id="3" name="Oval 2"/>
          <p:cNvSpPr/>
          <p:nvPr/>
        </p:nvSpPr>
        <p:spPr>
          <a:xfrm>
            <a:off x="153988" y="133350"/>
            <a:ext cx="455612" cy="455613"/>
          </a:xfrm>
          <a:prstGeom prst="ellipse">
            <a:avLst/>
          </a:prstGeom>
          <a:solidFill>
            <a:srgbClr val="FF6FC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TextBox 9"/>
          <p:cNvSpPr txBox="1">
            <a:spLocks noChangeArrowheads="1"/>
          </p:cNvSpPr>
          <p:nvPr/>
        </p:nvSpPr>
        <p:spPr bwMode="auto">
          <a:xfrm>
            <a:off x="152400" y="13335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MammOptics</a:t>
            </a:r>
          </a:p>
        </p:txBody>
      </p:sp>
      <p:pic>
        <p:nvPicPr>
          <p:cNvPr id="21509" name="Picture 4" descr="333856v3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030413"/>
            <a:ext cx="3786188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286125" y="1214438"/>
            <a:ext cx="45720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Don Archambault, Director of Business Development, Omnica Corporation: </a:t>
            </a:r>
            <a:r>
              <a:rPr lang="en-US" sz="1600">
                <a:latin typeface="Myriad Pro" charset="0"/>
                <a:ea typeface="Myriad Pro" charset="0"/>
                <a:cs typeface="Myriad Pro" charset="0"/>
              </a:rPr>
              <a:t>specialized in</a:t>
            </a:r>
            <a:r>
              <a:rPr lang="en-US" sz="1600" b="1">
                <a:latin typeface="Myriad Pro" charset="0"/>
                <a:ea typeface="Myriad Pro" charset="0"/>
                <a:cs typeface="Myriad Pro" charset="0"/>
              </a:rPr>
              <a:t> MEDICAL DEVICE DESIGN</a:t>
            </a:r>
            <a:r>
              <a:rPr lang="en-US" sz="1600">
                <a:latin typeface="Myriad Pro" charset="0"/>
                <a:ea typeface="Myriad Pro" charset="0"/>
                <a:cs typeface="Myriad Pro" charset="0"/>
              </a:rPr>
              <a:t>, product engineering and product development.</a:t>
            </a:r>
            <a:r>
              <a:rPr lang="en-US" sz="1600" b="1">
                <a:latin typeface="Myriad Pro" charset="0"/>
                <a:ea typeface="Myriad Pro" charset="0"/>
                <a:cs typeface="Myriad Pro" charset="0"/>
              </a:rPr>
              <a:t> </a:t>
            </a:r>
            <a:endParaRPr lang="en-US" sz="160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357188" y="5086350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Scanning Device, 75% Gross margin</a:t>
            </a:r>
          </a:p>
          <a:p>
            <a:r>
              <a:rPr lang="en-US" sz="1800" b="1">
                <a:latin typeface="Myriad Pro" charset="0"/>
                <a:ea typeface="Myriad Pro" charset="0"/>
                <a:cs typeface="Myriad Pro" charset="0"/>
              </a:rPr>
              <a:t>- Initial Discounts to gain adoption</a:t>
            </a:r>
          </a:p>
          <a:p>
            <a:endParaRPr lang="en-US" sz="1800">
              <a:latin typeface="Myriad Pro" charset="0"/>
              <a:ea typeface="Myriad Pro" charset="0"/>
              <a:cs typeface="Myriad Pro" charset="0"/>
            </a:endParaRPr>
          </a:p>
          <a:p>
            <a:endParaRPr lang="en-US" sz="1800">
              <a:latin typeface="Myriad Pro" charset="0"/>
              <a:ea typeface="Myriad Pro" charset="0"/>
              <a:cs typeface="Myriad Pro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143375" y="2428875"/>
            <a:ext cx="4648200" cy="3813175"/>
            <a:chOff x="3048000" y="1600200"/>
            <a:chExt cx="6096000" cy="4784725"/>
          </a:xfrm>
        </p:grpSpPr>
        <p:pic>
          <p:nvPicPr>
            <p:cNvPr id="215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1981199"/>
              <a:ext cx="3733800" cy="2209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8"/>
            <p:cNvSpPr/>
            <p:nvPr/>
          </p:nvSpPr>
          <p:spPr>
            <a:xfrm rot="625560">
              <a:off x="7694951" y="1825294"/>
              <a:ext cx="1197132" cy="4296690"/>
            </a:xfrm>
            <a:custGeom>
              <a:avLst/>
              <a:gdLst>
                <a:gd name="connsiteX0" fmla="*/ 0 w 1501913"/>
                <a:gd name="connsiteY0" fmla="*/ 410818 h 4022036"/>
                <a:gd name="connsiteX1" fmla="*/ 1338470 w 1501913"/>
                <a:gd name="connsiteY1" fmla="*/ 516835 h 4022036"/>
                <a:gd name="connsiteX2" fmla="*/ 980661 w 1501913"/>
                <a:gd name="connsiteY2" fmla="*/ 3511827 h 4022036"/>
                <a:gd name="connsiteX3" fmla="*/ 728870 w 1501913"/>
                <a:gd name="connsiteY3" fmla="*/ 3578088 h 402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913" h="4022036">
                  <a:moveTo>
                    <a:pt x="0" y="410818"/>
                  </a:moveTo>
                  <a:cubicBezTo>
                    <a:pt x="587513" y="205409"/>
                    <a:pt x="1175027" y="0"/>
                    <a:pt x="1338470" y="516835"/>
                  </a:cubicBezTo>
                  <a:cubicBezTo>
                    <a:pt x="1501913" y="1033670"/>
                    <a:pt x="1082261" y="3001618"/>
                    <a:pt x="980661" y="3511827"/>
                  </a:cubicBezTo>
                  <a:cubicBezTo>
                    <a:pt x="879061" y="4022036"/>
                    <a:pt x="803965" y="3800062"/>
                    <a:pt x="728870" y="3578088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latin typeface="Myriad Pro" charset="0"/>
                <a:ea typeface="Myriad Pro" charset="0"/>
                <a:cs typeface="Myriad Pro" charset="0"/>
              </a:endParaRP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645275" y="3886200"/>
              <a:ext cx="2498725" cy="2498725"/>
              <a:chOff x="6172200" y="3810000"/>
              <a:chExt cx="2498725" cy="2498725"/>
            </a:xfrm>
          </p:grpSpPr>
          <p:pic>
            <p:nvPicPr>
              <p:cNvPr id="21536" name="Picture 3" descr="C:\Users\Kyler\AppData\Local\Microsoft\Windows\Temporary Internet Files\Content.IE5\0WCTW5ME\MCj0424236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172200" y="3810000"/>
                <a:ext cx="2498725" cy="2498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6401581" y="4039866"/>
                <a:ext cx="2056983" cy="13704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6553565" y="4344637"/>
                <a:ext cx="839032" cy="836630"/>
              </a:xfrm>
              <a:prstGeom prst="mathMultiply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  <p:pic>
            <p:nvPicPr>
              <p:cNvPr id="14" name="Picture 4" descr="C:\Users\Kyler\AppData\Local\Microsoft\Windows\Temporary Internet Files\Content.IE5\04S3XSRA\MCj04421390000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544582" y="4344637"/>
                <a:ext cx="836951" cy="85455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5" name="Straight Arrow Connector 14"/>
            <p:cNvCxnSpPr/>
            <p:nvPr/>
          </p:nvCxnSpPr>
          <p:spPr>
            <a:xfrm>
              <a:off x="4039016" y="2743594"/>
              <a:ext cx="1143001" cy="1513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351967" y="3199757"/>
              <a:ext cx="1830050" cy="776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048000" y="3733606"/>
              <a:ext cx="1675984" cy="3804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87033" y="3962683"/>
              <a:ext cx="913983" cy="6852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534" idx="1"/>
            </p:cNvCxnSpPr>
            <p:nvPr/>
          </p:nvCxnSpPr>
          <p:spPr>
            <a:xfrm flipV="1">
              <a:off x="4649033" y="1831269"/>
              <a:ext cx="2970967" cy="9123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34" name="TextBox 19"/>
            <p:cNvSpPr txBox="1">
              <a:spLocks noChangeArrowheads="1"/>
            </p:cNvSpPr>
            <p:nvPr/>
          </p:nvSpPr>
          <p:spPr bwMode="auto">
            <a:xfrm>
              <a:off x="7620000" y="1600200"/>
              <a:ext cx="1344428" cy="463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Myriad Pro" charset="0"/>
                  <a:ea typeface="Myriad Pro" charset="0"/>
                  <a:cs typeface="Myriad Pro" charset="0"/>
                </a:rPr>
                <a:t> 9 Inches</a:t>
              </a:r>
            </a:p>
          </p:txBody>
        </p:sp>
        <p:sp>
          <p:nvSpPr>
            <p:cNvPr id="21535" name="TextBox 20"/>
            <p:cNvSpPr txBox="1">
              <a:spLocks noChangeArrowheads="1"/>
            </p:cNvSpPr>
            <p:nvPr/>
          </p:nvSpPr>
          <p:spPr bwMode="auto">
            <a:xfrm>
              <a:off x="7162800" y="3276600"/>
              <a:ext cx="1005672" cy="463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Myriad Pro" charset="0"/>
                  <a:ea typeface="Myriad Pro" charset="0"/>
                  <a:cs typeface="Myriad Pro" charset="0"/>
                </a:rPr>
                <a:t>~5 lbs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8625" y="5734050"/>
            <a:ext cx="4572000" cy="838200"/>
            <a:chOff x="1981200" y="6248400"/>
            <a:chExt cx="4572000" cy="838200"/>
          </a:xfrm>
        </p:grpSpPr>
        <p:sp>
          <p:nvSpPr>
            <p:cNvPr id="24" name="Rectangle 23"/>
            <p:cNvSpPr/>
            <p:nvPr/>
          </p:nvSpPr>
          <p:spPr>
            <a:xfrm>
              <a:off x="1981200" y="6248400"/>
              <a:ext cx="16002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COGS</a:t>
              </a:r>
            </a:p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$4-5k per unit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6248400"/>
              <a:ext cx="29718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Gross Profit</a:t>
              </a:r>
            </a:p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12-15k </a:t>
              </a:r>
            </a:p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per unit</a:t>
              </a:r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28625" y="5734050"/>
            <a:ext cx="4572000" cy="838200"/>
            <a:chOff x="2209800" y="2590032"/>
            <a:chExt cx="4572000" cy="838968"/>
          </a:xfrm>
        </p:grpSpPr>
        <p:sp>
          <p:nvSpPr>
            <p:cNvPr id="27" name="Rectangle 26"/>
            <p:cNvSpPr/>
            <p:nvPr/>
          </p:nvSpPr>
          <p:spPr>
            <a:xfrm>
              <a:off x="2209800" y="2590032"/>
              <a:ext cx="4572000" cy="838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590032"/>
              <a:ext cx="838200" cy="83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Gross Profit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19600" y="2590032"/>
              <a:ext cx="2362200" cy="83896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Myriad Pro" charset="0"/>
                  <a:ea typeface="Myriad Pro" charset="0"/>
                  <a:cs typeface="Myriad Pro" charset="0"/>
                </a:rPr>
                <a:t>Discounts for Initial Market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09800" y="2590032"/>
              <a:ext cx="1524000" cy="838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COGS</a:t>
              </a:r>
            </a:p>
            <a:p>
              <a:pPr algn="ctr"/>
              <a:r>
                <a:rPr lang="en-US" sz="1800">
                  <a:solidFill>
                    <a:srgbClr val="FFFFFF"/>
                  </a:solidFill>
                  <a:latin typeface="Myriad Pro" charset="0"/>
                  <a:ea typeface="Myriad Pro" charset="0"/>
                  <a:cs typeface="Myriad Pro" charset="0"/>
                </a:rPr>
                <a:t>$4-5k per unit</a:t>
              </a:r>
            </a:p>
          </p:txBody>
        </p:sp>
      </p:grpSp>
      <p:sp>
        <p:nvSpPr>
          <p:cNvPr id="21515" name="TextBox 30"/>
          <p:cNvSpPr txBox="1">
            <a:spLocks noChangeArrowheads="1"/>
          </p:cNvSpPr>
          <p:nvPr/>
        </p:nvSpPr>
        <p:spPr bwMode="auto">
          <a:xfrm>
            <a:off x="4375150" y="3429000"/>
            <a:ext cx="18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80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516" name="TextBox 31"/>
          <p:cNvSpPr txBox="1">
            <a:spLocks noChangeArrowheads="1"/>
          </p:cNvSpPr>
          <p:nvPr/>
        </p:nvSpPr>
        <p:spPr bwMode="auto">
          <a:xfrm>
            <a:off x="4230688" y="309245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DSP</a:t>
            </a:r>
          </a:p>
        </p:txBody>
      </p:sp>
      <p:sp>
        <p:nvSpPr>
          <p:cNvPr id="21517" name="TextBox 32"/>
          <p:cNvSpPr txBox="1">
            <a:spLocks noChangeArrowheads="1"/>
          </p:cNvSpPr>
          <p:nvPr/>
        </p:nvSpPr>
        <p:spPr bwMode="auto">
          <a:xfrm>
            <a:off x="3643313" y="3579813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RFIC</a:t>
            </a:r>
          </a:p>
        </p:txBody>
      </p:sp>
      <p:sp>
        <p:nvSpPr>
          <p:cNvPr id="21518" name="TextBox 33"/>
          <p:cNvSpPr txBox="1">
            <a:spLocks noChangeArrowheads="1"/>
          </p:cNvSpPr>
          <p:nvPr/>
        </p:nvSpPr>
        <p:spPr bwMode="auto">
          <a:xfrm>
            <a:off x="2773363" y="4202113"/>
            <a:ext cx="1441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Photo probe</a:t>
            </a:r>
          </a:p>
        </p:txBody>
      </p:sp>
      <p:sp>
        <p:nvSpPr>
          <p:cNvPr id="21519" name="TextBox 34"/>
          <p:cNvSpPr txBox="1">
            <a:spLocks noChangeArrowheads="1"/>
          </p:cNvSpPr>
          <p:nvPr/>
        </p:nvSpPr>
        <p:spPr bwMode="auto">
          <a:xfrm>
            <a:off x="2928938" y="4714875"/>
            <a:ext cx="178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Myriad Pro" charset="0"/>
                <a:ea typeface="Myriad Pro" charset="0"/>
                <a:cs typeface="Myriad Pro" charset="0"/>
              </a:rPr>
              <a:t>Disposable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ffectLst/>
              </a:rPr>
              <a:t>What defines a “Partner?”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881917" y="2057786"/>
            <a:ext cx="7543806" cy="386772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2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Shared economics</a:t>
            </a:r>
          </a:p>
          <a:p>
            <a:pPr eaLnBrk="1" hangingPunct="1">
              <a:spcBef>
                <a:spcPts val="2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Mutual success / failure</a:t>
            </a:r>
          </a:p>
          <a:p>
            <a:pPr eaLnBrk="1" hangingPunct="1">
              <a:spcBef>
                <a:spcPts val="2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Co-development/invention</a:t>
            </a:r>
          </a:p>
          <a:p>
            <a:pPr eaLnBrk="1" hangingPunct="1">
              <a:spcBef>
                <a:spcPts val="2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Common customer</a:t>
            </a:r>
          </a:p>
          <a:p>
            <a:pPr eaLnBrk="1" hangingPunct="1">
              <a:spcBef>
                <a:spcPts val="2000"/>
              </a:spcBef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But remember - you’re a startup</a:t>
            </a:r>
          </a:p>
        </p:txBody>
      </p:sp>
      <p:sp>
        <p:nvSpPr>
          <p:cNvPr id="19461" name="TextBox 28"/>
          <p:cNvSpPr txBox="1">
            <a:spLocks noChangeArrowheads="1"/>
          </p:cNvSpPr>
          <p:nvPr/>
        </p:nvSpPr>
        <p:spPr bwMode="gray">
          <a:xfrm>
            <a:off x="2368550" y="4949825"/>
            <a:ext cx="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5400" b="1">
              <a:solidFill>
                <a:schemeClr val="accent2"/>
              </a:solidFill>
              <a:latin typeface="Wingdings" pitchFamily="2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effectLst/>
              </a:rPr>
              <a:t>Why Have Partners?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7311F86E-B4D5-4215-AFB8-66F1E240609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1011264" y="2197192"/>
            <a:ext cx="7631297" cy="3180358"/>
          </a:xfrm>
          <a:prstGeom prst="rect">
            <a:avLst/>
          </a:prstGeom>
        </p:spPr>
        <p:txBody>
          <a:bodyPr/>
          <a:lstStyle/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Faster time to market</a:t>
            </a:r>
          </a:p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Broader product offering</a:t>
            </a:r>
          </a:p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More efficient use of capital</a:t>
            </a:r>
          </a:p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Unique customer knowledge or expertise</a:t>
            </a:r>
          </a:p>
          <a:p>
            <a:pPr marL="461963" lvl="1" indent="-461963" eaLnBrk="1" hangingPunct="1">
              <a:spcBef>
                <a:spcPts val="2000"/>
              </a:spcBef>
              <a:buClrTx/>
              <a:buSzPct val="79000"/>
              <a:buFont typeface="Lucida Grande"/>
              <a:buChar char="●"/>
            </a:pPr>
            <a:r>
              <a:rPr lang="en-US" sz="2800" dirty="0" smtClean="0">
                <a:latin typeface="Arial" charset="0"/>
                <a:cs typeface="Arial" charset="0"/>
              </a:rPr>
              <a:t>Access to new markets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04005" y="2081643"/>
            <a:ext cx="8113628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/>
              <a:t>Types of Partners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Partners –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Strategic Alliances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0485" y="6542088"/>
            <a:ext cx="2133600" cy="169862"/>
          </a:xfrm>
        </p:spPr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42097" y="1600200"/>
            <a:ext cx="8070128" cy="290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Reduce the list of things your startup needs to build or provide to offer a complete product or service. 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Use partners to build the “whole product” 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using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parties to provide a customer with a complete solution 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complement your core product with other products or services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Training, installation, service,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98" y="4649492"/>
            <a:ext cx="646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1996, Starbucks </a:t>
            </a:r>
            <a:r>
              <a:rPr lang="en-US" dirty="0">
                <a:solidFill>
                  <a:srgbClr val="FF0000"/>
                </a:solidFill>
              </a:rPr>
              <a:t>partnered with </a:t>
            </a:r>
            <a:r>
              <a:rPr lang="en-US" dirty="0" err="1">
                <a:solidFill>
                  <a:srgbClr val="FF0000"/>
                </a:solidFill>
              </a:rPr>
              <a:t>Pepsico</a:t>
            </a:r>
            <a:r>
              <a:rPr lang="en-US" dirty="0">
                <a:solidFill>
                  <a:srgbClr val="FF0000"/>
                </a:solidFill>
              </a:rPr>
              <a:t> to bottle, distribute and sell the popular coffee-based drink, </a:t>
            </a:r>
            <a:r>
              <a:rPr lang="en-US" dirty="0" err="1">
                <a:solidFill>
                  <a:srgbClr val="FF0000"/>
                </a:solidFill>
              </a:rPr>
              <a:t>Frappacino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5650" y="5749494"/>
            <a:ext cx="887609" cy="915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053" y="5721841"/>
            <a:ext cx="911360" cy="911360"/>
          </a:xfrm>
          <a:prstGeom prst="rect">
            <a:avLst/>
          </a:prstGeom>
        </p:spPr>
      </p:pic>
      <p:sp>
        <p:nvSpPr>
          <p:cNvPr id="7" name="Plus 6"/>
          <p:cNvSpPr/>
          <p:nvPr/>
        </p:nvSpPr>
        <p:spPr>
          <a:xfrm>
            <a:off x="3084373" y="6032998"/>
            <a:ext cx="272151" cy="32886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4524508" y="6021659"/>
            <a:ext cx="396887" cy="328866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6687" y="5867265"/>
            <a:ext cx="820633" cy="820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Partners –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Joint Business Development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8241E-3717-4453-853E-5F9EB9E183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842097" y="1600200"/>
            <a:ext cx="8070128" cy="15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Joint promotion of </a:t>
            </a:r>
            <a:r>
              <a:rPr lang="en-US" sz="2800" i="1" dirty="0" smtClean="0"/>
              <a:t>complementary </a:t>
            </a:r>
            <a:r>
              <a:rPr lang="en-US" sz="2800" dirty="0" smtClean="0"/>
              <a:t>products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Share advertising, marketing, and sales programs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 smtClean="0"/>
              <a:t>One may be the dominant player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l="19256" r="23546" b="22797"/>
          <a:stretch>
            <a:fillRect/>
          </a:stretch>
        </p:blipFill>
        <p:spPr>
          <a:xfrm>
            <a:off x="3520117" y="5273204"/>
            <a:ext cx="1245355" cy="1259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8598" y="4649492"/>
            <a:ext cx="646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Intel offered advertising fees to PC Vendors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241E-3717-4453-853E-5F9EB9E183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634981" y="1211882"/>
            <a:ext cx="8113628" cy="477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en-US" sz="32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Startup mistake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Strategic alliances and joint partnerships</a:t>
            </a:r>
          </a:p>
          <a:p>
            <a:pPr marL="342900" indent="-342900" algn="ctr">
              <a:spcBef>
                <a:spcPct val="20000"/>
              </a:spcBef>
            </a:pPr>
            <a:endParaRPr lang="en-US" sz="2800" b="1" dirty="0" smtClean="0">
              <a:solidFill>
                <a:srgbClr val="000000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Not needed for Earlyvangelists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Are needed for Mainstream customers</a:t>
            </a:r>
          </a:p>
          <a:p>
            <a:pPr marL="800100" lvl="1" indent="-342900" algn="ctr">
              <a:spcBef>
                <a:spcPct val="20000"/>
              </a:spcBef>
            </a:pPr>
            <a:endParaRPr lang="en-US" sz="2800" b="1" dirty="0" smtClean="0">
              <a:solidFill>
                <a:srgbClr val="000000"/>
              </a:solidFill>
            </a:endParaRPr>
          </a:p>
          <a:p>
            <a:pPr marL="800100" lvl="1" indent="-800100" algn="ctr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Usually fail</a:t>
            </a:r>
          </a:p>
          <a:p>
            <a:pPr marL="800100" lvl="1" indent="-342900" algn="ctr">
              <a:spcBef>
                <a:spcPct val="20000"/>
              </a:spcBef>
            </a:pPr>
            <a:endParaRPr lang="en-US" sz="28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C4BD97"/>
      </a:dk2>
      <a:lt2>
        <a:srgbClr val="004382"/>
      </a:lt2>
      <a:accent1>
        <a:srgbClr val="455560"/>
      </a:accent1>
      <a:accent2>
        <a:srgbClr val="0095D3"/>
      </a:accent2>
      <a:accent3>
        <a:srgbClr val="A3C9DC"/>
      </a:accent3>
      <a:accent4>
        <a:srgbClr val="5ABA88"/>
      </a:accent4>
      <a:accent5>
        <a:srgbClr val="4B6A89"/>
      </a:accent5>
      <a:accent6>
        <a:srgbClr val="FFD96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809</Words>
  <Application>Microsoft Office PowerPoint</Application>
  <PresentationFormat>On-screen Show (4:3)</PresentationFormat>
  <Paragraphs>224</Paragraphs>
  <Slides>32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Arial</vt:lpstr>
      <vt:lpstr>Arial Black</vt:lpstr>
      <vt:lpstr>Calibri</vt:lpstr>
      <vt:lpstr>Garamond</vt:lpstr>
      <vt:lpstr>Gill Sans MT</vt:lpstr>
      <vt:lpstr>Impact</vt:lpstr>
      <vt:lpstr>Lucida Grande</vt:lpstr>
      <vt:lpstr>Myriad Pro</vt:lpstr>
      <vt:lpstr>Palatino Linotype</vt:lpstr>
      <vt:lpstr>Wingdings</vt:lpstr>
      <vt:lpstr>Office Theme</vt:lpstr>
      <vt:lpstr>   VX 420: Business Basics for Entrepreneurship   </vt:lpstr>
      <vt:lpstr>Key Partners</vt:lpstr>
      <vt:lpstr>PowerPoint Presentation</vt:lpstr>
      <vt:lpstr>What defines a “Partner?”</vt:lpstr>
      <vt:lpstr>Why Have Partners?</vt:lpstr>
      <vt:lpstr>PowerPoint Presentation</vt:lpstr>
      <vt:lpstr>Partners – Strategic Alliances</vt:lpstr>
      <vt:lpstr>Partners – Joint Business Development</vt:lpstr>
      <vt:lpstr>PowerPoint Presentation</vt:lpstr>
      <vt:lpstr>Partners – Coopetition</vt:lpstr>
      <vt:lpstr>Partners – Key Suppliers</vt:lpstr>
      <vt:lpstr>Traffic Partners – Virtual Channels</vt:lpstr>
      <vt:lpstr>PowerPoint Presentation</vt:lpstr>
      <vt:lpstr>Partnership Disaster: Boeing</vt:lpstr>
      <vt:lpstr>Managing partners - Risks</vt:lpstr>
      <vt:lpstr>Should I take an investment from a Large Company? </vt:lpstr>
      <vt:lpstr>Startup Partner Strategies</vt:lpstr>
      <vt:lpstr>PowerPoint Presentation</vt:lpstr>
      <vt:lpstr>Partners: Hypothesis and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Universe of Partners</vt:lpstr>
      <vt:lpstr>Potential Partnerships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Margo Shimasaki</dc:creator>
  <cp:lastModifiedBy>ray</cp:lastModifiedBy>
  <cp:revision>336</cp:revision>
  <cp:lastPrinted>2018-06-28T02:50:49Z</cp:lastPrinted>
  <dcterms:created xsi:type="dcterms:W3CDTF">2012-06-17T06:51:32Z</dcterms:created>
  <dcterms:modified xsi:type="dcterms:W3CDTF">2018-06-28T02:58:54Z</dcterms:modified>
</cp:coreProperties>
</file>