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2" r:id="rId2"/>
    <p:sldMasterId id="2147483674" r:id="rId3"/>
  </p:sldMasterIdLst>
  <p:notesMasterIdLst>
    <p:notesMasterId r:id="rId35"/>
  </p:notesMasterIdLst>
  <p:handoutMasterIdLst>
    <p:handoutMasterId r:id="rId36"/>
  </p:handoutMasterIdLst>
  <p:sldIdLst>
    <p:sldId id="413" r:id="rId4"/>
    <p:sldId id="384" r:id="rId5"/>
    <p:sldId id="385" r:id="rId6"/>
    <p:sldId id="389" r:id="rId7"/>
    <p:sldId id="388" r:id="rId8"/>
    <p:sldId id="386" r:id="rId9"/>
    <p:sldId id="390" r:id="rId10"/>
    <p:sldId id="347" r:id="rId11"/>
    <p:sldId id="348" r:id="rId12"/>
    <p:sldId id="350" r:id="rId13"/>
    <p:sldId id="351" r:id="rId14"/>
    <p:sldId id="352" r:id="rId15"/>
    <p:sldId id="353" r:id="rId16"/>
    <p:sldId id="354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99" r:id="rId25"/>
    <p:sldId id="402" r:id="rId26"/>
    <p:sldId id="400" r:id="rId27"/>
    <p:sldId id="411" r:id="rId28"/>
    <p:sldId id="405" r:id="rId29"/>
    <p:sldId id="412" r:id="rId30"/>
    <p:sldId id="406" r:id="rId31"/>
    <p:sldId id="407" r:id="rId32"/>
    <p:sldId id="408" r:id="rId33"/>
    <p:sldId id="409" r:id="rId3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2">
          <p15:clr>
            <a:srgbClr val="A4A3A4"/>
          </p15:clr>
        </p15:guide>
        <p15:guide id="2" orient="horz" pos="749">
          <p15:clr>
            <a:srgbClr val="A4A3A4"/>
          </p15:clr>
        </p15:guide>
        <p15:guide id="3" pos="2880">
          <p15:clr>
            <a:srgbClr val="A4A3A4"/>
          </p15:clr>
        </p15:guide>
        <p15:guide id="4" pos="145">
          <p15:clr>
            <a:srgbClr val="A4A3A4"/>
          </p15:clr>
        </p15:guide>
        <p15:guide id="5" pos="5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8287" autoAdjust="0"/>
  </p:normalViewPr>
  <p:slideViewPr>
    <p:cSldViewPr snapToGrid="0">
      <p:cViewPr varScale="1">
        <p:scale>
          <a:sx n="74" d="100"/>
          <a:sy n="74" d="100"/>
        </p:scale>
        <p:origin x="1266" y="66"/>
      </p:cViewPr>
      <p:guideLst>
        <p:guide orient="horz" pos="4062"/>
        <p:guide orient="horz" pos="749"/>
        <p:guide pos="2880"/>
        <p:guide pos="145"/>
        <p:guide pos="5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C7CF4-669C-4F05-9993-B538FDE3EAF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4120C-5580-45F4-ADFC-9F4E787C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8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39015DF-E105-4C40-9E47-AC4E321B91EC}" type="datetimeFigureOut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F7D1-39E1-4FF2-9FE1-DD7E115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84C80-7122-C941-A1BF-8CD9FC3AB1E4}" type="slidenum">
              <a:rPr lang="en-US"/>
              <a:pPr/>
              <a:t>25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84C80-7122-C941-A1BF-8CD9FC3AB1E4}" type="slidenum">
              <a:rPr lang="en-US"/>
              <a:pPr/>
              <a:t>26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620A6-8446-1141-9A15-B8788DBF792F}" type="slidenum">
              <a:rPr lang="en-US"/>
              <a:pPr/>
              <a:t>27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256D1-D06B-8D4D-B5C9-461993DE32B3}" type="slidenum">
              <a:rPr lang="en-US"/>
              <a:pPr/>
              <a:t>28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1F5DB-E9F3-6447-BD8C-BD54EE833475}" type="slidenum">
              <a:rPr lang="en-US"/>
              <a:pPr/>
              <a:t>29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F8AF1-B5AF-5944-9B0A-C7909D5E35A3}" type="slidenum">
              <a:rPr lang="en-US"/>
              <a:pPr/>
              <a:t>30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8589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9994"/>
            <a:ext cx="7772400" cy="430887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220D-19B6-4D7C-9785-B04E452A79CF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1B9-7766-488F-860C-71F0F1B2C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593B2-10D1-4F51-AAA2-3DD64F9AA6F3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C997-3F98-4A59-B301-1AE09286B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C3D52-2998-4DDC-92F4-E52095C1597E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22402-0219-4CEC-A841-D5657F610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1E2F2-2550-F444-8248-DD6064D85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C00EE-4432-E74C-89F1-B4F1B33E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F9FF-2253-7245-96FE-39241FC09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657E6-BD98-394C-BF8B-D8D6C793F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A8F7C-07CF-8A4E-A35B-03BAC7FB1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C703-D01C-7D4C-8428-561CE2650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BF129-A12E-284F-A746-DF1CF4293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E3350-C92B-2742-9856-F6F6C3C76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0" y="0"/>
            <a:ext cx="9144000" cy="10795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C4BD97"/>
              </a:solidFill>
              <a:latin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E1E7-854E-4516-A101-696C4E86A194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9100" y="6534150"/>
            <a:ext cx="2133600" cy="184150"/>
          </a:xfrm>
          <a:prstGeom prst="rect">
            <a:avLst/>
          </a:prstGeo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701A355A-0BF5-4209-90B7-A8725A6D9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D220-C58A-524C-90E2-AF6395CFF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830FF-2AC8-EA47-B807-10BC66F34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27BD-49AD-934C-8D47-1B282DC07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E53F2-EF58-439A-8374-2B682B41A6B3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BC66-07AF-437E-BDD0-699B2D1A2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772B-11C6-4FFC-BAF1-A2C63FD1C076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19ABE-9415-4CAF-A23C-28FC381CD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D6F77-5250-49F1-AF1F-4E47ED68E1A8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A04A0-8BB2-4181-851C-09CF5D9ADD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2F22-3AA9-46FE-985F-6C528A3EBBA3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41E-3717-4453-853E-5F9EB9E18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7E55-EF8A-4F92-8080-6D1997BA4759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D778-4F2C-4EB6-9B56-F17865177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EEDF-5DB3-412B-8C8B-9CC1AFE098FD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D92D0-D7DD-4271-8991-9B21845EC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E594-C61C-4897-AC8B-7DE11D2DE555}" type="datetime1">
              <a:rPr lang="en-US"/>
              <a:pPr>
                <a:defRPr/>
              </a:pPr>
              <a:t>7/25/2017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CE02-47BD-4F6A-B9D8-D97F4A33D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61958"/>
            <a:ext cx="867568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5734" y="1716994"/>
            <a:ext cx="867568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strike="noStrike" kern="1200">
          <a:solidFill>
            <a:srgbClr val="000000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ts val="1200"/>
        </a:spcAft>
        <a:buFont typeface="Arial"/>
        <a:buNone/>
        <a:defRPr sz="32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27013" indent="-22701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90538" indent="-220663" algn="ctr" rtl="0" fontAlgn="base">
        <a:spcBef>
          <a:spcPct val="20000"/>
        </a:spcBef>
        <a:spcAft>
          <a:spcPts val="1200"/>
        </a:spcAft>
        <a:buFont typeface="Arial" charset="0"/>
        <a:buNone/>
        <a:defRPr sz="2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741363" indent="-192088" algn="l" rtl="0" fontAlgn="base">
        <a:spcBef>
          <a:spcPct val="20000"/>
        </a:spcBef>
        <a:spcAft>
          <a:spcPct val="0"/>
        </a:spcAft>
        <a:buSzPct val="110000"/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71550" indent="-211138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5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CD4E4-B4F8-EA45-BF36-05EC909D6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tabLst>
          <a:tab pos="347663" algn="l"/>
          <a:tab pos="4572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347663" algn="l"/>
          <a:tab pos="4572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B1EB-2A0D-2E40-9F74-0AFAE6A49EE1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2F8F-0F00-5D46-B512-3B01F9507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!OLE_LINK2" TargetMode="Externa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Key%20Activities-1x.mov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Business%20Model\Key%20Resources.mo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Cost%20Structure-1x.mo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005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29704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Resources, Activities &amp; Costs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Physical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ea typeface="ＭＳ Ｐゴシック" charset="-128"/>
            </a:endParaRPr>
          </a:p>
          <a:p>
            <a:r>
              <a:rPr lang="en-US" smtClean="0">
                <a:ea typeface="ＭＳ Ｐゴシック" charset="-128"/>
              </a:rPr>
              <a:t>company facilities</a:t>
            </a:r>
          </a:p>
          <a:p>
            <a:pPr lvl="1"/>
            <a:r>
              <a:rPr lang="en-US" smtClean="0"/>
              <a:t>office space, company location </a:t>
            </a:r>
          </a:p>
          <a:p>
            <a:r>
              <a:rPr lang="en-US" smtClean="0">
                <a:ea typeface="ＭＳ Ｐゴシック" charset="-128"/>
              </a:rPr>
              <a:t>product/services </a:t>
            </a:r>
          </a:p>
          <a:p>
            <a:pPr lvl="1"/>
            <a:r>
              <a:rPr lang="en-US" smtClean="0"/>
              <a:t>supply of silicon wafers or iron ore, or thousands of feet of warehouse space? </a:t>
            </a:r>
          </a:p>
          <a:p>
            <a:r>
              <a:rPr lang="en-US" smtClean="0">
                <a:ea typeface="ＭＳ Ｐゴシック" charset="-128"/>
              </a:rPr>
              <a:t>Many physical goods are capital intensive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Financial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Friends and Family</a:t>
            </a:r>
          </a:p>
          <a:p>
            <a:r>
              <a:rPr lang="en-US" smtClean="0">
                <a:ea typeface="ＭＳ Ｐゴシック" charset="-128"/>
              </a:rPr>
              <a:t>Crowdfunding</a:t>
            </a:r>
          </a:p>
          <a:p>
            <a:r>
              <a:rPr lang="en-US" smtClean="0">
                <a:ea typeface="ＭＳ Ｐゴシック" charset="-128"/>
              </a:rPr>
              <a:t>Angels</a:t>
            </a:r>
          </a:p>
          <a:p>
            <a:r>
              <a:rPr lang="en-US" smtClean="0">
                <a:ea typeface="ＭＳ Ｐゴシック" charset="-128"/>
              </a:rPr>
              <a:t>Venture Capital</a:t>
            </a:r>
          </a:p>
          <a:p>
            <a:r>
              <a:rPr lang="en-US" smtClean="0">
                <a:ea typeface="ＭＳ Ｐゴシック" charset="-128"/>
              </a:rPr>
              <a:t>Corporate partners </a:t>
            </a:r>
          </a:p>
          <a:p>
            <a:r>
              <a:rPr lang="en-US" smtClean="0">
                <a:ea typeface="ＭＳ Ｐゴシック" charset="-128"/>
              </a:rPr>
              <a:t>Others: SBA or SBIR grants</a:t>
            </a:r>
          </a:p>
          <a:p>
            <a:r>
              <a:rPr lang="en-US" smtClean="0">
                <a:ea typeface="ＭＳ Ｐゴシック" charset="-128"/>
              </a:rPr>
              <a:t>Lease-lines</a:t>
            </a:r>
          </a:p>
          <a:p>
            <a:r>
              <a:rPr lang="en-US" smtClean="0">
                <a:ea typeface="ＭＳ Ｐゴシック" charset="-128"/>
              </a:rPr>
              <a:t>Factoring</a:t>
            </a:r>
          </a:p>
          <a:p>
            <a:r>
              <a:rPr lang="en-US" smtClean="0">
                <a:ea typeface="ＭＳ Ｐゴシック" charset="-128"/>
              </a:rPr>
              <a:t>Vendor-financing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Human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qualified employees</a:t>
            </a:r>
          </a:p>
          <a:p>
            <a:r>
              <a:rPr lang="en-US" smtClean="0">
                <a:ea typeface="ＭＳ Ｐゴシック" charset="-128"/>
              </a:rPr>
              <a:t>mentors, teachers, coaches, advisors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Mentors, Teachers, Coaches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366838"/>
            <a:ext cx="83058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Mentors, teachers, coaches advance your </a:t>
            </a:r>
            <a:r>
              <a:rPr lang="en-US" i="1" smtClean="0">
                <a:ea typeface="ＭＳ Ｐゴシック" charset="-128"/>
              </a:rPr>
              <a:t>personal</a:t>
            </a:r>
            <a:r>
              <a:rPr lang="en-US" smtClean="0">
                <a:ea typeface="ＭＳ Ｐゴシック" charset="-128"/>
              </a:rPr>
              <a:t> career</a:t>
            </a:r>
          </a:p>
          <a:p>
            <a:pPr lvl="1"/>
            <a:r>
              <a:rPr lang="en-US" smtClean="0"/>
              <a:t>If you want to </a:t>
            </a:r>
            <a:r>
              <a:rPr lang="en-US" smtClean="0">
                <a:solidFill>
                  <a:srgbClr val="FF0000"/>
                </a:solidFill>
              </a:rPr>
              <a:t>learn a specific subject </a:t>
            </a:r>
            <a:r>
              <a:rPr lang="en-US" smtClean="0"/>
              <a:t>find a teacher</a:t>
            </a:r>
          </a:p>
          <a:p>
            <a:pPr lvl="1"/>
            <a:r>
              <a:rPr lang="en-US" smtClean="0"/>
              <a:t>If you want to </a:t>
            </a:r>
            <a:r>
              <a:rPr lang="en-US" smtClean="0">
                <a:solidFill>
                  <a:srgbClr val="FF0000"/>
                </a:solidFill>
              </a:rPr>
              <a:t>hone specific skills </a:t>
            </a:r>
            <a:r>
              <a:rPr lang="en-US" smtClean="0"/>
              <a:t>or reach an exact goal hire a coach </a:t>
            </a:r>
          </a:p>
          <a:p>
            <a:pPr lvl="1"/>
            <a:r>
              <a:rPr lang="en-US" smtClean="0"/>
              <a:t>If you want to get </a:t>
            </a:r>
            <a:r>
              <a:rPr lang="en-US" smtClean="0">
                <a:solidFill>
                  <a:srgbClr val="FF0000"/>
                </a:solidFill>
              </a:rPr>
              <a:t>smarter and better over your career </a:t>
            </a:r>
            <a:r>
              <a:rPr lang="en-US" smtClean="0"/>
              <a:t>find someone who cares about you enough to be a mentor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Advisors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Advisors are people you need to help advance your </a:t>
            </a:r>
            <a:r>
              <a:rPr lang="en-US" i="1" smtClean="0">
                <a:ea typeface="ＭＳ Ｐゴシック" charset="-128"/>
              </a:rPr>
              <a:t>company’s </a:t>
            </a:r>
            <a:r>
              <a:rPr lang="en-US" smtClean="0">
                <a:ea typeface="ＭＳ Ｐゴシック" charset="-128"/>
              </a:rPr>
              <a:t>success</a:t>
            </a:r>
          </a:p>
          <a:p>
            <a:pPr lvl="1"/>
            <a:r>
              <a:rPr lang="en-US" smtClean="0"/>
              <a:t>Founders fail when they believe their visions are facts</a:t>
            </a:r>
          </a:p>
          <a:p>
            <a:pPr lvl="1"/>
            <a:r>
              <a:rPr lang="en-US" smtClean="0"/>
              <a:t>Listening to </a:t>
            </a:r>
            <a:r>
              <a:rPr lang="en-US" i="1" smtClean="0"/>
              <a:t>experienced </a:t>
            </a:r>
            <a:r>
              <a:rPr lang="en-US" smtClean="0"/>
              <a:t>advice can help you sort through whether your vision is a hallucination</a:t>
            </a:r>
          </a:p>
          <a:p>
            <a:pPr lvl="1"/>
            <a:r>
              <a:rPr lang="en-US" smtClean="0"/>
              <a:t>Getting an advisory board (by expanding your circle of accumulated wisdom past their investors) is so important that it’s an explicit step in the Customer Development process </a:t>
            </a:r>
          </a:p>
          <a:p>
            <a:pPr lvl="2"/>
            <a:endParaRPr lang="en-US" smtClean="0"/>
          </a:p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Intellectual Property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28600" y="1524000"/>
          <a:ext cx="891698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Document" r:id="rId3" imgW="5968780" imgH="3060587" progId="Word.Document.12">
                  <p:link updateAutomatic="1"/>
                </p:oleObj>
              </mc:Choice>
              <mc:Fallback>
                <p:oleObj name="Document" r:id="rId3" imgW="5968780" imgH="3060587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891698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206500"/>
          </a:xfrm>
        </p:spPr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Trademark </a:t>
            </a:r>
            <a:r>
              <a:rPr lang="en-US" sz="3500">
                <a:ea typeface="ＭＳ Ｐゴシック" charset="-128"/>
              </a:rPr>
              <a:t>protects branding &amp; marks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8458200" cy="4724400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Trademark gives you the right to prevent others from using “confusingly similar” marks and logos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Trademark protection lasts as long as you use the mark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The more you use the mark, the stronger your protection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Trademark registration is optional, but has significant advantages if approved </a:t>
            </a:r>
          </a:p>
          <a:p>
            <a:pPr marL="457200" indent="-457200">
              <a:lnSpc>
                <a:spcPct val="110000"/>
              </a:lnSpc>
            </a:pPr>
            <a:r>
              <a:rPr lang="en-US" sz="2400">
                <a:ea typeface="ＭＳ Ｐゴシック" charset="-128"/>
              </a:rPr>
              <a:t>Country by country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04800"/>
            <a:ext cx="7759700" cy="1130300"/>
          </a:xfrm>
        </p:spPr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Copyright </a:t>
            </a:r>
            <a:r>
              <a:rPr lang="en-US" sz="3500">
                <a:ea typeface="ＭＳ Ｐゴシック" charset="-128"/>
              </a:rPr>
              <a:t>protects creative </a:t>
            </a:r>
            <a:br>
              <a:rPr lang="en-US" sz="3500">
                <a:ea typeface="ＭＳ Ｐゴシック" charset="-128"/>
              </a:rPr>
            </a:br>
            <a:r>
              <a:rPr lang="en-US" sz="3500">
                <a:ea typeface="ＭＳ Ｐゴシック" charset="-128"/>
              </a:rPr>
              <a:t>works of authorship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00200"/>
            <a:ext cx="8382000" cy="3910013"/>
          </a:xfrm>
        </p:spPr>
        <p:txBody>
          <a:bodyPr/>
          <a:lstStyle/>
          <a:p>
            <a:r>
              <a:rPr lang="en-US" sz="2400">
                <a:ea typeface="ＭＳ Ｐゴシック" charset="-128"/>
              </a:rPr>
              <a:t>Copyright gives right to prevent others from copying, distributing or making derivatives of your work</a:t>
            </a:r>
          </a:p>
          <a:p>
            <a:pPr marL="914400" lvl="1" indent="-228600"/>
            <a:r>
              <a:rPr lang="en-US" sz="2000"/>
              <a:t>Protects “expressions” of ideas but does not protect the underlying ideas</a:t>
            </a:r>
          </a:p>
          <a:p>
            <a:r>
              <a:rPr lang="en-US" sz="2400">
                <a:ea typeface="ＭＳ Ｐゴシック" charset="-128"/>
              </a:rPr>
              <a:t>(Way) more than just technology: </a:t>
            </a:r>
          </a:p>
          <a:p>
            <a:pPr marL="914400" lvl="1" indent="-228600"/>
            <a:r>
              <a:rPr lang="en-US" sz="2000"/>
              <a:t>songs, books, movies, photos, etc. </a:t>
            </a:r>
          </a:p>
          <a:p>
            <a:r>
              <a:rPr lang="en-US" sz="2400">
                <a:ea typeface="ＭＳ Ｐゴシック" charset="-128"/>
              </a:rPr>
              <a:t>Copyright protection lasts practically forever</a:t>
            </a:r>
          </a:p>
          <a:p>
            <a:r>
              <a:rPr lang="en-US" sz="2400">
                <a:ea typeface="ＭＳ Ｐゴシック" charset="-128"/>
              </a:rPr>
              <a:t>Copyright does not prevent independent development</a:t>
            </a:r>
          </a:p>
          <a:p>
            <a:r>
              <a:rPr lang="en-US" sz="2400">
                <a:ea typeface="ＭＳ Ｐゴシック" charset="-128"/>
              </a:rPr>
              <a:t>Registration is optional, but is required to sue for infringement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Trade Secrets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Information that is kept secret and has economic value to the business</a:t>
            </a:r>
          </a:p>
          <a:p>
            <a:r>
              <a:rPr lang="en-US">
                <a:ea typeface="ＭＳ Ｐゴシック" charset="-128"/>
              </a:rPr>
              <a:t>Coke recipe, customer lists, product road maps.</a:t>
            </a:r>
          </a:p>
          <a:p>
            <a:r>
              <a:rPr lang="en-US">
                <a:ea typeface="ＭＳ Ｐゴシック" charset="-128"/>
              </a:rPr>
              <a:t>No registration required</a:t>
            </a:r>
          </a:p>
          <a:p>
            <a:r>
              <a:rPr lang="en-US">
                <a:ea typeface="ＭＳ Ｐゴシック" charset="-128"/>
              </a:rPr>
              <a:t>Can last for as long as you take reasonable steps to keep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520700"/>
            <a:ext cx="7759700" cy="914400"/>
          </a:xfrm>
        </p:spPr>
        <p:txBody>
          <a:bodyPr/>
          <a:lstStyle/>
          <a:p>
            <a:pPr marL="57150"/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Contract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76400"/>
            <a:ext cx="8099425" cy="41211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Protection agreed to by contract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No registration process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You have whatever protection is defined in the contract (e.g., NDA gives you certain rights to protection of your confidential information)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400">
                <a:ea typeface="ＭＳ Ｐゴシック" charset="-128"/>
              </a:rPr>
              <a:t>The protection lasts for the time period defined in the contract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717899" y="3997325"/>
            <a:ext cx="7772400" cy="5540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Key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Activities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46752" y="4900316"/>
            <a:ext cx="7639050" cy="3698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What’s Most Important for the Business?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2444050" y="180286"/>
            <a:ext cx="1510111" cy="1600503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48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874000" cy="1219200"/>
          </a:xfrm>
        </p:spPr>
        <p:txBody>
          <a:bodyPr/>
          <a:lstStyle/>
          <a:p>
            <a:r>
              <a:rPr lang="en-US" sz="3500">
                <a:solidFill>
                  <a:srgbClr val="FF0000"/>
                </a:solidFill>
                <a:ea typeface="ＭＳ Ｐゴシック" charset="-128"/>
              </a:rPr>
              <a:t>Patents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Ｐゴシック" charset="-128"/>
              </a:rPr>
              <a:t>A government granted monopoly </a:t>
            </a:r>
          </a:p>
          <a:p>
            <a:pPr lvl="1"/>
            <a:r>
              <a:rPr lang="en-US" sz="2000"/>
              <a:t>prevents others from making, using or selling your invention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Even if the other’s infringement was innocent or accidental</a:t>
            </a:r>
          </a:p>
          <a:p>
            <a:r>
              <a:rPr lang="en-US" sz="2400">
                <a:ea typeface="ＭＳ Ｐゴシック" charset="-128"/>
              </a:rPr>
              <a:t>Invention must be non-obvious</a:t>
            </a:r>
          </a:p>
          <a:p>
            <a:r>
              <a:rPr lang="en-US" sz="2400">
                <a:ea typeface="ＭＳ Ｐゴシック" charset="-128"/>
              </a:rPr>
              <a:t>Protection lasts typically for 15-20 years</a:t>
            </a:r>
          </a:p>
          <a:p>
            <a:r>
              <a:rPr lang="en-US" sz="2400">
                <a:ea typeface="ＭＳ Ｐゴシック" charset="-128"/>
              </a:rPr>
              <a:t>Application and examination is required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Typical cost for application and exam is $10-30k</a:t>
            </a:r>
          </a:p>
          <a:p>
            <a:pPr lvl="1" algn="just">
              <a:lnSpc>
                <a:spcPct val="80000"/>
              </a:lnSpc>
              <a:spcAft>
                <a:spcPct val="20000"/>
              </a:spcAft>
            </a:pPr>
            <a:r>
              <a:rPr lang="en-US" sz="2000"/>
              <a:t>Typical time for application and exam is 1-4 years</a:t>
            </a:r>
            <a:endParaRPr lang="en-US" sz="2800"/>
          </a:p>
          <a:p>
            <a:r>
              <a:rPr lang="en-US" sz="2400">
                <a:ea typeface="ＭＳ Ｐゴシック" charset="-128"/>
              </a:rPr>
              <a:t>Must file in U.S. within one year of sale, offer for sale, public disclosure or public use</a:t>
            </a:r>
          </a:p>
          <a:p>
            <a:r>
              <a:rPr lang="en-US" sz="2400">
                <a:ea typeface="ＭＳ Ｐゴシック" charset="-128"/>
              </a:rPr>
              <a:t>Provisional application alternative</a:t>
            </a:r>
          </a:p>
          <a:p>
            <a:endParaRPr lang="en-US" sz="32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ea typeface="ＭＳ Ｐゴシック" charset="-128"/>
              </a:rPr>
              <a:t>What Can be Patented?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a typeface="ＭＳ Ｐゴシック" charset="-128"/>
              </a:rPr>
              <a:t> </a:t>
            </a:r>
            <a:r>
              <a:rPr lang="en-US" sz="2400">
                <a:ea typeface="ＭＳ Ｐゴシック" charset="-128"/>
              </a:rPr>
              <a:t>Just about anything . . .</a:t>
            </a:r>
            <a:endParaRPr lang="en-US">
              <a:ea typeface="ＭＳ Ｐゴシック" charset="-128"/>
            </a:endParaRPr>
          </a:p>
          <a:p>
            <a:pPr lvl="1"/>
            <a:r>
              <a:rPr lang="en-US" sz="2000"/>
              <a:t>	Circuits, hardware</a:t>
            </a:r>
          </a:p>
          <a:p>
            <a:pPr lvl="1"/>
            <a:r>
              <a:rPr lang="en-US" sz="2000"/>
              <a:t>	Software, applied algorithms</a:t>
            </a:r>
          </a:p>
          <a:p>
            <a:pPr lvl="1"/>
            <a:r>
              <a:rPr lang="en-US" sz="2000"/>
              <a:t>	Formulas, designs</a:t>
            </a:r>
          </a:p>
          <a:p>
            <a:pPr lvl="1"/>
            <a:r>
              <a:rPr lang="en-US" sz="2000"/>
              <a:t>	User interfaces</a:t>
            </a:r>
          </a:p>
          <a:p>
            <a:pPr lvl="1"/>
            <a:r>
              <a:rPr lang="en-US" sz="2000"/>
              <a:t> Applications, systems</a:t>
            </a:r>
          </a:p>
          <a:p>
            <a:pPr lvl="1"/>
            <a:r>
              <a:rPr lang="en-US" sz="2000"/>
              <a:t> Business processes (sometimes)</a:t>
            </a:r>
          </a:p>
          <a:p>
            <a:r>
              <a:rPr lang="en-US" sz="2400">
                <a:ea typeface="ＭＳ Ｐゴシック" charset="-128"/>
              </a:rPr>
              <a:t>But not these . . . </a:t>
            </a:r>
          </a:p>
          <a:p>
            <a:pPr lvl="1"/>
            <a:r>
              <a:rPr lang="en-US" sz="2000"/>
              <a:t>	Scientific principles</a:t>
            </a:r>
          </a:p>
          <a:p>
            <a:pPr lvl="1"/>
            <a:r>
              <a:rPr lang="en-US" sz="2000"/>
              <a:t>	Pure mathematical algorithms</a:t>
            </a:r>
          </a:p>
          <a:p>
            <a:r>
              <a:rPr lang="en-US" sz="2200">
                <a:ea typeface="ＭＳ Ｐゴシック" charset="-128"/>
              </a:rPr>
              <a:t>And, pending Supreme Court Case raises concerns regarding patentability of “methods” inventions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/>
          </p:cNvSpPr>
          <p:nvPr/>
        </p:nvSpPr>
        <p:spPr bwMode="auto">
          <a:xfrm>
            <a:off x="2246932" y="2478616"/>
            <a:ext cx="4578176" cy="1231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Costs</a:t>
            </a:r>
          </a:p>
          <a:p>
            <a:pPr algn="ctr"/>
            <a:r>
              <a:rPr lang="en-US" sz="4000" b="1" dirty="0" smtClean="0">
                <a:solidFill>
                  <a:srgbClr val="7F7F7F"/>
                </a:solidFill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Metrics that Matter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5068" y="4068862"/>
            <a:ext cx="4354266" cy="27891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vs. Execution Metrics</a:t>
            </a:r>
            <a:endParaRPr lang="en-US" dirty="0"/>
          </a:p>
        </p:txBody>
      </p:sp>
      <p:sp>
        <p:nvSpPr>
          <p:cNvPr id="27" name="Vertical Text Placeholder 26"/>
          <p:cNvSpPr>
            <a:spLocks noGrp="1"/>
          </p:cNvSpPr>
          <p:nvPr>
            <p:ph type="body" orient="vert" idx="1"/>
          </p:nvPr>
        </p:nvSpPr>
        <p:spPr>
          <a:xfrm rot="16200000">
            <a:off x="1860741" y="48874"/>
            <a:ext cx="5667684" cy="7950567"/>
          </a:xfrm>
        </p:spPr>
        <p:txBody>
          <a:bodyPr/>
          <a:lstStyle/>
          <a:p>
            <a:r>
              <a:rPr lang="en-US" dirty="0" smtClean="0"/>
              <a:t>Existing companies </a:t>
            </a:r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 smtClean="0"/>
              <a:t>plans</a:t>
            </a:r>
          </a:p>
          <a:p>
            <a:r>
              <a:rPr lang="en-US" dirty="0" smtClean="0"/>
              <a:t>Startups </a:t>
            </a:r>
            <a:r>
              <a:rPr lang="en-US" dirty="0" smtClean="0">
                <a:solidFill>
                  <a:srgbClr val="FF0000"/>
                </a:solidFill>
              </a:rPr>
              <a:t>search </a:t>
            </a:r>
            <a:r>
              <a:rPr lang="en-US" dirty="0" smtClean="0"/>
              <a:t>for them</a:t>
            </a:r>
          </a:p>
          <a:p>
            <a:r>
              <a:rPr lang="en-US" dirty="0" smtClean="0"/>
              <a:t>Income Statement, Balance Sheet, etc are execution documents</a:t>
            </a:r>
          </a:p>
          <a:p>
            <a:r>
              <a:rPr lang="en-US" dirty="0" smtClean="0"/>
              <a:t>You first need to derive the </a:t>
            </a:r>
            <a:r>
              <a:rPr lang="en-US" dirty="0" smtClean="0">
                <a:solidFill>
                  <a:srgbClr val="FF0000"/>
                </a:solidFill>
              </a:rPr>
              <a:t>metrics that matter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3296769" y="4283305"/>
            <a:ext cx="2619135" cy="2328896"/>
          </a:xfrm>
          <a:prstGeom prst="donut">
            <a:avLst>
              <a:gd name="adj" fmla="val 12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24643" y="4663747"/>
            <a:ext cx="1676801" cy="1518845"/>
          </a:xfrm>
          <a:prstGeom prst="line">
            <a:avLst/>
          </a:prstGeom>
          <a:ln w="444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That Matter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• Value proposition: </a:t>
            </a:r>
            <a:r>
              <a:rPr lang="en-US" sz="2000" dirty="0" smtClean="0"/>
              <a:t>product cost, </a:t>
            </a:r>
            <a:r>
              <a:rPr lang="en-US" sz="2000" dirty="0" err="1" smtClean="0"/>
              <a:t>mkt</a:t>
            </a:r>
            <a:r>
              <a:rPr lang="en-US" sz="2000" dirty="0" smtClean="0"/>
              <a:t> size/share, competition?</a:t>
            </a:r>
          </a:p>
          <a:p>
            <a:pPr>
              <a:buNone/>
            </a:pPr>
            <a:r>
              <a:rPr lang="en-US" sz="2400" dirty="0" smtClean="0"/>
              <a:t>• Customer Relationships: </a:t>
            </a:r>
            <a:r>
              <a:rPr lang="en-US" sz="2000" dirty="0" smtClean="0"/>
              <a:t>customer acquisition costs, conversion rates, lifetime value?</a:t>
            </a:r>
          </a:p>
          <a:p>
            <a:pPr>
              <a:buNone/>
            </a:pPr>
            <a:r>
              <a:rPr lang="en-US" sz="2400" dirty="0" smtClean="0"/>
              <a:t>• Market Type: </a:t>
            </a:r>
            <a:r>
              <a:rPr lang="en-US" sz="2000" dirty="0" smtClean="0"/>
              <a:t>revenue curves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Operating Costs: </a:t>
            </a:r>
            <a:r>
              <a:rPr lang="en-US" sz="2000" dirty="0" smtClean="0"/>
              <a:t>basic operating costs of the business?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Channel: </a:t>
            </a:r>
            <a:r>
              <a:rPr lang="en-US" sz="2000" dirty="0" smtClean="0"/>
              <a:t>Channel margin, promotion, shelf-space charges?</a:t>
            </a:r>
          </a:p>
          <a:p>
            <a:pPr marL="230188" indent="-230188">
              <a:tabLst>
                <a:tab pos="176213" algn="l"/>
                <a:tab pos="457200" algn="l"/>
              </a:tabLst>
            </a:pPr>
            <a:r>
              <a:rPr lang="en-US" sz="2400" dirty="0" smtClean="0"/>
              <a:t>Revenue Streams: </a:t>
            </a:r>
            <a:r>
              <a:rPr lang="en-US" sz="2000" dirty="0" smtClean="0"/>
              <a:t>average selling price, # of customers/year, achievable revenue?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• Burn Rate: </a:t>
            </a:r>
            <a:r>
              <a:rPr lang="en-US" sz="2000" dirty="0" smtClean="0"/>
              <a:t>per month? When will the company run out of cash?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/>
          </p:cNvSpPr>
          <p:nvPr/>
        </p:nvSpPr>
        <p:spPr bwMode="auto">
          <a:xfrm>
            <a:off x="69775" y="2478616"/>
            <a:ext cx="8932484" cy="1231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Apple</a:t>
            </a:r>
          </a:p>
          <a:p>
            <a:pPr algn="ctr"/>
            <a:r>
              <a:rPr lang="en-US" sz="4000" b="1" dirty="0" smtClean="0">
                <a:latin typeface="Avenir LT Std 85 Heavy Oblique" pitchFamily="32" charset="0"/>
                <a:ea typeface="Avenir LT Std 85 Heavy Oblique" pitchFamily="32" charset="0"/>
                <a:cs typeface="Avenir LT Std 85 Heavy Oblique" pitchFamily="32" charset="0"/>
                <a:sym typeface="Avenir LT Std 85 Heavy Oblique" pitchFamily="32" charset="0"/>
              </a:rPr>
              <a:t>Resource, Activities &amp; Cost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7423" name="Picture 18" descr="postit_orange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4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7428" name="Picture 19" descr="postit_pink_purple_b.psd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7432" name="Picture 34" descr="postit_green.psd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6616700" y="0"/>
            <a:ext cx="2155825" cy="517525"/>
            <a:chOff x="3928" y="0"/>
            <a:chExt cx="1358" cy="326"/>
          </a:xfrm>
        </p:grpSpPr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928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Platform</a:t>
              </a:r>
            </a:p>
          </p:txBody>
        </p:sp>
        <p:pic>
          <p:nvPicPr>
            <p:cNvPr id="17435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5004" y="0"/>
              <a:ext cx="2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206"/>
          <p:cNvGrpSpPr>
            <a:grpSpLocks/>
          </p:cNvGrpSpPr>
          <p:nvPr/>
        </p:nvGrpSpPr>
        <p:grpSpPr bwMode="auto">
          <a:xfrm>
            <a:off x="0" y="825500"/>
            <a:ext cx="9144000" cy="6032500"/>
            <a:chOff x="0" y="520"/>
            <a:chExt cx="5760" cy="3800"/>
          </a:xfrm>
        </p:grpSpPr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0" y="3592"/>
              <a:ext cx="864" cy="728"/>
              <a:chOff x="3504" y="2304"/>
              <a:chExt cx="1248" cy="816"/>
            </a:xfrm>
          </p:grpSpPr>
          <p:pic>
            <p:nvPicPr>
              <p:cNvPr id="1747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8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Invest in R&amp;D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2352" y="624"/>
              <a:ext cx="1200" cy="1152"/>
              <a:chOff x="2637" y="1248"/>
              <a:chExt cx="1347" cy="1440"/>
            </a:xfrm>
          </p:grpSpPr>
          <p:pic>
            <p:nvPicPr>
              <p:cNvPr id="17437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38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solutions for differentiated customers - professional &amp; consumer </a:t>
                </a:r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4752" y="624"/>
              <a:ext cx="1008" cy="768"/>
              <a:chOff x="2637" y="1248"/>
              <a:chExt cx="1347" cy="1440"/>
            </a:xfrm>
          </p:grpSpPr>
          <p:pic>
            <p:nvPicPr>
              <p:cNvPr id="17440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1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High-end mass market</a:t>
                </a:r>
              </a:p>
            </p:txBody>
          </p:sp>
        </p:grp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4820" y="1176"/>
              <a:ext cx="940" cy="816"/>
              <a:chOff x="4628" y="1680"/>
              <a:chExt cx="1132" cy="840"/>
            </a:xfrm>
          </p:grpSpPr>
          <p:pic>
            <p:nvPicPr>
              <p:cNvPr id="17443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482806">
                <a:off x="4628" y="1680"/>
                <a:ext cx="1132" cy="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4" name="TextBox 24"/>
              <p:cNvSpPr txBox="1">
                <a:spLocks noChangeArrowheads="1"/>
              </p:cNvSpPr>
              <p:nvPr/>
            </p:nvSpPr>
            <p:spPr bwMode="auto">
              <a:xfrm rot="589027">
                <a:off x="4740" y="1803"/>
                <a:ext cx="888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software developers</a:t>
                </a:r>
              </a:p>
            </p:txBody>
          </p:sp>
        </p:grp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3544" y="2056"/>
              <a:ext cx="864" cy="576"/>
              <a:chOff x="3504" y="2304"/>
              <a:chExt cx="1248" cy="816"/>
            </a:xfrm>
          </p:grpSpPr>
          <p:pic>
            <p:nvPicPr>
              <p:cNvPr id="17446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7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online store</a:t>
                </a:r>
              </a:p>
            </p:txBody>
          </p:sp>
        </p:grpSp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1152" y="1968"/>
              <a:ext cx="1056" cy="672"/>
              <a:chOff x="3504" y="2304"/>
              <a:chExt cx="1248" cy="816"/>
            </a:xfrm>
          </p:grpSpPr>
          <p:pic>
            <p:nvPicPr>
              <p:cNvPr id="1744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0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1"/>
                <a:ext cx="1067" cy="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brand - Apple, PowerMac, iMac</a:t>
                </a:r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0" y="568"/>
              <a:ext cx="1264" cy="921"/>
              <a:chOff x="2637" y="1248"/>
              <a:chExt cx="1347" cy="1440"/>
            </a:xfrm>
          </p:grpSpPr>
          <p:pic>
            <p:nvPicPr>
              <p:cNvPr id="17452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3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component makers, shipping &amp; logistic suppliers</a:t>
                </a:r>
              </a:p>
            </p:txBody>
          </p:sp>
        </p:grpSp>
        <p:grpSp>
          <p:nvGrpSpPr>
            <p:cNvPr id="26" name="Group 46"/>
            <p:cNvGrpSpPr>
              <a:grpSpLocks/>
            </p:cNvGrpSpPr>
            <p:nvPr/>
          </p:nvGrpSpPr>
          <p:grpSpPr bwMode="auto">
            <a:xfrm>
              <a:off x="1240" y="536"/>
              <a:ext cx="1008" cy="768"/>
              <a:chOff x="2637" y="1248"/>
              <a:chExt cx="1347" cy="1440"/>
            </a:xfrm>
          </p:grpSpPr>
          <p:pic>
            <p:nvPicPr>
              <p:cNvPr id="17455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6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build whole devices both h/w &amp; s/w</a:t>
                </a:r>
              </a:p>
            </p:txBody>
          </p:sp>
        </p:grpSp>
        <p:grpSp>
          <p:nvGrpSpPr>
            <p:cNvPr id="27" name="Group 49"/>
            <p:cNvGrpSpPr>
              <a:grpSpLocks/>
            </p:cNvGrpSpPr>
            <p:nvPr/>
          </p:nvGrpSpPr>
          <p:grpSpPr bwMode="auto">
            <a:xfrm>
              <a:off x="3592" y="520"/>
              <a:ext cx="1008" cy="768"/>
              <a:chOff x="2637" y="1248"/>
              <a:chExt cx="1347" cy="1440"/>
            </a:xfrm>
          </p:grpSpPr>
          <p:pic>
            <p:nvPicPr>
              <p:cNvPr id="17458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9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differentiated markets</a:t>
                </a:r>
              </a:p>
            </p:txBody>
          </p:sp>
        </p:grpSp>
        <p:grpSp>
          <p:nvGrpSpPr>
            <p:cNvPr id="28" name="Group 100"/>
            <p:cNvGrpSpPr>
              <a:grpSpLocks/>
            </p:cNvGrpSpPr>
            <p:nvPr/>
          </p:nvGrpSpPr>
          <p:grpSpPr bwMode="auto">
            <a:xfrm>
              <a:off x="2880" y="3528"/>
              <a:ext cx="928" cy="728"/>
              <a:chOff x="3504" y="2304"/>
              <a:chExt cx="1248" cy="816"/>
            </a:xfrm>
          </p:grpSpPr>
          <p:pic>
            <p:nvPicPr>
              <p:cNvPr id="1750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1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Computers, software &amp; services </a:t>
                </a:r>
              </a:p>
            </p:txBody>
          </p:sp>
        </p:grpSp>
      </p:grpSp>
      <p:grpSp>
        <p:nvGrpSpPr>
          <p:cNvPr id="29" name="Group 155"/>
          <p:cNvGrpSpPr>
            <a:grpSpLocks/>
          </p:cNvGrpSpPr>
          <p:nvPr/>
        </p:nvGrpSpPr>
        <p:grpSpPr bwMode="auto">
          <a:xfrm>
            <a:off x="0" y="1389063"/>
            <a:ext cx="7504113" cy="5468937"/>
            <a:chOff x="0" y="875"/>
            <a:chExt cx="4727" cy="3445"/>
          </a:xfrm>
        </p:grpSpPr>
        <p:grpSp>
          <p:nvGrpSpPr>
            <p:cNvPr id="30" name="Group 131"/>
            <p:cNvGrpSpPr>
              <a:grpSpLocks/>
            </p:cNvGrpSpPr>
            <p:nvPr/>
          </p:nvGrpSpPr>
          <p:grpSpPr bwMode="auto">
            <a:xfrm>
              <a:off x="0" y="1187"/>
              <a:ext cx="1079" cy="869"/>
              <a:chOff x="128" y="2019"/>
              <a:chExt cx="1079" cy="717"/>
            </a:xfrm>
          </p:grpSpPr>
          <p:pic>
            <p:nvPicPr>
              <p:cNvPr id="17540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1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audio-visual content producers &amp; record labels</a:t>
                </a:r>
              </a:p>
            </p:txBody>
          </p:sp>
        </p:grpSp>
        <p:grpSp>
          <p:nvGrpSpPr>
            <p:cNvPr id="31" name="Group 134"/>
            <p:cNvGrpSpPr>
              <a:grpSpLocks/>
            </p:cNvGrpSpPr>
            <p:nvPr/>
          </p:nvGrpSpPr>
          <p:grpSpPr bwMode="auto">
            <a:xfrm>
              <a:off x="1080" y="2307"/>
              <a:ext cx="1079" cy="861"/>
              <a:chOff x="128" y="2019"/>
              <a:chExt cx="1079" cy="717"/>
            </a:xfrm>
          </p:grpSpPr>
          <p:pic>
            <p:nvPicPr>
              <p:cNvPr id="17543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4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iTunes software &amp; content agreements</a:t>
                </a:r>
              </a:p>
            </p:txBody>
          </p:sp>
        </p:grpSp>
        <p:grpSp>
          <p:nvGrpSpPr>
            <p:cNvPr id="17472" name="Group 137"/>
            <p:cNvGrpSpPr>
              <a:grpSpLocks/>
            </p:cNvGrpSpPr>
            <p:nvPr/>
          </p:nvGrpSpPr>
          <p:grpSpPr bwMode="auto">
            <a:xfrm>
              <a:off x="2320" y="1427"/>
              <a:ext cx="1287" cy="773"/>
              <a:chOff x="128" y="2019"/>
              <a:chExt cx="1079" cy="717"/>
            </a:xfrm>
          </p:grpSpPr>
          <p:pic>
            <p:nvPicPr>
              <p:cNvPr id="17546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7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purchase &amp; mgmt of digital music, audio, video</a:t>
                </a:r>
              </a:p>
            </p:txBody>
          </p:sp>
        </p:grpSp>
        <p:grpSp>
          <p:nvGrpSpPr>
            <p:cNvPr id="17473" name="Group 140"/>
            <p:cNvGrpSpPr>
              <a:grpSpLocks/>
            </p:cNvGrpSpPr>
            <p:nvPr/>
          </p:nvGrpSpPr>
          <p:grpSpPr bwMode="auto">
            <a:xfrm>
              <a:off x="3600" y="907"/>
              <a:ext cx="1119" cy="645"/>
              <a:chOff x="128" y="2019"/>
              <a:chExt cx="1079" cy="717"/>
            </a:xfrm>
          </p:grpSpPr>
          <p:pic>
            <p:nvPicPr>
              <p:cNvPr id="17549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0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</a:t>
                </a:r>
              </a:p>
            </p:txBody>
          </p:sp>
        </p:grpSp>
        <p:grpSp>
          <p:nvGrpSpPr>
            <p:cNvPr id="17474" name="Group 143"/>
            <p:cNvGrpSpPr>
              <a:grpSpLocks/>
            </p:cNvGrpSpPr>
            <p:nvPr/>
          </p:nvGrpSpPr>
          <p:grpSpPr bwMode="auto">
            <a:xfrm>
              <a:off x="3864" y="2299"/>
              <a:ext cx="863" cy="677"/>
              <a:chOff x="128" y="2019"/>
              <a:chExt cx="1079" cy="717"/>
            </a:xfrm>
          </p:grpSpPr>
          <p:pic>
            <p:nvPicPr>
              <p:cNvPr id="17552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store</a:t>
                </a:r>
              </a:p>
            </p:txBody>
          </p:sp>
        </p:grpSp>
        <p:grpSp>
          <p:nvGrpSpPr>
            <p:cNvPr id="17475" name="Group 146"/>
            <p:cNvGrpSpPr>
              <a:grpSpLocks/>
            </p:cNvGrpSpPr>
            <p:nvPr/>
          </p:nvGrpSpPr>
          <p:grpSpPr bwMode="auto">
            <a:xfrm>
              <a:off x="1528" y="875"/>
              <a:ext cx="863" cy="605"/>
              <a:chOff x="128" y="2019"/>
              <a:chExt cx="1079" cy="717"/>
            </a:xfrm>
          </p:grpSpPr>
          <p:pic>
            <p:nvPicPr>
              <p:cNvPr id="17555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6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control the supply chain</a:t>
                </a:r>
              </a:p>
            </p:txBody>
          </p:sp>
        </p:grpSp>
        <p:grpSp>
          <p:nvGrpSpPr>
            <p:cNvPr id="17476" name="Group 149"/>
            <p:cNvGrpSpPr>
              <a:grpSpLocks/>
            </p:cNvGrpSpPr>
            <p:nvPr/>
          </p:nvGrpSpPr>
          <p:grpSpPr bwMode="auto">
            <a:xfrm>
              <a:off x="632" y="3643"/>
              <a:ext cx="863" cy="677"/>
              <a:chOff x="128" y="2019"/>
              <a:chExt cx="1079" cy="717"/>
            </a:xfrm>
          </p:grpSpPr>
          <p:pic>
            <p:nvPicPr>
              <p:cNvPr id="17558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investment in R&amp;D</a:t>
                </a:r>
              </a:p>
            </p:txBody>
          </p:sp>
        </p:grpSp>
        <p:grpSp>
          <p:nvGrpSpPr>
            <p:cNvPr id="17477" name="Group 152"/>
            <p:cNvGrpSpPr>
              <a:grpSpLocks/>
            </p:cNvGrpSpPr>
            <p:nvPr/>
          </p:nvGrpSpPr>
          <p:grpSpPr bwMode="auto">
            <a:xfrm>
              <a:off x="3624" y="3643"/>
              <a:ext cx="863" cy="677"/>
              <a:chOff x="128" y="2019"/>
              <a:chExt cx="1079" cy="717"/>
            </a:xfrm>
          </p:grpSpPr>
          <p:pic>
            <p:nvPicPr>
              <p:cNvPr id="17561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2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music &amp; related products </a:t>
                </a:r>
              </a:p>
            </p:txBody>
          </p:sp>
        </p:grpSp>
      </p:grpSp>
      <p:grpSp>
        <p:nvGrpSpPr>
          <p:cNvPr id="17478" name="Group 183"/>
          <p:cNvGrpSpPr>
            <a:grpSpLocks/>
          </p:cNvGrpSpPr>
          <p:nvPr/>
        </p:nvGrpSpPr>
        <p:grpSpPr bwMode="auto">
          <a:xfrm>
            <a:off x="0" y="1639888"/>
            <a:ext cx="9144000" cy="5218112"/>
            <a:chOff x="0" y="1033"/>
            <a:chExt cx="5760" cy="3287"/>
          </a:xfrm>
        </p:grpSpPr>
        <p:grpSp>
          <p:nvGrpSpPr>
            <p:cNvPr id="17481" name="Group 156"/>
            <p:cNvGrpSpPr>
              <a:grpSpLocks/>
            </p:cNvGrpSpPr>
            <p:nvPr/>
          </p:nvGrpSpPr>
          <p:grpSpPr bwMode="auto">
            <a:xfrm>
              <a:off x="2308" y="1953"/>
              <a:ext cx="1294" cy="771"/>
              <a:chOff x="2308" y="1953"/>
              <a:chExt cx="1294" cy="771"/>
            </a:xfrm>
          </p:grpSpPr>
          <p:pic>
            <p:nvPicPr>
              <p:cNvPr id="17565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2308" y="1953"/>
                <a:ext cx="1294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6" name="TextBox 35"/>
              <p:cNvSpPr txBox="1">
                <a:spLocks noChangeAspect="1"/>
              </p:cNvSpPr>
              <p:nvPr/>
            </p:nvSpPr>
            <p:spPr bwMode="auto">
              <a:xfrm rot="-7998">
                <a:off x="2394" y="2099"/>
                <a:ext cx="1112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Integrated phone, games &amp; apps across devices</a:t>
                </a:r>
              </a:p>
            </p:txBody>
          </p:sp>
        </p:grpSp>
        <p:grpSp>
          <p:nvGrpSpPr>
            <p:cNvPr id="17482" name="Group 159"/>
            <p:cNvGrpSpPr>
              <a:grpSpLocks/>
            </p:cNvGrpSpPr>
            <p:nvPr/>
          </p:nvGrpSpPr>
          <p:grpSpPr bwMode="auto">
            <a:xfrm>
              <a:off x="1272" y="3701"/>
              <a:ext cx="997" cy="619"/>
              <a:chOff x="0" y="2657"/>
              <a:chExt cx="997" cy="771"/>
            </a:xfrm>
          </p:grpSpPr>
          <p:pic>
            <p:nvPicPr>
              <p:cNvPr id="17568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657"/>
                <a:ext cx="997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9" name="TextBox 35"/>
              <p:cNvSpPr txBox="1">
                <a:spLocks noChangeAspect="1"/>
              </p:cNvSpPr>
              <p:nvPr/>
            </p:nvSpPr>
            <p:spPr bwMode="auto">
              <a:xfrm rot="-7998">
                <a:off x="81" y="2819"/>
                <a:ext cx="791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reduce cost of sales</a:t>
                </a:r>
              </a:p>
            </p:txBody>
          </p:sp>
        </p:grpSp>
        <p:grpSp>
          <p:nvGrpSpPr>
            <p:cNvPr id="17483" name="Group 162"/>
            <p:cNvGrpSpPr>
              <a:grpSpLocks/>
            </p:cNvGrpSpPr>
            <p:nvPr/>
          </p:nvGrpSpPr>
          <p:grpSpPr bwMode="auto">
            <a:xfrm>
              <a:off x="3576" y="1033"/>
              <a:ext cx="1230" cy="731"/>
              <a:chOff x="3672" y="1321"/>
              <a:chExt cx="1190" cy="771"/>
            </a:xfrm>
          </p:grpSpPr>
          <p:pic>
            <p:nvPicPr>
              <p:cNvPr id="17571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72" y="1321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2" name="TextBox 35"/>
              <p:cNvSpPr txBox="1">
                <a:spLocks noChangeAspect="1"/>
              </p:cNvSpPr>
              <p:nvPr/>
            </p:nvSpPr>
            <p:spPr bwMode="auto">
              <a:xfrm rot="-7998">
                <a:off x="3753" y="1475"/>
                <a:ext cx="1023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 - integration</a:t>
                </a:r>
              </a:p>
            </p:txBody>
          </p:sp>
        </p:grpSp>
        <p:grpSp>
          <p:nvGrpSpPr>
            <p:cNvPr id="17484" name="Group 165"/>
            <p:cNvGrpSpPr>
              <a:grpSpLocks/>
            </p:cNvGrpSpPr>
            <p:nvPr/>
          </p:nvGrpSpPr>
          <p:grpSpPr bwMode="auto">
            <a:xfrm>
              <a:off x="1155" y="1316"/>
              <a:ext cx="973" cy="619"/>
              <a:chOff x="1163" y="636"/>
              <a:chExt cx="1077" cy="683"/>
            </a:xfrm>
          </p:grpSpPr>
          <p:pic>
            <p:nvPicPr>
              <p:cNvPr id="17574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163" y="636"/>
                <a:ext cx="1077" cy="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5" name="TextBox 35"/>
              <p:cNvSpPr txBox="1">
                <a:spLocks noChangeAspect="1"/>
              </p:cNvSpPr>
              <p:nvPr/>
            </p:nvSpPr>
            <p:spPr bwMode="auto">
              <a:xfrm rot="-7998">
                <a:off x="1193" y="795"/>
                <a:ext cx="935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optimize supply chain</a:t>
                </a:r>
              </a:p>
            </p:txBody>
          </p:sp>
        </p:grpSp>
        <p:grpSp>
          <p:nvGrpSpPr>
            <p:cNvPr id="17485" name="Group 168"/>
            <p:cNvGrpSpPr>
              <a:grpSpLocks/>
            </p:cNvGrpSpPr>
            <p:nvPr/>
          </p:nvGrpSpPr>
          <p:grpSpPr bwMode="auto">
            <a:xfrm>
              <a:off x="1280" y="2721"/>
              <a:ext cx="1190" cy="627"/>
              <a:chOff x="1272" y="2705"/>
              <a:chExt cx="1190" cy="771"/>
            </a:xfrm>
          </p:grpSpPr>
          <p:pic>
            <p:nvPicPr>
              <p:cNvPr id="17577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272" y="2705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8" name="TextBox 35"/>
              <p:cNvSpPr txBox="1">
                <a:spLocks noChangeAspect="1"/>
              </p:cNvSpPr>
              <p:nvPr/>
            </p:nvSpPr>
            <p:spPr bwMode="auto">
              <a:xfrm rot="-7998">
                <a:off x="1353" y="2787"/>
                <a:ext cx="1023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- games &amp; apps</a:t>
                </a:r>
              </a:p>
            </p:txBody>
          </p:sp>
        </p:grpSp>
        <p:grpSp>
          <p:nvGrpSpPr>
            <p:cNvPr id="17486" name="Group 171"/>
            <p:cNvGrpSpPr>
              <a:grpSpLocks/>
            </p:cNvGrpSpPr>
            <p:nvPr/>
          </p:nvGrpSpPr>
          <p:grpSpPr bwMode="auto">
            <a:xfrm>
              <a:off x="3440" y="2677"/>
              <a:ext cx="1102" cy="771"/>
              <a:chOff x="3624" y="2549"/>
              <a:chExt cx="1102" cy="771"/>
            </a:xfrm>
          </p:grpSpPr>
          <p:pic>
            <p:nvPicPr>
              <p:cNvPr id="17580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24" y="2549"/>
                <a:ext cx="1102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1" name="TextBox 35"/>
              <p:cNvSpPr txBox="1">
                <a:spLocks noChangeAspect="1"/>
              </p:cNvSpPr>
              <p:nvPr/>
            </p:nvSpPr>
            <p:spPr bwMode="auto">
              <a:xfrm rot="-7998">
                <a:off x="3705" y="27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through wi-fi access</a:t>
                </a:r>
              </a:p>
            </p:txBody>
          </p:sp>
        </p:grpSp>
        <p:grpSp>
          <p:nvGrpSpPr>
            <p:cNvPr id="17487" name="Group 174"/>
            <p:cNvGrpSpPr>
              <a:grpSpLocks/>
            </p:cNvGrpSpPr>
            <p:nvPr/>
          </p:nvGrpSpPr>
          <p:grpSpPr bwMode="auto">
            <a:xfrm>
              <a:off x="0" y="1838"/>
              <a:ext cx="984" cy="803"/>
              <a:chOff x="0" y="2142"/>
              <a:chExt cx="984" cy="803"/>
            </a:xfrm>
          </p:grpSpPr>
          <p:pic>
            <p:nvPicPr>
              <p:cNvPr id="17583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142"/>
                <a:ext cx="984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4" name="TextBox 35"/>
              <p:cNvSpPr txBox="1">
                <a:spLocks noChangeAspect="1"/>
              </p:cNvSpPr>
              <p:nvPr/>
            </p:nvSpPr>
            <p:spPr bwMode="auto">
              <a:xfrm rot="-7998">
                <a:off x="58" y="2253"/>
                <a:ext cx="879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 &amp; cellular operators</a:t>
                </a:r>
              </a:p>
            </p:txBody>
          </p:sp>
        </p:grpSp>
        <p:grpSp>
          <p:nvGrpSpPr>
            <p:cNvPr id="17488" name="Group 177"/>
            <p:cNvGrpSpPr>
              <a:grpSpLocks/>
            </p:cNvGrpSpPr>
            <p:nvPr/>
          </p:nvGrpSpPr>
          <p:grpSpPr bwMode="auto">
            <a:xfrm>
              <a:off x="4776" y="1838"/>
              <a:ext cx="984" cy="685"/>
              <a:chOff x="4776" y="1878"/>
              <a:chExt cx="984" cy="685"/>
            </a:xfrm>
          </p:grpSpPr>
          <p:pic>
            <p:nvPicPr>
              <p:cNvPr id="17586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776" y="1878"/>
                <a:ext cx="984" cy="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7" name="TextBox 35"/>
              <p:cNvSpPr txBox="1">
                <a:spLocks noChangeAspect="1"/>
              </p:cNvSpPr>
              <p:nvPr/>
            </p:nvSpPr>
            <p:spPr bwMode="auto">
              <a:xfrm rot="-7998">
                <a:off x="4850" y="2027"/>
                <a:ext cx="87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</a:t>
                </a:r>
              </a:p>
            </p:txBody>
          </p:sp>
        </p:grpSp>
        <p:grpSp>
          <p:nvGrpSpPr>
            <p:cNvPr id="17489" name="Group 180"/>
            <p:cNvGrpSpPr>
              <a:grpSpLocks/>
            </p:cNvGrpSpPr>
            <p:nvPr/>
          </p:nvGrpSpPr>
          <p:grpSpPr bwMode="auto">
            <a:xfrm>
              <a:off x="4304" y="3549"/>
              <a:ext cx="917" cy="771"/>
              <a:chOff x="4392" y="3549"/>
              <a:chExt cx="981" cy="771"/>
            </a:xfrm>
          </p:grpSpPr>
          <p:pic>
            <p:nvPicPr>
              <p:cNvPr id="17589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392" y="3549"/>
                <a:ext cx="981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0" name="TextBox 35"/>
              <p:cNvSpPr txBox="1">
                <a:spLocks noChangeAspect="1"/>
              </p:cNvSpPr>
              <p:nvPr/>
            </p:nvSpPr>
            <p:spPr bwMode="auto">
              <a:xfrm rot="-7998">
                <a:off x="4472" y="3647"/>
                <a:ext cx="778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iPhone, apps &amp; related services</a:t>
                </a:r>
              </a:p>
            </p:txBody>
          </p:sp>
        </p:grpSp>
      </p:grpSp>
      <p:grpSp>
        <p:nvGrpSpPr>
          <p:cNvPr id="17490" name="Group 205"/>
          <p:cNvGrpSpPr>
            <a:grpSpLocks/>
          </p:cNvGrpSpPr>
          <p:nvPr/>
        </p:nvGrpSpPr>
        <p:grpSpPr bwMode="auto">
          <a:xfrm>
            <a:off x="0" y="1914525"/>
            <a:ext cx="9145588" cy="4943475"/>
            <a:chOff x="0" y="1206"/>
            <a:chExt cx="5761" cy="3114"/>
          </a:xfrm>
        </p:grpSpPr>
        <p:grpSp>
          <p:nvGrpSpPr>
            <p:cNvPr id="17491" name="Group 184"/>
            <p:cNvGrpSpPr>
              <a:grpSpLocks/>
            </p:cNvGrpSpPr>
            <p:nvPr/>
          </p:nvGrpSpPr>
          <p:grpSpPr bwMode="auto">
            <a:xfrm>
              <a:off x="0" y="2583"/>
              <a:ext cx="1193" cy="697"/>
              <a:chOff x="-97" y="1471"/>
              <a:chExt cx="1193" cy="697"/>
            </a:xfrm>
          </p:grpSpPr>
          <p:pic>
            <p:nvPicPr>
              <p:cNvPr id="17593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-97" y="1471"/>
                <a:ext cx="1193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4" name="TextBox 36"/>
              <p:cNvSpPr txBox="1">
                <a:spLocks noChangeAspect="1"/>
              </p:cNvSpPr>
              <p:nvPr/>
            </p:nvSpPr>
            <p:spPr bwMode="auto">
              <a:xfrm rot="2796">
                <a:off x="0" y="1618"/>
                <a:ext cx="1024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  <p:grpSp>
          <p:nvGrpSpPr>
            <p:cNvPr id="17492" name="Group 187"/>
            <p:cNvGrpSpPr>
              <a:grpSpLocks/>
            </p:cNvGrpSpPr>
            <p:nvPr/>
          </p:nvGrpSpPr>
          <p:grpSpPr bwMode="auto">
            <a:xfrm>
              <a:off x="1104" y="2813"/>
              <a:ext cx="923" cy="681"/>
              <a:chOff x="343" y="3549"/>
              <a:chExt cx="923" cy="681"/>
            </a:xfrm>
          </p:grpSpPr>
          <p:pic>
            <p:nvPicPr>
              <p:cNvPr id="17596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43" y="3549"/>
                <a:ext cx="923" cy="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7" name="TextBox 36"/>
              <p:cNvSpPr txBox="1">
                <a:spLocks noChangeAspect="1"/>
              </p:cNvSpPr>
              <p:nvPr/>
            </p:nvSpPr>
            <p:spPr bwMode="auto">
              <a:xfrm rot="2796">
                <a:off x="368" y="3594"/>
                <a:ext cx="855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with book publishers</a:t>
                </a:r>
              </a:p>
            </p:txBody>
          </p:sp>
        </p:grpSp>
        <p:grpSp>
          <p:nvGrpSpPr>
            <p:cNvPr id="17493" name="Group 190"/>
            <p:cNvGrpSpPr>
              <a:grpSpLocks/>
            </p:cNvGrpSpPr>
            <p:nvPr/>
          </p:nvGrpSpPr>
          <p:grpSpPr bwMode="auto">
            <a:xfrm>
              <a:off x="2333" y="2471"/>
              <a:ext cx="1274" cy="784"/>
              <a:chOff x="2292" y="791"/>
              <a:chExt cx="1314" cy="784"/>
            </a:xfrm>
          </p:grpSpPr>
          <p:pic>
            <p:nvPicPr>
              <p:cNvPr id="17599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2292" y="791"/>
                <a:ext cx="1314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0" name="TextBox 36"/>
              <p:cNvSpPr txBox="1">
                <a:spLocks noChangeAspect="1"/>
              </p:cNvSpPr>
              <p:nvPr/>
            </p:nvSpPr>
            <p:spPr bwMode="auto">
              <a:xfrm rot="2796">
                <a:off x="2347" y="859"/>
                <a:ext cx="1142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all digital devices linked through software platform</a:t>
                </a:r>
              </a:p>
            </p:txBody>
          </p:sp>
        </p:grpSp>
        <p:grpSp>
          <p:nvGrpSpPr>
            <p:cNvPr id="17494" name="Group 193"/>
            <p:cNvGrpSpPr>
              <a:grpSpLocks/>
            </p:cNvGrpSpPr>
            <p:nvPr/>
          </p:nvGrpSpPr>
          <p:grpSpPr bwMode="auto">
            <a:xfrm>
              <a:off x="3520" y="1206"/>
              <a:ext cx="1265" cy="697"/>
              <a:chOff x="3519" y="1206"/>
              <a:chExt cx="1265" cy="697"/>
            </a:xfrm>
          </p:grpSpPr>
          <p:pic>
            <p:nvPicPr>
              <p:cNvPr id="17602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519" y="1206"/>
                <a:ext cx="126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3" name="TextBox 36"/>
              <p:cNvSpPr txBox="1">
                <a:spLocks noChangeAspect="1"/>
              </p:cNvSpPr>
              <p:nvPr/>
            </p:nvSpPr>
            <p:spPr bwMode="auto">
              <a:xfrm rot="2796">
                <a:off x="3573" y="1259"/>
                <a:ext cx="1106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switching costs -  shared information</a:t>
                </a:r>
              </a:p>
            </p:txBody>
          </p:sp>
        </p:grpSp>
        <p:grpSp>
          <p:nvGrpSpPr>
            <p:cNvPr id="17495" name="Group 196"/>
            <p:cNvGrpSpPr>
              <a:grpSpLocks/>
            </p:cNvGrpSpPr>
            <p:nvPr/>
          </p:nvGrpSpPr>
          <p:grpSpPr bwMode="auto">
            <a:xfrm>
              <a:off x="3761" y="2835"/>
              <a:ext cx="855" cy="610"/>
              <a:chOff x="3664" y="2179"/>
              <a:chExt cx="855" cy="610"/>
            </a:xfrm>
          </p:grpSpPr>
          <p:pic>
            <p:nvPicPr>
              <p:cNvPr id="17605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665" y="2179"/>
                <a:ext cx="827" cy="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6" name="TextBox 36"/>
              <p:cNvSpPr txBox="1">
                <a:spLocks noChangeAspect="1"/>
              </p:cNvSpPr>
              <p:nvPr/>
            </p:nvSpPr>
            <p:spPr bwMode="auto">
              <a:xfrm rot="2796">
                <a:off x="3664" y="2274"/>
                <a:ext cx="85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bookstore</a:t>
                </a:r>
              </a:p>
            </p:txBody>
          </p:sp>
        </p:grpSp>
        <p:grpSp>
          <p:nvGrpSpPr>
            <p:cNvPr id="17496" name="Group 199"/>
            <p:cNvGrpSpPr>
              <a:grpSpLocks/>
            </p:cNvGrpSpPr>
            <p:nvPr/>
          </p:nvGrpSpPr>
          <p:grpSpPr bwMode="auto">
            <a:xfrm>
              <a:off x="4760" y="3623"/>
              <a:ext cx="1001" cy="697"/>
              <a:chOff x="119" y="2214"/>
              <a:chExt cx="945" cy="697"/>
            </a:xfrm>
          </p:grpSpPr>
          <p:pic>
            <p:nvPicPr>
              <p:cNvPr id="17608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119" y="2214"/>
                <a:ext cx="94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9" name="TextBox 36"/>
              <p:cNvSpPr txBox="1">
                <a:spLocks noChangeAspect="1"/>
              </p:cNvSpPr>
              <p:nvPr/>
            </p:nvSpPr>
            <p:spPr bwMode="auto">
              <a:xfrm rot="2796">
                <a:off x="120" y="23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iPad, apps, books &amp; related services</a:t>
                </a:r>
              </a:p>
            </p:txBody>
          </p:sp>
        </p:grpSp>
        <p:grpSp>
          <p:nvGrpSpPr>
            <p:cNvPr id="17497" name="Group 202"/>
            <p:cNvGrpSpPr>
              <a:grpSpLocks/>
            </p:cNvGrpSpPr>
            <p:nvPr/>
          </p:nvGrpSpPr>
          <p:grpSpPr bwMode="auto">
            <a:xfrm>
              <a:off x="4784" y="2455"/>
              <a:ext cx="977" cy="964"/>
              <a:chOff x="4639" y="2655"/>
              <a:chExt cx="977" cy="964"/>
            </a:xfrm>
          </p:grpSpPr>
          <p:pic>
            <p:nvPicPr>
              <p:cNvPr id="17611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4639" y="2655"/>
                <a:ext cx="977" cy="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12" name="TextBox 36"/>
              <p:cNvSpPr txBox="1">
                <a:spLocks noChangeAspect="1"/>
              </p:cNvSpPr>
              <p:nvPr/>
            </p:nvSpPr>
            <p:spPr bwMode="auto">
              <a:xfrm rot="2796">
                <a:off x="4718" y="2794"/>
                <a:ext cx="839" cy="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7423" name="Picture 18" descr="postit_orange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4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7428" name="Picture 19" descr="postit_pink_purple_b.psd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7432" name="Picture 34" descr="postit_green.psd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6616700" y="0"/>
            <a:ext cx="2155825" cy="517525"/>
            <a:chOff x="3928" y="0"/>
            <a:chExt cx="1358" cy="326"/>
          </a:xfrm>
        </p:grpSpPr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928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Platform</a:t>
              </a:r>
            </a:p>
          </p:txBody>
        </p:sp>
        <p:pic>
          <p:nvPicPr>
            <p:cNvPr id="17435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5004" y="0"/>
              <a:ext cx="2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206"/>
          <p:cNvGrpSpPr>
            <a:grpSpLocks/>
          </p:cNvGrpSpPr>
          <p:nvPr/>
        </p:nvGrpSpPr>
        <p:grpSpPr bwMode="auto">
          <a:xfrm>
            <a:off x="0" y="825500"/>
            <a:ext cx="9144000" cy="6032500"/>
            <a:chOff x="0" y="520"/>
            <a:chExt cx="5760" cy="3800"/>
          </a:xfrm>
        </p:grpSpPr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0" y="3592"/>
              <a:ext cx="864" cy="728"/>
              <a:chOff x="3504" y="2304"/>
              <a:chExt cx="1248" cy="816"/>
            </a:xfrm>
          </p:grpSpPr>
          <p:pic>
            <p:nvPicPr>
              <p:cNvPr id="1747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8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Invest in R&amp;D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2352" y="624"/>
              <a:ext cx="1200" cy="1152"/>
              <a:chOff x="2637" y="1248"/>
              <a:chExt cx="1347" cy="1440"/>
            </a:xfrm>
          </p:grpSpPr>
          <p:pic>
            <p:nvPicPr>
              <p:cNvPr id="17437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38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solutions for differentiated customers - professional &amp; consumer </a:t>
                </a:r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4752" y="624"/>
              <a:ext cx="1008" cy="768"/>
              <a:chOff x="2637" y="1248"/>
              <a:chExt cx="1347" cy="1440"/>
            </a:xfrm>
          </p:grpSpPr>
          <p:pic>
            <p:nvPicPr>
              <p:cNvPr id="17440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1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High-end mass market</a:t>
                </a:r>
              </a:p>
            </p:txBody>
          </p:sp>
        </p:grp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4820" y="1176"/>
              <a:ext cx="940" cy="816"/>
              <a:chOff x="4628" y="1680"/>
              <a:chExt cx="1132" cy="840"/>
            </a:xfrm>
          </p:grpSpPr>
          <p:pic>
            <p:nvPicPr>
              <p:cNvPr id="17443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482806">
                <a:off x="4628" y="1680"/>
                <a:ext cx="1132" cy="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4" name="TextBox 24"/>
              <p:cNvSpPr txBox="1">
                <a:spLocks noChangeArrowheads="1"/>
              </p:cNvSpPr>
              <p:nvPr/>
            </p:nvSpPr>
            <p:spPr bwMode="auto">
              <a:xfrm rot="589027">
                <a:off x="4740" y="1803"/>
                <a:ext cx="888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software developers</a:t>
                </a:r>
              </a:p>
            </p:txBody>
          </p:sp>
        </p:grp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3544" y="2056"/>
              <a:ext cx="864" cy="576"/>
              <a:chOff x="3504" y="2304"/>
              <a:chExt cx="1248" cy="816"/>
            </a:xfrm>
          </p:grpSpPr>
          <p:pic>
            <p:nvPicPr>
              <p:cNvPr id="17446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47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online store</a:t>
                </a:r>
              </a:p>
            </p:txBody>
          </p:sp>
        </p:grpSp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1152" y="1968"/>
              <a:ext cx="1056" cy="672"/>
              <a:chOff x="3504" y="2304"/>
              <a:chExt cx="1248" cy="816"/>
            </a:xfrm>
          </p:grpSpPr>
          <p:pic>
            <p:nvPicPr>
              <p:cNvPr id="1744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0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1"/>
                <a:ext cx="1067" cy="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brand - Apple, PowerMac, iMac</a:t>
                </a:r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0" y="568"/>
              <a:ext cx="1264" cy="921"/>
              <a:chOff x="2637" y="1248"/>
              <a:chExt cx="1347" cy="1440"/>
            </a:xfrm>
          </p:grpSpPr>
          <p:pic>
            <p:nvPicPr>
              <p:cNvPr id="17452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3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9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component makers, shipping &amp; logistic suppliers</a:t>
                </a:r>
              </a:p>
            </p:txBody>
          </p:sp>
        </p:grpSp>
        <p:grpSp>
          <p:nvGrpSpPr>
            <p:cNvPr id="26" name="Group 46"/>
            <p:cNvGrpSpPr>
              <a:grpSpLocks/>
            </p:cNvGrpSpPr>
            <p:nvPr/>
          </p:nvGrpSpPr>
          <p:grpSpPr bwMode="auto">
            <a:xfrm>
              <a:off x="1240" y="536"/>
              <a:ext cx="1008" cy="768"/>
              <a:chOff x="2637" y="1248"/>
              <a:chExt cx="1347" cy="1440"/>
            </a:xfrm>
          </p:grpSpPr>
          <p:pic>
            <p:nvPicPr>
              <p:cNvPr id="17455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6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build whole devices both h/w &amp; s/w</a:t>
                </a:r>
              </a:p>
            </p:txBody>
          </p:sp>
        </p:grpSp>
        <p:grpSp>
          <p:nvGrpSpPr>
            <p:cNvPr id="27" name="Group 49"/>
            <p:cNvGrpSpPr>
              <a:grpSpLocks/>
            </p:cNvGrpSpPr>
            <p:nvPr/>
          </p:nvGrpSpPr>
          <p:grpSpPr bwMode="auto">
            <a:xfrm>
              <a:off x="3592" y="520"/>
              <a:ext cx="1008" cy="768"/>
              <a:chOff x="2637" y="1248"/>
              <a:chExt cx="1347" cy="1440"/>
            </a:xfrm>
          </p:grpSpPr>
          <p:pic>
            <p:nvPicPr>
              <p:cNvPr id="17458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37" y="1248"/>
                <a:ext cx="1347" cy="1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59" name="TextBox 24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1152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differentiated markets</a:t>
                </a:r>
              </a:p>
            </p:txBody>
          </p:sp>
        </p:grpSp>
        <p:grpSp>
          <p:nvGrpSpPr>
            <p:cNvPr id="28" name="Group 100"/>
            <p:cNvGrpSpPr>
              <a:grpSpLocks/>
            </p:cNvGrpSpPr>
            <p:nvPr/>
          </p:nvGrpSpPr>
          <p:grpSpPr bwMode="auto">
            <a:xfrm>
              <a:off x="2880" y="3528"/>
              <a:ext cx="928" cy="728"/>
              <a:chOff x="3504" y="2304"/>
              <a:chExt cx="1248" cy="816"/>
            </a:xfrm>
          </p:grpSpPr>
          <p:pic>
            <p:nvPicPr>
              <p:cNvPr id="17509" name="Picture 18" descr="postit_orange.jpg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10" name="TextBox 24"/>
              <p:cNvSpPr txBox="1">
                <a:spLocks noChangeArrowheads="1"/>
              </p:cNvSpPr>
              <p:nvPr/>
            </p:nvSpPr>
            <p:spPr bwMode="auto">
              <a:xfrm>
                <a:off x="3552" y="2371"/>
                <a:ext cx="1067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Computers, software &amp; services </a:t>
                </a:r>
              </a:p>
            </p:txBody>
          </p:sp>
        </p:grpSp>
      </p:grpSp>
      <p:grpSp>
        <p:nvGrpSpPr>
          <p:cNvPr id="29" name="Group 155"/>
          <p:cNvGrpSpPr>
            <a:grpSpLocks/>
          </p:cNvGrpSpPr>
          <p:nvPr/>
        </p:nvGrpSpPr>
        <p:grpSpPr bwMode="auto">
          <a:xfrm>
            <a:off x="0" y="1389063"/>
            <a:ext cx="7504113" cy="5468937"/>
            <a:chOff x="0" y="875"/>
            <a:chExt cx="4727" cy="3445"/>
          </a:xfrm>
        </p:grpSpPr>
        <p:grpSp>
          <p:nvGrpSpPr>
            <p:cNvPr id="30" name="Group 131"/>
            <p:cNvGrpSpPr>
              <a:grpSpLocks/>
            </p:cNvGrpSpPr>
            <p:nvPr/>
          </p:nvGrpSpPr>
          <p:grpSpPr bwMode="auto">
            <a:xfrm>
              <a:off x="0" y="1187"/>
              <a:ext cx="1079" cy="869"/>
              <a:chOff x="128" y="2019"/>
              <a:chExt cx="1079" cy="717"/>
            </a:xfrm>
          </p:grpSpPr>
          <p:pic>
            <p:nvPicPr>
              <p:cNvPr id="17540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1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audio-visual content producers &amp; record labels</a:t>
                </a:r>
              </a:p>
            </p:txBody>
          </p:sp>
        </p:grpSp>
        <p:grpSp>
          <p:nvGrpSpPr>
            <p:cNvPr id="31" name="Group 134"/>
            <p:cNvGrpSpPr>
              <a:grpSpLocks/>
            </p:cNvGrpSpPr>
            <p:nvPr/>
          </p:nvGrpSpPr>
          <p:grpSpPr bwMode="auto">
            <a:xfrm>
              <a:off x="1080" y="2307"/>
              <a:ext cx="1079" cy="861"/>
              <a:chOff x="128" y="2019"/>
              <a:chExt cx="1079" cy="717"/>
            </a:xfrm>
          </p:grpSpPr>
          <p:pic>
            <p:nvPicPr>
              <p:cNvPr id="17543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4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iTunes software &amp; content agreements</a:t>
                </a:r>
              </a:p>
            </p:txBody>
          </p:sp>
        </p:grpSp>
        <p:grpSp>
          <p:nvGrpSpPr>
            <p:cNvPr id="17472" name="Group 137"/>
            <p:cNvGrpSpPr>
              <a:grpSpLocks/>
            </p:cNvGrpSpPr>
            <p:nvPr/>
          </p:nvGrpSpPr>
          <p:grpSpPr bwMode="auto">
            <a:xfrm>
              <a:off x="2320" y="1427"/>
              <a:ext cx="1287" cy="773"/>
              <a:chOff x="128" y="2019"/>
              <a:chExt cx="1079" cy="717"/>
            </a:xfrm>
          </p:grpSpPr>
          <p:pic>
            <p:nvPicPr>
              <p:cNvPr id="17546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47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purchase &amp; mgmt of digital music, audio, video</a:t>
                </a:r>
              </a:p>
            </p:txBody>
          </p:sp>
        </p:grpSp>
        <p:grpSp>
          <p:nvGrpSpPr>
            <p:cNvPr id="17473" name="Group 140"/>
            <p:cNvGrpSpPr>
              <a:grpSpLocks/>
            </p:cNvGrpSpPr>
            <p:nvPr/>
          </p:nvGrpSpPr>
          <p:grpSpPr bwMode="auto">
            <a:xfrm>
              <a:off x="3600" y="907"/>
              <a:ext cx="1119" cy="645"/>
              <a:chOff x="128" y="2019"/>
              <a:chExt cx="1079" cy="717"/>
            </a:xfrm>
          </p:grpSpPr>
          <p:pic>
            <p:nvPicPr>
              <p:cNvPr id="17549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0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</a:t>
                </a:r>
              </a:p>
            </p:txBody>
          </p:sp>
        </p:grpSp>
        <p:grpSp>
          <p:nvGrpSpPr>
            <p:cNvPr id="17474" name="Group 143"/>
            <p:cNvGrpSpPr>
              <a:grpSpLocks/>
            </p:cNvGrpSpPr>
            <p:nvPr/>
          </p:nvGrpSpPr>
          <p:grpSpPr bwMode="auto">
            <a:xfrm>
              <a:off x="3864" y="2299"/>
              <a:ext cx="863" cy="677"/>
              <a:chOff x="128" y="2019"/>
              <a:chExt cx="1079" cy="717"/>
            </a:xfrm>
          </p:grpSpPr>
          <p:pic>
            <p:nvPicPr>
              <p:cNvPr id="17552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store</a:t>
                </a:r>
              </a:p>
            </p:txBody>
          </p:sp>
        </p:grpSp>
        <p:grpSp>
          <p:nvGrpSpPr>
            <p:cNvPr id="17475" name="Group 146"/>
            <p:cNvGrpSpPr>
              <a:grpSpLocks/>
            </p:cNvGrpSpPr>
            <p:nvPr/>
          </p:nvGrpSpPr>
          <p:grpSpPr bwMode="auto">
            <a:xfrm>
              <a:off x="1528" y="875"/>
              <a:ext cx="863" cy="605"/>
              <a:chOff x="128" y="2019"/>
              <a:chExt cx="1079" cy="717"/>
            </a:xfrm>
          </p:grpSpPr>
          <p:pic>
            <p:nvPicPr>
              <p:cNvPr id="17555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6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control the supply chain</a:t>
                </a:r>
              </a:p>
            </p:txBody>
          </p:sp>
        </p:grpSp>
        <p:grpSp>
          <p:nvGrpSpPr>
            <p:cNvPr id="17476" name="Group 149"/>
            <p:cNvGrpSpPr>
              <a:grpSpLocks/>
            </p:cNvGrpSpPr>
            <p:nvPr/>
          </p:nvGrpSpPr>
          <p:grpSpPr bwMode="auto">
            <a:xfrm>
              <a:off x="632" y="3643"/>
              <a:ext cx="863" cy="677"/>
              <a:chOff x="128" y="2019"/>
              <a:chExt cx="1079" cy="717"/>
            </a:xfrm>
          </p:grpSpPr>
          <p:pic>
            <p:nvPicPr>
              <p:cNvPr id="17558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59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investment in R&amp;D</a:t>
                </a:r>
              </a:p>
            </p:txBody>
          </p:sp>
        </p:grpSp>
        <p:grpSp>
          <p:nvGrpSpPr>
            <p:cNvPr id="17477" name="Group 152"/>
            <p:cNvGrpSpPr>
              <a:grpSpLocks/>
            </p:cNvGrpSpPr>
            <p:nvPr/>
          </p:nvGrpSpPr>
          <p:grpSpPr bwMode="auto">
            <a:xfrm>
              <a:off x="3624" y="3643"/>
              <a:ext cx="863" cy="677"/>
              <a:chOff x="128" y="2019"/>
              <a:chExt cx="1079" cy="717"/>
            </a:xfrm>
          </p:grpSpPr>
          <p:pic>
            <p:nvPicPr>
              <p:cNvPr id="17561" name="Picture 19" descr="postit_pink_purple_b.psd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2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1"/>
                <a:ext cx="1019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iPod, music &amp; related products </a:t>
                </a:r>
              </a:p>
            </p:txBody>
          </p:sp>
        </p:grpSp>
      </p:grpSp>
      <p:grpSp>
        <p:nvGrpSpPr>
          <p:cNvPr id="17478" name="Group 183"/>
          <p:cNvGrpSpPr>
            <a:grpSpLocks/>
          </p:cNvGrpSpPr>
          <p:nvPr/>
        </p:nvGrpSpPr>
        <p:grpSpPr bwMode="auto">
          <a:xfrm>
            <a:off x="0" y="1639888"/>
            <a:ext cx="9144000" cy="5218112"/>
            <a:chOff x="0" y="1033"/>
            <a:chExt cx="5760" cy="3287"/>
          </a:xfrm>
        </p:grpSpPr>
        <p:grpSp>
          <p:nvGrpSpPr>
            <p:cNvPr id="17481" name="Group 156"/>
            <p:cNvGrpSpPr>
              <a:grpSpLocks/>
            </p:cNvGrpSpPr>
            <p:nvPr/>
          </p:nvGrpSpPr>
          <p:grpSpPr bwMode="auto">
            <a:xfrm>
              <a:off x="2308" y="1953"/>
              <a:ext cx="1294" cy="771"/>
              <a:chOff x="2308" y="1953"/>
              <a:chExt cx="1294" cy="771"/>
            </a:xfrm>
          </p:grpSpPr>
          <p:pic>
            <p:nvPicPr>
              <p:cNvPr id="17565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2308" y="1953"/>
                <a:ext cx="1294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6" name="TextBox 35"/>
              <p:cNvSpPr txBox="1">
                <a:spLocks noChangeAspect="1"/>
              </p:cNvSpPr>
              <p:nvPr/>
            </p:nvSpPr>
            <p:spPr bwMode="auto">
              <a:xfrm rot="-7998">
                <a:off x="2394" y="2099"/>
                <a:ext cx="1112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Integrated phone, games &amp; apps across devices</a:t>
                </a:r>
              </a:p>
            </p:txBody>
          </p:sp>
        </p:grpSp>
        <p:grpSp>
          <p:nvGrpSpPr>
            <p:cNvPr id="17482" name="Group 159"/>
            <p:cNvGrpSpPr>
              <a:grpSpLocks/>
            </p:cNvGrpSpPr>
            <p:nvPr/>
          </p:nvGrpSpPr>
          <p:grpSpPr bwMode="auto">
            <a:xfrm>
              <a:off x="1272" y="3701"/>
              <a:ext cx="997" cy="619"/>
              <a:chOff x="0" y="2657"/>
              <a:chExt cx="997" cy="771"/>
            </a:xfrm>
          </p:grpSpPr>
          <p:pic>
            <p:nvPicPr>
              <p:cNvPr id="17568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657"/>
                <a:ext cx="997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69" name="TextBox 35"/>
              <p:cNvSpPr txBox="1">
                <a:spLocks noChangeAspect="1"/>
              </p:cNvSpPr>
              <p:nvPr/>
            </p:nvSpPr>
            <p:spPr bwMode="auto">
              <a:xfrm rot="-7998">
                <a:off x="81" y="2819"/>
                <a:ext cx="791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reduce cost of sales</a:t>
                </a:r>
              </a:p>
            </p:txBody>
          </p:sp>
        </p:grpSp>
        <p:grpSp>
          <p:nvGrpSpPr>
            <p:cNvPr id="17483" name="Group 162"/>
            <p:cNvGrpSpPr>
              <a:grpSpLocks/>
            </p:cNvGrpSpPr>
            <p:nvPr/>
          </p:nvGrpSpPr>
          <p:grpSpPr bwMode="auto">
            <a:xfrm>
              <a:off x="3576" y="1033"/>
              <a:ext cx="1230" cy="731"/>
              <a:chOff x="3672" y="1321"/>
              <a:chExt cx="1190" cy="771"/>
            </a:xfrm>
          </p:grpSpPr>
          <p:pic>
            <p:nvPicPr>
              <p:cNvPr id="17571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72" y="1321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2" name="TextBox 35"/>
              <p:cNvSpPr txBox="1">
                <a:spLocks noChangeAspect="1"/>
              </p:cNvSpPr>
              <p:nvPr/>
            </p:nvSpPr>
            <p:spPr bwMode="auto">
              <a:xfrm rot="-7998">
                <a:off x="3753" y="1475"/>
                <a:ext cx="1023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 switching costs - integration</a:t>
                </a:r>
              </a:p>
            </p:txBody>
          </p:sp>
        </p:grpSp>
        <p:grpSp>
          <p:nvGrpSpPr>
            <p:cNvPr id="17484" name="Group 165"/>
            <p:cNvGrpSpPr>
              <a:grpSpLocks/>
            </p:cNvGrpSpPr>
            <p:nvPr/>
          </p:nvGrpSpPr>
          <p:grpSpPr bwMode="auto">
            <a:xfrm>
              <a:off x="1155" y="1316"/>
              <a:ext cx="973" cy="619"/>
              <a:chOff x="1163" y="636"/>
              <a:chExt cx="1077" cy="683"/>
            </a:xfrm>
          </p:grpSpPr>
          <p:pic>
            <p:nvPicPr>
              <p:cNvPr id="17574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163" y="636"/>
                <a:ext cx="1077" cy="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5" name="TextBox 35"/>
              <p:cNvSpPr txBox="1">
                <a:spLocks noChangeAspect="1"/>
              </p:cNvSpPr>
              <p:nvPr/>
            </p:nvSpPr>
            <p:spPr bwMode="auto">
              <a:xfrm rot="-7998">
                <a:off x="1193" y="795"/>
                <a:ext cx="935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optimize supply chain</a:t>
                </a:r>
              </a:p>
            </p:txBody>
          </p:sp>
        </p:grpSp>
        <p:grpSp>
          <p:nvGrpSpPr>
            <p:cNvPr id="17485" name="Group 168"/>
            <p:cNvGrpSpPr>
              <a:grpSpLocks/>
            </p:cNvGrpSpPr>
            <p:nvPr/>
          </p:nvGrpSpPr>
          <p:grpSpPr bwMode="auto">
            <a:xfrm>
              <a:off x="1280" y="2721"/>
              <a:ext cx="1190" cy="627"/>
              <a:chOff x="1272" y="2705"/>
              <a:chExt cx="1190" cy="771"/>
            </a:xfrm>
          </p:grpSpPr>
          <p:pic>
            <p:nvPicPr>
              <p:cNvPr id="17577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1272" y="2705"/>
                <a:ext cx="119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78" name="TextBox 35"/>
              <p:cNvSpPr txBox="1">
                <a:spLocks noChangeAspect="1"/>
              </p:cNvSpPr>
              <p:nvPr/>
            </p:nvSpPr>
            <p:spPr bwMode="auto">
              <a:xfrm rot="-7998">
                <a:off x="1353" y="2787"/>
                <a:ext cx="1023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- games &amp; apps</a:t>
                </a:r>
              </a:p>
            </p:txBody>
          </p:sp>
        </p:grpSp>
        <p:grpSp>
          <p:nvGrpSpPr>
            <p:cNvPr id="17486" name="Group 171"/>
            <p:cNvGrpSpPr>
              <a:grpSpLocks/>
            </p:cNvGrpSpPr>
            <p:nvPr/>
          </p:nvGrpSpPr>
          <p:grpSpPr bwMode="auto">
            <a:xfrm>
              <a:off x="3440" y="2677"/>
              <a:ext cx="1102" cy="771"/>
              <a:chOff x="3624" y="2549"/>
              <a:chExt cx="1102" cy="771"/>
            </a:xfrm>
          </p:grpSpPr>
          <p:pic>
            <p:nvPicPr>
              <p:cNvPr id="17580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3624" y="2549"/>
                <a:ext cx="1102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1" name="TextBox 35"/>
              <p:cNvSpPr txBox="1">
                <a:spLocks noChangeAspect="1"/>
              </p:cNvSpPr>
              <p:nvPr/>
            </p:nvSpPr>
            <p:spPr bwMode="auto">
              <a:xfrm rot="-7998">
                <a:off x="3705" y="27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through wi-fi access</a:t>
                </a:r>
              </a:p>
            </p:txBody>
          </p:sp>
        </p:grpSp>
        <p:grpSp>
          <p:nvGrpSpPr>
            <p:cNvPr id="17487" name="Group 174"/>
            <p:cNvGrpSpPr>
              <a:grpSpLocks/>
            </p:cNvGrpSpPr>
            <p:nvPr/>
          </p:nvGrpSpPr>
          <p:grpSpPr bwMode="auto">
            <a:xfrm>
              <a:off x="0" y="1838"/>
              <a:ext cx="984" cy="803"/>
              <a:chOff x="0" y="2142"/>
              <a:chExt cx="984" cy="803"/>
            </a:xfrm>
          </p:grpSpPr>
          <p:pic>
            <p:nvPicPr>
              <p:cNvPr id="17583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0" y="2142"/>
                <a:ext cx="984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4" name="TextBox 35"/>
              <p:cNvSpPr txBox="1">
                <a:spLocks noChangeAspect="1"/>
              </p:cNvSpPr>
              <p:nvPr/>
            </p:nvSpPr>
            <p:spPr bwMode="auto">
              <a:xfrm rot="-7998">
                <a:off x="58" y="2253"/>
                <a:ext cx="879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 &amp; cellular operators</a:t>
                </a:r>
              </a:p>
            </p:txBody>
          </p:sp>
        </p:grpSp>
        <p:grpSp>
          <p:nvGrpSpPr>
            <p:cNvPr id="17488" name="Group 177"/>
            <p:cNvGrpSpPr>
              <a:grpSpLocks/>
            </p:cNvGrpSpPr>
            <p:nvPr/>
          </p:nvGrpSpPr>
          <p:grpSpPr bwMode="auto">
            <a:xfrm>
              <a:off x="4776" y="1838"/>
              <a:ext cx="984" cy="685"/>
              <a:chOff x="4776" y="1878"/>
              <a:chExt cx="984" cy="685"/>
            </a:xfrm>
          </p:grpSpPr>
          <p:pic>
            <p:nvPicPr>
              <p:cNvPr id="17586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776" y="1878"/>
                <a:ext cx="984" cy="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87" name="TextBox 35"/>
              <p:cNvSpPr txBox="1">
                <a:spLocks noChangeAspect="1"/>
              </p:cNvSpPr>
              <p:nvPr/>
            </p:nvSpPr>
            <p:spPr bwMode="auto">
              <a:xfrm rot="-7998">
                <a:off x="4850" y="2027"/>
                <a:ext cx="87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app &amp; game developers</a:t>
                </a:r>
              </a:p>
            </p:txBody>
          </p:sp>
        </p:grpSp>
        <p:grpSp>
          <p:nvGrpSpPr>
            <p:cNvPr id="17489" name="Group 180"/>
            <p:cNvGrpSpPr>
              <a:grpSpLocks/>
            </p:cNvGrpSpPr>
            <p:nvPr/>
          </p:nvGrpSpPr>
          <p:grpSpPr bwMode="auto">
            <a:xfrm>
              <a:off x="4304" y="3549"/>
              <a:ext cx="917" cy="771"/>
              <a:chOff x="4392" y="3549"/>
              <a:chExt cx="981" cy="771"/>
            </a:xfrm>
          </p:grpSpPr>
          <p:pic>
            <p:nvPicPr>
              <p:cNvPr id="17589" name="Picture 34" descr="postit_green.psd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2553">
                <a:off x="4392" y="3549"/>
                <a:ext cx="981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0" name="TextBox 35"/>
              <p:cNvSpPr txBox="1">
                <a:spLocks noChangeAspect="1"/>
              </p:cNvSpPr>
              <p:nvPr/>
            </p:nvSpPr>
            <p:spPr bwMode="auto">
              <a:xfrm rot="-7998">
                <a:off x="4472" y="3647"/>
                <a:ext cx="778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iPhone, apps &amp; related services</a:t>
                </a:r>
              </a:p>
            </p:txBody>
          </p:sp>
        </p:grpSp>
      </p:grpSp>
      <p:grpSp>
        <p:nvGrpSpPr>
          <p:cNvPr id="17490" name="Group 205"/>
          <p:cNvGrpSpPr>
            <a:grpSpLocks/>
          </p:cNvGrpSpPr>
          <p:nvPr/>
        </p:nvGrpSpPr>
        <p:grpSpPr bwMode="auto">
          <a:xfrm>
            <a:off x="0" y="1914525"/>
            <a:ext cx="9145588" cy="4943475"/>
            <a:chOff x="0" y="1206"/>
            <a:chExt cx="5761" cy="3114"/>
          </a:xfrm>
        </p:grpSpPr>
        <p:grpSp>
          <p:nvGrpSpPr>
            <p:cNvPr id="17491" name="Group 184"/>
            <p:cNvGrpSpPr>
              <a:grpSpLocks/>
            </p:cNvGrpSpPr>
            <p:nvPr/>
          </p:nvGrpSpPr>
          <p:grpSpPr bwMode="auto">
            <a:xfrm>
              <a:off x="0" y="2583"/>
              <a:ext cx="1193" cy="697"/>
              <a:chOff x="-97" y="1471"/>
              <a:chExt cx="1193" cy="697"/>
            </a:xfrm>
          </p:grpSpPr>
          <p:pic>
            <p:nvPicPr>
              <p:cNvPr id="17593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-97" y="1471"/>
                <a:ext cx="1193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4" name="TextBox 36"/>
              <p:cNvSpPr txBox="1">
                <a:spLocks noChangeAspect="1"/>
              </p:cNvSpPr>
              <p:nvPr/>
            </p:nvSpPr>
            <p:spPr bwMode="auto">
              <a:xfrm rot="2796">
                <a:off x="0" y="1618"/>
                <a:ext cx="1024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  <p:grpSp>
          <p:nvGrpSpPr>
            <p:cNvPr id="17492" name="Group 187"/>
            <p:cNvGrpSpPr>
              <a:grpSpLocks/>
            </p:cNvGrpSpPr>
            <p:nvPr/>
          </p:nvGrpSpPr>
          <p:grpSpPr bwMode="auto">
            <a:xfrm>
              <a:off x="1104" y="2813"/>
              <a:ext cx="923" cy="681"/>
              <a:chOff x="343" y="3549"/>
              <a:chExt cx="923" cy="681"/>
            </a:xfrm>
          </p:grpSpPr>
          <p:pic>
            <p:nvPicPr>
              <p:cNvPr id="17596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43" y="3549"/>
                <a:ext cx="923" cy="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97" name="TextBox 36"/>
              <p:cNvSpPr txBox="1">
                <a:spLocks noChangeAspect="1"/>
              </p:cNvSpPr>
              <p:nvPr/>
            </p:nvSpPr>
            <p:spPr bwMode="auto">
              <a:xfrm rot="2796">
                <a:off x="368" y="3594"/>
                <a:ext cx="855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content agreements with book publishers</a:t>
                </a:r>
              </a:p>
            </p:txBody>
          </p:sp>
        </p:grpSp>
        <p:grpSp>
          <p:nvGrpSpPr>
            <p:cNvPr id="17493" name="Group 190"/>
            <p:cNvGrpSpPr>
              <a:grpSpLocks/>
            </p:cNvGrpSpPr>
            <p:nvPr/>
          </p:nvGrpSpPr>
          <p:grpSpPr bwMode="auto">
            <a:xfrm>
              <a:off x="2333" y="2471"/>
              <a:ext cx="1274" cy="784"/>
              <a:chOff x="2292" y="791"/>
              <a:chExt cx="1314" cy="784"/>
            </a:xfrm>
          </p:grpSpPr>
          <p:pic>
            <p:nvPicPr>
              <p:cNvPr id="17599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2292" y="791"/>
                <a:ext cx="1314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0" name="TextBox 36"/>
              <p:cNvSpPr txBox="1">
                <a:spLocks noChangeAspect="1"/>
              </p:cNvSpPr>
              <p:nvPr/>
            </p:nvSpPr>
            <p:spPr bwMode="auto">
              <a:xfrm rot="2796">
                <a:off x="2347" y="859"/>
                <a:ext cx="1142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all digital devices linked through software platform</a:t>
                </a:r>
              </a:p>
            </p:txBody>
          </p:sp>
        </p:grpSp>
        <p:grpSp>
          <p:nvGrpSpPr>
            <p:cNvPr id="17494" name="Group 193"/>
            <p:cNvGrpSpPr>
              <a:grpSpLocks/>
            </p:cNvGrpSpPr>
            <p:nvPr/>
          </p:nvGrpSpPr>
          <p:grpSpPr bwMode="auto">
            <a:xfrm>
              <a:off x="3520" y="1206"/>
              <a:ext cx="1265" cy="697"/>
              <a:chOff x="3519" y="1206"/>
              <a:chExt cx="1265" cy="697"/>
            </a:xfrm>
          </p:grpSpPr>
          <p:pic>
            <p:nvPicPr>
              <p:cNvPr id="17602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519" y="1206"/>
                <a:ext cx="126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3" name="TextBox 36"/>
              <p:cNvSpPr txBox="1">
                <a:spLocks noChangeAspect="1"/>
              </p:cNvSpPr>
              <p:nvPr/>
            </p:nvSpPr>
            <p:spPr bwMode="auto">
              <a:xfrm rot="2796">
                <a:off x="3573" y="1259"/>
                <a:ext cx="1106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increased switching costs -  shared information</a:t>
                </a:r>
              </a:p>
            </p:txBody>
          </p:sp>
        </p:grpSp>
        <p:grpSp>
          <p:nvGrpSpPr>
            <p:cNvPr id="17495" name="Group 196"/>
            <p:cNvGrpSpPr>
              <a:grpSpLocks/>
            </p:cNvGrpSpPr>
            <p:nvPr/>
          </p:nvGrpSpPr>
          <p:grpSpPr bwMode="auto">
            <a:xfrm>
              <a:off x="3761" y="2835"/>
              <a:ext cx="855" cy="610"/>
              <a:chOff x="3664" y="2179"/>
              <a:chExt cx="855" cy="610"/>
            </a:xfrm>
          </p:grpSpPr>
          <p:pic>
            <p:nvPicPr>
              <p:cNvPr id="17605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3665" y="2179"/>
                <a:ext cx="827" cy="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6" name="TextBox 36"/>
              <p:cNvSpPr txBox="1">
                <a:spLocks noChangeAspect="1"/>
              </p:cNvSpPr>
              <p:nvPr/>
            </p:nvSpPr>
            <p:spPr bwMode="auto">
              <a:xfrm rot="2796">
                <a:off x="3664" y="2274"/>
                <a:ext cx="85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iTunes bookstore</a:t>
                </a:r>
              </a:p>
            </p:txBody>
          </p:sp>
        </p:grpSp>
        <p:grpSp>
          <p:nvGrpSpPr>
            <p:cNvPr id="17496" name="Group 199"/>
            <p:cNvGrpSpPr>
              <a:grpSpLocks/>
            </p:cNvGrpSpPr>
            <p:nvPr/>
          </p:nvGrpSpPr>
          <p:grpSpPr bwMode="auto">
            <a:xfrm>
              <a:off x="4760" y="3623"/>
              <a:ext cx="1001" cy="697"/>
              <a:chOff x="119" y="2214"/>
              <a:chExt cx="945" cy="697"/>
            </a:xfrm>
          </p:grpSpPr>
          <p:pic>
            <p:nvPicPr>
              <p:cNvPr id="17608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119" y="2214"/>
                <a:ext cx="945" cy="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09" name="TextBox 36"/>
              <p:cNvSpPr txBox="1">
                <a:spLocks noChangeAspect="1"/>
              </p:cNvSpPr>
              <p:nvPr/>
            </p:nvSpPr>
            <p:spPr bwMode="auto">
              <a:xfrm rot="2796">
                <a:off x="120" y="2307"/>
                <a:ext cx="91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iPad, apps, books &amp; related services</a:t>
                </a:r>
              </a:p>
            </p:txBody>
          </p:sp>
        </p:grpSp>
        <p:grpSp>
          <p:nvGrpSpPr>
            <p:cNvPr id="17497" name="Group 202"/>
            <p:cNvGrpSpPr>
              <a:grpSpLocks/>
            </p:cNvGrpSpPr>
            <p:nvPr/>
          </p:nvGrpSpPr>
          <p:grpSpPr bwMode="auto">
            <a:xfrm>
              <a:off x="4784" y="2455"/>
              <a:ext cx="977" cy="964"/>
              <a:chOff x="4639" y="2655"/>
              <a:chExt cx="977" cy="964"/>
            </a:xfrm>
          </p:grpSpPr>
          <p:pic>
            <p:nvPicPr>
              <p:cNvPr id="17611" name="Picture 31" descr="postit_blue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75187">
                <a:off x="4639" y="2655"/>
                <a:ext cx="977" cy="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12" name="TextBox 36"/>
              <p:cNvSpPr txBox="1">
                <a:spLocks noChangeAspect="1"/>
              </p:cNvSpPr>
              <p:nvPr/>
            </p:nvSpPr>
            <p:spPr bwMode="auto">
              <a:xfrm rot="2796">
                <a:off x="4718" y="2794"/>
                <a:ext cx="839" cy="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sz="1400">
                    <a:latin typeface="Handwriting - Dakota" charset="0"/>
                    <a:ea typeface="Handwriting - Dakota" charset="0"/>
                    <a:cs typeface="Handwriting - Dakota" charset="0"/>
                  </a:rPr>
                  <a:t>book publishers &amp; developers of digital content</a:t>
                </a:r>
              </a:p>
            </p:txBody>
          </p:sp>
        </p:grpSp>
      </p:grpSp>
      <p:sp>
        <p:nvSpPr>
          <p:cNvPr id="134" name="Rectangle 133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3733800" y="990600"/>
            <a:ext cx="1905000" cy="1828800"/>
            <a:chOff x="2637" y="1248"/>
            <a:chExt cx="1347" cy="1440"/>
          </a:xfrm>
        </p:grpSpPr>
        <p:pic>
          <p:nvPicPr>
            <p:cNvPr id="4128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29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solutions for differentiated customers - professional &amp; consumer 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7543800" y="990600"/>
            <a:ext cx="1600200" cy="1219200"/>
            <a:chOff x="2637" y="1248"/>
            <a:chExt cx="1347" cy="1440"/>
          </a:xfrm>
        </p:grpSpPr>
        <p:pic>
          <p:nvPicPr>
            <p:cNvPr id="4132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3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High-end mass market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7651750" y="2286000"/>
            <a:ext cx="1492250" cy="1295400"/>
            <a:chOff x="4628" y="1680"/>
            <a:chExt cx="1132" cy="840"/>
          </a:xfrm>
        </p:grpSpPr>
        <p:pic>
          <p:nvPicPr>
            <p:cNvPr id="4135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82806">
              <a:off x="4628" y="1680"/>
              <a:ext cx="1132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6" name="TextBox 24"/>
            <p:cNvSpPr txBox="1">
              <a:spLocks noChangeArrowheads="1"/>
            </p:cNvSpPr>
            <p:nvPr/>
          </p:nvSpPr>
          <p:spPr bwMode="auto">
            <a:xfrm rot="589027">
              <a:off x="4740" y="1803"/>
              <a:ext cx="88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software developers</a:t>
              </a:r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5562600" y="3429000"/>
            <a:ext cx="1752600" cy="1143000"/>
            <a:chOff x="3504" y="2304"/>
            <a:chExt cx="1248" cy="816"/>
          </a:xfrm>
        </p:grpSpPr>
        <p:pic>
          <p:nvPicPr>
            <p:cNvPr id="4139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0" name="TextBox 24"/>
            <p:cNvSpPr txBox="1">
              <a:spLocks noChangeArrowheads="1"/>
            </p:cNvSpPr>
            <p:nvPr/>
          </p:nvSpPr>
          <p:spPr bwMode="auto">
            <a:xfrm>
              <a:off x="3551" y="2371"/>
              <a:ext cx="1068" cy="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Wholesalers, retailers, re-sellers</a:t>
              </a:r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6096000" y="4191000"/>
            <a:ext cx="1371600" cy="914400"/>
            <a:chOff x="3504" y="2304"/>
            <a:chExt cx="1248" cy="816"/>
          </a:xfrm>
        </p:grpSpPr>
        <p:pic>
          <p:nvPicPr>
            <p:cNvPr id="4143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4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online store</a:t>
              </a:r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1828800" y="3124200"/>
            <a:ext cx="1676400" cy="1066800"/>
            <a:chOff x="3504" y="2304"/>
            <a:chExt cx="1248" cy="816"/>
          </a:xfrm>
        </p:grpSpPr>
        <p:pic>
          <p:nvPicPr>
            <p:cNvPr id="4146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" name="TextBox 24"/>
            <p:cNvSpPr txBox="1">
              <a:spLocks noChangeArrowheads="1"/>
            </p:cNvSpPr>
            <p:nvPr/>
          </p:nvSpPr>
          <p:spPr bwMode="auto">
            <a:xfrm>
              <a:off x="3551" y="2371"/>
              <a:ext cx="1067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brand - Apple, PowerMac, iMac</a:t>
              </a:r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2438400" y="4114800"/>
            <a:ext cx="1371600" cy="914400"/>
            <a:chOff x="3504" y="2304"/>
            <a:chExt cx="1248" cy="816"/>
          </a:xfrm>
        </p:grpSpPr>
        <p:pic>
          <p:nvPicPr>
            <p:cNvPr id="4149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0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innovative designers</a:t>
              </a:r>
            </a:p>
          </p:txBody>
        </p: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1676400" y="4610100"/>
            <a:ext cx="1371600" cy="1155700"/>
            <a:chOff x="3504" y="2304"/>
            <a:chExt cx="1248" cy="816"/>
          </a:xfrm>
        </p:grpSpPr>
        <p:pic>
          <p:nvPicPr>
            <p:cNvPr id="4152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3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 &amp; patents &amp; agreements</a:t>
              </a:r>
            </a:p>
          </p:txBody>
        </p:sp>
      </p:grp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0" y="901700"/>
            <a:ext cx="1600200" cy="1219200"/>
            <a:chOff x="2637" y="1248"/>
            <a:chExt cx="1347" cy="1440"/>
          </a:xfrm>
        </p:grpSpPr>
        <p:pic>
          <p:nvPicPr>
            <p:cNvPr id="4155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6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component makers</a:t>
              </a:r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41300" y="1638300"/>
            <a:ext cx="1600200" cy="1219200"/>
            <a:chOff x="2637" y="1248"/>
            <a:chExt cx="1347" cy="1440"/>
          </a:xfrm>
        </p:grpSpPr>
        <p:pic>
          <p:nvPicPr>
            <p:cNvPr id="4158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59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Shipping &amp; logistic suppliers</a:t>
              </a:r>
            </a:p>
          </p:txBody>
        </p:sp>
      </p:grp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1981200" y="990600"/>
            <a:ext cx="1600200" cy="1219200"/>
            <a:chOff x="2637" y="1248"/>
            <a:chExt cx="1347" cy="1440"/>
          </a:xfrm>
        </p:grpSpPr>
        <p:pic>
          <p:nvPicPr>
            <p:cNvPr id="4161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62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build whole devices both h/w &amp; s/w</a:t>
              </a:r>
            </a:p>
          </p:txBody>
        </p:sp>
      </p:grpSp>
      <p:grpSp>
        <p:nvGrpSpPr>
          <p:cNvPr id="23" name="Group 70"/>
          <p:cNvGrpSpPr>
            <a:grpSpLocks/>
          </p:cNvGrpSpPr>
          <p:nvPr/>
        </p:nvGrpSpPr>
        <p:grpSpPr bwMode="auto">
          <a:xfrm>
            <a:off x="0" y="2425700"/>
            <a:ext cx="1492250" cy="1295400"/>
            <a:chOff x="4628" y="1680"/>
            <a:chExt cx="1132" cy="840"/>
          </a:xfrm>
        </p:grpSpPr>
        <p:pic>
          <p:nvPicPr>
            <p:cNvPr id="4167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82806">
              <a:off x="4628" y="1680"/>
              <a:ext cx="1132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68" name="TextBox 24"/>
            <p:cNvSpPr txBox="1">
              <a:spLocks noChangeArrowheads="1"/>
            </p:cNvSpPr>
            <p:nvPr/>
          </p:nvSpPr>
          <p:spPr bwMode="auto">
            <a:xfrm rot="589027">
              <a:off x="4740" y="1803"/>
              <a:ext cx="88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software developers</a:t>
              </a:r>
            </a:p>
          </p:txBody>
        </p:sp>
      </p:grpSp>
      <p:grpSp>
        <p:nvGrpSpPr>
          <p:cNvPr id="24" name="Group 76"/>
          <p:cNvGrpSpPr>
            <a:grpSpLocks/>
          </p:cNvGrpSpPr>
          <p:nvPr/>
        </p:nvGrpSpPr>
        <p:grpSpPr bwMode="auto">
          <a:xfrm>
            <a:off x="5715000" y="1028700"/>
            <a:ext cx="1600200" cy="1219200"/>
            <a:chOff x="2637" y="1248"/>
            <a:chExt cx="1347" cy="1440"/>
          </a:xfrm>
        </p:grpSpPr>
        <p:pic>
          <p:nvPicPr>
            <p:cNvPr id="4173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37" y="1248"/>
              <a:ext cx="1347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74" name="TextBox 24"/>
            <p:cNvSpPr txBox="1">
              <a:spLocks noChangeArrowheads="1"/>
            </p:cNvSpPr>
            <p:nvPr/>
          </p:nvSpPr>
          <p:spPr bwMode="auto">
            <a:xfrm>
              <a:off x="2688" y="1392"/>
              <a:ext cx="1152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differentiated markets</a:t>
              </a:r>
            </a:p>
          </p:txBody>
        </p:sp>
      </p:grpSp>
      <p:grpSp>
        <p:nvGrpSpPr>
          <p:cNvPr id="25" name="Group 94"/>
          <p:cNvGrpSpPr>
            <a:grpSpLocks/>
          </p:cNvGrpSpPr>
          <p:nvPr/>
        </p:nvGrpSpPr>
        <p:grpSpPr bwMode="auto">
          <a:xfrm>
            <a:off x="228600" y="5702300"/>
            <a:ext cx="1371600" cy="1155700"/>
            <a:chOff x="3504" y="2304"/>
            <a:chExt cx="1248" cy="816"/>
          </a:xfrm>
        </p:grpSpPr>
        <p:pic>
          <p:nvPicPr>
            <p:cNvPr id="4191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2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Invest in R&amp;D</a:t>
              </a:r>
            </a:p>
          </p:txBody>
        </p:sp>
      </p:grpSp>
      <p:grpSp>
        <p:nvGrpSpPr>
          <p:cNvPr id="26" name="Group 97"/>
          <p:cNvGrpSpPr>
            <a:grpSpLocks/>
          </p:cNvGrpSpPr>
          <p:nvPr/>
        </p:nvGrpSpPr>
        <p:grpSpPr bwMode="auto">
          <a:xfrm>
            <a:off x="4572000" y="5600700"/>
            <a:ext cx="1473200" cy="1155700"/>
            <a:chOff x="3504" y="2304"/>
            <a:chExt cx="1248" cy="816"/>
          </a:xfrm>
        </p:grpSpPr>
        <p:pic>
          <p:nvPicPr>
            <p:cNvPr id="4194" name="Picture 18" descr="postit_oran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4" y="2304"/>
              <a:ext cx="124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5" name="TextBox 24"/>
            <p:cNvSpPr txBox="1">
              <a:spLocks noChangeArrowheads="1"/>
            </p:cNvSpPr>
            <p:nvPr/>
          </p:nvSpPr>
          <p:spPr bwMode="auto">
            <a:xfrm>
              <a:off x="3552" y="2371"/>
              <a:ext cx="1067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Computers, software &amp; services </a:t>
              </a:r>
            </a:p>
          </p:txBody>
        </p:sp>
      </p:grpSp>
      <p:grpSp>
        <p:nvGrpSpPr>
          <p:cNvPr id="27" name="Group 103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4200" name="Text Box 104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28" name="Group 105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4202" name="Picture 18" descr="postit_orange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03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152400" y="1350963"/>
            <a:ext cx="1712913" cy="1138237"/>
            <a:chOff x="128" y="2019"/>
            <a:chExt cx="1079" cy="717"/>
          </a:xfrm>
        </p:grpSpPr>
        <p:pic>
          <p:nvPicPr>
            <p:cNvPr id="8248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49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audio-visual content producers</a:t>
              </a: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317500" y="2582863"/>
            <a:ext cx="1370013" cy="1074737"/>
            <a:chOff x="128" y="2019"/>
            <a:chExt cx="1079" cy="717"/>
          </a:xfrm>
        </p:grpSpPr>
        <p:pic>
          <p:nvPicPr>
            <p:cNvPr id="8251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52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record</a:t>
              </a:r>
            </a:p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labels</a:t>
              </a:r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1905000" y="3040063"/>
            <a:ext cx="1712913" cy="1366837"/>
            <a:chOff x="128" y="2019"/>
            <a:chExt cx="1079" cy="717"/>
          </a:xfrm>
        </p:grpSpPr>
        <p:pic>
          <p:nvPicPr>
            <p:cNvPr id="8254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55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iPod, iTunes software &amp; content agreements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1739900" y="4246563"/>
            <a:ext cx="1370013" cy="1074737"/>
            <a:chOff x="128" y="2019"/>
            <a:chExt cx="1079" cy="717"/>
          </a:xfrm>
        </p:grpSpPr>
        <p:pic>
          <p:nvPicPr>
            <p:cNvPr id="8261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2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retail stores</a:t>
              </a:r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3721100" y="1439863"/>
            <a:ext cx="1712913" cy="1404937"/>
            <a:chOff x="128" y="2019"/>
            <a:chExt cx="1079" cy="717"/>
          </a:xfrm>
        </p:grpSpPr>
        <p:pic>
          <p:nvPicPr>
            <p:cNvPr id="8264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5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purchase &amp; mgmt of digital music, audio, video</a:t>
              </a:r>
            </a:p>
          </p:txBody>
        </p: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3884613" y="2887663"/>
            <a:ext cx="1536700" cy="1379537"/>
            <a:chOff x="127" y="2019"/>
            <a:chExt cx="1080" cy="717"/>
          </a:xfrm>
        </p:grpSpPr>
        <p:pic>
          <p:nvPicPr>
            <p:cNvPr id="8268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69" name="TextBox 25"/>
            <p:cNvSpPr txBox="1">
              <a:spLocks noChangeAspect="1"/>
            </p:cNvSpPr>
            <p:nvPr/>
          </p:nvSpPr>
          <p:spPr bwMode="auto">
            <a:xfrm rot="27506">
              <a:off x="127" y="2111"/>
              <a:ext cx="1019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integration of information across devices</a:t>
              </a:r>
            </a:p>
          </p:txBody>
        </p: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5727700" y="1008063"/>
            <a:ext cx="1370013" cy="1074737"/>
            <a:chOff x="128" y="2019"/>
            <a:chExt cx="1079" cy="717"/>
          </a:xfrm>
        </p:grpSpPr>
        <p:pic>
          <p:nvPicPr>
            <p:cNvPr id="8271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72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control buying experience</a:t>
              </a:r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5905500" y="1998663"/>
            <a:ext cx="1370013" cy="1074737"/>
            <a:chOff x="128" y="2019"/>
            <a:chExt cx="1079" cy="717"/>
          </a:xfrm>
        </p:grpSpPr>
        <p:pic>
          <p:nvPicPr>
            <p:cNvPr id="8274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75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 switching costs</a:t>
              </a:r>
            </a:p>
          </p:txBody>
        </p:sp>
      </p:grpSp>
      <p:grpSp>
        <p:nvGrpSpPr>
          <p:cNvPr id="20" name="Group 87"/>
          <p:cNvGrpSpPr>
            <a:grpSpLocks/>
          </p:cNvGrpSpPr>
          <p:nvPr/>
        </p:nvGrpSpPr>
        <p:grpSpPr bwMode="auto">
          <a:xfrm>
            <a:off x="5626100" y="3522663"/>
            <a:ext cx="1370013" cy="1074737"/>
            <a:chOff x="128" y="2019"/>
            <a:chExt cx="1079" cy="717"/>
          </a:xfrm>
        </p:grpSpPr>
        <p:pic>
          <p:nvPicPr>
            <p:cNvPr id="8280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81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iTunes store</a:t>
              </a:r>
            </a:p>
          </p:txBody>
        </p:sp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6019800" y="4576763"/>
            <a:ext cx="1370013" cy="1074737"/>
            <a:chOff x="128" y="2019"/>
            <a:chExt cx="1079" cy="717"/>
          </a:xfrm>
        </p:grpSpPr>
        <p:pic>
          <p:nvPicPr>
            <p:cNvPr id="8283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84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chain of owned stores</a:t>
              </a:r>
            </a:p>
          </p:txBody>
        </p:sp>
      </p:grpSp>
      <p:grpSp>
        <p:nvGrpSpPr>
          <p:cNvPr id="22" name="Group 93"/>
          <p:cNvGrpSpPr>
            <a:grpSpLocks/>
          </p:cNvGrpSpPr>
          <p:nvPr/>
        </p:nvGrpSpPr>
        <p:grpSpPr bwMode="auto">
          <a:xfrm>
            <a:off x="2044700" y="1109663"/>
            <a:ext cx="1370013" cy="1074737"/>
            <a:chOff x="128" y="2019"/>
            <a:chExt cx="1079" cy="717"/>
          </a:xfrm>
        </p:grpSpPr>
        <p:pic>
          <p:nvPicPr>
            <p:cNvPr id="8286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87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control the supply chain</a:t>
              </a:r>
            </a:p>
          </p:txBody>
        </p:sp>
      </p:grpSp>
      <p:grpSp>
        <p:nvGrpSpPr>
          <p:cNvPr id="23" name="Group 96"/>
          <p:cNvGrpSpPr>
            <a:grpSpLocks/>
          </p:cNvGrpSpPr>
          <p:nvPr/>
        </p:nvGrpSpPr>
        <p:grpSpPr bwMode="auto">
          <a:xfrm>
            <a:off x="609600" y="5783263"/>
            <a:ext cx="1370013" cy="1074737"/>
            <a:chOff x="128" y="2019"/>
            <a:chExt cx="1079" cy="717"/>
          </a:xfrm>
        </p:grpSpPr>
        <p:pic>
          <p:nvPicPr>
            <p:cNvPr id="8289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0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increased investment in R&amp;D</a:t>
              </a:r>
            </a:p>
          </p:txBody>
        </p:sp>
      </p:grpSp>
      <p:grpSp>
        <p:nvGrpSpPr>
          <p:cNvPr id="24" name="Group 99"/>
          <p:cNvGrpSpPr>
            <a:grpSpLocks/>
          </p:cNvGrpSpPr>
          <p:nvPr/>
        </p:nvGrpSpPr>
        <p:grpSpPr bwMode="auto">
          <a:xfrm>
            <a:off x="4851400" y="5783263"/>
            <a:ext cx="1370013" cy="1074737"/>
            <a:chOff x="128" y="2019"/>
            <a:chExt cx="1079" cy="717"/>
          </a:xfrm>
        </p:grpSpPr>
        <p:pic>
          <p:nvPicPr>
            <p:cNvPr id="8292" name="Picture 19" descr="postit_pink_purple_b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DFBFC"/>
                </a:clrFrom>
                <a:clrTo>
                  <a:srgbClr val="FDFB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" y="2019"/>
              <a:ext cx="1067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3" name="TextBox 25"/>
            <p:cNvSpPr txBox="1">
              <a:spLocks noChangeAspect="1"/>
            </p:cNvSpPr>
            <p:nvPr/>
          </p:nvSpPr>
          <p:spPr bwMode="auto">
            <a:xfrm rot="27506">
              <a:off x="128" y="2111"/>
              <a:ext cx="101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iPod, music &amp; related products </a:t>
              </a:r>
            </a:p>
          </p:txBody>
        </p:sp>
      </p:grpSp>
      <p:grpSp>
        <p:nvGrpSpPr>
          <p:cNvPr id="25" name="Group 10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8295" name="Text Box 10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26" name="Group 10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8297" name="Picture 18" descr="postit_orange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8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27" name="Group 10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8300" name="Text Box 10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28" name="Group 10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8302" name="Picture 19" descr="postit_pink_purple_b.psd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sp>
        <p:nvSpPr>
          <p:cNvPr id="61" name="Rectangle 60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 Activities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 advTm="296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3676650" y="979488"/>
            <a:ext cx="1889125" cy="1223962"/>
            <a:chOff x="2316" y="617"/>
            <a:chExt cx="1190" cy="771"/>
          </a:xfrm>
        </p:grpSpPr>
        <p:pic>
          <p:nvPicPr>
            <p:cNvPr id="11325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16" y="617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6" name="TextBox 35"/>
            <p:cNvSpPr txBox="1">
              <a:spLocks noChangeAspect="1"/>
            </p:cNvSpPr>
            <p:nvPr/>
          </p:nvSpPr>
          <p:spPr bwMode="auto">
            <a:xfrm rot="-7998">
              <a:off x="2373" y="851"/>
              <a:ext cx="102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games &amp; apps across devices</a:t>
              </a:r>
            </a:p>
          </p:txBody>
        </p:sp>
      </p:grp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3689350" y="2185988"/>
            <a:ext cx="1889125" cy="1223962"/>
            <a:chOff x="2372" y="1569"/>
            <a:chExt cx="1190" cy="771"/>
          </a:xfrm>
        </p:grpSpPr>
        <p:pic>
          <p:nvPicPr>
            <p:cNvPr id="11331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72" y="156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2" name="TextBox 35"/>
            <p:cNvSpPr txBox="1">
              <a:spLocks noChangeAspect="1"/>
            </p:cNvSpPr>
            <p:nvPr/>
          </p:nvSpPr>
          <p:spPr bwMode="auto">
            <a:xfrm rot="-7998">
              <a:off x="2453" y="1723"/>
              <a:ext cx="1023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easy access &amp; purchase through iTunes</a:t>
              </a:r>
            </a:p>
          </p:txBody>
        </p:sp>
      </p:grpSp>
      <p:grpSp>
        <p:nvGrpSpPr>
          <p:cNvPr id="14" name="Group 104"/>
          <p:cNvGrpSpPr>
            <a:grpSpLocks/>
          </p:cNvGrpSpPr>
          <p:nvPr/>
        </p:nvGrpSpPr>
        <p:grpSpPr bwMode="auto">
          <a:xfrm>
            <a:off x="368300" y="5634038"/>
            <a:ext cx="1582738" cy="1223962"/>
            <a:chOff x="0" y="2657"/>
            <a:chExt cx="997" cy="771"/>
          </a:xfrm>
        </p:grpSpPr>
        <p:pic>
          <p:nvPicPr>
            <p:cNvPr id="11335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0" y="2657"/>
              <a:ext cx="997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6" name="TextBox 35"/>
            <p:cNvSpPr txBox="1">
              <a:spLocks noChangeAspect="1"/>
            </p:cNvSpPr>
            <p:nvPr/>
          </p:nvSpPr>
          <p:spPr bwMode="auto">
            <a:xfrm rot="-7998">
              <a:off x="81" y="2819"/>
              <a:ext cx="7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reduce cost of sales</a:t>
              </a:r>
            </a:p>
          </p:txBody>
        </p:sp>
      </p:grp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5638800" y="1957388"/>
            <a:ext cx="1952625" cy="1160462"/>
            <a:chOff x="3672" y="1321"/>
            <a:chExt cx="1190" cy="771"/>
          </a:xfrm>
        </p:grpSpPr>
        <p:pic>
          <p:nvPicPr>
            <p:cNvPr id="11338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672" y="1321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9" name="TextBox 35"/>
            <p:cNvSpPr txBox="1">
              <a:spLocks noChangeAspect="1"/>
            </p:cNvSpPr>
            <p:nvPr/>
          </p:nvSpPr>
          <p:spPr bwMode="auto">
            <a:xfrm rot="-7998">
              <a:off x="3753" y="1475"/>
              <a:ext cx="1023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 switching costs - integration</a:t>
              </a:r>
            </a:p>
          </p:txBody>
        </p: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5562600" y="941388"/>
            <a:ext cx="1736725" cy="1122362"/>
            <a:chOff x="3512" y="649"/>
            <a:chExt cx="1190" cy="771"/>
          </a:xfrm>
        </p:grpSpPr>
        <p:pic>
          <p:nvPicPr>
            <p:cNvPr id="11340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512" y="64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41" name="TextBox 35"/>
            <p:cNvSpPr txBox="1">
              <a:spLocks noChangeAspect="1"/>
            </p:cNvSpPr>
            <p:nvPr/>
          </p:nvSpPr>
          <p:spPr bwMode="auto">
            <a:xfrm rot="-7998">
              <a:off x="3592" y="755"/>
              <a:ext cx="1024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specialized services in retail stores</a:t>
              </a:r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1846263" y="1009650"/>
            <a:ext cx="1544637" cy="1084263"/>
            <a:chOff x="1163" y="636"/>
            <a:chExt cx="1077" cy="683"/>
          </a:xfrm>
        </p:grpSpPr>
        <p:pic>
          <p:nvPicPr>
            <p:cNvPr id="11344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1163" y="636"/>
              <a:ext cx="1077" cy="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45" name="TextBox 35"/>
            <p:cNvSpPr txBox="1">
              <a:spLocks noChangeAspect="1"/>
            </p:cNvSpPr>
            <p:nvPr/>
          </p:nvSpPr>
          <p:spPr bwMode="auto">
            <a:xfrm rot="-7998">
              <a:off x="1193" y="795"/>
              <a:ext cx="93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optimize supply chain</a:t>
              </a:r>
            </a:p>
          </p:txBody>
        </p: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3765550" y="3481388"/>
            <a:ext cx="1584325" cy="1147762"/>
            <a:chOff x="2372" y="1569"/>
            <a:chExt cx="1190" cy="771"/>
          </a:xfrm>
        </p:grpSpPr>
        <p:pic>
          <p:nvPicPr>
            <p:cNvPr id="11348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72" y="156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49" name="TextBox 35"/>
            <p:cNvSpPr txBox="1">
              <a:spLocks noChangeAspect="1"/>
            </p:cNvSpPr>
            <p:nvPr/>
          </p:nvSpPr>
          <p:spPr bwMode="auto">
            <a:xfrm rot="-7998">
              <a:off x="2453" y="1723"/>
              <a:ext cx="1023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integrated phone</a:t>
              </a:r>
            </a:p>
          </p:txBody>
        </p:sp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1784350" y="3494088"/>
            <a:ext cx="1355725" cy="868362"/>
            <a:chOff x="2372" y="1569"/>
            <a:chExt cx="1190" cy="771"/>
          </a:xfrm>
        </p:grpSpPr>
        <p:pic>
          <p:nvPicPr>
            <p:cNvPr id="11351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2372" y="1569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52" name="TextBox 35"/>
            <p:cNvSpPr txBox="1">
              <a:spLocks noChangeAspect="1"/>
            </p:cNvSpPr>
            <p:nvPr/>
          </p:nvSpPr>
          <p:spPr bwMode="auto">
            <a:xfrm rot="-7998">
              <a:off x="2453" y="1723"/>
              <a:ext cx="102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iPhone</a:t>
              </a:r>
            </a:p>
          </p:txBody>
        </p:sp>
      </p:grp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2019300" y="4294188"/>
            <a:ext cx="1889125" cy="1223962"/>
            <a:chOff x="1272" y="2705"/>
            <a:chExt cx="1190" cy="771"/>
          </a:xfrm>
        </p:grpSpPr>
        <p:pic>
          <p:nvPicPr>
            <p:cNvPr id="11353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1272" y="2705"/>
              <a:ext cx="119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54" name="TextBox 35"/>
            <p:cNvSpPr txBox="1">
              <a:spLocks noChangeAspect="1"/>
            </p:cNvSpPr>
            <p:nvPr/>
          </p:nvSpPr>
          <p:spPr bwMode="auto">
            <a:xfrm rot="-7998">
              <a:off x="1353" y="2787"/>
              <a:ext cx="1023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content agreements extended to games &amp; apps</a:t>
              </a:r>
            </a:p>
          </p:txBody>
        </p:sp>
      </p:grpSp>
      <p:grpSp>
        <p:nvGrpSpPr>
          <p:cNvPr id="21" name="Group 94"/>
          <p:cNvGrpSpPr>
            <a:grpSpLocks/>
          </p:cNvGrpSpPr>
          <p:nvPr/>
        </p:nvGrpSpPr>
        <p:grpSpPr bwMode="auto">
          <a:xfrm>
            <a:off x="5651500" y="3665538"/>
            <a:ext cx="1749425" cy="1223962"/>
            <a:chOff x="3624" y="2549"/>
            <a:chExt cx="1102" cy="771"/>
          </a:xfrm>
        </p:grpSpPr>
        <p:pic>
          <p:nvPicPr>
            <p:cNvPr id="11356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624" y="2549"/>
              <a:ext cx="1102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57" name="TextBox 35"/>
            <p:cNvSpPr txBox="1">
              <a:spLocks noChangeAspect="1"/>
            </p:cNvSpPr>
            <p:nvPr/>
          </p:nvSpPr>
          <p:spPr bwMode="auto">
            <a:xfrm rot="-7998">
              <a:off x="3705" y="2707"/>
              <a:ext cx="9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iTunes through wi-fi access</a:t>
              </a:r>
            </a:p>
          </p:txBody>
        </p:sp>
      </p:grpSp>
      <p:grpSp>
        <p:nvGrpSpPr>
          <p:cNvPr id="22" name="Group 100"/>
          <p:cNvGrpSpPr>
            <a:grpSpLocks/>
          </p:cNvGrpSpPr>
          <p:nvPr/>
        </p:nvGrpSpPr>
        <p:grpSpPr bwMode="auto">
          <a:xfrm>
            <a:off x="49213" y="1393825"/>
            <a:ext cx="1562100" cy="1087438"/>
            <a:chOff x="31" y="878"/>
            <a:chExt cx="984" cy="685"/>
          </a:xfrm>
        </p:grpSpPr>
        <p:pic>
          <p:nvPicPr>
            <p:cNvPr id="11359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1" y="878"/>
              <a:ext cx="984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0" name="TextBox 35"/>
            <p:cNvSpPr txBox="1">
              <a:spLocks noChangeAspect="1"/>
            </p:cNvSpPr>
            <p:nvPr/>
          </p:nvSpPr>
          <p:spPr bwMode="auto">
            <a:xfrm rot="-7998">
              <a:off x="105" y="1027"/>
              <a:ext cx="87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app &amp; game developers</a:t>
              </a:r>
            </a:p>
          </p:txBody>
        </p:sp>
      </p:grpSp>
      <p:grpSp>
        <p:nvGrpSpPr>
          <p:cNvPr id="23" name="Group 99"/>
          <p:cNvGrpSpPr>
            <a:grpSpLocks/>
          </p:cNvGrpSpPr>
          <p:nvPr/>
        </p:nvGrpSpPr>
        <p:grpSpPr bwMode="auto">
          <a:xfrm>
            <a:off x="7581900" y="2981325"/>
            <a:ext cx="1562100" cy="1087438"/>
            <a:chOff x="4776" y="1878"/>
            <a:chExt cx="984" cy="685"/>
          </a:xfrm>
        </p:grpSpPr>
        <p:pic>
          <p:nvPicPr>
            <p:cNvPr id="11361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4776" y="1878"/>
              <a:ext cx="984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2" name="TextBox 35"/>
            <p:cNvSpPr txBox="1">
              <a:spLocks noChangeAspect="1"/>
            </p:cNvSpPr>
            <p:nvPr/>
          </p:nvSpPr>
          <p:spPr bwMode="auto">
            <a:xfrm rot="-7998">
              <a:off x="4850" y="2027"/>
              <a:ext cx="87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app &amp; game developers</a:t>
              </a:r>
            </a:p>
          </p:txBody>
        </p:sp>
      </p:grpSp>
      <p:grpSp>
        <p:nvGrpSpPr>
          <p:cNvPr id="24" name="Group 101"/>
          <p:cNvGrpSpPr>
            <a:grpSpLocks/>
          </p:cNvGrpSpPr>
          <p:nvPr/>
        </p:nvGrpSpPr>
        <p:grpSpPr bwMode="auto">
          <a:xfrm>
            <a:off x="252413" y="2498725"/>
            <a:ext cx="1562100" cy="1087438"/>
            <a:chOff x="31" y="878"/>
            <a:chExt cx="984" cy="685"/>
          </a:xfrm>
        </p:grpSpPr>
        <p:pic>
          <p:nvPicPr>
            <p:cNvPr id="11366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1" y="878"/>
              <a:ext cx="984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7" name="TextBox 35"/>
            <p:cNvSpPr txBox="1">
              <a:spLocks noChangeAspect="1"/>
            </p:cNvSpPr>
            <p:nvPr/>
          </p:nvSpPr>
          <p:spPr bwMode="auto">
            <a:xfrm rot="-7998">
              <a:off x="105" y="1027"/>
              <a:ext cx="87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cellular network operators</a:t>
              </a:r>
            </a:p>
          </p:txBody>
        </p:sp>
      </p:grpSp>
      <p:grpSp>
        <p:nvGrpSpPr>
          <p:cNvPr id="25" name="Group 105"/>
          <p:cNvGrpSpPr>
            <a:grpSpLocks/>
          </p:cNvGrpSpPr>
          <p:nvPr/>
        </p:nvGrpSpPr>
        <p:grpSpPr bwMode="auto">
          <a:xfrm>
            <a:off x="4737100" y="5634038"/>
            <a:ext cx="1671638" cy="1223962"/>
            <a:chOff x="0" y="2657"/>
            <a:chExt cx="997" cy="771"/>
          </a:xfrm>
        </p:grpSpPr>
        <p:pic>
          <p:nvPicPr>
            <p:cNvPr id="11370" name="Picture 34" descr="postit_green.psd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0" y="2657"/>
              <a:ext cx="997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71" name="TextBox 35"/>
            <p:cNvSpPr txBox="1">
              <a:spLocks noChangeAspect="1"/>
            </p:cNvSpPr>
            <p:nvPr/>
          </p:nvSpPr>
          <p:spPr bwMode="auto">
            <a:xfrm rot="-7998">
              <a:off x="81" y="2819"/>
              <a:ext cx="791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iPhone, apps &amp; related services</a:t>
              </a:r>
            </a:p>
          </p:txBody>
        </p:sp>
      </p:grpSp>
      <p:grpSp>
        <p:nvGrpSpPr>
          <p:cNvPr id="26" name="Group 108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27" name="Group 110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1375" name="Picture 18" descr="postit_orange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76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28" name="Group 113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1378" name="Text Box 114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29" name="Group 115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1380" name="Picture 19" descr="postit_pink_purple_b.psd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81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30" name="Group 118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1383" name="Text Box 119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1384" name="Picture 34" descr="postit_green.psd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7" name="Rectangle 66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0" y="514350"/>
            <a:ext cx="9144000" cy="6343650"/>
            <a:chOff x="0" y="324"/>
            <a:chExt cx="5760" cy="39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35" y="1920"/>
              <a:ext cx="1163" cy="156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RESOURCES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298" y="325"/>
              <a:ext cx="1205" cy="3157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VALUE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PROPOSITON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03" y="1928"/>
              <a:ext cx="1163" cy="15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DISTRIBUTION CHANNELS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503" y="324"/>
              <a:ext cx="1163" cy="160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 </a:t>
              </a:r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 RELATIONSHIPS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66" y="325"/>
              <a:ext cx="1094" cy="315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CUSTOMER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SEGMENTS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8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REVENUE STREAMS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3486"/>
              <a:ext cx="2880" cy="83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COST STRUCTURE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5" y="324"/>
              <a:ext cx="1163" cy="1596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KEY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ACTIVITIES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325"/>
              <a:ext cx="1135" cy="31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PARTNER</a:t>
              </a:r>
            </a:p>
            <a:p>
              <a:pPr algn="ctr" defTabSz="457200" eaLnBrk="1" hangingPunct="1"/>
              <a:r>
                <a:rPr lang="en-US" sz="1400" b="1">
                  <a:solidFill>
                    <a:srgbClr val="595959"/>
                  </a:solidFill>
                  <a:latin typeface="HelvLight Regular" pitchFamily="-108" charset="0"/>
                  <a:ea typeface="HelvLight Regular" pitchFamily="-108" charset="0"/>
                  <a:cs typeface="HelvLight Regular" pitchFamily="-108" charset="0"/>
                </a:rPr>
                <a:t>NETWORK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0" y="30163"/>
            <a:ext cx="1879600" cy="457200"/>
            <a:chOff x="0" y="14"/>
            <a:chExt cx="1184" cy="288"/>
          </a:xfrm>
        </p:grpSpPr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0" y="42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Product User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44" y="14"/>
              <a:ext cx="240" cy="288"/>
              <a:chOff x="3504" y="2304"/>
              <a:chExt cx="1248" cy="816"/>
            </a:xfrm>
          </p:grpSpPr>
          <p:pic>
            <p:nvPicPr>
              <p:cNvPr id="13327" name="Picture 18" descr="postit_orange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4" y="2304"/>
                <a:ext cx="1248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28" name="TextBox 24"/>
              <p:cNvSpPr txBox="1">
                <a:spLocks noChangeArrowheads="1"/>
              </p:cNvSpPr>
              <p:nvPr/>
            </p:nvSpPr>
            <p:spPr bwMode="auto">
              <a:xfrm>
                <a:off x="3551" y="2372"/>
                <a:ext cx="1066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179638" y="6350"/>
            <a:ext cx="1687512" cy="503238"/>
            <a:chOff x="1256" y="0"/>
            <a:chExt cx="1063" cy="317"/>
          </a:xfrm>
        </p:grpSpPr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1256" y="4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Hub</a:t>
              </a:r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072" y="0"/>
              <a:ext cx="247" cy="317"/>
              <a:chOff x="128" y="2019"/>
              <a:chExt cx="1079" cy="717"/>
            </a:xfrm>
          </p:grpSpPr>
          <p:pic>
            <p:nvPicPr>
              <p:cNvPr id="13332" name="Picture 19" descr="postit_pink_purple_b.psd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DFBFC"/>
                  </a:clrFrom>
                  <a:clrTo>
                    <a:srgbClr val="FDFB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0" y="2019"/>
                <a:ext cx="1067" cy="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33" name="TextBox 25"/>
              <p:cNvSpPr txBox="1">
                <a:spLocks noChangeAspect="1"/>
              </p:cNvSpPr>
              <p:nvPr/>
            </p:nvSpPr>
            <p:spPr bwMode="auto">
              <a:xfrm rot="27506">
                <a:off x="128" y="2112"/>
                <a:ext cx="10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endParaRPr lang="en-US" sz="1800"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</p:txBody>
          </p:sp>
        </p:grpSp>
      </p:grp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4167188" y="6350"/>
            <a:ext cx="2149475" cy="503238"/>
            <a:chOff x="2360" y="0"/>
            <a:chExt cx="1354" cy="317"/>
          </a:xfrm>
        </p:grpSpPr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2360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Lifestyle</a:t>
              </a:r>
            </a:p>
          </p:txBody>
        </p:sp>
        <p:pic>
          <p:nvPicPr>
            <p:cNvPr id="13339" name="Picture 34" descr="postit_green.psd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2553">
              <a:off x="3423" y="0"/>
              <a:ext cx="29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13"/>
          <p:cNvGrpSpPr>
            <a:grpSpLocks/>
          </p:cNvGrpSpPr>
          <p:nvPr/>
        </p:nvGrpSpPr>
        <p:grpSpPr bwMode="auto">
          <a:xfrm>
            <a:off x="1979613" y="4300538"/>
            <a:ext cx="1465262" cy="1081087"/>
            <a:chOff x="343" y="3549"/>
            <a:chExt cx="923" cy="681"/>
          </a:xfrm>
        </p:grpSpPr>
        <p:pic>
          <p:nvPicPr>
            <p:cNvPr id="13383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43" y="3549"/>
              <a:ext cx="923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84" name="TextBox 36"/>
            <p:cNvSpPr txBox="1">
              <a:spLocks noChangeAspect="1"/>
            </p:cNvSpPr>
            <p:nvPr/>
          </p:nvSpPr>
          <p:spPr bwMode="auto">
            <a:xfrm rot="2796">
              <a:off x="368" y="3594"/>
              <a:ext cx="855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content agreements with book publishers</a:t>
              </a:r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6616700" y="0"/>
            <a:ext cx="2155825" cy="517525"/>
            <a:chOff x="3928" y="0"/>
            <a:chExt cx="1358" cy="326"/>
          </a:xfrm>
        </p:grpSpPr>
        <p:sp>
          <p:nvSpPr>
            <p:cNvPr id="13380" name="Text Box 68"/>
            <p:cNvSpPr txBox="1">
              <a:spLocks noChangeArrowheads="1"/>
            </p:cNvSpPr>
            <p:nvPr/>
          </p:nvSpPr>
          <p:spPr bwMode="auto">
            <a:xfrm>
              <a:off x="3928" y="42"/>
              <a:ext cx="1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solidFill>
                    <a:schemeClr val="bg2"/>
                  </a:solidFill>
                  <a:latin typeface="Helvetica" charset="0"/>
                </a:rPr>
                <a:t>Digital Platform</a:t>
              </a:r>
            </a:p>
          </p:txBody>
        </p:sp>
        <p:pic>
          <p:nvPicPr>
            <p:cNvPr id="13385" name="Picture 31" descr="postit_blue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5004" y="0"/>
              <a:ext cx="2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638550" y="1179513"/>
            <a:ext cx="2022475" cy="1244600"/>
            <a:chOff x="2292" y="791"/>
            <a:chExt cx="1314" cy="784"/>
          </a:xfrm>
        </p:grpSpPr>
        <p:pic>
          <p:nvPicPr>
            <p:cNvPr id="13386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2292" y="791"/>
              <a:ext cx="1314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90" name="TextBox 36"/>
            <p:cNvSpPr txBox="1">
              <a:spLocks noChangeAspect="1"/>
            </p:cNvSpPr>
            <p:nvPr/>
          </p:nvSpPr>
          <p:spPr bwMode="auto">
            <a:xfrm rot="2796">
              <a:off x="2347" y="859"/>
              <a:ext cx="114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all digital devices linked through software platform</a:t>
              </a:r>
            </a:p>
          </p:txBody>
        </p:sp>
      </p:grp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8913" y="1228725"/>
            <a:ext cx="1500187" cy="1106488"/>
            <a:chOff x="119" y="774"/>
            <a:chExt cx="945" cy="697"/>
          </a:xfrm>
        </p:grpSpPr>
        <p:pic>
          <p:nvPicPr>
            <p:cNvPr id="13395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77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96" name="TextBox 36"/>
            <p:cNvSpPr txBox="1">
              <a:spLocks noChangeAspect="1"/>
            </p:cNvSpPr>
            <p:nvPr/>
          </p:nvSpPr>
          <p:spPr bwMode="auto">
            <a:xfrm rot="2796">
              <a:off x="224" y="915"/>
              <a:ext cx="7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Premium re-sellers</a:t>
              </a:r>
            </a:p>
          </p:txBody>
        </p:sp>
      </p:grpSp>
      <p:grpSp>
        <p:nvGrpSpPr>
          <p:cNvPr id="21" name="Group 88"/>
          <p:cNvGrpSpPr>
            <a:grpSpLocks/>
          </p:cNvGrpSpPr>
          <p:nvPr/>
        </p:nvGrpSpPr>
        <p:grpSpPr bwMode="auto">
          <a:xfrm>
            <a:off x="239713" y="2346325"/>
            <a:ext cx="1500187" cy="1106488"/>
            <a:chOff x="151" y="1478"/>
            <a:chExt cx="945" cy="697"/>
          </a:xfrm>
        </p:grpSpPr>
        <p:pic>
          <p:nvPicPr>
            <p:cNvPr id="13398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51" y="1478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99" name="TextBox 36"/>
            <p:cNvSpPr txBox="1">
              <a:spLocks noChangeAspect="1"/>
            </p:cNvSpPr>
            <p:nvPr/>
          </p:nvSpPr>
          <p:spPr bwMode="auto">
            <a:xfrm rot="2796">
              <a:off x="256" y="1619"/>
              <a:ext cx="7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book publishers</a:t>
              </a:r>
            </a:p>
          </p:txBody>
        </p:sp>
      </p:grpSp>
      <p:grpSp>
        <p:nvGrpSpPr>
          <p:cNvPr id="22" name="Group 91"/>
          <p:cNvGrpSpPr>
            <a:grpSpLocks/>
          </p:cNvGrpSpPr>
          <p:nvPr/>
        </p:nvGrpSpPr>
        <p:grpSpPr bwMode="auto">
          <a:xfrm>
            <a:off x="188913" y="3540125"/>
            <a:ext cx="1500187" cy="1106488"/>
            <a:chOff x="119" y="2214"/>
            <a:chExt cx="945" cy="697"/>
          </a:xfrm>
        </p:grpSpPr>
        <p:pic>
          <p:nvPicPr>
            <p:cNvPr id="13401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221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02" name="TextBox 36"/>
            <p:cNvSpPr txBox="1">
              <a:spLocks noChangeAspect="1"/>
            </p:cNvSpPr>
            <p:nvPr/>
          </p:nvSpPr>
          <p:spPr bwMode="auto">
            <a:xfrm rot="2796">
              <a:off x="120" y="2307"/>
              <a:ext cx="9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3rd party developers of digital content</a:t>
              </a:r>
            </a:p>
          </p:txBody>
        </p:sp>
      </p:grpSp>
      <p:grpSp>
        <p:nvGrpSpPr>
          <p:cNvPr id="23" name="Group 95"/>
          <p:cNvGrpSpPr>
            <a:grpSpLocks/>
          </p:cNvGrpSpPr>
          <p:nvPr/>
        </p:nvGrpSpPr>
        <p:grpSpPr bwMode="auto">
          <a:xfrm>
            <a:off x="7437438" y="3856038"/>
            <a:ext cx="1500187" cy="1206500"/>
            <a:chOff x="4685" y="2429"/>
            <a:chExt cx="945" cy="760"/>
          </a:xfrm>
        </p:grpSpPr>
        <p:pic>
          <p:nvPicPr>
            <p:cNvPr id="13404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4685" y="2429"/>
              <a:ext cx="945" cy="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05" name="TextBox 36"/>
            <p:cNvSpPr txBox="1">
              <a:spLocks noChangeAspect="1"/>
            </p:cNvSpPr>
            <p:nvPr/>
          </p:nvSpPr>
          <p:spPr bwMode="auto">
            <a:xfrm rot="2796">
              <a:off x="4776" y="2577"/>
              <a:ext cx="695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developers of digital content</a:t>
              </a:r>
            </a:p>
          </p:txBody>
        </p:sp>
      </p:grpSp>
      <p:grpSp>
        <p:nvGrpSpPr>
          <p:cNvPr id="24" name="Group 96"/>
          <p:cNvGrpSpPr>
            <a:grpSpLocks/>
          </p:cNvGrpSpPr>
          <p:nvPr/>
        </p:nvGrpSpPr>
        <p:grpSpPr bwMode="auto">
          <a:xfrm>
            <a:off x="7453313" y="2727325"/>
            <a:ext cx="1500187" cy="1106488"/>
            <a:chOff x="151" y="1478"/>
            <a:chExt cx="945" cy="697"/>
          </a:xfrm>
        </p:grpSpPr>
        <p:pic>
          <p:nvPicPr>
            <p:cNvPr id="13409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51" y="1478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0" name="TextBox 36"/>
            <p:cNvSpPr txBox="1">
              <a:spLocks noChangeAspect="1"/>
            </p:cNvSpPr>
            <p:nvPr/>
          </p:nvSpPr>
          <p:spPr bwMode="auto">
            <a:xfrm rot="2796">
              <a:off x="256" y="1619"/>
              <a:ext cx="7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book publishers</a:t>
              </a:r>
            </a:p>
          </p:txBody>
        </p:sp>
      </p:grpSp>
      <p:grpSp>
        <p:nvGrpSpPr>
          <p:cNvPr id="25" name="Group 102"/>
          <p:cNvGrpSpPr>
            <a:grpSpLocks/>
          </p:cNvGrpSpPr>
          <p:nvPr/>
        </p:nvGrpSpPr>
        <p:grpSpPr bwMode="auto">
          <a:xfrm>
            <a:off x="5816600" y="3459163"/>
            <a:ext cx="1357313" cy="968375"/>
            <a:chOff x="3664" y="2179"/>
            <a:chExt cx="855" cy="610"/>
          </a:xfrm>
        </p:grpSpPr>
        <p:pic>
          <p:nvPicPr>
            <p:cNvPr id="13412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665" y="2179"/>
              <a:ext cx="827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3" name="TextBox 36"/>
            <p:cNvSpPr txBox="1">
              <a:spLocks noChangeAspect="1"/>
            </p:cNvSpPr>
            <p:nvPr/>
          </p:nvSpPr>
          <p:spPr bwMode="auto">
            <a:xfrm rot="2796">
              <a:off x="3664" y="2274"/>
              <a:ext cx="85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premium resellers</a:t>
              </a:r>
            </a:p>
          </p:txBody>
        </p:sp>
      </p:grpSp>
      <p:grpSp>
        <p:nvGrpSpPr>
          <p:cNvPr id="26" name="Group 103"/>
          <p:cNvGrpSpPr>
            <a:grpSpLocks/>
          </p:cNvGrpSpPr>
          <p:nvPr/>
        </p:nvGrpSpPr>
        <p:grpSpPr bwMode="auto">
          <a:xfrm>
            <a:off x="5675313" y="733425"/>
            <a:ext cx="1703387" cy="1343025"/>
            <a:chOff x="119" y="2214"/>
            <a:chExt cx="945" cy="697"/>
          </a:xfrm>
        </p:grpSpPr>
        <p:pic>
          <p:nvPicPr>
            <p:cNvPr id="13416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221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7" name="TextBox 36"/>
            <p:cNvSpPr txBox="1">
              <a:spLocks noChangeAspect="1"/>
            </p:cNvSpPr>
            <p:nvPr/>
          </p:nvSpPr>
          <p:spPr bwMode="auto">
            <a:xfrm rot="2796">
              <a:off x="120" y="2307"/>
              <a:ext cx="919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control customer experience in resellers’ stores</a:t>
              </a:r>
            </a:p>
          </p:txBody>
        </p:sp>
      </p:grpSp>
      <p:grpSp>
        <p:nvGrpSpPr>
          <p:cNvPr id="27" name="Group 112"/>
          <p:cNvGrpSpPr>
            <a:grpSpLocks/>
          </p:cNvGrpSpPr>
          <p:nvPr/>
        </p:nvGrpSpPr>
        <p:grpSpPr bwMode="auto">
          <a:xfrm>
            <a:off x="5586413" y="1914525"/>
            <a:ext cx="2008187" cy="1106488"/>
            <a:chOff x="3519" y="1206"/>
            <a:chExt cx="1265" cy="697"/>
          </a:xfrm>
        </p:grpSpPr>
        <p:pic>
          <p:nvPicPr>
            <p:cNvPr id="13420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519" y="1206"/>
              <a:ext cx="126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21" name="TextBox 36"/>
            <p:cNvSpPr txBox="1">
              <a:spLocks noChangeAspect="1"/>
            </p:cNvSpPr>
            <p:nvPr/>
          </p:nvSpPr>
          <p:spPr bwMode="auto">
            <a:xfrm rot="2796">
              <a:off x="3573" y="1259"/>
              <a:ext cx="110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increased switching costs -  shared information</a:t>
              </a:r>
            </a:p>
          </p:txBody>
        </p:sp>
      </p:grpSp>
      <p:grpSp>
        <p:nvGrpSpPr>
          <p:cNvPr id="28" name="Group 117"/>
          <p:cNvGrpSpPr>
            <a:grpSpLocks/>
          </p:cNvGrpSpPr>
          <p:nvPr/>
        </p:nvGrpSpPr>
        <p:grpSpPr bwMode="auto">
          <a:xfrm>
            <a:off x="2108200" y="3357563"/>
            <a:ext cx="1268413" cy="904875"/>
            <a:chOff x="3664" y="2179"/>
            <a:chExt cx="855" cy="610"/>
          </a:xfrm>
        </p:grpSpPr>
        <p:pic>
          <p:nvPicPr>
            <p:cNvPr id="13430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665" y="2179"/>
              <a:ext cx="827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31" name="TextBox 36"/>
            <p:cNvSpPr txBox="1">
              <a:spLocks noChangeAspect="1"/>
            </p:cNvSpPr>
            <p:nvPr/>
          </p:nvSpPr>
          <p:spPr bwMode="auto">
            <a:xfrm rot="2796">
              <a:off x="3664" y="2274"/>
              <a:ext cx="855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iPad &amp; related services</a:t>
              </a:r>
            </a:p>
          </p:txBody>
        </p:sp>
      </p:grpSp>
      <p:grpSp>
        <p:nvGrpSpPr>
          <p:cNvPr id="29" name="Group 120"/>
          <p:cNvGrpSpPr>
            <a:grpSpLocks/>
          </p:cNvGrpSpPr>
          <p:nvPr/>
        </p:nvGrpSpPr>
        <p:grpSpPr bwMode="auto">
          <a:xfrm>
            <a:off x="5892800" y="4462463"/>
            <a:ext cx="1357313" cy="968375"/>
            <a:chOff x="3664" y="2179"/>
            <a:chExt cx="855" cy="610"/>
          </a:xfrm>
        </p:grpSpPr>
        <p:pic>
          <p:nvPicPr>
            <p:cNvPr id="13433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3665" y="2179"/>
              <a:ext cx="827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34" name="TextBox 36"/>
            <p:cNvSpPr txBox="1">
              <a:spLocks noChangeAspect="1"/>
            </p:cNvSpPr>
            <p:nvPr/>
          </p:nvSpPr>
          <p:spPr bwMode="auto">
            <a:xfrm rot="2796">
              <a:off x="3664" y="2274"/>
              <a:ext cx="85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iTunes bookstore</a:t>
              </a:r>
            </a:p>
          </p:txBody>
        </p:sp>
      </p:grpSp>
      <p:grpSp>
        <p:nvGrpSpPr>
          <p:cNvPr id="30" name="Group 123"/>
          <p:cNvGrpSpPr>
            <a:grpSpLocks/>
          </p:cNvGrpSpPr>
          <p:nvPr/>
        </p:nvGrpSpPr>
        <p:grpSpPr bwMode="auto">
          <a:xfrm>
            <a:off x="4710113" y="5738813"/>
            <a:ext cx="1589087" cy="1106487"/>
            <a:chOff x="119" y="2214"/>
            <a:chExt cx="945" cy="697"/>
          </a:xfrm>
        </p:grpSpPr>
        <p:pic>
          <p:nvPicPr>
            <p:cNvPr id="13436" name="Picture 31" descr="postit_blue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75187">
              <a:off x="119" y="2214"/>
              <a:ext cx="945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37" name="TextBox 36"/>
            <p:cNvSpPr txBox="1">
              <a:spLocks noChangeAspect="1"/>
            </p:cNvSpPr>
            <p:nvPr/>
          </p:nvSpPr>
          <p:spPr bwMode="auto">
            <a:xfrm rot="2796">
              <a:off x="120" y="2307"/>
              <a:ext cx="9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sz="1400">
                  <a:latin typeface="Handwriting - Dakota" charset="0"/>
                  <a:ea typeface="Handwriting - Dakota" charset="0"/>
                  <a:cs typeface="Handwriting - Dakota" charset="0"/>
                </a:rPr>
                <a:t>iPad, apps, books &amp; related services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3713510" y="497007"/>
            <a:ext cx="5430490" cy="63609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717899" y="3997325"/>
            <a:ext cx="7772400" cy="5540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Key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Resources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46752" y="4900316"/>
            <a:ext cx="7639050" cy="49244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What’s Are Your Most Important Assets?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2444050" y="1302964"/>
            <a:ext cx="1510111" cy="1600503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4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Resources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62676" y="3729282"/>
            <a:ext cx="7772400" cy="1050925"/>
          </a:xfrm>
        </p:spPr>
        <p:txBody>
          <a:bodyPr/>
          <a:lstStyle/>
          <a:p>
            <a:r>
              <a:rPr lang="en-US" dirty="0" smtClean="0"/>
              <a:t>Cost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97497" y="4826698"/>
            <a:ext cx="7639050" cy="1752600"/>
          </a:xfrm>
        </p:spPr>
        <p:txBody>
          <a:bodyPr/>
          <a:lstStyle/>
          <a:p>
            <a:r>
              <a:rPr lang="en-US" dirty="0" smtClean="0"/>
              <a:t>What are the Costs and Expenses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933939" y="2710466"/>
            <a:ext cx="3373741" cy="890394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39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st Structure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 advTm="223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>
                <a:ea typeface="ＭＳ Ｐゴシック" charset="-128"/>
              </a:rPr>
              <a:t>Key Resources</a:t>
            </a:r>
          </a:p>
        </p:txBody>
      </p:sp>
      <p:sp>
        <p:nvSpPr>
          <p:cNvPr id="1945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Four Critical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Physical</a:t>
            </a:r>
          </a:p>
          <a:p>
            <a:r>
              <a:rPr lang="en-US" smtClean="0">
                <a:ea typeface="ＭＳ Ｐゴシック" charset="-128"/>
              </a:rPr>
              <a:t>Financial</a:t>
            </a:r>
          </a:p>
          <a:p>
            <a:r>
              <a:rPr lang="en-US" smtClean="0">
                <a:ea typeface="ＭＳ Ｐゴシック" charset="-128"/>
              </a:rPr>
              <a:t>Human</a:t>
            </a:r>
          </a:p>
          <a:p>
            <a:r>
              <a:rPr lang="en-US" smtClean="0">
                <a:ea typeface="ＭＳ Ｐゴシック" charset="-128"/>
              </a:rPr>
              <a:t>Intellectual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C4BD97"/>
      </a:dk2>
      <a:lt2>
        <a:srgbClr val="004382"/>
      </a:lt2>
      <a:accent1>
        <a:srgbClr val="455560"/>
      </a:accent1>
      <a:accent2>
        <a:srgbClr val="0095D3"/>
      </a:accent2>
      <a:accent3>
        <a:srgbClr val="A3C9DC"/>
      </a:accent3>
      <a:accent4>
        <a:srgbClr val="5ABA88"/>
      </a:accent4>
      <a:accent5>
        <a:srgbClr val="4B6A89"/>
      </a:accent5>
      <a:accent6>
        <a:srgbClr val="FFD96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1421</Words>
  <Application>Microsoft Office PowerPoint</Application>
  <PresentationFormat>On-screen Show (4:3)</PresentationFormat>
  <Paragraphs>344</Paragraphs>
  <Slides>31</Slides>
  <Notes>6</Notes>
  <HiddenSlides>0</HiddenSlides>
  <MMClips>3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ＭＳ Ｐゴシック</vt:lpstr>
      <vt:lpstr>Arial</vt:lpstr>
      <vt:lpstr>Avenir LT Std 85 Heavy Oblique</vt:lpstr>
      <vt:lpstr>Calibri</vt:lpstr>
      <vt:lpstr>Garamond</vt:lpstr>
      <vt:lpstr>Handwriting - Dakota</vt:lpstr>
      <vt:lpstr>Helvetica</vt:lpstr>
      <vt:lpstr>HelvLight Regular</vt:lpstr>
      <vt:lpstr>Wingdings</vt:lpstr>
      <vt:lpstr>Office Theme</vt:lpstr>
      <vt:lpstr>Default Design</vt:lpstr>
      <vt:lpstr>Office Theme</vt:lpstr>
      <vt:lpstr>!OLE_LINK2</vt:lpstr>
      <vt:lpstr>   VX 420: Business Basics for Entrepreneurship   </vt:lpstr>
      <vt:lpstr>Key Activities</vt:lpstr>
      <vt:lpstr>PowerPoint Presentation</vt:lpstr>
      <vt:lpstr>Key Resources</vt:lpstr>
      <vt:lpstr>PowerPoint Presentation</vt:lpstr>
      <vt:lpstr>Cost Structure</vt:lpstr>
      <vt:lpstr>PowerPoint Presentation</vt:lpstr>
      <vt:lpstr>Key Resources</vt:lpstr>
      <vt:lpstr>Four Critical Resources</vt:lpstr>
      <vt:lpstr>Physical Resources</vt:lpstr>
      <vt:lpstr>Financial Resources</vt:lpstr>
      <vt:lpstr>Human Resources</vt:lpstr>
      <vt:lpstr>Mentors, Teachers, Coaches</vt:lpstr>
      <vt:lpstr>Advisors</vt:lpstr>
      <vt:lpstr>Intellectual Property</vt:lpstr>
      <vt:lpstr>Trademark protects branding &amp; marks</vt:lpstr>
      <vt:lpstr>Copyright protects creative  works of authorship</vt:lpstr>
      <vt:lpstr>Trade Secrets</vt:lpstr>
      <vt:lpstr>Contract</vt:lpstr>
      <vt:lpstr>Patents</vt:lpstr>
      <vt:lpstr>What Can be Patented?</vt:lpstr>
      <vt:lpstr>PowerPoint Presentation</vt:lpstr>
      <vt:lpstr>Search vs. Execution Metrics</vt:lpstr>
      <vt:lpstr>Metrics That Matter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Margo Shimasaki</dc:creator>
  <cp:lastModifiedBy>ray</cp:lastModifiedBy>
  <cp:revision>326</cp:revision>
  <cp:lastPrinted>2017-07-25T01:59:12Z</cp:lastPrinted>
  <dcterms:created xsi:type="dcterms:W3CDTF">2012-06-18T06:27:46Z</dcterms:created>
  <dcterms:modified xsi:type="dcterms:W3CDTF">2017-07-25T01:59:22Z</dcterms:modified>
</cp:coreProperties>
</file>