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1"/>
  </p:notesMasterIdLst>
  <p:sldIdLst>
    <p:sldId id="418" r:id="rId2"/>
    <p:sldId id="350" r:id="rId3"/>
    <p:sldId id="351" r:id="rId4"/>
    <p:sldId id="325" r:id="rId5"/>
    <p:sldId id="326" r:id="rId6"/>
    <p:sldId id="352" r:id="rId7"/>
    <p:sldId id="337" r:id="rId8"/>
    <p:sldId id="338" r:id="rId9"/>
    <p:sldId id="368" r:id="rId10"/>
    <p:sldId id="327" r:id="rId11"/>
    <p:sldId id="353" r:id="rId12"/>
    <p:sldId id="366" r:id="rId13"/>
    <p:sldId id="365" r:id="rId14"/>
    <p:sldId id="367" r:id="rId15"/>
    <p:sldId id="354" r:id="rId16"/>
    <p:sldId id="334" r:id="rId17"/>
    <p:sldId id="331" r:id="rId18"/>
    <p:sldId id="333" r:id="rId19"/>
    <p:sldId id="356" r:id="rId20"/>
    <p:sldId id="364" r:id="rId21"/>
    <p:sldId id="361" r:id="rId22"/>
    <p:sldId id="358" r:id="rId23"/>
    <p:sldId id="359" r:id="rId24"/>
    <p:sldId id="360" r:id="rId25"/>
    <p:sldId id="314" r:id="rId26"/>
    <p:sldId id="329" r:id="rId27"/>
    <p:sldId id="330" r:id="rId28"/>
    <p:sldId id="305" r:id="rId29"/>
    <p:sldId id="308" r:id="rId30"/>
    <p:sldId id="309" r:id="rId31"/>
    <p:sldId id="310" r:id="rId32"/>
    <p:sldId id="311" r:id="rId33"/>
    <p:sldId id="312" r:id="rId34"/>
    <p:sldId id="313" r:id="rId35"/>
    <p:sldId id="372" r:id="rId36"/>
    <p:sldId id="369" r:id="rId37"/>
    <p:sldId id="370" r:id="rId38"/>
    <p:sldId id="371" r:id="rId39"/>
    <p:sldId id="426" r:id="rId40"/>
    <p:sldId id="427" r:id="rId41"/>
    <p:sldId id="373" r:id="rId42"/>
    <p:sldId id="374" r:id="rId43"/>
    <p:sldId id="375" r:id="rId44"/>
    <p:sldId id="376" r:id="rId45"/>
    <p:sldId id="402" r:id="rId46"/>
    <p:sldId id="399" r:id="rId47"/>
    <p:sldId id="400" r:id="rId48"/>
    <p:sldId id="401" r:id="rId49"/>
    <p:sldId id="419" r:id="rId50"/>
    <p:sldId id="420" r:id="rId51"/>
    <p:sldId id="406" r:id="rId52"/>
    <p:sldId id="403" r:id="rId53"/>
    <p:sldId id="404" r:id="rId54"/>
    <p:sldId id="405" r:id="rId55"/>
    <p:sldId id="423" r:id="rId56"/>
    <p:sldId id="424" r:id="rId57"/>
    <p:sldId id="425" r:id="rId58"/>
    <p:sldId id="421" r:id="rId59"/>
    <p:sldId id="42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2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88F00-B0C9-6D46-A043-B64B86AE9C09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2FBC4-2CCF-AE4F-84D4-CADD909EC3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We must address these four questions to understand our revenue streams</a:t>
            </a:r>
          </a:p>
        </p:txBody>
      </p:sp>
    </p:spTree>
    <p:extLst>
      <p:ext uri="{BB962C8B-B14F-4D97-AF65-F5344CB8AC3E}">
        <p14:creationId xmlns:p14="http://schemas.microsoft.com/office/powerpoint/2010/main" val="149604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Cost-plus: rarely smart, but allows you to maximize revenues (not profit)</a:t>
            </a:r>
          </a:p>
          <a:p>
            <a:pPr eaLnBrk="1" hangingPunct="1"/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Competitive: if many other competitors in the space (match?, cost leader?, premium?) </a:t>
            </a:r>
            <a:b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Value: consider the value delivered, not the cost.</a:t>
            </a:r>
          </a:p>
          <a:p>
            <a:pPr eaLnBrk="1" hangingPunct="1"/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Portfolio: if selling multiple products, find the best balance. Maybe a cost leader and profit from the more differentiated products</a:t>
            </a:r>
          </a:p>
          <a:p>
            <a:pPr eaLnBrk="1" hangingPunct="1"/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Razor: get lock-in with a low cost razor, make high margin on proprietary blades (ink jet)</a:t>
            </a:r>
          </a:p>
          <a:p>
            <a:pPr eaLnBrk="1" hangingPunct="1"/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Subscription: cheese of the month club</a:t>
            </a:r>
          </a:p>
          <a:p>
            <a:pPr eaLnBrk="1" hangingPunct="1"/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Leasing: lowers initial cost, lets them pay for it out of operating budget, not capital</a:t>
            </a:r>
          </a:p>
        </p:txBody>
      </p:sp>
    </p:spTree>
    <p:extLst>
      <p:ext uri="{BB962C8B-B14F-4D97-AF65-F5344CB8AC3E}">
        <p14:creationId xmlns:p14="http://schemas.microsoft.com/office/powerpoint/2010/main" val="54592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17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Investors will always ask: what does it cost to acquire a customer? and what is the lifetime alue of each customer?</a:t>
            </a:r>
          </a:p>
        </p:txBody>
      </p:sp>
    </p:spTree>
    <p:extLst>
      <p:ext uri="{BB962C8B-B14F-4D97-AF65-F5344CB8AC3E}">
        <p14:creationId xmlns:p14="http://schemas.microsoft.com/office/powerpoint/2010/main" val="44444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AEF49-3DC4-466C-8883-E8DB0F03052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AEF49-3DC4-466C-8883-E8DB0F03052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9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AEF49-3DC4-466C-8883-E8DB0F03052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9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Progression: larger</a:t>
            </a:r>
            <a:r>
              <a:rPr lang="en-US" baseline="0" dirty="0" smtClean="0"/>
              <a:t> and larger sensor networks deployed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56C7D1B-A580-A143-9C24-23A837E68F93}" type="slidenum">
              <a:rPr lang="en-GB" smtClean="0"/>
              <a:pPr>
                <a:defRPr/>
              </a:pPr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08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(3/6/12 10:38) -----</a:t>
            </a:r>
          </a:p>
          <a:p>
            <a:r>
              <a:rPr lang="en-US"/>
              <a:t>what the dentist makes for a perio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8447A-6F6B-49EC-B24F-62881A2D7BF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9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7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0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8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3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localhost\Users\sblank\Documents\Teaching\Presentations\Animated%20Videos\Steve%20QT%20files%20\Fast%20Version\Revenue%20Model-1x.mov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670050"/>
            <a:ext cx="7772400" cy="1470025"/>
          </a:xfrm>
        </p:spPr>
        <p:txBody>
          <a:bodyPr>
            <a:normAutofit fontScale="90000"/>
          </a:bodyPr>
          <a:lstStyle/>
          <a:p>
            <a:pPr>
              <a:tabLst>
                <a:tab pos="7423150" algn="l"/>
              </a:tabLst>
            </a:pPr>
            <a:r>
              <a:rPr lang="en-US" sz="4444" dirty="0" smtClean="0"/>
              <a:t/>
            </a:r>
            <a:br>
              <a:rPr lang="en-US" sz="4444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VX 420: Business Basics for Entrepreneurship</a:t>
            </a:r>
            <a:br>
              <a:rPr lang="en-US" b="1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dirty="0" smtClean="0"/>
              <a:t>Lean </a:t>
            </a:r>
            <a:r>
              <a:rPr lang="en-US" dirty="0" err="1" smtClean="0"/>
              <a:t>LaunchPad</a:t>
            </a:r>
            <a:r>
              <a:rPr lang="en-US" dirty="0" smtClean="0"/>
              <a:t>: </a:t>
            </a:r>
            <a:r>
              <a:rPr lang="en-US" b="1" dirty="0" smtClean="0"/>
              <a:t>Revenue Streams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95231" y="6586299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Version 6/15/12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ea typeface="ＭＳ Ｐゴシック" pitchFamily="1" charset="-128"/>
              </a:rPr>
              <a:t>Pricing Model </a:t>
            </a:r>
            <a:r>
              <a:rPr lang="en-US" smtClean="0">
                <a:ea typeface="ＭＳ Ｐゴシック" pitchFamily="1" charset="-128"/>
              </a:rPr>
              <a:t>=</a:t>
            </a:r>
            <a:br>
              <a:rPr lang="en-US" smtClean="0">
                <a:ea typeface="ＭＳ Ｐゴシック" pitchFamily="1" charset="-128"/>
              </a:rPr>
            </a:br>
            <a:endParaRPr lang="en-US" smtClean="0">
              <a:ea typeface="ＭＳ Ｐゴシック" pitchFamily="1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tactics you use to set the price in each customer segment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1"/>
          <p:cNvSpPr>
            <a:spLocks noGrp="1" noChangeArrowheads="1"/>
          </p:cNvSpPr>
          <p:nvPr>
            <p:ph type="title"/>
          </p:nvPr>
        </p:nvSpPr>
        <p:spPr>
          <a:xfrm>
            <a:off x="446484" y="178594"/>
            <a:ext cx="8456414" cy="17145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140041"/>
                </a:solidFill>
              </a:rPr>
              <a:t>How to price the product?</a:t>
            </a:r>
          </a:p>
        </p:txBody>
      </p:sp>
      <p:sp>
        <p:nvSpPr>
          <p:cNvPr id="188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509242"/>
            <a:ext cx="4107656" cy="3937992"/>
          </a:xfrm>
        </p:spPr>
        <p:txBody>
          <a:bodyPr/>
          <a:lstStyle/>
          <a:p>
            <a:pPr marL="625056"/>
            <a:r>
              <a:rPr lang="en-US" dirty="0">
                <a:solidFill>
                  <a:srgbClr val="343434"/>
                </a:solidFill>
              </a:rPr>
              <a:t>Cost plus</a:t>
            </a:r>
          </a:p>
          <a:p>
            <a:pPr marL="625056"/>
            <a:r>
              <a:rPr lang="en-US" dirty="0">
                <a:solidFill>
                  <a:srgbClr val="343434"/>
                </a:solidFill>
              </a:rPr>
              <a:t>Competitive pricing</a:t>
            </a:r>
          </a:p>
          <a:p>
            <a:pPr marL="625056"/>
            <a:r>
              <a:rPr lang="en-US" dirty="0">
                <a:solidFill>
                  <a:srgbClr val="343434"/>
                </a:solidFill>
              </a:rPr>
              <a:t>Volume pricing</a:t>
            </a:r>
          </a:p>
          <a:p>
            <a:pPr marL="625056"/>
            <a:r>
              <a:rPr lang="en-US" dirty="0">
                <a:solidFill>
                  <a:srgbClr val="343434"/>
                </a:solidFill>
              </a:rPr>
              <a:t>Value pricing</a:t>
            </a:r>
          </a:p>
          <a:p>
            <a:pPr marL="625056"/>
            <a:r>
              <a:rPr lang="en-US" dirty="0">
                <a:solidFill>
                  <a:srgbClr val="343434"/>
                </a:solidFill>
              </a:rPr>
              <a:t>Portfolio pricing</a:t>
            </a:r>
          </a:p>
        </p:txBody>
      </p:sp>
      <p:sp>
        <p:nvSpPr>
          <p:cNvPr id="188420" name="Rectangle 3"/>
          <p:cNvSpPr>
            <a:spLocks/>
          </p:cNvSpPr>
          <p:nvPr/>
        </p:nvSpPr>
        <p:spPr bwMode="auto">
          <a:xfrm>
            <a:off x="4107656" y="2187862"/>
            <a:ext cx="5036344" cy="40183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  <a:normAutofit/>
          </a:bodyPr>
          <a:lstStyle/>
          <a:p>
            <a:pPr marL="401822" indent="-401822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3200" dirty="0" smtClean="0">
                <a:solidFill>
                  <a:srgbClr val="343434"/>
                </a:solidFill>
                <a:ea typeface="Gill Sans" charset="0"/>
                <a:cs typeface="Gill Sans" charset="0"/>
              </a:rPr>
              <a:t>“Razor</a:t>
            </a:r>
            <a:r>
              <a:rPr lang="en-US" sz="3200" dirty="0">
                <a:solidFill>
                  <a:srgbClr val="343434"/>
                </a:solidFill>
                <a:ea typeface="Gill Sans" charset="0"/>
                <a:cs typeface="Gill Sans" charset="0"/>
              </a:rPr>
              <a:t>/razor blade” </a:t>
            </a:r>
            <a:r>
              <a:rPr lang="en-US" sz="3200" dirty="0" smtClean="0">
                <a:solidFill>
                  <a:srgbClr val="343434"/>
                </a:solidFill>
                <a:ea typeface="Gill Sans" charset="0"/>
                <a:cs typeface="Gill Sans" charset="0"/>
              </a:rPr>
              <a:t>model</a:t>
            </a:r>
          </a:p>
          <a:p>
            <a:pPr marL="401822" indent="-401822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3200" dirty="0" smtClean="0">
                <a:solidFill>
                  <a:srgbClr val="343434"/>
                </a:solidFill>
                <a:ea typeface="Gill Sans" charset="0"/>
                <a:cs typeface="Gill Sans" charset="0"/>
              </a:rPr>
              <a:t>Subscription</a:t>
            </a:r>
          </a:p>
          <a:p>
            <a:pPr marL="401822" indent="-401822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3200" dirty="0" smtClean="0">
                <a:solidFill>
                  <a:srgbClr val="343434"/>
                </a:solidFill>
                <a:ea typeface="Gill Sans" charset="0"/>
                <a:cs typeface="Gill Sans" charset="0"/>
              </a:rPr>
              <a:t>Time</a:t>
            </a:r>
            <a:r>
              <a:rPr lang="en-US" sz="3200" dirty="0">
                <a:solidFill>
                  <a:srgbClr val="343434"/>
                </a:solidFill>
                <a:ea typeface="Gill Sans" charset="0"/>
                <a:cs typeface="Gill Sans" charset="0"/>
              </a:rPr>
              <a:t>/Hourly </a:t>
            </a:r>
            <a:r>
              <a:rPr lang="en-US" sz="3200" dirty="0" smtClean="0">
                <a:solidFill>
                  <a:srgbClr val="343434"/>
                </a:solidFill>
                <a:ea typeface="Gill Sans" charset="0"/>
                <a:cs typeface="Gill Sans" charset="0"/>
              </a:rPr>
              <a:t>Billing</a:t>
            </a:r>
          </a:p>
          <a:p>
            <a:pPr marL="401822" indent="-401822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3200" dirty="0" smtClean="0">
                <a:solidFill>
                  <a:srgbClr val="343434"/>
                </a:solidFill>
                <a:ea typeface="Gill Sans" charset="0"/>
                <a:cs typeface="Gill Sans" charset="0"/>
              </a:rPr>
              <a:t>Leasing</a:t>
            </a:r>
            <a:endParaRPr lang="en-US" sz="3200" dirty="0">
              <a:solidFill>
                <a:srgbClr val="343434"/>
              </a:solidFill>
              <a:ea typeface="Gill Sans" charset="0"/>
              <a:cs typeface="Gill Sans" charset="0"/>
            </a:endParaRPr>
          </a:p>
        </p:txBody>
      </p:sp>
      <p:sp>
        <p:nvSpPr>
          <p:cNvPr id="188421" name="Rectangle 4"/>
          <p:cNvSpPr>
            <a:spLocks/>
          </p:cNvSpPr>
          <p:nvPr/>
        </p:nvSpPr>
        <p:spPr bwMode="auto">
          <a:xfrm>
            <a:off x="2089547" y="1910863"/>
            <a:ext cx="235521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800040"/>
                </a:solidFill>
                <a:ea typeface="Gill Sans" charset="0"/>
                <a:cs typeface="Gill Sans" charset="0"/>
              </a:rPr>
              <a:t>Pricing Models - Physical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a</a:t>
            </a:r>
            <a:r>
              <a:rPr lang="en-US" dirty="0" smtClean="0"/>
              <a:t>pproaches to pricing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9425" y="1576068"/>
            <a:ext cx="5648948" cy="2120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93688" indent="-2476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159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Grande"/>
              <a:buChar char="-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9300" indent="-2460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Grande"/>
              <a:buChar char="●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Cost + markup</a:t>
            </a:r>
          </a:p>
          <a:p>
            <a:r>
              <a:rPr lang="en-US" dirty="0" smtClean="0"/>
              <a:t>Typically not a strategic way to price</a:t>
            </a:r>
          </a:p>
          <a:p>
            <a:r>
              <a:rPr lang="en-US" dirty="0" smtClean="0"/>
              <a:t>Driven by internal economics and not customer insight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333092" y="1681519"/>
            <a:ext cx="2682836" cy="1323748"/>
          </a:xfrm>
          <a:prstGeom prst="homePlate">
            <a:avLst>
              <a:gd name="adj" fmla="val 351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Cost based</a:t>
            </a:r>
            <a:endParaRPr lang="en-US" sz="2800" dirty="0"/>
          </a:p>
        </p:txBody>
      </p:sp>
      <p:sp>
        <p:nvSpPr>
          <p:cNvPr id="6" name="Pentagon 5"/>
          <p:cNvSpPr/>
          <p:nvPr/>
        </p:nvSpPr>
        <p:spPr>
          <a:xfrm>
            <a:off x="333092" y="4275519"/>
            <a:ext cx="2682836" cy="1323748"/>
          </a:xfrm>
          <a:prstGeom prst="homePlate">
            <a:avLst>
              <a:gd name="adj" fmla="val 351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Value based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9425" y="4145388"/>
            <a:ext cx="5648948" cy="261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3688" indent="-2476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159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Grande"/>
              <a:buChar char="-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9300" indent="-2460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Grande"/>
              <a:buChar char="●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Based on buyer’s perception of value (e.g. time saved, new efficiency created,</a:t>
            </a:r>
            <a:r>
              <a:rPr lang="en-US" dirty="0"/>
              <a:t> </a:t>
            </a:r>
            <a:r>
              <a:rPr lang="en-US" dirty="0" smtClean="0"/>
              <a:t>etc.)</a:t>
            </a:r>
          </a:p>
          <a:p>
            <a:r>
              <a:rPr lang="en-US" dirty="0" smtClean="0"/>
              <a:t>Customers don’t necessarily feel that they want to pay this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components of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Exclusive vs. non-exclusive</a:t>
            </a:r>
          </a:p>
          <a:p>
            <a:r>
              <a:rPr lang="en-US" dirty="0" smtClean="0"/>
              <a:t>What do you price?  What do you give away for free?</a:t>
            </a:r>
          </a:p>
          <a:p>
            <a:r>
              <a:rPr lang="en-US" dirty="0" smtClean="0"/>
              <a:t>How does cost vary at different production levels?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Competition as an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425" y="1576069"/>
            <a:ext cx="5648948" cy="17225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Pure competition</a:t>
            </a:r>
          </a:p>
          <a:p>
            <a:r>
              <a:rPr lang="en-US" dirty="0" smtClean="0"/>
              <a:t>Oligopoly</a:t>
            </a:r>
          </a:p>
          <a:p>
            <a:r>
              <a:rPr lang="en-US" smtClean="0"/>
              <a:t>Monopoly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333092" y="1681519"/>
            <a:ext cx="2682836" cy="1323748"/>
          </a:xfrm>
          <a:prstGeom prst="homePlate">
            <a:avLst>
              <a:gd name="adj" fmla="val 351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Nature of Market</a:t>
            </a:r>
            <a:endParaRPr lang="en-US" sz="2800" dirty="0"/>
          </a:p>
        </p:txBody>
      </p:sp>
      <p:sp>
        <p:nvSpPr>
          <p:cNvPr id="5" name="Pentagon 4"/>
          <p:cNvSpPr/>
          <p:nvPr/>
        </p:nvSpPr>
        <p:spPr>
          <a:xfrm>
            <a:off x="333092" y="4313435"/>
            <a:ext cx="2682836" cy="1323748"/>
          </a:xfrm>
          <a:prstGeom prst="homePlate">
            <a:avLst>
              <a:gd name="adj" fmla="val 351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How they will react?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9425" y="4240178"/>
            <a:ext cx="5648948" cy="207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3688" indent="-2476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159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Grande"/>
              <a:buChar char="-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9300" indent="-2460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Lucida Grande"/>
              <a:buChar char="●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their product?</a:t>
            </a:r>
          </a:p>
          <a:p>
            <a:r>
              <a:rPr lang="en-US" dirty="0" smtClean="0"/>
              <a:t>What are their costs and prices?</a:t>
            </a:r>
          </a:p>
          <a:p>
            <a:r>
              <a:rPr lang="en-US" dirty="0" smtClean="0"/>
              <a:t>“What pricing will make them feel the worst?”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-187523"/>
            <a:ext cx="7358063" cy="17145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140041"/>
                </a:solidFill>
              </a:rPr>
              <a:t>Payment Flow</a:t>
            </a:r>
          </a:p>
        </p:txBody>
      </p:sp>
      <p:pic>
        <p:nvPicPr>
          <p:cNvPr id="1925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3336" y="2937867"/>
            <a:ext cx="2571750" cy="9733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92516" name="Rectangle 3"/>
          <p:cNvSpPr>
            <a:spLocks/>
          </p:cNvSpPr>
          <p:nvPr/>
        </p:nvSpPr>
        <p:spPr bwMode="auto">
          <a:xfrm>
            <a:off x="5956101" y="5000535"/>
            <a:ext cx="1603003" cy="276999"/>
          </a:xfrm>
          <a:prstGeom prst="rect">
            <a:avLst/>
          </a:prstGeom>
          <a:solidFill>
            <a:srgbClr val="FEDF98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Leasing company</a:t>
            </a:r>
          </a:p>
        </p:txBody>
      </p:sp>
      <p:sp>
        <p:nvSpPr>
          <p:cNvPr id="192517" name="Rectangle 4"/>
          <p:cNvSpPr>
            <a:spLocks/>
          </p:cNvSpPr>
          <p:nvPr/>
        </p:nvSpPr>
        <p:spPr bwMode="auto">
          <a:xfrm>
            <a:off x="5857875" y="1794777"/>
            <a:ext cx="756617" cy="276999"/>
          </a:xfrm>
          <a:prstGeom prst="rect">
            <a:avLst/>
          </a:prstGeom>
          <a:solidFill>
            <a:srgbClr val="FEDF98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Tennant</a:t>
            </a:r>
          </a:p>
        </p:txBody>
      </p:sp>
      <p:sp>
        <p:nvSpPr>
          <p:cNvPr id="192518" name="Rectangle 5"/>
          <p:cNvSpPr>
            <a:spLocks/>
          </p:cNvSpPr>
          <p:nvPr/>
        </p:nvSpPr>
        <p:spPr bwMode="auto">
          <a:xfrm>
            <a:off x="5886896" y="3419980"/>
            <a:ext cx="1590179" cy="276999"/>
          </a:xfrm>
          <a:prstGeom prst="rect">
            <a:avLst/>
          </a:prstGeom>
          <a:solidFill>
            <a:srgbClr val="FEDF98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Property Owners</a:t>
            </a:r>
          </a:p>
        </p:txBody>
      </p:sp>
      <p:sp>
        <p:nvSpPr>
          <p:cNvPr id="192519" name="Line 6"/>
          <p:cNvSpPr>
            <a:spLocks noChangeShapeType="1"/>
          </p:cNvSpPr>
          <p:nvPr/>
        </p:nvSpPr>
        <p:spPr bwMode="auto">
          <a:xfrm rot="10800000">
            <a:off x="3661172" y="3695775"/>
            <a:ext cx="1955602" cy="10046"/>
          </a:xfrm>
          <a:prstGeom prst="line">
            <a:avLst/>
          </a:prstGeom>
          <a:noFill/>
          <a:ln w="50800">
            <a:solidFill>
              <a:srgbClr val="676767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0" name="Line 7"/>
          <p:cNvSpPr>
            <a:spLocks noChangeShapeType="1"/>
          </p:cNvSpPr>
          <p:nvPr/>
        </p:nvSpPr>
        <p:spPr bwMode="auto">
          <a:xfrm flipH="1">
            <a:off x="3554016" y="2196703"/>
            <a:ext cx="2000250" cy="750094"/>
          </a:xfrm>
          <a:prstGeom prst="line">
            <a:avLst/>
          </a:prstGeom>
          <a:noFill/>
          <a:ln w="50800">
            <a:solidFill>
              <a:srgbClr val="676767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1" name="Rectangle 8"/>
          <p:cNvSpPr>
            <a:spLocks/>
          </p:cNvSpPr>
          <p:nvPr/>
        </p:nvSpPr>
        <p:spPr bwMode="auto">
          <a:xfrm>
            <a:off x="4093146" y="3726344"/>
            <a:ext cx="872034" cy="2000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300" b="1" dirty="0">
                <a:solidFill>
                  <a:srgbClr val="676767"/>
                </a:solidFill>
                <a:ea typeface="Gill Sans" charset="0"/>
                <a:cs typeface="Gill Sans" charset="0"/>
              </a:rPr>
              <a:t>install meter</a:t>
            </a:r>
          </a:p>
        </p:txBody>
      </p:sp>
      <p:sp>
        <p:nvSpPr>
          <p:cNvPr id="192522" name="Rectangle 9"/>
          <p:cNvSpPr>
            <a:spLocks/>
          </p:cNvSpPr>
          <p:nvPr/>
        </p:nvSpPr>
        <p:spPr bwMode="auto">
          <a:xfrm>
            <a:off x="3574108" y="2202031"/>
            <a:ext cx="9746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300" b="1" dirty="0">
                <a:solidFill>
                  <a:srgbClr val="676767"/>
                </a:solidFill>
                <a:ea typeface="Gill Sans" charset="0"/>
                <a:cs typeface="Gill Sans" charset="0"/>
              </a:rPr>
              <a:t>send monthly</a:t>
            </a:r>
          </a:p>
          <a:p>
            <a:pPr algn="l"/>
            <a:r>
              <a:rPr lang="en-US" sz="1300" b="1" dirty="0">
                <a:solidFill>
                  <a:srgbClr val="676767"/>
                </a:solidFill>
                <a:ea typeface="Gill Sans" charset="0"/>
                <a:cs typeface="Gill Sans" charset="0"/>
              </a:rPr>
              <a:t>water bill</a:t>
            </a:r>
          </a:p>
        </p:txBody>
      </p:sp>
      <p:sp>
        <p:nvSpPr>
          <p:cNvPr id="192523" name="Line 10"/>
          <p:cNvSpPr>
            <a:spLocks noChangeShapeType="1"/>
          </p:cNvSpPr>
          <p:nvPr/>
        </p:nvSpPr>
        <p:spPr bwMode="auto">
          <a:xfrm rot="10800000" flipH="1">
            <a:off x="7116961" y="3875484"/>
            <a:ext cx="0" cy="1000125"/>
          </a:xfrm>
          <a:prstGeom prst="line">
            <a:avLst/>
          </a:prstGeom>
          <a:noFill/>
          <a:ln w="76200">
            <a:solidFill>
              <a:srgbClr val="2B4714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4" name="Rectangle 11"/>
          <p:cNvSpPr>
            <a:spLocks/>
          </p:cNvSpPr>
          <p:nvPr/>
        </p:nvSpPr>
        <p:spPr bwMode="auto">
          <a:xfrm>
            <a:off x="7241977" y="4117926"/>
            <a:ext cx="91674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b="1" dirty="0">
                <a:solidFill>
                  <a:srgbClr val="2B4714"/>
                </a:solidFill>
                <a:ea typeface="Gill Sans" charset="0"/>
                <a:cs typeface="Gill Sans" charset="0"/>
              </a:rPr>
              <a:t>$9/month</a:t>
            </a:r>
          </a:p>
          <a:p>
            <a:r>
              <a:rPr lang="en-US" sz="1300" b="1" dirty="0">
                <a:solidFill>
                  <a:srgbClr val="2B4714"/>
                </a:solidFill>
                <a:ea typeface="Gill Sans" charset="0"/>
                <a:cs typeface="Gill Sans" charset="0"/>
              </a:rPr>
              <a:t>(2yrs)</a:t>
            </a:r>
          </a:p>
        </p:txBody>
      </p:sp>
      <p:sp>
        <p:nvSpPr>
          <p:cNvPr id="192525" name="Line 12"/>
          <p:cNvSpPr>
            <a:spLocks noChangeShapeType="1"/>
          </p:cNvSpPr>
          <p:nvPr/>
        </p:nvSpPr>
        <p:spPr bwMode="auto">
          <a:xfrm>
            <a:off x="2857500" y="4027289"/>
            <a:ext cx="2920008" cy="1107281"/>
          </a:xfrm>
          <a:prstGeom prst="line">
            <a:avLst/>
          </a:prstGeom>
          <a:noFill/>
          <a:ln w="76200">
            <a:solidFill>
              <a:srgbClr val="2B4714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6" name="Rectangle 13"/>
          <p:cNvSpPr>
            <a:spLocks/>
          </p:cNvSpPr>
          <p:nvPr/>
        </p:nvSpPr>
        <p:spPr bwMode="auto">
          <a:xfrm>
            <a:off x="2934519" y="4735874"/>
            <a:ext cx="1299215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b="1" dirty="0">
                <a:solidFill>
                  <a:srgbClr val="2B4714"/>
                </a:solidFill>
                <a:ea typeface="Gill Sans" charset="0"/>
                <a:cs typeface="Gill Sans" charset="0"/>
              </a:rPr>
              <a:t>$200 one time</a:t>
            </a:r>
          </a:p>
        </p:txBody>
      </p:sp>
      <p:sp>
        <p:nvSpPr>
          <p:cNvPr id="192527" name="Line 14"/>
          <p:cNvSpPr>
            <a:spLocks noChangeShapeType="1"/>
          </p:cNvSpPr>
          <p:nvPr/>
        </p:nvSpPr>
        <p:spPr bwMode="auto">
          <a:xfrm rot="10800000" flipH="1">
            <a:off x="6563320" y="2268140"/>
            <a:ext cx="0" cy="955477"/>
          </a:xfrm>
          <a:prstGeom prst="line">
            <a:avLst/>
          </a:prstGeom>
          <a:noFill/>
          <a:ln w="76200">
            <a:solidFill>
              <a:srgbClr val="2B4714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28" name="Rectangle 15"/>
          <p:cNvSpPr>
            <a:spLocks/>
          </p:cNvSpPr>
          <p:nvPr/>
        </p:nvSpPr>
        <p:spPr bwMode="auto">
          <a:xfrm>
            <a:off x="6778749" y="2470874"/>
            <a:ext cx="134051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1" dirty="0">
                <a:solidFill>
                  <a:srgbClr val="2B4714"/>
                </a:solidFill>
                <a:ea typeface="Gill Sans" charset="0"/>
                <a:cs typeface="Gill Sans" charset="0"/>
              </a:rPr>
              <a:t>water bill</a:t>
            </a:r>
            <a:br>
              <a:rPr lang="en-US" sz="1700" b="1" dirty="0">
                <a:solidFill>
                  <a:srgbClr val="2B4714"/>
                </a:solidFill>
                <a:ea typeface="Gill Sans" charset="0"/>
                <a:cs typeface="Gill Sans" charset="0"/>
              </a:rPr>
            </a:br>
            <a:r>
              <a:rPr lang="en-US" sz="1700" b="1" dirty="0">
                <a:solidFill>
                  <a:srgbClr val="2B4714"/>
                </a:solidFill>
                <a:ea typeface="Gill Sans" charset="0"/>
                <a:cs typeface="Gill Sans" charset="0"/>
              </a:rPr>
              <a:t>plus $2/month</a:t>
            </a:r>
          </a:p>
        </p:txBody>
      </p:sp>
      <p:sp>
        <p:nvSpPr>
          <p:cNvPr id="192529" name="Line 16"/>
          <p:cNvSpPr>
            <a:spLocks noChangeShapeType="1"/>
          </p:cNvSpPr>
          <p:nvPr/>
        </p:nvSpPr>
        <p:spPr bwMode="auto">
          <a:xfrm rot="10800000" flipH="1">
            <a:off x="3625453" y="3365376"/>
            <a:ext cx="1955602" cy="10046"/>
          </a:xfrm>
          <a:prstGeom prst="line">
            <a:avLst/>
          </a:prstGeom>
          <a:noFill/>
          <a:ln w="76200">
            <a:solidFill>
              <a:srgbClr val="2B4714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0" name="Rectangle 17"/>
          <p:cNvSpPr>
            <a:spLocks/>
          </p:cNvSpPr>
          <p:nvPr/>
        </p:nvSpPr>
        <p:spPr bwMode="auto">
          <a:xfrm>
            <a:off x="4170164" y="3021374"/>
            <a:ext cx="916742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="1" dirty="0">
                <a:solidFill>
                  <a:srgbClr val="2B4714"/>
                </a:solidFill>
                <a:ea typeface="Gill Sans" charset="0"/>
                <a:cs typeface="Gill Sans" charset="0"/>
              </a:rPr>
              <a:t>$2/month</a:t>
            </a:r>
          </a:p>
        </p:txBody>
      </p:sp>
      <p:sp>
        <p:nvSpPr>
          <p:cNvPr id="192531" name="Line 18"/>
          <p:cNvSpPr>
            <a:spLocks noChangeShapeType="1"/>
          </p:cNvSpPr>
          <p:nvPr/>
        </p:nvSpPr>
        <p:spPr bwMode="auto">
          <a:xfrm flipH="1">
            <a:off x="508992" y="4589859"/>
            <a:ext cx="1098352" cy="0"/>
          </a:xfrm>
          <a:prstGeom prst="line">
            <a:avLst/>
          </a:prstGeom>
          <a:noFill/>
          <a:ln w="50800">
            <a:solidFill>
              <a:srgbClr val="676767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2" name="Rectangle 19"/>
          <p:cNvSpPr>
            <a:spLocks/>
          </p:cNvSpPr>
          <p:nvPr/>
        </p:nvSpPr>
        <p:spPr bwMode="auto">
          <a:xfrm>
            <a:off x="555873" y="4628242"/>
            <a:ext cx="617519" cy="2000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300" b="1" dirty="0">
                <a:solidFill>
                  <a:srgbClr val="676767"/>
                </a:solidFill>
                <a:ea typeface="Gill Sans" charset="0"/>
                <a:cs typeface="Gill Sans" charset="0"/>
              </a:rPr>
              <a:t>activities</a:t>
            </a:r>
          </a:p>
        </p:txBody>
      </p:sp>
      <p:sp>
        <p:nvSpPr>
          <p:cNvPr id="192533" name="Line 20"/>
          <p:cNvSpPr>
            <a:spLocks noChangeShapeType="1"/>
          </p:cNvSpPr>
          <p:nvPr/>
        </p:nvSpPr>
        <p:spPr bwMode="auto">
          <a:xfrm rot="10800000" flipH="1">
            <a:off x="455414" y="5169173"/>
            <a:ext cx="1125141" cy="10046"/>
          </a:xfrm>
          <a:prstGeom prst="line">
            <a:avLst/>
          </a:prstGeom>
          <a:noFill/>
          <a:ln w="76200">
            <a:solidFill>
              <a:srgbClr val="2B4714"/>
            </a:solidFill>
            <a:miter lim="800000"/>
            <a:headEnd type="stealth" w="med" len="med"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34" name="Rectangle 21"/>
          <p:cNvSpPr>
            <a:spLocks/>
          </p:cNvSpPr>
          <p:nvPr/>
        </p:nvSpPr>
        <p:spPr bwMode="auto">
          <a:xfrm>
            <a:off x="492250" y="5298445"/>
            <a:ext cx="897682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700" b="1" dirty="0">
                <a:solidFill>
                  <a:srgbClr val="2B4714"/>
                </a:solidFill>
                <a:ea typeface="Gill Sans" charset="0"/>
                <a:cs typeface="Gill Sans" charset="0"/>
              </a:rPr>
              <a:t>payments</a:t>
            </a:r>
          </a:p>
        </p:txBody>
      </p:sp>
      <p:sp>
        <p:nvSpPr>
          <p:cNvPr id="192535" name="Rectangle 22"/>
          <p:cNvSpPr>
            <a:spLocks/>
          </p:cNvSpPr>
          <p:nvPr/>
        </p:nvSpPr>
        <p:spPr bwMode="auto">
          <a:xfrm>
            <a:off x="232172" y="1455539"/>
            <a:ext cx="3661172" cy="955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 Draw the </a:t>
            </a:r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diagram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 Put in </a:t>
            </a:r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numbers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471738"/>
            <a:ext cx="7315200" cy="1447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Single </a:t>
            </a:r>
            <a:r>
              <a:rPr lang="en-US" dirty="0" smtClean="0">
                <a:solidFill>
                  <a:schemeClr val="tx1"/>
                </a:solidFill>
                <a:ea typeface="ＭＳ Ｐゴシック" pitchFamily="1" charset="-128"/>
              </a:rPr>
              <a:t>versus </a:t>
            </a:r>
            <a:br>
              <a:rPr lang="en-US" dirty="0" smtClean="0">
                <a:solidFill>
                  <a:schemeClr val="tx1"/>
                </a:solidFill>
                <a:ea typeface="ＭＳ Ｐゴシック" pitchFamily="1" charset="-128"/>
              </a:rPr>
            </a:br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Multi-sided </a:t>
            </a:r>
            <a:r>
              <a:rPr lang="en-US" dirty="0" smtClean="0">
                <a:solidFill>
                  <a:schemeClr val="tx1"/>
                </a:solidFill>
                <a:ea typeface="ＭＳ Ｐゴシック" pitchFamily="1" charset="-128"/>
              </a:rPr>
              <a:t>Markets</a:t>
            </a:r>
            <a:endParaRPr lang="en-US" dirty="0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</a:rPr>
              <a:t>Single/Multi-side Markets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848600" cy="306493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Single-sided markets </a:t>
            </a:r>
            <a:r>
              <a:rPr lang="en-US" dirty="0" smtClean="0">
                <a:ea typeface="ＭＳ Ｐゴシック" pitchFamily="1" charset="-128"/>
              </a:rPr>
              <a:t>care about revenues</a:t>
            </a:r>
          </a:p>
          <a:p>
            <a:endParaRPr lang="en-US" dirty="0" smtClean="0">
              <a:ea typeface="ＭＳ Ｐゴシック" pitchFamily="1" charset="-128"/>
            </a:endParaRPr>
          </a:p>
          <a:p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Multi-sided markets </a:t>
            </a:r>
            <a:r>
              <a:rPr lang="en-US" dirty="0" smtClean="0">
                <a:ea typeface="ＭＳ Ｐゴシック" pitchFamily="1" charset="-128"/>
              </a:rPr>
              <a:t>may care about users first, revenues second</a:t>
            </a:r>
          </a:p>
          <a:p>
            <a:pPr lvl="1"/>
            <a:r>
              <a:rPr lang="en-US" dirty="0" smtClean="0">
                <a:ea typeface="ＭＳ Ｐゴシック" pitchFamily="1" charset="-128"/>
              </a:rPr>
              <a:t>Often Web-based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“</a:t>
            </a:r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Users First</a:t>
            </a:r>
            <a:r>
              <a:rPr lang="en-US" dirty="0" smtClean="0">
                <a:ea typeface="ＭＳ Ｐゴシック" pitchFamily="1" charset="-128"/>
              </a:rPr>
              <a:t>”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8" indent="0">
              <a:buFontTx/>
              <a:buNone/>
              <a:defRPr/>
            </a:pPr>
            <a:r>
              <a:rPr lang="en-US" dirty="0" smtClean="0"/>
              <a:t>If you say your business is advertising based: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How do you get to 10M monthly users?</a:t>
            </a:r>
          </a:p>
          <a:p>
            <a:pPr>
              <a:defRPr/>
            </a:pPr>
            <a:r>
              <a:rPr lang="en-US" dirty="0" smtClean="0"/>
              <a:t>How do you become one of the top 5 websites visited?</a:t>
            </a:r>
          </a:p>
          <a:p>
            <a:pPr>
              <a:defRPr/>
            </a:pPr>
            <a:r>
              <a:rPr lang="en-US" dirty="0" smtClean="0"/>
              <a:t>How much do the “payers” actually pay?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140041"/>
                </a:solidFill>
              </a:rPr>
              <a:t>“Revenue First” Companies</a:t>
            </a:r>
          </a:p>
        </p:txBody>
      </p:sp>
      <p:sp>
        <p:nvSpPr>
          <p:cNvPr id="194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9" y="2196703"/>
            <a:ext cx="7358063" cy="4018359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>
                <a:solidFill>
                  <a:srgbClr val="343434"/>
                </a:solidFill>
              </a:rPr>
              <a:t>Time to </a:t>
            </a:r>
            <a:r>
              <a:rPr lang="en-US" b="1">
                <a:solidFill>
                  <a:srgbClr val="343434"/>
                </a:solidFill>
              </a:rPr>
              <a:t>doublings</a:t>
            </a:r>
            <a:r>
              <a:rPr lang="en-US">
                <a:solidFill>
                  <a:srgbClr val="343434"/>
                </a:solidFill>
              </a:rPr>
              <a:t> for monthly revenues</a:t>
            </a:r>
          </a:p>
          <a:p>
            <a:pPr eaLnBrk="1" hangingPunct="1"/>
            <a:r>
              <a:rPr lang="en-US">
                <a:solidFill>
                  <a:srgbClr val="343434"/>
                </a:solidFill>
              </a:rPr>
              <a:t>Key questions:</a:t>
            </a:r>
          </a:p>
          <a:p>
            <a:pPr eaLnBrk="1" hangingPunct="1"/>
            <a:r>
              <a:rPr lang="en-US">
                <a:solidFill>
                  <a:srgbClr val="343434"/>
                </a:solidFill>
              </a:rPr>
              <a:t>When will I get to $100k/month in revenues?</a:t>
            </a:r>
          </a:p>
          <a:p>
            <a:pPr eaLnBrk="1" hangingPunct="1"/>
            <a:r>
              <a:rPr lang="en-US">
                <a:solidFill>
                  <a:srgbClr val="343434"/>
                </a:solidFill>
              </a:rPr>
              <a:t>When will I get to $1M/month in revenues?</a:t>
            </a:r>
          </a:p>
          <a:p>
            <a:pPr eaLnBrk="1" hangingPunct="1"/>
            <a:r>
              <a:rPr lang="en-US">
                <a:solidFill>
                  <a:srgbClr val="343434"/>
                </a:solidFill>
              </a:rPr>
              <a:t>What </a:t>
            </a:r>
            <a:r>
              <a:rPr lang="en-US" b="1">
                <a:solidFill>
                  <a:srgbClr val="343434"/>
                </a:solidFill>
              </a:rPr>
              <a:t>assumptions</a:t>
            </a:r>
            <a:r>
              <a:rPr lang="en-US">
                <a:solidFill>
                  <a:srgbClr val="343434"/>
                </a:solidFill>
              </a:rPr>
              <a:t> about my business am I making when I reach these milestones?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693343"/>
            <a:ext cx="7772400" cy="959358"/>
          </a:xfrm>
        </p:spPr>
        <p:txBody>
          <a:bodyPr/>
          <a:lstStyle/>
          <a:p>
            <a:r>
              <a:rPr lang="en-US" dirty="0" smtClean="0"/>
              <a:t>Revenue Streams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8631" y="4938451"/>
            <a:ext cx="7639569" cy="1752600"/>
          </a:xfrm>
        </p:spPr>
        <p:txBody>
          <a:bodyPr/>
          <a:lstStyle/>
          <a:p>
            <a:r>
              <a:rPr lang="en-US" dirty="0" smtClean="0"/>
              <a:t>How do you Make Money?</a:t>
            </a:r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905280" y="258850"/>
            <a:ext cx="7181700" cy="3672552"/>
            <a:chOff x="1308630" y="258850"/>
            <a:chExt cx="5921624" cy="239962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onut 10"/>
          <p:cNvSpPr/>
          <p:nvPr/>
        </p:nvSpPr>
        <p:spPr>
          <a:xfrm>
            <a:off x="4346295" y="2566431"/>
            <a:ext cx="3562029" cy="1126912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541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471738"/>
            <a:ext cx="7315200" cy="1447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Market Type </a:t>
            </a:r>
            <a:r>
              <a:rPr lang="en-US" dirty="0" smtClean="0">
                <a:ea typeface="ＭＳ Ｐゴシック" pitchFamily="1" charset="-128"/>
              </a:rPr>
              <a:t>and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140041"/>
                </a:solidFill>
              </a:rPr>
              <a:t>Other Issues</a:t>
            </a:r>
          </a:p>
        </p:txBody>
      </p:sp>
      <p:sp>
        <p:nvSpPr>
          <p:cNvPr id="2007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5056"/>
            <a:r>
              <a:rPr lang="en-US" b="1" dirty="0">
                <a:solidFill>
                  <a:srgbClr val="343434"/>
                </a:solidFill>
              </a:rPr>
              <a:t>Distribution channel</a:t>
            </a:r>
            <a:r>
              <a:rPr lang="en-US" dirty="0">
                <a:solidFill>
                  <a:srgbClr val="343434"/>
                </a:solidFill>
              </a:rPr>
              <a:t> affects </a:t>
            </a:r>
            <a:br>
              <a:rPr lang="en-US" dirty="0">
                <a:solidFill>
                  <a:srgbClr val="343434"/>
                </a:solidFill>
              </a:rPr>
            </a:br>
            <a:r>
              <a:rPr lang="en-US" dirty="0">
                <a:solidFill>
                  <a:srgbClr val="343434"/>
                </a:solidFill>
              </a:rPr>
              <a:t>revenue streams</a:t>
            </a:r>
          </a:p>
          <a:p>
            <a:pPr marL="625056"/>
            <a:r>
              <a:rPr lang="en-US" b="1" dirty="0">
                <a:solidFill>
                  <a:srgbClr val="343434"/>
                </a:solidFill>
              </a:rPr>
              <a:t>Market type</a:t>
            </a:r>
            <a:r>
              <a:rPr lang="en-US" dirty="0">
                <a:solidFill>
                  <a:srgbClr val="343434"/>
                </a:solidFill>
              </a:rPr>
              <a:t> affects revenue streams</a:t>
            </a:r>
          </a:p>
          <a:p>
            <a:pPr marL="625056"/>
            <a:r>
              <a:rPr lang="en-US" b="1" dirty="0">
                <a:solidFill>
                  <a:srgbClr val="343434"/>
                </a:solidFill>
              </a:rPr>
              <a:t>Demand curve</a:t>
            </a:r>
            <a:r>
              <a:rPr lang="en-US" dirty="0">
                <a:solidFill>
                  <a:srgbClr val="343434"/>
                </a:solidFill>
              </a:rPr>
              <a:t> affects revenue streams</a:t>
            </a:r>
          </a:p>
          <a:p>
            <a:pPr marL="625056"/>
            <a:r>
              <a:rPr lang="en-US" dirty="0">
                <a:solidFill>
                  <a:srgbClr val="343434"/>
                </a:solidFill>
              </a:rPr>
              <a:t>Consider </a:t>
            </a:r>
            <a:r>
              <a:rPr lang="en-US" b="1" dirty="0">
                <a:solidFill>
                  <a:srgbClr val="343434"/>
                </a:solidFill>
              </a:rPr>
              <a:t>lifetime value</a:t>
            </a:r>
            <a:r>
              <a:rPr lang="en-US" dirty="0">
                <a:solidFill>
                  <a:srgbClr val="343434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rgbClr val="140041"/>
                </a:solidFill>
              </a:rPr>
              <a:t>New Market </a:t>
            </a:r>
            <a:br>
              <a:rPr lang="en-US">
                <a:solidFill>
                  <a:srgbClr val="140041"/>
                </a:solidFill>
              </a:rPr>
            </a:br>
            <a:r>
              <a:rPr lang="en-US">
                <a:solidFill>
                  <a:srgbClr val="140041"/>
                </a:solidFill>
              </a:rPr>
              <a:t>Revenue Forecast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3889" y="2302743"/>
            <a:ext cx="5084341" cy="4535165"/>
            <a:chOff x="0" y="0"/>
            <a:chExt cx="4554" cy="4062"/>
          </a:xfrm>
        </p:grpSpPr>
        <p:sp>
          <p:nvSpPr>
            <p:cNvPr id="197636" name="Rectangle 2"/>
            <p:cNvSpPr>
              <a:spLocks/>
            </p:cNvSpPr>
            <p:nvPr/>
          </p:nvSpPr>
          <p:spPr bwMode="auto">
            <a:xfrm>
              <a:off x="149" y="2910"/>
              <a:ext cx="3888" cy="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343434"/>
                  </a:solidFill>
                  <a:ea typeface="Gill Sans" charset="0"/>
                  <a:cs typeface="Gill Sans" charset="0"/>
                </a:rPr>
                <a:t>New Market Sales Curve</a:t>
              </a:r>
            </a:p>
          </p:txBody>
        </p:sp>
        <p:pic>
          <p:nvPicPr>
            <p:cNvPr id="19763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554" cy="3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140041"/>
                </a:solidFill>
              </a:rPr>
              <a:t>Existing Market Revenue Forecast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77071" y="2097361"/>
            <a:ext cx="4593208" cy="4289598"/>
            <a:chOff x="0" y="0"/>
            <a:chExt cx="4115" cy="3842"/>
          </a:xfrm>
        </p:grpSpPr>
        <p:sp>
          <p:nvSpPr>
            <p:cNvPr id="198660" name="Rectangle 2"/>
            <p:cNvSpPr>
              <a:spLocks/>
            </p:cNvSpPr>
            <p:nvPr/>
          </p:nvSpPr>
          <p:spPr bwMode="auto">
            <a:xfrm>
              <a:off x="489" y="3386"/>
              <a:ext cx="3128" cy="4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>
                  <a:solidFill>
                    <a:srgbClr val="343434"/>
                  </a:solidFill>
                  <a:ea typeface="Gill Sans" charset="0"/>
                  <a:cs typeface="Gill Sans" charset="0"/>
                </a:rPr>
                <a:t>Existing Market</a:t>
              </a:r>
            </a:p>
          </p:txBody>
        </p:sp>
        <p:pic>
          <p:nvPicPr>
            <p:cNvPr id="19866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115" cy="3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rgbClr val="140041"/>
                </a:solidFill>
              </a:rPr>
              <a:t>Resegmented Market Revenue Forecast</a:t>
            </a:r>
          </a:p>
        </p:txBody>
      </p:sp>
      <p:pic>
        <p:nvPicPr>
          <p:cNvPr id="1996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087" y="2232422"/>
            <a:ext cx="6477372" cy="34468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8694"/>
            <a:ext cx="7315200" cy="2016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</a:t>
            </a:r>
            <a:r>
              <a:rPr lang="en-US" dirty="0" smtClean="0">
                <a:solidFill>
                  <a:srgbClr val="FF0000"/>
                </a:solidFill>
              </a:rPr>
              <a:t>categories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Web/Mobile revenue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“Direct” revenue models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ea typeface="ＭＳ Ｐゴシック" pitchFamily="1" charset="-128"/>
              </a:rPr>
              <a:t>Sales: </a:t>
            </a:r>
            <a:r>
              <a:rPr lang="en-US" sz="2400" smtClean="0">
                <a:ea typeface="ＭＳ Ｐゴシック" pitchFamily="1" charset="-128"/>
              </a:rPr>
              <a:t>Product, app, or service sales</a:t>
            </a:r>
            <a:endParaRPr lang="en-US" smtClean="0">
              <a:ea typeface="ＭＳ Ｐゴシック" pitchFamily="1" charset="-128"/>
            </a:endParaRPr>
          </a:p>
          <a:p>
            <a:r>
              <a:rPr lang="en-US" i="1" smtClean="0">
                <a:ea typeface="ＭＳ Ｐゴシック" pitchFamily="1" charset="-128"/>
              </a:rPr>
              <a:t>Subscriptions</a:t>
            </a:r>
            <a:r>
              <a:rPr lang="en-US" smtClean="0">
                <a:ea typeface="ＭＳ Ｐゴシック" pitchFamily="1" charset="-128"/>
              </a:rPr>
              <a:t>: </a:t>
            </a:r>
            <a:r>
              <a:rPr lang="en-US" sz="2400" smtClean="0">
                <a:ea typeface="ＭＳ Ｐゴシック" pitchFamily="1" charset="-128"/>
              </a:rPr>
              <a:t>SAAS, games, monthly subscription</a:t>
            </a:r>
            <a:endParaRPr lang="en-US" smtClean="0">
              <a:ea typeface="ＭＳ Ｐゴシック" pitchFamily="1" charset="-128"/>
            </a:endParaRPr>
          </a:p>
          <a:p>
            <a:r>
              <a:rPr lang="en-US" i="1" smtClean="0">
                <a:ea typeface="ＭＳ Ｐゴシック" pitchFamily="1" charset="-128"/>
              </a:rPr>
              <a:t>Freemium:  </a:t>
            </a:r>
            <a:r>
              <a:rPr lang="en-US" sz="2400" smtClean="0">
                <a:ea typeface="ＭＳ Ｐゴシック" pitchFamily="1" charset="-128"/>
              </a:rPr>
              <a:t>use the product for free: upsell/conversion</a:t>
            </a:r>
            <a:endParaRPr lang="en-US" smtClean="0">
              <a:ea typeface="ＭＳ Ｐゴシック" pitchFamily="1" charset="-128"/>
            </a:endParaRPr>
          </a:p>
          <a:p>
            <a:r>
              <a:rPr lang="en-US" i="1" smtClean="0">
                <a:ea typeface="ＭＳ Ｐゴシック" pitchFamily="1" charset="-128"/>
              </a:rPr>
              <a:t>Pay-per-use</a:t>
            </a:r>
            <a:r>
              <a:rPr lang="en-US" smtClean="0">
                <a:ea typeface="ＭＳ Ｐゴシック" pitchFamily="1" charset="-128"/>
              </a:rPr>
              <a:t>: </a:t>
            </a:r>
            <a:r>
              <a:rPr lang="en-US" sz="2400" smtClean="0">
                <a:ea typeface="ＭＳ Ｐゴシック" pitchFamily="1" charset="-128"/>
              </a:rPr>
              <a:t>revenue on a “per use” basis</a:t>
            </a:r>
            <a:endParaRPr lang="en-US" smtClean="0">
              <a:ea typeface="ＭＳ Ｐゴシック" pitchFamily="1" charset="-128"/>
            </a:endParaRPr>
          </a:p>
          <a:p>
            <a:r>
              <a:rPr lang="en-US" i="1" smtClean="0">
                <a:ea typeface="ＭＳ Ｐゴシック" pitchFamily="1" charset="-128"/>
              </a:rPr>
              <a:t>Virtual goods</a:t>
            </a:r>
            <a:r>
              <a:rPr lang="en-US" smtClean="0">
                <a:ea typeface="ＭＳ Ｐゴシック" pitchFamily="1" charset="-128"/>
              </a:rPr>
              <a:t>: </a:t>
            </a:r>
            <a:r>
              <a:rPr lang="en-US" sz="2400" smtClean="0">
                <a:ea typeface="ＭＳ Ｐゴシック" pitchFamily="1" charset="-128"/>
              </a:rPr>
              <a:t>selling virtual goods</a:t>
            </a:r>
            <a:endParaRPr lang="en-US" smtClean="0">
              <a:ea typeface="ＭＳ Ｐゴシック" pitchFamily="1" charset="-128"/>
            </a:endParaRPr>
          </a:p>
          <a:p>
            <a:r>
              <a:rPr lang="en-US" i="1" smtClean="0">
                <a:ea typeface="ＭＳ Ｐゴシック" pitchFamily="1" charset="-128"/>
              </a:rPr>
              <a:t>Advertising sales</a:t>
            </a:r>
            <a:r>
              <a:rPr lang="en-US" smtClean="0">
                <a:ea typeface="ＭＳ Ｐゴシック" pitchFamily="1" charset="-128"/>
              </a:rPr>
              <a:t>: </a:t>
            </a:r>
            <a:r>
              <a:rPr lang="en-US" sz="2400" smtClean="0">
                <a:ea typeface="ＭＳ Ｐゴシック" pitchFamily="1" charset="-128"/>
              </a:rPr>
              <a:t>unique and/or large audience</a:t>
            </a:r>
            <a:endParaRPr lang="en-US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“Ancillary” revenue models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smtClean="0">
                <a:ea typeface="ＭＳ Ｐゴシック" pitchFamily="1" charset="-128"/>
              </a:rPr>
              <a:t>Referral revenue</a:t>
            </a:r>
            <a:r>
              <a:rPr lang="en-US" smtClean="0">
                <a:ea typeface="ＭＳ Ｐゴシック" pitchFamily="1" charset="-128"/>
              </a:rPr>
              <a:t>: </a:t>
            </a:r>
            <a:r>
              <a:rPr lang="en-US" sz="2400" smtClean="0">
                <a:ea typeface="ＭＳ Ｐゴシック" pitchFamily="1" charset="-128"/>
              </a:rPr>
              <a:t>pay for referring traffic/customers to other web or mobile sites or products.  </a:t>
            </a:r>
            <a:endParaRPr lang="en-US" smtClean="0">
              <a:ea typeface="ＭＳ Ｐゴシック" pitchFamily="1" charset="-128"/>
            </a:endParaRPr>
          </a:p>
          <a:p>
            <a:r>
              <a:rPr lang="en-US" i="1" smtClean="0">
                <a:ea typeface="ＭＳ Ｐゴシック" pitchFamily="1" charset="-128"/>
              </a:rPr>
              <a:t>Affiliate revenue</a:t>
            </a:r>
            <a:r>
              <a:rPr lang="en-US" smtClean="0">
                <a:ea typeface="ＭＳ Ｐゴシック" pitchFamily="1" charset="-128"/>
              </a:rPr>
              <a:t>: </a:t>
            </a:r>
            <a:r>
              <a:rPr lang="en-US" sz="2400" smtClean="0">
                <a:ea typeface="ＭＳ Ｐゴシック" pitchFamily="1" charset="-128"/>
              </a:rPr>
              <a:t>finder’s fees/commissions from other sites for directing customers to make purchases at the affiliated site</a:t>
            </a:r>
            <a:endParaRPr lang="en-US" smtClean="0">
              <a:ea typeface="ＭＳ Ｐゴシック" pitchFamily="1" charset="-128"/>
            </a:endParaRPr>
          </a:p>
          <a:p>
            <a:r>
              <a:rPr lang="en-US" i="1" smtClean="0">
                <a:ea typeface="ＭＳ Ｐゴシック" pitchFamily="1" charset="-128"/>
              </a:rPr>
              <a:t>E-mail list rentals</a:t>
            </a:r>
            <a:r>
              <a:rPr lang="en-US" smtClean="0">
                <a:ea typeface="ＭＳ Ｐゴシック" pitchFamily="1" charset="-128"/>
              </a:rPr>
              <a:t>: </a:t>
            </a:r>
            <a:r>
              <a:rPr lang="en-US" sz="2400" smtClean="0">
                <a:ea typeface="ＭＳ Ｐゴシック" pitchFamily="1" charset="-128"/>
              </a:rPr>
              <a:t>rent your customer email lists to advertiser partners</a:t>
            </a:r>
            <a:endParaRPr lang="en-US" smtClean="0">
              <a:ea typeface="ＭＳ Ｐゴシック" pitchFamily="1" charset="-128"/>
            </a:endParaRPr>
          </a:p>
          <a:p>
            <a:r>
              <a:rPr lang="en-US" i="1" smtClean="0">
                <a:ea typeface="ＭＳ Ｐゴシック" pitchFamily="1" charset="-128"/>
              </a:rPr>
              <a:t>Back-end offers</a:t>
            </a:r>
            <a:r>
              <a:rPr lang="en-US" smtClean="0">
                <a:ea typeface="ＭＳ Ｐゴシック" pitchFamily="1" charset="-128"/>
              </a:rPr>
              <a:t>: </a:t>
            </a:r>
            <a:r>
              <a:rPr lang="en-US" sz="2400" smtClean="0">
                <a:ea typeface="ＭＳ Ｐゴシック" pitchFamily="1" charset="-128"/>
              </a:rPr>
              <a:t>add-on sales items from other companies as part of their registration or purchase confirmation processes, or “sell” their existing traffic to a company that strives to monetize it and share the resulting revenu3</a:t>
            </a:r>
            <a:endParaRPr lang="en-US" smtClean="0"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Sale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67531"/>
            <a:ext cx="7315200" cy="1153894"/>
          </a:xfrm>
        </p:spPr>
        <p:txBody>
          <a:bodyPr/>
          <a:lstStyle/>
          <a:p>
            <a:r>
              <a:rPr lang="en-US" dirty="0" smtClean="0"/>
              <a:t>Sale of ownership right to a physical product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6270" y="2834302"/>
            <a:ext cx="8693603" cy="3665867"/>
            <a:chOff x="306270" y="2834302"/>
            <a:chExt cx="8693603" cy="36658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/>
            <a:srcRect t="18856" b="25092"/>
            <a:stretch/>
          </p:blipFill>
          <p:spPr>
            <a:xfrm>
              <a:off x="460190" y="2834302"/>
              <a:ext cx="3239747" cy="136193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/>
            <a:srcRect t="22314" b="24549"/>
            <a:stretch/>
          </p:blipFill>
          <p:spPr>
            <a:xfrm>
              <a:off x="306270" y="4475667"/>
              <a:ext cx="5080000" cy="202450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4113" y="2861056"/>
              <a:ext cx="3305760" cy="2670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5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67531"/>
            <a:ext cx="7315200" cy="1245917"/>
          </a:xfrm>
        </p:spPr>
        <p:txBody>
          <a:bodyPr/>
          <a:lstStyle/>
          <a:p>
            <a:r>
              <a:rPr lang="en-US" dirty="0" smtClean="0"/>
              <a:t>Usage of service.  Fee is proportional to the usage of the service.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22256" y="2613448"/>
            <a:ext cx="8821743" cy="4048233"/>
            <a:chOff x="322256" y="2613448"/>
            <a:chExt cx="8821743" cy="40482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/>
            <a:srcRect t="11881"/>
            <a:stretch/>
          </p:blipFill>
          <p:spPr>
            <a:xfrm>
              <a:off x="322256" y="2613448"/>
              <a:ext cx="3275641" cy="14662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9967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28840" y="4779660"/>
              <a:ext cx="5099534" cy="151818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0175" y="2613448"/>
              <a:ext cx="5083824" cy="185358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880" y="4467028"/>
              <a:ext cx="2447275" cy="2194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45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venue Model-1x.mov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30031" y="6581001"/>
            <a:ext cx="1413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© 2012 Steve Blank</a:t>
            </a:r>
            <a:endParaRPr lang="en-US" sz="1200" dirty="0"/>
          </a:p>
        </p:txBody>
      </p:sp>
    </p:spTree>
  </p:cSld>
  <p:clrMapOvr>
    <a:masterClrMapping/>
  </p:clrMapOvr>
  <p:transition advTm="239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 for continuous access to a service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3414" y="2559050"/>
            <a:ext cx="8075677" cy="2193850"/>
            <a:chOff x="673414" y="2559050"/>
            <a:chExt cx="8075677" cy="21938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414" y="2559050"/>
              <a:ext cx="5321300" cy="1257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091" y="2720900"/>
              <a:ext cx="2032000" cy="20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1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 for temporary access to a good or service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1350" y="2658563"/>
            <a:ext cx="8289993" cy="3961268"/>
            <a:chOff x="541350" y="2658563"/>
            <a:chExt cx="8289993" cy="39612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350" y="2658563"/>
              <a:ext cx="3251200" cy="2374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8048" y="4659444"/>
              <a:ext cx="5633295" cy="1960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 for use of some IP (including software)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6370" y="3023207"/>
            <a:ext cx="7442302" cy="3027835"/>
            <a:chOff x="526370" y="3023207"/>
            <a:chExt cx="7442302" cy="30278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/>
            <a:srcRect b="20594"/>
            <a:stretch/>
          </p:blipFill>
          <p:spPr>
            <a:xfrm>
              <a:off x="526370" y="3089259"/>
              <a:ext cx="3673059" cy="233331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0837" y="3023207"/>
              <a:ext cx="3027835" cy="30278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30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Intermediation 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found in marketplaces of various types, a fee for bringing together two or more parties involved in a transaction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163" y="2811243"/>
            <a:ext cx="8720212" cy="3786829"/>
            <a:chOff x="393163" y="2811243"/>
            <a:chExt cx="8720212" cy="37868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/>
            <a:srcRect t="18073" b="18476"/>
            <a:stretch/>
          </p:blipFill>
          <p:spPr>
            <a:xfrm>
              <a:off x="393163" y="3550633"/>
              <a:ext cx="3810000" cy="24174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6197" y="2811243"/>
              <a:ext cx="4537178" cy="218756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3957" y="4759362"/>
              <a:ext cx="3582079" cy="1838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5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 paid by brands and companies to get in front of potential customers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60372" y="2823621"/>
            <a:ext cx="8468670" cy="3485740"/>
            <a:chOff x="360372" y="2823621"/>
            <a:chExt cx="8468670" cy="34857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671" y="2868166"/>
              <a:ext cx="4029348" cy="151604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/>
            <a:srcRect l="8289" t="29489" r="7701" b="26588"/>
            <a:stretch/>
          </p:blipFill>
          <p:spPr>
            <a:xfrm>
              <a:off x="4869234" y="2823621"/>
              <a:ext cx="3959808" cy="146790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372" y="4875415"/>
              <a:ext cx="5063357" cy="77897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/>
            <a:srcRect t="10396" b="19496"/>
            <a:stretch/>
          </p:blipFill>
          <p:spPr>
            <a:xfrm>
              <a:off x="5678476" y="4652762"/>
              <a:ext cx="3150565" cy="1656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79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471738"/>
            <a:ext cx="7315200" cy="1447800"/>
          </a:xfrm>
        </p:spPr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Revenue Model </a:t>
            </a:r>
            <a:r>
              <a:rPr lang="en-US" dirty="0" smtClean="0">
                <a:solidFill>
                  <a:srgbClr val="FF0000"/>
                </a:solidFill>
                <a:ea typeface="ＭＳ Ｐゴシック" pitchFamily="1" charset="-128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"/>
          <p:cNvSpPr>
            <a:spLocks noGrp="1" noChangeArrowheads="1"/>
          </p:cNvSpPr>
          <p:nvPr>
            <p:ph type="title"/>
          </p:nvPr>
        </p:nvSpPr>
        <p:spPr>
          <a:xfrm>
            <a:off x="133945" y="-98227"/>
            <a:ext cx="8572500" cy="17145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140041"/>
                </a:solidFill>
              </a:rPr>
              <a:t>Example Analysis</a:t>
            </a:r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1080492" y="1528093"/>
            <a:ext cx="3589734" cy="28217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Target market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USA market – 1.5 M patients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Europe – 2 M patients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Package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Reusable wrist watch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Disposable sensors / patch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Access to patients data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Product development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4 people in the beginning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$2 million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1.5 years to develop </a:t>
            </a:r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4893469" y="1528093"/>
            <a:ext cx="3589734" cy="2571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Sales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Start in EU middle of year 3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Start in USA end of year 4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Personnel 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Average salary $120 K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Load factor 1.5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Headcount from 4 to 174 in year 8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Financing 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Series A – $3 M</a:t>
            </a:r>
          </a:p>
          <a:p>
            <a:pPr algn="l"/>
            <a:r>
              <a:rPr lang="en-US" sz="1700" dirty="0">
                <a:solidFill>
                  <a:srgbClr val="343434"/>
                </a:solidFill>
                <a:ea typeface="Gill Sans" charset="0"/>
                <a:cs typeface="Gill Sans" charset="0"/>
              </a:rPr>
              <a:t>Series B – $10 M</a:t>
            </a:r>
          </a:p>
        </p:txBody>
      </p:sp>
      <p:sp>
        <p:nvSpPr>
          <p:cNvPr id="45060" name="Rectangle 4"/>
          <p:cNvSpPr>
            <a:spLocks/>
          </p:cNvSpPr>
          <p:nvPr/>
        </p:nvSpPr>
        <p:spPr bwMode="auto">
          <a:xfrm>
            <a:off x="1285875" y="4724921"/>
            <a:ext cx="6036469" cy="312539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7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" pitchFamily="1" charset="0"/>
                <a:ea typeface="Gill Sans" pitchFamily="1" charset="0"/>
                <a:cs typeface="Gill Sans" pitchFamily="1" charset="0"/>
                <a:sym typeface="Gill Sans" pitchFamily="1" charset="0"/>
              </a:rPr>
              <a:t>Price per package: $150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1285875" y="5180335"/>
            <a:ext cx="2196703" cy="4286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7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" pitchFamily="1" charset="0"/>
                <a:ea typeface="Gill Sans" pitchFamily="1" charset="0"/>
                <a:cs typeface="Gill Sans" pitchFamily="1" charset="0"/>
                <a:sym typeface="Gill Sans" pitchFamily="1" charset="0"/>
              </a:rPr>
              <a:t>COGS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518547" y="5198195"/>
            <a:ext cx="1821656" cy="428625"/>
          </a:xfrm>
          <a:prstGeom prst="rect">
            <a:avLst/>
          </a:prstGeom>
          <a:solidFill>
            <a:srgbClr val="008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itchFamily="1" charset="0"/>
                <a:ea typeface="Gill Sans" pitchFamily="1" charset="0"/>
                <a:cs typeface="Gill Sans" pitchFamily="1" charset="0"/>
                <a:sym typeface="Gill Sans" pitchFamily="1" charset="0"/>
              </a:rPr>
              <a:t>  </a:t>
            </a:r>
            <a:r>
              <a:rPr lang="en-US" sz="1700" dirty="0">
                <a:effectLst>
                  <a:outerShdw blurRad="38100" dist="38100" dir="2700000" algn="tl">
                    <a:srgbClr val="FFFFFF"/>
                  </a:outerShdw>
                </a:effectLst>
                <a:latin typeface="Gill Sans" pitchFamily="1" charset="0"/>
                <a:ea typeface="Gill Sans" pitchFamily="1" charset="0"/>
                <a:cs typeface="Gill Sans" pitchFamily="1" charset="0"/>
                <a:sym typeface="Gill Sans" pitchFamily="1" charset="0"/>
              </a:rPr>
              <a:t>Profit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03734" y="5671468"/>
            <a:ext cx="2178844" cy="571500"/>
            <a:chOff x="0" y="0"/>
            <a:chExt cx="1952" cy="51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55"/>
              <a:ext cx="1951" cy="96"/>
              <a:chOff x="0" y="0"/>
              <a:chExt cx="1951" cy="96"/>
            </a:xfrm>
          </p:grpSpPr>
          <p:sp>
            <p:nvSpPr>
              <p:cNvPr id="202770" name="Line 7"/>
              <p:cNvSpPr>
                <a:spLocks noChangeShapeType="1"/>
              </p:cNvSpPr>
              <p:nvPr/>
            </p:nvSpPr>
            <p:spPr bwMode="auto">
              <a:xfrm>
                <a:off x="0" y="96"/>
                <a:ext cx="19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71" name="Line 8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72" name="Line 9"/>
              <p:cNvSpPr>
                <a:spLocks noChangeShapeType="1"/>
              </p:cNvSpPr>
              <p:nvPr/>
            </p:nvSpPr>
            <p:spPr bwMode="auto">
              <a:xfrm rot="10800000" flipH="1">
                <a:off x="1951" y="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2769" name="Rectangle 11"/>
            <p:cNvSpPr>
              <a:spLocks/>
            </p:cNvSpPr>
            <p:nvPr/>
          </p:nvSpPr>
          <p:spPr bwMode="auto">
            <a:xfrm>
              <a:off x="462" y="0"/>
              <a:ext cx="1036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700" dirty="0">
                  <a:solidFill>
                    <a:srgbClr val="343434"/>
                  </a:solidFill>
                  <a:ea typeface="Gill Sans" charset="0"/>
                  <a:cs typeface="Gill Sans" charset="0"/>
                </a:rPr>
                <a:t>$60 per unit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89735" y="5662538"/>
            <a:ext cx="3759398" cy="571500"/>
            <a:chOff x="0" y="0"/>
            <a:chExt cx="3368" cy="512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0" y="55"/>
              <a:ext cx="3367" cy="96"/>
              <a:chOff x="0" y="0"/>
              <a:chExt cx="3367" cy="96"/>
            </a:xfrm>
          </p:grpSpPr>
          <p:sp>
            <p:nvSpPr>
              <p:cNvPr id="202765" name="Line 13"/>
              <p:cNvSpPr>
                <a:spLocks noChangeShapeType="1"/>
              </p:cNvSpPr>
              <p:nvPr/>
            </p:nvSpPr>
            <p:spPr bwMode="auto">
              <a:xfrm>
                <a:off x="0" y="96"/>
                <a:ext cx="33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66" name="Line 14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67" name="Line 15"/>
              <p:cNvSpPr>
                <a:spLocks noChangeShapeType="1"/>
              </p:cNvSpPr>
              <p:nvPr/>
            </p:nvSpPr>
            <p:spPr bwMode="auto">
              <a:xfrm rot="10800000" flipH="1">
                <a:off x="3367" y="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2764" name="Rectangle 17"/>
            <p:cNvSpPr>
              <a:spLocks/>
            </p:cNvSpPr>
            <p:nvPr/>
          </p:nvSpPr>
          <p:spPr bwMode="auto">
            <a:xfrm>
              <a:off x="1262" y="0"/>
              <a:ext cx="1062" cy="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1700" dirty="0">
                  <a:solidFill>
                    <a:srgbClr val="343434"/>
                  </a:solidFill>
                  <a:ea typeface="Gill Sans" charset="0"/>
                  <a:cs typeface="Gill Sans" charset="0"/>
                </a:rPr>
                <a:t>$90 per unit</a:t>
              </a:r>
            </a:p>
          </p:txBody>
        </p:sp>
      </p:grpSp>
      <p:sp>
        <p:nvSpPr>
          <p:cNvPr id="45075" name="Rectangle 19"/>
          <p:cNvSpPr>
            <a:spLocks/>
          </p:cNvSpPr>
          <p:nvPr/>
        </p:nvSpPr>
        <p:spPr bwMode="auto">
          <a:xfrm>
            <a:off x="3581921" y="5198195"/>
            <a:ext cx="1836167" cy="410766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7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" pitchFamily="1" charset="0"/>
                <a:ea typeface="Gill Sans" pitchFamily="1" charset="0"/>
                <a:cs typeface="Gill Sans" pitchFamily="1" charset="0"/>
                <a:sym typeface="Gill Sans" pitchFamily="1" charset="0"/>
              </a:rPr>
              <a:t>Operating Expenses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autoUpdateAnimBg="0"/>
      <p:bldP spid="45059" grpId="0" autoUpdateAnimBg="0"/>
      <p:bldP spid="45060" grpId="0" animBg="1" autoUpdateAnimBg="0"/>
      <p:bldP spid="45061" grpId="0" animBg="1" autoUpdateAnimBg="0"/>
      <p:bldP spid="45062" grpId="0" animBg="1" autoUpdateAnimBg="0"/>
      <p:bldP spid="4507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140041"/>
                </a:solidFill>
              </a:rPr>
              <a:t>Does it add up?</a:t>
            </a:r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5056">
              <a:buSzPct val="99000"/>
              <a:buFontTx/>
              <a:buAutoNum type="arabicPeriod"/>
            </a:pPr>
            <a:r>
              <a:rPr lang="en-US" dirty="0">
                <a:solidFill>
                  <a:srgbClr val="343434"/>
                </a:solidFill>
              </a:rPr>
              <a:t>Is revenue adequate to </a:t>
            </a:r>
            <a:r>
              <a:rPr lang="en-US" b="1" dirty="0">
                <a:solidFill>
                  <a:srgbClr val="343434"/>
                </a:solidFill>
              </a:rPr>
              <a:t>cover costs</a:t>
            </a:r>
            <a:r>
              <a:rPr lang="en-US" dirty="0">
                <a:solidFill>
                  <a:srgbClr val="343434"/>
                </a:solidFill>
              </a:rPr>
              <a:t> in the short term?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 dirty="0">
                <a:solidFill>
                  <a:srgbClr val="343434"/>
                </a:solidFill>
              </a:rPr>
              <a:t>Are you confident revenue will </a:t>
            </a:r>
            <a:r>
              <a:rPr lang="en-US" b="1" dirty="0">
                <a:solidFill>
                  <a:srgbClr val="343434"/>
                </a:solidFill>
              </a:rPr>
              <a:t>grow</a:t>
            </a:r>
            <a:r>
              <a:rPr lang="en-US" dirty="0">
                <a:solidFill>
                  <a:srgbClr val="343434"/>
                </a:solidFill>
              </a:rPr>
              <a:t> materially if not dramatically </a:t>
            </a:r>
            <a:r>
              <a:rPr lang="en-US" b="1" dirty="0">
                <a:solidFill>
                  <a:srgbClr val="343434"/>
                </a:solidFill>
              </a:rPr>
              <a:t>over time?</a:t>
            </a:r>
            <a:endParaRPr lang="en-US" dirty="0">
              <a:solidFill>
                <a:srgbClr val="343434"/>
              </a:solidFill>
            </a:endParaRPr>
          </a:p>
          <a:p>
            <a:pPr marL="625056">
              <a:buSzPct val="99000"/>
              <a:buFontTx/>
              <a:buAutoNum type="arabicPeriod"/>
            </a:pPr>
            <a:r>
              <a:rPr lang="en-US" dirty="0">
                <a:solidFill>
                  <a:srgbClr val="343434"/>
                </a:solidFill>
              </a:rPr>
              <a:t>Does </a:t>
            </a:r>
            <a:r>
              <a:rPr lang="en-US" b="1" dirty="0">
                <a:solidFill>
                  <a:srgbClr val="343434"/>
                </a:solidFill>
              </a:rPr>
              <a:t>profitability improve</a:t>
            </a:r>
            <a:r>
              <a:rPr lang="en-US" dirty="0">
                <a:solidFill>
                  <a:srgbClr val="343434"/>
                </a:solidFill>
              </a:rPr>
              <a:t> as the revenues get bigger?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14073"/>
            <a:ext cx="7315200" cy="4395287"/>
          </a:xfrm>
        </p:spPr>
        <p:txBody>
          <a:bodyPr/>
          <a:lstStyle/>
          <a:p>
            <a:r>
              <a:rPr lang="en-US" dirty="0" smtClean="0"/>
              <a:t>Time to doublings for monthly revenues</a:t>
            </a:r>
          </a:p>
          <a:p>
            <a:r>
              <a:rPr lang="en-US" dirty="0" smtClean="0"/>
              <a:t>Key questions:</a:t>
            </a:r>
          </a:p>
          <a:p>
            <a:pPr lvl="1"/>
            <a:r>
              <a:rPr lang="en-US" dirty="0" smtClean="0"/>
              <a:t>When will I get to $100k/month in revenues?</a:t>
            </a:r>
          </a:p>
          <a:p>
            <a:pPr lvl="1"/>
            <a:r>
              <a:rPr lang="en-US" dirty="0" smtClean="0"/>
              <a:t>When will I get to $1M/month in revenues?</a:t>
            </a:r>
          </a:p>
          <a:p>
            <a:pPr lvl="1"/>
            <a:r>
              <a:rPr lang="en-US" dirty="0" smtClean="0"/>
              <a:t>What assumptions about my business am I making when I reach these milestones?</a:t>
            </a:r>
          </a:p>
        </p:txBody>
      </p:sp>
    </p:spTree>
    <p:extLst>
      <p:ext uri="{BB962C8B-B14F-4D97-AF65-F5344CB8AC3E}">
        <p14:creationId xmlns:p14="http://schemas.microsoft.com/office/powerpoint/2010/main" val="3792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471738"/>
            <a:ext cx="73152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</a:rPr>
              <a:t>Optics Design Company</a:t>
            </a:r>
            <a:br>
              <a:rPr lang="en-US" dirty="0" smtClean="0">
                <a:ea typeface="ＭＳ Ｐゴシック" pitchFamily="1" charset="-128"/>
              </a:rPr>
            </a:br>
            <a:r>
              <a:rPr lang="en-US" dirty="0" smtClean="0">
                <a:ea typeface="ＭＳ Ｐゴシック" pitchFamily="1" charset="-128"/>
              </a:rPr>
              <a:t>Revenue Model Example</a:t>
            </a:r>
            <a:endParaRPr lang="en-US" dirty="0" smtClean="0">
              <a:solidFill>
                <a:srgbClr val="FF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The Two Key Questions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400" y="1366838"/>
            <a:ext cx="7315200" cy="5203825"/>
          </a:xfrm>
        </p:spPr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What’s my </a:t>
            </a:r>
            <a:r>
              <a:rPr lang="en-US" smtClean="0">
                <a:solidFill>
                  <a:srgbClr val="FF0000"/>
                </a:solidFill>
                <a:ea typeface="ＭＳ Ｐゴシック" pitchFamily="1" charset="-128"/>
              </a:rPr>
              <a:t>revenue model</a:t>
            </a:r>
            <a:r>
              <a:rPr lang="en-US" smtClean="0">
                <a:ea typeface="ＭＳ Ｐゴシック" pitchFamily="1" charset="-128"/>
              </a:rPr>
              <a:t>?</a:t>
            </a:r>
          </a:p>
          <a:p>
            <a:r>
              <a:rPr lang="en-US" smtClean="0">
                <a:ea typeface="ＭＳ Ｐゴシック" pitchFamily="1" charset="-128"/>
              </a:rPr>
              <a:t>Within the revenue model – how do I </a:t>
            </a:r>
            <a:r>
              <a:rPr lang="en-US" smtClean="0">
                <a:solidFill>
                  <a:srgbClr val="FF0000"/>
                </a:solidFill>
                <a:ea typeface="ＭＳ Ｐゴシック" pitchFamily="1" charset="-128"/>
              </a:rPr>
              <a:t>price </a:t>
            </a:r>
            <a:r>
              <a:rPr lang="en-US" smtClean="0">
                <a:ea typeface="ＭＳ Ｐゴシック" pitchFamily="1" charset="-128"/>
              </a:rPr>
              <a:t>the product?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ent Arrow 40"/>
          <p:cNvSpPr/>
          <p:nvPr/>
        </p:nvSpPr>
        <p:spPr>
          <a:xfrm rot="16200000">
            <a:off x="2462213" y="3003550"/>
            <a:ext cx="919162" cy="222408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771" name="TextBox 43"/>
          <p:cNvSpPr txBox="1">
            <a:spLocks noChangeArrowheads="1"/>
          </p:cNvSpPr>
          <p:nvPr/>
        </p:nvSpPr>
        <p:spPr bwMode="auto">
          <a:xfrm>
            <a:off x="2828925" y="2728913"/>
            <a:ext cx="28098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/>
              <a:t>Quantity purchase of components for prototype &amp; mass production     .</a:t>
            </a:r>
          </a:p>
        </p:txBody>
      </p:sp>
      <p:sp>
        <p:nvSpPr>
          <p:cNvPr id="45" name="Notched Right Arrow 44"/>
          <p:cNvSpPr/>
          <p:nvPr/>
        </p:nvSpPr>
        <p:spPr>
          <a:xfrm rot="18970621" flipH="1">
            <a:off x="4435475" y="2930525"/>
            <a:ext cx="2598738" cy="593725"/>
          </a:xfrm>
          <a:prstGeom prst="notched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73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583363" cy="1143000"/>
          </a:xfrm>
        </p:spPr>
        <p:txBody>
          <a:bodyPr>
            <a:normAutofit fontScale="90000"/>
          </a:bodyPr>
          <a:lstStyle/>
          <a:p>
            <a:r>
              <a:rPr lang="en-US" sz="3800">
                <a:ea typeface="ＭＳ Ｐゴシック" charset="-128"/>
              </a:rPr>
              <a:t>Revenue Model &amp; Payment Flows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27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1F0D59-F181-0741-9485-152F3F17EA9C}" type="slidenum">
              <a:rPr lang="en-US">
                <a:latin typeface="Calibri" charset="0"/>
                <a:ea typeface="ＭＳ Ｐゴシック" charset="-128"/>
                <a:cs typeface="ＭＳ Ｐゴシック" charset="-128"/>
              </a:rPr>
              <a:pPr/>
              <a:t>40</a:t>
            </a:fld>
            <a:endParaRPr lang="en-US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277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1473200"/>
            <a:ext cx="1893887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9" descr="C:\Users\Michael\AppData\Local\Microsoft\Windows\Temporary Internet Files\Content.IE5\KGK6Y348\MC90020001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3395663"/>
            <a:ext cx="135096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8" name="TextBox 33"/>
          <p:cNvSpPr txBox="1">
            <a:spLocks noChangeArrowheads="1"/>
          </p:cNvSpPr>
          <p:nvPr/>
        </p:nvSpPr>
        <p:spPr bwMode="auto">
          <a:xfrm>
            <a:off x="379413" y="2365375"/>
            <a:ext cx="14192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b="1"/>
              <a:t>LighTip™ Advanced Illumination Engineering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93688" y="0"/>
            <a:ext cx="1412875" cy="669925"/>
            <a:chOff x="1371600" y="990600"/>
            <a:chExt cx="3536950" cy="1676400"/>
          </a:xfrm>
        </p:grpSpPr>
        <p:pic>
          <p:nvPicPr>
            <p:cNvPr id="32797" name="Picture 11" descr="logo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71600" y="990600"/>
              <a:ext cx="353695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98" name="TextBox 20"/>
            <p:cNvSpPr txBox="1">
              <a:spLocks noChangeArrowheads="1"/>
            </p:cNvSpPr>
            <p:nvPr/>
          </p:nvSpPr>
          <p:spPr bwMode="auto">
            <a:xfrm>
              <a:off x="3382963" y="990600"/>
              <a:ext cx="466725" cy="693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™</a:t>
              </a:r>
            </a:p>
          </p:txBody>
        </p:sp>
      </p:grpSp>
      <p:pic>
        <p:nvPicPr>
          <p:cNvPr id="32780" name="Picture 25" descr="Working_streetlamp.JPG"/>
          <p:cNvPicPr>
            <a:picLocks noChangeAspect="1"/>
          </p:cNvPicPr>
          <p:nvPr/>
        </p:nvPicPr>
        <p:blipFill>
          <a:blip r:embed="rId5" cstate="print"/>
          <a:srcRect b="21739"/>
          <a:stretch>
            <a:fillRect/>
          </a:stretch>
        </p:blipFill>
        <p:spPr bwMode="auto">
          <a:xfrm>
            <a:off x="6548438" y="5349875"/>
            <a:ext cx="1870075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1" name="Picture 26" descr="Screen shot 2010-04-26 at 3.01.14 PM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75388" y="2279650"/>
            <a:ext cx="2746375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2" name="Rectangle 3"/>
          <p:cNvSpPr>
            <a:spLocks/>
          </p:cNvSpPr>
          <p:nvPr/>
        </p:nvSpPr>
        <p:spPr bwMode="auto">
          <a:xfrm>
            <a:off x="6332538" y="3108325"/>
            <a:ext cx="1168400" cy="258763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 Bold" pitchFamily="34" charset="0"/>
                <a:ea typeface="Calibri Bold" pitchFamily="34" charset="0"/>
                <a:cs typeface="Calibri Bold" pitchFamily="34" charset="0"/>
                <a:sym typeface="Calibri Bold" pitchFamily="34" charset="0"/>
              </a:rPr>
              <a:t>Reflector</a:t>
            </a:r>
          </a:p>
        </p:txBody>
      </p:sp>
      <p:sp>
        <p:nvSpPr>
          <p:cNvPr id="32783" name="Rectangle 3"/>
          <p:cNvSpPr>
            <a:spLocks/>
          </p:cNvSpPr>
          <p:nvPr/>
        </p:nvSpPr>
        <p:spPr bwMode="auto">
          <a:xfrm>
            <a:off x="8107363" y="3711575"/>
            <a:ext cx="1020762" cy="433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 Bold" pitchFamily="34" charset="0"/>
                <a:ea typeface="Calibri Bold" pitchFamily="34" charset="0"/>
                <a:cs typeface="Calibri Bold" pitchFamily="34" charset="0"/>
                <a:sym typeface="Calibri Bold" pitchFamily="34" charset="0"/>
              </a:rPr>
              <a:t>Desired 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Calibri Bold" pitchFamily="34" charset="0"/>
                <a:ea typeface="Calibri Bold" pitchFamily="34" charset="0"/>
                <a:cs typeface="Calibri Bold" pitchFamily="34" charset="0"/>
                <a:sym typeface="Calibri Bold" pitchFamily="34" charset="0"/>
              </a:rPr>
              <a:t>target</a:t>
            </a:r>
          </a:p>
        </p:txBody>
      </p:sp>
      <p:sp>
        <p:nvSpPr>
          <p:cNvPr id="32784" name="Rectangle 3"/>
          <p:cNvSpPr>
            <a:spLocks/>
          </p:cNvSpPr>
          <p:nvPr/>
        </p:nvSpPr>
        <p:spPr bwMode="auto">
          <a:xfrm>
            <a:off x="6696075" y="2322513"/>
            <a:ext cx="1250950" cy="603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Calibri Bold" pitchFamily="34" charset="0"/>
                <a:ea typeface="Calibri Bold" pitchFamily="34" charset="0"/>
                <a:cs typeface="Calibri Bold" pitchFamily="34" charset="0"/>
                <a:sym typeface="Calibri Bold" pitchFamily="34" charset="0"/>
              </a:rPr>
              <a:t>Light source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32525" y="2276475"/>
            <a:ext cx="2835275" cy="41798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75438" y="1644650"/>
            <a:ext cx="1935162" cy="58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chemeClr val="tx1"/>
                </a:solidFill>
                <a:ea typeface="ＭＳ Ｐゴシック" charset="-128"/>
              </a:rPr>
              <a:t>Customer:</a:t>
            </a:r>
          </a:p>
          <a:p>
            <a:pPr algn="ctr">
              <a:defRPr/>
            </a:pPr>
            <a:r>
              <a:rPr lang="en-US" sz="2000" b="1">
                <a:solidFill>
                  <a:schemeClr val="tx1"/>
                </a:solidFill>
                <a:ea typeface="ＭＳ Ｐゴシック" charset="-128"/>
              </a:rPr>
              <a:t>LED company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70200" y="4214813"/>
            <a:ext cx="2517775" cy="860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C0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chemeClr val="tx1"/>
                </a:solidFill>
                <a:ea typeface="ＭＳ Ｐゴシック" charset="-128"/>
              </a:rPr>
              <a:t>Key Partner:</a:t>
            </a:r>
          </a:p>
          <a:p>
            <a:pPr algn="ctr">
              <a:defRPr/>
            </a:pPr>
            <a:r>
              <a:rPr lang="en-US" sz="2000" b="1">
                <a:solidFill>
                  <a:schemeClr val="tx1"/>
                </a:solidFill>
                <a:ea typeface="ＭＳ Ｐゴシック" charset="-128"/>
              </a:rPr>
              <a:t>Optical Manufacturer</a:t>
            </a:r>
          </a:p>
        </p:txBody>
      </p:sp>
      <p:sp>
        <p:nvSpPr>
          <p:cNvPr id="32788" name="Rectangle 3"/>
          <p:cNvSpPr>
            <a:spLocks/>
          </p:cNvSpPr>
          <p:nvPr/>
        </p:nvSpPr>
        <p:spPr bwMode="auto">
          <a:xfrm>
            <a:off x="6397625" y="5114925"/>
            <a:ext cx="27463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Calibri Bold" pitchFamily="34" charset="0"/>
                <a:ea typeface="Calibri Bold" pitchFamily="34" charset="0"/>
                <a:cs typeface="Calibri Bold" pitchFamily="34" charset="0"/>
                <a:sym typeface="Calibri Bold" pitchFamily="34" charset="0"/>
              </a:rPr>
              <a:t>Customer’s final product</a:t>
            </a:r>
          </a:p>
        </p:txBody>
      </p:sp>
      <p:pic>
        <p:nvPicPr>
          <p:cNvPr id="3278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1425" y="3810000"/>
            <a:ext cx="1173163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90" name="Rectangle 3"/>
          <p:cNvSpPr>
            <a:spLocks/>
          </p:cNvSpPr>
          <p:nvPr/>
        </p:nvSpPr>
        <p:spPr bwMode="auto">
          <a:xfrm>
            <a:off x="7513638" y="4267200"/>
            <a:ext cx="1219200" cy="561975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Calibri Bold" pitchFamily="34" charset="0"/>
                <a:ea typeface="Calibri Bold" pitchFamily="34" charset="0"/>
                <a:cs typeface="Calibri Bold" pitchFamily="34" charset="0"/>
                <a:sym typeface="Calibri Bold" pitchFamily="34" charset="0"/>
              </a:rPr>
              <a:t>Our deliverable</a:t>
            </a:r>
          </a:p>
        </p:txBody>
      </p:sp>
      <p:cxnSp>
        <p:nvCxnSpPr>
          <p:cNvPr id="29" name="Straight Arrow Connector 28"/>
          <p:cNvCxnSpPr>
            <a:stCxn id="32782" idx="2"/>
          </p:cNvCxnSpPr>
          <p:nvPr/>
        </p:nvCxnSpPr>
        <p:spPr>
          <a:xfrm rot="16200000" flipH="1">
            <a:off x="7003256" y="3280570"/>
            <a:ext cx="885825" cy="1058862"/>
          </a:xfrm>
          <a:prstGeom prst="straightConnector1">
            <a:avLst/>
          </a:prstGeom>
          <a:ln w="28575" cap="flat" cmpd="sng" algn="ctr">
            <a:solidFill>
              <a:srgbClr val="00C0F7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92" name="Picture 6" descr="C:\Users\Michael\AppData\Local\Microsoft\Windows\Temporary Internet Files\Content.IE5\NWX2AYJZ\MC900297985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21075" y="5060950"/>
            <a:ext cx="1919288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93" name="TextBox 27"/>
          <p:cNvSpPr txBox="1">
            <a:spLocks noChangeArrowheads="1"/>
          </p:cNvSpPr>
          <p:nvPr/>
        </p:nvSpPr>
        <p:spPr bwMode="auto">
          <a:xfrm>
            <a:off x="1087438" y="4745038"/>
            <a:ext cx="25447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b="1"/>
              <a:t>Prototype &amp; High Volume Production (0.25%-8% commission)</a:t>
            </a:r>
          </a:p>
          <a:p>
            <a:endParaRPr lang="en-US" sz="1600" b="1"/>
          </a:p>
        </p:txBody>
      </p:sp>
      <p:sp>
        <p:nvSpPr>
          <p:cNvPr id="42" name="Notched Right Arrow 41"/>
          <p:cNvSpPr/>
          <p:nvPr/>
        </p:nvSpPr>
        <p:spPr>
          <a:xfrm flipH="1">
            <a:off x="2400300" y="1752600"/>
            <a:ext cx="3779838" cy="593725"/>
          </a:xfrm>
          <a:prstGeom prst="notched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95" name="TextBox 24"/>
          <p:cNvSpPr txBox="1">
            <a:spLocks noChangeArrowheads="1"/>
          </p:cNvSpPr>
          <p:nvPr/>
        </p:nvSpPr>
        <p:spPr bwMode="auto">
          <a:xfrm>
            <a:off x="2433638" y="2298700"/>
            <a:ext cx="3906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Engineering contract ($150-300/hour)</a:t>
            </a:r>
          </a:p>
        </p:txBody>
      </p:sp>
      <p:sp>
        <p:nvSpPr>
          <p:cNvPr id="32796" name="TextBox 46"/>
          <p:cNvSpPr txBox="1">
            <a:spLocks noChangeArrowheads="1"/>
          </p:cNvSpPr>
          <p:nvPr/>
        </p:nvSpPr>
        <p:spPr bwMode="auto">
          <a:xfrm>
            <a:off x="88900" y="6369050"/>
            <a:ext cx="227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5/23/2012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471738"/>
            <a:ext cx="7315200" cy="1447800"/>
          </a:xfrm>
        </p:spPr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Optical Equipment </a:t>
            </a:r>
            <a:br>
              <a:rPr lang="en-US" dirty="0" smtClean="0">
                <a:ea typeface="ＭＳ Ｐゴシック" pitchFamily="1" charset="-128"/>
              </a:rPr>
            </a:br>
            <a:r>
              <a:rPr lang="en-US" dirty="0" smtClean="0">
                <a:ea typeface="ＭＳ Ｐゴシック" pitchFamily="1" charset="-128"/>
              </a:rPr>
              <a:t>Revenue Model Example</a:t>
            </a:r>
            <a:endParaRPr lang="en-US" dirty="0" smtClean="0">
              <a:solidFill>
                <a:srgbClr val="FF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000250" y="996555"/>
            <a:ext cx="1875234" cy="91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Phi Optics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18422" y="996555"/>
            <a:ext cx="1875234" cy="91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lvl="0"/>
            <a:r>
              <a:rPr lang="en-US" sz="2500" dirty="0" smtClean="0"/>
              <a:t>Component vendors</a:t>
            </a:r>
            <a:endParaRPr lang="en-US" sz="2500" dirty="0"/>
          </a:p>
        </p:txBody>
      </p:sp>
      <p:sp>
        <p:nvSpPr>
          <p:cNvPr id="21" name="Rounded Rectangle 20"/>
          <p:cNvSpPr/>
          <p:nvPr/>
        </p:nvSpPr>
        <p:spPr>
          <a:xfrm>
            <a:off x="3446860" y="4420195"/>
            <a:ext cx="1875234" cy="91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University Business Services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437" y="4420195"/>
            <a:ext cx="1982391" cy="91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Researcher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68703" y="4286250"/>
            <a:ext cx="2143125" cy="1178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Grant Agencies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Industry Contracts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Curved Up Arrow 39"/>
          <p:cNvSpPr/>
          <p:nvPr/>
        </p:nvSpPr>
        <p:spPr>
          <a:xfrm>
            <a:off x="3821906" y="1928814"/>
            <a:ext cx="855107" cy="514350"/>
          </a:xfrm>
          <a:prstGeom prst="curvedUp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Up Arrow 44"/>
          <p:cNvSpPr/>
          <p:nvPr/>
        </p:nvSpPr>
        <p:spPr>
          <a:xfrm rot="10800000">
            <a:off x="3768329" y="428626"/>
            <a:ext cx="855107" cy="51435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87405" y="6107906"/>
            <a:ext cx="3054441" cy="37269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000" b="1" dirty="0" smtClean="0"/>
              <a:t>applies for grants/contracts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04297" y="3107531"/>
            <a:ext cx="3000375" cy="372696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000" b="1" dirty="0" smtClean="0"/>
              <a:t>funds grant/contract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89422" y="3429000"/>
            <a:ext cx="2529207" cy="37269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000" b="1" dirty="0" smtClean="0"/>
              <a:t>request for equipment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-69315" y="2518172"/>
            <a:ext cx="1809785" cy="37269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000" b="1" dirty="0" smtClean="0"/>
              <a:t>QPI info &amp; price</a:t>
            </a:r>
            <a:endParaRPr lang="en-US" sz="2000" b="1" dirty="0"/>
          </a:p>
        </p:txBody>
      </p:sp>
      <p:cxnSp>
        <p:nvCxnSpPr>
          <p:cNvPr id="65" name="Curved Connector 64"/>
          <p:cNvCxnSpPr/>
          <p:nvPr/>
        </p:nvCxnSpPr>
        <p:spPr>
          <a:xfrm rot="5400000">
            <a:off x="100906" y="2167234"/>
            <a:ext cx="2486024" cy="2009180"/>
          </a:xfrm>
          <a:prstGeom prst="curvedConnector3">
            <a:avLst>
              <a:gd name="adj1" fmla="val 50000"/>
            </a:avLst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19" idx="2"/>
            <a:endCxn id="49" idx="1"/>
          </p:cNvCxnSpPr>
          <p:nvPr/>
        </p:nvCxnSpPr>
        <p:spPr>
          <a:xfrm rot="16200000" flipH="1">
            <a:off x="1293404" y="5100252"/>
            <a:ext cx="963231" cy="1424772"/>
          </a:xfrm>
          <a:prstGeom prst="curvedConnector2">
            <a:avLst/>
          </a:prstGeom>
          <a:ln w="190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49" idx="3"/>
            <a:endCxn id="28" idx="2"/>
          </p:cNvCxnSpPr>
          <p:nvPr/>
        </p:nvCxnSpPr>
        <p:spPr>
          <a:xfrm flipV="1">
            <a:off x="5541846" y="5464969"/>
            <a:ext cx="2298420" cy="829285"/>
          </a:xfrm>
          <a:prstGeom prst="curvedConnector2">
            <a:avLst/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28" idx="0"/>
            <a:endCxn id="21" idx="0"/>
          </p:cNvCxnSpPr>
          <p:nvPr/>
        </p:nvCxnSpPr>
        <p:spPr>
          <a:xfrm rot="16200000" flipH="1" flipV="1">
            <a:off x="6045399" y="2625328"/>
            <a:ext cx="133945" cy="3455789"/>
          </a:xfrm>
          <a:prstGeom prst="curvedConnector3">
            <a:avLst>
              <a:gd name="adj1" fmla="val -524211"/>
            </a:avLst>
          </a:prstGeom>
          <a:ln w="190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5400000" flipH="1" flipV="1">
            <a:off x="487295" y="3763237"/>
            <a:ext cx="834041" cy="487036"/>
          </a:xfrm>
          <a:prstGeom prst="curvedConnector2">
            <a:avLst/>
          </a:prstGeom>
          <a:ln w="190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/>
          <p:nvPr/>
        </p:nvCxnSpPr>
        <p:spPr>
          <a:xfrm rot="16200000" flipH="1">
            <a:off x="3669979" y="3866432"/>
            <a:ext cx="803673" cy="250275"/>
          </a:xfrm>
          <a:prstGeom prst="curvedConnector3">
            <a:avLst>
              <a:gd name="adj1" fmla="val 50000"/>
            </a:avLst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1" idx="0"/>
            <a:endCxn id="13" idx="2"/>
          </p:cNvCxnSpPr>
          <p:nvPr/>
        </p:nvCxnSpPr>
        <p:spPr>
          <a:xfrm rot="16200000" flipV="1">
            <a:off x="2404765" y="2440484"/>
            <a:ext cx="2512813" cy="1446609"/>
          </a:xfrm>
          <a:prstGeom prst="curvedConnector3">
            <a:avLst>
              <a:gd name="adj1" fmla="val 50000"/>
            </a:avLst>
          </a:prstGeom>
          <a:ln w="190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0"/>
          <p:cNvGrpSpPr/>
          <p:nvPr/>
        </p:nvGrpSpPr>
        <p:grpSpPr>
          <a:xfrm>
            <a:off x="6715125" y="267891"/>
            <a:ext cx="2145337" cy="400110"/>
            <a:chOff x="9550400" y="381000"/>
            <a:chExt cx="3051146" cy="569045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9550400" y="642610"/>
              <a:ext cx="990600" cy="0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1231235" y="381000"/>
              <a:ext cx="1370311" cy="56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activity</a:t>
              </a:r>
              <a:endParaRPr lang="en-US" sz="2000" b="1" dirty="0"/>
            </a:p>
          </p:txBody>
        </p:sp>
      </p:grpSp>
      <p:grpSp>
        <p:nvGrpSpPr>
          <p:cNvPr id="3" name="Group 29"/>
          <p:cNvGrpSpPr/>
          <p:nvPr/>
        </p:nvGrpSpPr>
        <p:grpSpPr>
          <a:xfrm>
            <a:off x="6715126" y="864409"/>
            <a:ext cx="2228395" cy="400110"/>
            <a:chOff x="9550400" y="1229380"/>
            <a:chExt cx="3169272" cy="569045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9550400" y="1490990"/>
              <a:ext cx="990600" cy="0"/>
            </a:xfrm>
            <a:prstGeom prst="straightConnector1">
              <a:avLst/>
            </a:prstGeom>
            <a:ln w="190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107378" y="1229380"/>
              <a:ext cx="1612294" cy="56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payment</a:t>
              </a:r>
              <a:endParaRPr lang="en-US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-35719" y="1"/>
            <a:ext cx="3323020" cy="449641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500" dirty="0" smtClean="0"/>
              <a:t>Academia Payment Flow</a:t>
            </a:r>
            <a:endParaRPr lang="en-US" sz="2500" dirty="0"/>
          </a:p>
        </p:txBody>
      </p:sp>
      <p:sp>
        <p:nvSpPr>
          <p:cNvPr id="33" name="TextBox 32"/>
          <p:cNvSpPr txBox="1"/>
          <p:nvPr/>
        </p:nvSpPr>
        <p:spPr>
          <a:xfrm>
            <a:off x="3714750" y="2704566"/>
            <a:ext cx="1072228" cy="680473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000" b="1" dirty="0" smtClean="0"/>
              <a:t>Buys QPI </a:t>
            </a:r>
          </a:p>
          <a:p>
            <a:r>
              <a:rPr lang="en-US" sz="2000" b="1" dirty="0" smtClean="0"/>
              <a:t>device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000250" y="996555"/>
            <a:ext cx="1875234" cy="91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Phi Optics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18422" y="996555"/>
            <a:ext cx="1875234" cy="91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lvl="0"/>
            <a:r>
              <a:rPr lang="en-US" sz="2500" dirty="0" smtClean="0"/>
              <a:t>Component vendors</a:t>
            </a:r>
            <a:endParaRPr lang="en-US" sz="2500" dirty="0"/>
          </a:p>
        </p:txBody>
      </p:sp>
      <p:sp>
        <p:nvSpPr>
          <p:cNvPr id="21" name="Rounded Rectangle 20"/>
          <p:cNvSpPr/>
          <p:nvPr/>
        </p:nvSpPr>
        <p:spPr>
          <a:xfrm>
            <a:off x="3446860" y="4420195"/>
            <a:ext cx="1875234" cy="91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Purchasing Dept.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437" y="4420195"/>
            <a:ext cx="1982391" cy="91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Researcher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68703" y="4286250"/>
            <a:ext cx="2143125" cy="1178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CTO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VP for R&amp;D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Curved Up Arrow 39"/>
          <p:cNvSpPr/>
          <p:nvPr/>
        </p:nvSpPr>
        <p:spPr>
          <a:xfrm>
            <a:off x="3821906" y="1928814"/>
            <a:ext cx="855107" cy="514350"/>
          </a:xfrm>
          <a:prstGeom prst="curvedUp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Up Arrow 44"/>
          <p:cNvSpPr/>
          <p:nvPr/>
        </p:nvSpPr>
        <p:spPr>
          <a:xfrm rot="10800000">
            <a:off x="3768329" y="428626"/>
            <a:ext cx="855107" cy="51435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31618" y="6107906"/>
            <a:ext cx="3159138" cy="37269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000" b="1" dirty="0" smtClean="0"/>
              <a:t>Justifies need for equipment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786313" y="2786063"/>
            <a:ext cx="3000375" cy="680473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000" b="1" dirty="0" smtClean="0"/>
              <a:t>Includes equipment in the budget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32172" y="2357438"/>
            <a:ext cx="1147369" cy="680473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000" b="1" dirty="0" smtClean="0"/>
              <a:t>QPI specs </a:t>
            </a:r>
          </a:p>
          <a:p>
            <a:r>
              <a:rPr lang="en-US" sz="2000" b="1" dirty="0" smtClean="0"/>
              <a:t>+ price</a:t>
            </a:r>
            <a:endParaRPr lang="en-US" sz="2000" b="1" dirty="0"/>
          </a:p>
        </p:txBody>
      </p:sp>
      <p:cxnSp>
        <p:nvCxnSpPr>
          <p:cNvPr id="65" name="Curved Connector 64"/>
          <p:cNvCxnSpPr/>
          <p:nvPr/>
        </p:nvCxnSpPr>
        <p:spPr>
          <a:xfrm rot="5400000">
            <a:off x="100906" y="2167234"/>
            <a:ext cx="2486024" cy="2009180"/>
          </a:xfrm>
          <a:prstGeom prst="curvedConnector3">
            <a:avLst>
              <a:gd name="adj1" fmla="val 50000"/>
            </a:avLst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19" idx="2"/>
            <a:endCxn id="49" idx="1"/>
          </p:cNvCxnSpPr>
          <p:nvPr/>
        </p:nvCxnSpPr>
        <p:spPr>
          <a:xfrm rot="16200000" flipH="1">
            <a:off x="1265510" y="5128145"/>
            <a:ext cx="963231" cy="1368985"/>
          </a:xfrm>
          <a:prstGeom prst="curvedConnector2">
            <a:avLst/>
          </a:prstGeom>
          <a:ln w="190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49" idx="3"/>
            <a:endCxn id="28" idx="2"/>
          </p:cNvCxnSpPr>
          <p:nvPr/>
        </p:nvCxnSpPr>
        <p:spPr>
          <a:xfrm flipV="1">
            <a:off x="5590756" y="5464969"/>
            <a:ext cx="2249510" cy="829285"/>
          </a:xfrm>
          <a:prstGeom prst="curvedConnector2">
            <a:avLst/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28" idx="0"/>
            <a:endCxn id="21" idx="0"/>
          </p:cNvCxnSpPr>
          <p:nvPr/>
        </p:nvCxnSpPr>
        <p:spPr>
          <a:xfrm rot="16200000" flipH="1" flipV="1">
            <a:off x="6045399" y="2625328"/>
            <a:ext cx="133945" cy="3455789"/>
          </a:xfrm>
          <a:prstGeom prst="curvedConnector3">
            <a:avLst>
              <a:gd name="adj1" fmla="val -524211"/>
            </a:avLst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1" idx="0"/>
            <a:endCxn id="13" idx="2"/>
          </p:cNvCxnSpPr>
          <p:nvPr/>
        </p:nvCxnSpPr>
        <p:spPr>
          <a:xfrm rot="16200000" flipV="1">
            <a:off x="2404765" y="2440484"/>
            <a:ext cx="2512813" cy="1446609"/>
          </a:xfrm>
          <a:prstGeom prst="curvedConnector3">
            <a:avLst>
              <a:gd name="adj1" fmla="val 50000"/>
            </a:avLst>
          </a:prstGeom>
          <a:ln w="190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0"/>
          <p:cNvGrpSpPr/>
          <p:nvPr/>
        </p:nvGrpSpPr>
        <p:grpSpPr>
          <a:xfrm>
            <a:off x="6715125" y="267891"/>
            <a:ext cx="2145337" cy="400110"/>
            <a:chOff x="9550400" y="381000"/>
            <a:chExt cx="3051146" cy="569045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9550400" y="642610"/>
              <a:ext cx="990600" cy="0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1231235" y="381000"/>
              <a:ext cx="1370311" cy="56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activity</a:t>
              </a:r>
              <a:endParaRPr lang="en-US" sz="2000" b="1" dirty="0"/>
            </a:p>
          </p:txBody>
        </p:sp>
      </p:grpSp>
      <p:grpSp>
        <p:nvGrpSpPr>
          <p:cNvPr id="3" name="Group 29"/>
          <p:cNvGrpSpPr/>
          <p:nvPr/>
        </p:nvGrpSpPr>
        <p:grpSpPr>
          <a:xfrm>
            <a:off x="6715126" y="864409"/>
            <a:ext cx="2228395" cy="400110"/>
            <a:chOff x="9550400" y="1229380"/>
            <a:chExt cx="3169272" cy="569045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9550400" y="1490990"/>
              <a:ext cx="990600" cy="0"/>
            </a:xfrm>
            <a:prstGeom prst="straightConnector1">
              <a:avLst/>
            </a:prstGeom>
            <a:ln w="190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107378" y="1229380"/>
              <a:ext cx="1612294" cy="56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payment</a:t>
              </a:r>
              <a:endParaRPr lang="en-US" sz="2000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635" y="1"/>
            <a:ext cx="3556883" cy="449641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500" dirty="0" smtClean="0"/>
              <a:t>Bio-</a:t>
            </a:r>
            <a:r>
              <a:rPr lang="en-US" sz="2500" dirty="0" err="1" smtClean="0"/>
              <a:t>Pharma</a:t>
            </a:r>
            <a:r>
              <a:rPr lang="en-US" sz="2500" dirty="0" smtClean="0"/>
              <a:t> Payment Flow</a:t>
            </a:r>
            <a:endParaRPr lang="en-US" sz="2500" dirty="0"/>
          </a:p>
        </p:txBody>
      </p:sp>
      <p:sp>
        <p:nvSpPr>
          <p:cNvPr id="36" name="TextBox 35"/>
          <p:cNvSpPr txBox="1"/>
          <p:nvPr/>
        </p:nvSpPr>
        <p:spPr>
          <a:xfrm>
            <a:off x="2610723" y="3240347"/>
            <a:ext cx="1072228" cy="680473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000" b="1" dirty="0" smtClean="0"/>
              <a:t>Buys QPI </a:t>
            </a:r>
          </a:p>
          <a:p>
            <a:r>
              <a:rPr lang="en-US" sz="2000" b="1" dirty="0" smtClean="0"/>
              <a:t>device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000250" y="996555"/>
            <a:ext cx="1875234" cy="91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Phi Optics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18422" y="996555"/>
            <a:ext cx="1875234" cy="91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lvl="0"/>
            <a:r>
              <a:rPr lang="en-US" sz="2500" dirty="0" smtClean="0"/>
              <a:t>Equipment suppliers</a:t>
            </a:r>
            <a:endParaRPr lang="en-US" sz="2500" dirty="0"/>
          </a:p>
        </p:txBody>
      </p:sp>
      <p:sp>
        <p:nvSpPr>
          <p:cNvPr id="21" name="Rounded Rectangle 20"/>
          <p:cNvSpPr/>
          <p:nvPr/>
        </p:nvSpPr>
        <p:spPr>
          <a:xfrm>
            <a:off x="3446860" y="4420195"/>
            <a:ext cx="1875234" cy="910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Accounting Dept.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437" y="4420195"/>
            <a:ext cx="2357438" cy="163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Product Dev Engineers + Business Dev ($) + Legal Dept (royalties)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768703" y="4286250"/>
            <a:ext cx="2143125" cy="1178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CTO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VP for R&amp;D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Curved Up Arrow 39"/>
          <p:cNvSpPr/>
          <p:nvPr/>
        </p:nvSpPr>
        <p:spPr>
          <a:xfrm>
            <a:off x="3821906" y="1928814"/>
            <a:ext cx="855107" cy="514350"/>
          </a:xfrm>
          <a:prstGeom prst="curvedUp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Up Arrow 44"/>
          <p:cNvSpPr/>
          <p:nvPr/>
        </p:nvSpPr>
        <p:spPr>
          <a:xfrm rot="10800000">
            <a:off x="3768329" y="428626"/>
            <a:ext cx="855107" cy="51435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58734" y="6107907"/>
            <a:ext cx="4286374" cy="680473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000" b="1" dirty="0" smtClean="0"/>
              <a:t>Justifies QPI integration in OEM system</a:t>
            </a:r>
          </a:p>
          <a:p>
            <a:r>
              <a:rPr lang="en-US" sz="2000" b="1" dirty="0" smtClean="0"/>
              <a:t>Suggests co-development deal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786313" y="2786063"/>
            <a:ext cx="3000375" cy="680473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000" b="1" dirty="0" smtClean="0"/>
              <a:t>Allocates funds in the budget</a:t>
            </a:r>
            <a:endParaRPr lang="en-US" sz="2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-35719" y="2168785"/>
            <a:ext cx="1919315" cy="680473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000" b="1" dirty="0" smtClean="0"/>
              <a:t>QPI specs + price</a:t>
            </a:r>
          </a:p>
          <a:p>
            <a:r>
              <a:rPr lang="en-US" sz="2000" b="1" dirty="0" smtClean="0"/>
              <a:t>+ SOW</a:t>
            </a:r>
            <a:endParaRPr lang="en-US" sz="2000" b="1" dirty="0"/>
          </a:p>
        </p:txBody>
      </p:sp>
      <p:cxnSp>
        <p:nvCxnSpPr>
          <p:cNvPr id="65" name="Curved Connector 64"/>
          <p:cNvCxnSpPr/>
          <p:nvPr/>
        </p:nvCxnSpPr>
        <p:spPr>
          <a:xfrm rot="5400000">
            <a:off x="100906" y="2167234"/>
            <a:ext cx="2486024" cy="2009180"/>
          </a:xfrm>
          <a:prstGeom prst="curvedConnector3">
            <a:avLst>
              <a:gd name="adj1" fmla="val 50000"/>
            </a:avLst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19" idx="2"/>
            <a:endCxn id="49" idx="1"/>
          </p:cNvCxnSpPr>
          <p:nvPr/>
        </p:nvCxnSpPr>
        <p:spPr>
          <a:xfrm rot="16200000" flipH="1">
            <a:off x="1307537" y="5996947"/>
            <a:ext cx="393816" cy="508578"/>
          </a:xfrm>
          <a:prstGeom prst="curvedConnector2">
            <a:avLst/>
          </a:prstGeom>
          <a:ln w="190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49" idx="3"/>
            <a:endCxn id="28" idx="2"/>
          </p:cNvCxnSpPr>
          <p:nvPr/>
        </p:nvCxnSpPr>
        <p:spPr>
          <a:xfrm flipV="1">
            <a:off x="6045108" y="5464969"/>
            <a:ext cx="1795158" cy="983175"/>
          </a:xfrm>
          <a:prstGeom prst="curvedConnector2">
            <a:avLst/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28" idx="0"/>
            <a:endCxn id="21" idx="0"/>
          </p:cNvCxnSpPr>
          <p:nvPr/>
        </p:nvCxnSpPr>
        <p:spPr>
          <a:xfrm rot="16200000" flipH="1" flipV="1">
            <a:off x="6045399" y="2625328"/>
            <a:ext cx="133945" cy="3455789"/>
          </a:xfrm>
          <a:prstGeom prst="curvedConnector3">
            <a:avLst>
              <a:gd name="adj1" fmla="val -524211"/>
            </a:avLst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1" idx="0"/>
            <a:endCxn id="13" idx="2"/>
          </p:cNvCxnSpPr>
          <p:nvPr/>
        </p:nvCxnSpPr>
        <p:spPr>
          <a:xfrm rot="16200000" flipV="1">
            <a:off x="2404765" y="2440484"/>
            <a:ext cx="2512813" cy="1446609"/>
          </a:xfrm>
          <a:prstGeom prst="curvedConnector3">
            <a:avLst>
              <a:gd name="adj1" fmla="val 50000"/>
            </a:avLst>
          </a:prstGeom>
          <a:ln w="190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0"/>
          <p:cNvGrpSpPr/>
          <p:nvPr/>
        </p:nvGrpSpPr>
        <p:grpSpPr>
          <a:xfrm>
            <a:off x="6715125" y="267891"/>
            <a:ext cx="2145337" cy="400110"/>
            <a:chOff x="9550400" y="381000"/>
            <a:chExt cx="3051146" cy="569045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9550400" y="642610"/>
              <a:ext cx="990600" cy="0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1231235" y="381000"/>
              <a:ext cx="1370311" cy="56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activity</a:t>
              </a:r>
              <a:endParaRPr lang="en-US" sz="2000" b="1" dirty="0"/>
            </a:p>
          </p:txBody>
        </p:sp>
      </p:grpSp>
      <p:grpSp>
        <p:nvGrpSpPr>
          <p:cNvPr id="3" name="Group 29"/>
          <p:cNvGrpSpPr/>
          <p:nvPr/>
        </p:nvGrpSpPr>
        <p:grpSpPr>
          <a:xfrm>
            <a:off x="6715126" y="864409"/>
            <a:ext cx="2228395" cy="400110"/>
            <a:chOff x="9550400" y="1229380"/>
            <a:chExt cx="3169272" cy="569045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9550400" y="1490990"/>
              <a:ext cx="990600" cy="0"/>
            </a:xfrm>
            <a:prstGeom prst="straightConnector1">
              <a:avLst/>
            </a:prstGeom>
            <a:ln w="190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107378" y="1229380"/>
              <a:ext cx="1612294" cy="56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payment</a:t>
              </a:r>
              <a:endParaRPr lang="en-US" sz="2000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87" y="1"/>
            <a:ext cx="2681818" cy="449641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500" dirty="0" smtClean="0"/>
              <a:t>OEM Payment Flow</a:t>
            </a:r>
            <a:endParaRPr lang="en-US" sz="2500" dirty="0"/>
          </a:p>
        </p:txBody>
      </p:sp>
      <p:sp>
        <p:nvSpPr>
          <p:cNvPr id="37" name="TextBox 36"/>
          <p:cNvSpPr txBox="1"/>
          <p:nvPr/>
        </p:nvSpPr>
        <p:spPr>
          <a:xfrm>
            <a:off x="1410891" y="3107531"/>
            <a:ext cx="3000375" cy="1296026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000" b="1" dirty="0" smtClean="0"/>
              <a:t>Funds SOW</a:t>
            </a:r>
          </a:p>
          <a:p>
            <a:r>
              <a:rPr lang="en-US" sz="2000" b="1" dirty="0" smtClean="0"/>
              <a:t>Pays royalties/sub-licensing/other recurring fees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471738"/>
            <a:ext cx="73152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</a:rPr>
              <a:t>Sensor</a:t>
            </a:r>
            <a:br>
              <a:rPr lang="en-US" dirty="0" smtClean="0">
                <a:ea typeface="ＭＳ Ｐゴシック" pitchFamily="1" charset="-128"/>
              </a:rPr>
            </a:br>
            <a:r>
              <a:rPr lang="en-US" dirty="0" smtClean="0">
                <a:ea typeface="ＭＳ Ｐゴシック" pitchFamily="1" charset="-128"/>
              </a:rPr>
              <a:t>Pricing Tactics Example</a:t>
            </a:r>
            <a:endParaRPr lang="en-US" dirty="0" smtClean="0">
              <a:solidFill>
                <a:srgbClr val="FF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1-10-26 at 2.01.2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99665"/>
            <a:ext cx="2368585" cy="914400"/>
          </a:xfrm>
          <a:prstGeom prst="rect">
            <a:avLst/>
          </a:prstGeom>
        </p:spPr>
      </p:pic>
      <p:grpSp>
        <p:nvGrpSpPr>
          <p:cNvPr id="2" name="Group 25"/>
          <p:cNvGrpSpPr/>
          <p:nvPr/>
        </p:nvGrpSpPr>
        <p:grpSpPr>
          <a:xfrm>
            <a:off x="3633495" y="1604066"/>
            <a:ext cx="2266313" cy="2452531"/>
            <a:chOff x="3227644" y="1981200"/>
            <a:chExt cx="2672162" cy="2452531"/>
          </a:xfrm>
        </p:grpSpPr>
        <p:sp>
          <p:nvSpPr>
            <p:cNvPr id="3" name="Rounded Rectangle 2"/>
            <p:cNvSpPr/>
            <p:nvPr/>
          </p:nvSpPr>
          <p:spPr>
            <a:xfrm>
              <a:off x="3227644" y="3704602"/>
              <a:ext cx="2672162" cy="72912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Technology Supplier</a:t>
              </a:r>
            </a:p>
          </p:txBody>
        </p:sp>
        <p:pic>
          <p:nvPicPr>
            <p:cNvPr id="23" name="Picture 22" descr="2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45913" y="1981200"/>
              <a:ext cx="2151875" cy="17205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8" name="Group 26"/>
          <p:cNvGrpSpPr/>
          <p:nvPr/>
        </p:nvGrpSpPr>
        <p:grpSpPr>
          <a:xfrm>
            <a:off x="6781800" y="508068"/>
            <a:ext cx="2057400" cy="5562600"/>
            <a:chOff x="6781800" y="838200"/>
            <a:chExt cx="2057400" cy="5562600"/>
          </a:xfrm>
        </p:grpSpPr>
        <p:sp>
          <p:nvSpPr>
            <p:cNvPr id="16" name="Rounded Rectangle 15"/>
            <p:cNvSpPr/>
            <p:nvPr/>
          </p:nvSpPr>
          <p:spPr>
            <a:xfrm>
              <a:off x="6781800" y="838200"/>
              <a:ext cx="2057400" cy="5562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Industrial Plants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086600" y="1447800"/>
              <a:ext cx="1371600" cy="457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 #1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86600" y="2209800"/>
              <a:ext cx="1371600" cy="457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 #2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2971800"/>
              <a:ext cx="1371600" cy="457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 #3</a:t>
              </a:r>
              <a:endParaRPr lang="en-US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0400" y="3733800"/>
              <a:ext cx="1596571" cy="1066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0400" y="4800600"/>
              <a:ext cx="16728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cxnSp>
        <p:nvCxnSpPr>
          <p:cNvPr id="32" name="Elbow Connector 31"/>
          <p:cNvCxnSpPr>
            <a:stCxn id="15" idx="3"/>
            <a:endCxn id="23" idx="1"/>
          </p:cNvCxnSpPr>
          <p:nvPr/>
        </p:nvCxnSpPr>
        <p:spPr>
          <a:xfrm>
            <a:off x="2368585" y="2456865"/>
            <a:ext cx="1365215" cy="7451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3" idx="3"/>
          </p:cNvCxnSpPr>
          <p:nvPr/>
        </p:nvCxnSpPr>
        <p:spPr>
          <a:xfrm flipV="1">
            <a:off x="5558847" y="2462562"/>
            <a:ext cx="1222953" cy="1754"/>
          </a:xfrm>
          <a:prstGeom prst="bentConnector3">
            <a:avLst>
              <a:gd name="adj1" fmla="val 50000"/>
            </a:avLst>
          </a:prstGeom>
          <a:ln w="3810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57006" y="418420"/>
            <a:ext cx="2634594" cy="565224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7179" y="517033"/>
            <a:ext cx="404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Understand Economics of Plant + Sensors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02266" y="1036988"/>
            <a:ext cx="4627134" cy="314895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2266" y="1117668"/>
            <a:ext cx="451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Understand Economics of Technology Supplier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132" y="4470468"/>
            <a:ext cx="4007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Value pricing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9138" y="5400861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Who does this?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042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www.uhdenora.com/images/img/chlor_alkali04_big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92"/>
          <a:stretch/>
        </p:blipFill>
        <p:spPr bwMode="auto">
          <a:xfrm>
            <a:off x="202511" y="530743"/>
            <a:ext cx="4407557" cy="2183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7795" y="367677"/>
            <a:ext cx="2133600" cy="365125"/>
          </a:xfrm>
        </p:spPr>
        <p:txBody>
          <a:bodyPr/>
          <a:lstStyle/>
          <a:p>
            <a:fld id="{F68F442A-0CA1-7144-8752-F1F482ED7D1E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8" name="Picture 4" descr="http://electrochem.cwru.edu/encycl/fig/b01/b01-f09b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297" y="490204"/>
            <a:ext cx="3324903" cy="2220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66800" y="510995"/>
            <a:ext cx="13136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Diaphragm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69819" y="487479"/>
            <a:ext cx="12879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Membrane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13" name="Picture 2" descr="http://www.mixbusinessdesign.net/wp-content/uploads/2011/10/Money-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21" y="1846031"/>
            <a:ext cx="1373429" cy="17167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65065" y="2715248"/>
            <a:ext cx="15055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$240/MT Cl2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4960" y="3645127"/>
            <a:ext cx="53527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Cost of damages + downtime per incident per year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125" y="2845579"/>
            <a:ext cx="374974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solidFill>
                  <a:srgbClr val="008000"/>
                </a:solidFill>
              </a:rPr>
              <a:t>Operational conditions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solidFill>
                  <a:srgbClr val="008000"/>
                </a:solidFill>
              </a:rPr>
              <a:t>Capital cost per incident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solidFill>
                  <a:srgbClr val="008000"/>
                </a:solidFill>
              </a:rPr>
              <a:t>Downtime per incident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solidFill>
                  <a:srgbClr val="008000"/>
                </a:solidFill>
              </a:rPr>
              <a:t># of cells protected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solidFill>
                  <a:srgbClr val="008000"/>
                </a:solidFill>
              </a:rPr>
              <a:t>Time between incidents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>
                <a:solidFill>
                  <a:srgbClr val="008000"/>
                </a:solidFill>
              </a:rPr>
              <a:t>Number of cells, US and worldwide</a:t>
            </a:r>
            <a:endParaRPr lang="en-US" dirty="0">
              <a:solidFill>
                <a:srgbClr val="008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69924"/>
              </p:ext>
            </p:extLst>
          </p:nvPr>
        </p:nvGraphicFramePr>
        <p:xfrm>
          <a:off x="446835" y="5218431"/>
          <a:ext cx="8264559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54853"/>
                <a:gridCol w="2754853"/>
                <a:gridCol w="27548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Diaphragm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Membrane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Membrane Header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$2,500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$270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$10,600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86954" y="4471612"/>
            <a:ext cx="4048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smtClean="0">
                <a:latin typeface="Helvetica"/>
                <a:cs typeface="Helvetica"/>
              </a:rPr>
              <a:t>Value per unit per year</a:t>
            </a:r>
            <a:endParaRPr lang="en-US" sz="3000" u="sng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296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442A-0CA1-7144-8752-F1F482ED7D1E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498" b="50180" l="27523" r="74660"/>
                    </a14:imgEffect>
                  </a14:imgLayer>
                </a14:imgProps>
              </a:ext>
            </a:extLst>
          </a:blip>
          <a:srcRect l="21631" t="5538" r="19448" b="44860"/>
          <a:stretch/>
        </p:blipFill>
        <p:spPr>
          <a:xfrm>
            <a:off x="591451" y="564750"/>
            <a:ext cx="1401184" cy="1179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2635" y="714830"/>
            <a:ext cx="62606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Soft product launch projected for Q1-Q2 2012</a:t>
            </a:r>
          </a:p>
          <a:p>
            <a:r>
              <a:rPr lang="en-US" sz="2500" dirty="0" smtClean="0"/>
              <a:t>General launch projected for Q4 2012</a:t>
            </a:r>
            <a:endParaRPr lang="en-US" sz="25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60933"/>
              </p:ext>
            </p:extLst>
          </p:nvPr>
        </p:nvGraphicFramePr>
        <p:xfrm>
          <a:off x="1992635" y="2977562"/>
          <a:ext cx="523444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474"/>
                <a:gridCol w="1818746"/>
                <a:gridCol w="754114"/>
                <a:gridCol w="1863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Revenue [/year]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Innovators (US)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$271,500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Operating costs for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year projected</a:t>
                      </a:r>
                      <a:r>
                        <a:rPr lang="en-US" baseline="0" dirty="0" smtClean="0"/>
                        <a:t> to be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$350,000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Early Adopters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$15,040,000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Early Majority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$47,000,000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 Majority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$78,960,000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Full Penetration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$94,000,000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885912"/>
              </p:ext>
            </p:extLst>
          </p:nvPr>
        </p:nvGraphicFramePr>
        <p:xfrm>
          <a:off x="446836" y="1906711"/>
          <a:ext cx="8264559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54853"/>
                <a:gridCol w="2754853"/>
                <a:gridCol w="27548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Diaphragm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Membrane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Membrane Header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$2,500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$270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$10,600</a:t>
                      </a:r>
                      <a:endParaRPr lang="en-US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7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471738"/>
            <a:ext cx="73152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</a:rPr>
              <a:t>Complex Sensor Networks</a:t>
            </a:r>
            <a:br>
              <a:rPr lang="en-US" dirty="0" smtClean="0">
                <a:ea typeface="ＭＳ Ｐゴシック" pitchFamily="1" charset="-128"/>
              </a:rPr>
            </a:br>
            <a:r>
              <a:rPr lang="en-US" dirty="0" smtClean="0">
                <a:ea typeface="ＭＳ Ｐゴシック" pitchFamily="1" charset="-128"/>
              </a:rPr>
              <a:t>Revenue Model Example</a:t>
            </a:r>
            <a:endParaRPr lang="en-US" dirty="0" smtClean="0">
              <a:solidFill>
                <a:srgbClr val="FF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ea typeface="ＭＳ Ｐゴシック" pitchFamily="1" charset="-128"/>
              </a:rPr>
              <a:t>Revenue Model </a:t>
            </a:r>
            <a:r>
              <a:rPr lang="en-US" smtClean="0">
                <a:ea typeface="ＭＳ Ｐゴシック" pitchFamily="1" charset="-128"/>
              </a:rPr>
              <a:t>=</a:t>
            </a:r>
            <a:br>
              <a:rPr lang="en-US" smtClean="0">
                <a:ea typeface="ＭＳ Ｐゴシック" pitchFamily="1" charset="-128"/>
              </a:rPr>
            </a:br>
            <a:endParaRPr lang="en-US" smtClean="0">
              <a:ea typeface="ＭＳ Ｐゴシック" pitchFamily="1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strategy the company uses to generate cash from each customer segment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3058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Revenue Model and Customer Acquisition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75656" y="3442934"/>
            <a:ext cx="14844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Year </a:t>
            </a:r>
            <a:r>
              <a:rPr lang="en-US" b="1" dirty="0" smtClean="0">
                <a:solidFill>
                  <a:srgbClr val="000000"/>
                </a:solidFill>
              </a:rPr>
              <a:t>1: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(3 Customers)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1K nodes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83968" y="3442934"/>
            <a:ext cx="15985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Year 3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(30 Customers)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30K nodes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24128" y="3442934"/>
            <a:ext cx="171262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Year 4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(100 </a:t>
            </a:r>
            <a:r>
              <a:rPr lang="en-US" sz="1600" dirty="0">
                <a:solidFill>
                  <a:srgbClr val="000000"/>
                </a:solidFill>
              </a:rPr>
              <a:t>Customers) </a:t>
            </a:r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200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 nodes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3528" y="288487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SET’s price $400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47439" y="4335487"/>
            <a:ext cx="107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$400K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2000" y="4335486"/>
            <a:ext cx="95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$12M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84168" y="4335486"/>
            <a:ext cx="95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$80M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08304" y="3442934"/>
            <a:ext cx="171262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Year </a:t>
            </a:r>
            <a:r>
              <a:rPr lang="en-US" b="1" dirty="0" smtClean="0">
                <a:solidFill>
                  <a:srgbClr val="000000"/>
                </a:solidFill>
              </a:rPr>
              <a:t>5: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(200 Customers)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400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 nodes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50727" y="4335486"/>
            <a:ext cx="112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$160M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09384" y="1412776"/>
            <a:ext cx="5630768" cy="1474878"/>
          </a:xfrm>
          <a:prstGeom prst="roundRect">
            <a:avLst/>
          </a:prstGeom>
          <a:noFill/>
          <a:ln w="38100" cmpd="sng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Rounded Rectangle 37"/>
          <p:cNvSpPr/>
          <p:nvPr/>
        </p:nvSpPr>
        <p:spPr>
          <a:xfrm>
            <a:off x="3563888" y="1574691"/>
            <a:ext cx="2304256" cy="1134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Middleware and Reusable </a:t>
            </a:r>
            <a:r>
              <a:rPr lang="en-US" sz="1600" b="1" dirty="0">
                <a:solidFill>
                  <a:srgbClr val="0000FF"/>
                </a:solidFill>
              </a:rPr>
              <a:t>Software </a:t>
            </a:r>
            <a:r>
              <a:rPr lang="en-US" sz="1600" b="1" dirty="0" smtClean="0">
                <a:solidFill>
                  <a:srgbClr val="0000FF"/>
                </a:solidFill>
              </a:rPr>
              <a:t>Subsystems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68" name="Plus 67"/>
          <p:cNvSpPr/>
          <p:nvPr/>
        </p:nvSpPr>
        <p:spPr>
          <a:xfrm>
            <a:off x="2771800" y="1711233"/>
            <a:ext cx="720080" cy="626048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395536" y="980728"/>
            <a:ext cx="383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SET Sensor Node Product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9552" y="220486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OEM HW components ($100 COGS)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10800000" flipH="1">
            <a:off x="755577" y="3284984"/>
            <a:ext cx="659094" cy="936104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29469" y="3442934"/>
            <a:ext cx="15985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Year 2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(10 Customers)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5K nodes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203848" y="4335486"/>
            <a:ext cx="78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$2M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157192"/>
            <a:ext cx="987311" cy="431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508518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First target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customers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5157192"/>
            <a:ext cx="1152128" cy="4543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580526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Leverage our partners’ existing customers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5877272"/>
            <a:ext cx="1490124" cy="432048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52120" y="5877272"/>
            <a:ext cx="1296143" cy="35466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36296" y="5805264"/>
            <a:ext cx="1368152" cy="50288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64088" y="5157192"/>
            <a:ext cx="2072575" cy="47669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11560" y="1556792"/>
            <a:ext cx="2044515" cy="720080"/>
            <a:chOff x="611560" y="1556792"/>
            <a:chExt cx="2044515" cy="720080"/>
          </a:xfrm>
        </p:grpSpPr>
        <p:pic>
          <p:nvPicPr>
            <p:cNvPr id="70" name="Picture 9" descr="mica2.jp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55576" y="1844007"/>
              <a:ext cx="912756" cy="432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0847" y="1878245"/>
              <a:ext cx="915228" cy="354918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1560" y="1556792"/>
              <a:ext cx="1080120" cy="360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9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471738"/>
            <a:ext cx="73152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</a:rPr>
              <a:t>Medical Device</a:t>
            </a:r>
            <a:br>
              <a:rPr lang="en-US" dirty="0" smtClean="0">
                <a:ea typeface="ＭＳ Ｐゴシック" pitchFamily="1" charset="-128"/>
              </a:rPr>
            </a:br>
            <a:r>
              <a:rPr lang="en-US" dirty="0" smtClean="0">
                <a:ea typeface="ＭＳ Ｐゴシック" pitchFamily="1" charset="-128"/>
              </a:rPr>
              <a:t>Revenue Model Example</a:t>
            </a:r>
            <a:endParaRPr lang="en-US" dirty="0" smtClean="0">
              <a:solidFill>
                <a:srgbClr val="FF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make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49042" y="3698277"/>
            <a:ext cx="1371600" cy="1371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8264" y="4196362"/>
            <a:ext cx="9669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Dentist</a:t>
            </a:r>
            <a:endParaRPr lang="en-US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3565" y="3693296"/>
            <a:ext cx="1371600" cy="1371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2778" y="4055301"/>
            <a:ext cx="96702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Dental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Optics</a:t>
            </a:r>
            <a:endParaRPr lang="en-US" b="1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04681" y="3562364"/>
            <a:ext cx="96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~$2000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Up Arrow 35"/>
          <p:cNvSpPr/>
          <p:nvPr/>
        </p:nvSpPr>
        <p:spPr>
          <a:xfrm rot="16200000">
            <a:off x="2384320" y="3704388"/>
            <a:ext cx="423348" cy="1356954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89199" y="263480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Device cost </a:t>
            </a:r>
            <a:br>
              <a:rPr lang="en-US" dirty="0" smtClean="0">
                <a:latin typeface="Helvetica Neue"/>
                <a:cs typeface="Helvetica Neue"/>
              </a:rPr>
            </a:br>
            <a:r>
              <a:rPr lang="en-US" dirty="0" smtClean="0">
                <a:latin typeface="Helvetica Neue"/>
                <a:cs typeface="Helvetica Neue"/>
              </a:rPr>
              <a:t>(one time)</a:t>
            </a:r>
          </a:p>
        </p:txBody>
      </p:sp>
      <p:sp>
        <p:nvSpPr>
          <p:cNvPr id="40" name="Arc 39"/>
          <p:cNvSpPr/>
          <p:nvPr/>
        </p:nvSpPr>
        <p:spPr>
          <a:xfrm rot="16200000">
            <a:off x="1718158" y="3320860"/>
            <a:ext cx="1828800" cy="1828800"/>
          </a:xfrm>
          <a:prstGeom prst="arc">
            <a:avLst>
              <a:gd name="adj1" fmla="val 17393965"/>
              <a:gd name="adj2" fmla="val 3370044"/>
            </a:avLst>
          </a:prstGeom>
          <a:ln w="57150" cmpd="sng">
            <a:prstDash val="sysDash"/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594289" y="5132151"/>
            <a:ext cx="207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~$2.50 per patient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73336" y="4728276"/>
            <a:ext cx="14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Disposables</a:t>
            </a:r>
          </a:p>
        </p:txBody>
      </p:sp>
    </p:spTree>
    <p:extLst>
      <p:ext uri="{BB962C8B-B14F-4D97-AF65-F5344CB8AC3E}">
        <p14:creationId xmlns:p14="http://schemas.microsoft.com/office/powerpoint/2010/main" val="27212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the dentist normally makes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49042" y="3698277"/>
            <a:ext cx="1371600" cy="1371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8264" y="4196362"/>
            <a:ext cx="9669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Dentist</a:t>
            </a:r>
            <a:endParaRPr lang="en-US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18561" y="3713703"/>
            <a:ext cx="1371600" cy="1371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24153" y="4211788"/>
            <a:ext cx="95425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Patient</a:t>
            </a:r>
            <a:endParaRPr lang="en-US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99624" y="1503179"/>
            <a:ext cx="1371600" cy="1371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44774" y="2001264"/>
            <a:ext cx="127514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Insurance</a:t>
            </a:r>
            <a:endParaRPr lang="en-US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6076279" y="3038315"/>
            <a:ext cx="423348" cy="485632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sp>
        <p:nvSpPr>
          <p:cNvPr id="21" name="Bent Arrow 20"/>
          <p:cNvSpPr/>
          <p:nvPr/>
        </p:nvSpPr>
        <p:spPr>
          <a:xfrm rot="16200000" flipH="1">
            <a:off x="3866131" y="2011081"/>
            <a:ext cx="1581383" cy="1618679"/>
          </a:xfrm>
          <a:prstGeom prst="bentArrow">
            <a:avLst>
              <a:gd name="adj1" fmla="val 17961"/>
              <a:gd name="adj2" fmla="val 19488"/>
              <a:gd name="adj3" fmla="val 25000"/>
              <a:gd name="adj4" fmla="val 4375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2" name="Up Arrow 21"/>
          <p:cNvSpPr/>
          <p:nvPr/>
        </p:nvSpPr>
        <p:spPr>
          <a:xfrm rot="16200000">
            <a:off x="4983540" y="4137075"/>
            <a:ext cx="423348" cy="485632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43772" y="372318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Co-pay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0014" y="3116003"/>
            <a:ext cx="147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Membership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4044" y="1816598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$250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5593" y="3451164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$250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43" name="Bent Arrow 42"/>
          <p:cNvSpPr/>
          <p:nvPr/>
        </p:nvSpPr>
        <p:spPr>
          <a:xfrm flipV="1">
            <a:off x="4009348" y="5204982"/>
            <a:ext cx="1369655" cy="1133142"/>
          </a:xfrm>
          <a:prstGeom prst="bentArrow">
            <a:avLst>
              <a:gd name="adj1" fmla="val 23902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43906" y="5870892"/>
            <a:ext cx="296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Equipment / Variable Costs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6348" y="6416140"/>
            <a:ext cx="2685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/>
                <a:cs typeface="Helvetica Neue"/>
              </a:rPr>
              <a:t>Note: Assumes 50/50 copay-insurance split</a:t>
            </a:r>
            <a:endParaRPr lang="en-US" sz="1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212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we’d add for the dentist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49042" y="3698277"/>
            <a:ext cx="1371600" cy="1371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8264" y="4196362"/>
            <a:ext cx="96699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Dentist</a:t>
            </a:r>
            <a:endParaRPr lang="en-US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18561" y="3713703"/>
            <a:ext cx="1371600" cy="1371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24153" y="4211788"/>
            <a:ext cx="95425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Patient</a:t>
            </a:r>
            <a:endParaRPr lang="en-US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3565" y="3693296"/>
            <a:ext cx="1371600" cy="1371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778" y="4055301"/>
            <a:ext cx="96702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Dental</a:t>
            </a:r>
          </a:p>
          <a:p>
            <a:pPr algn="ctr"/>
            <a:r>
              <a:rPr lang="en-US" b="1" i="1" dirty="0" smtClean="0">
                <a:solidFill>
                  <a:schemeClr val="bg1"/>
                </a:solidFill>
                <a:latin typeface="Helvetica Neue"/>
                <a:cs typeface="Helvetica Neue"/>
              </a:rPr>
              <a:t>Optics</a:t>
            </a:r>
            <a:endParaRPr lang="en-US" b="1" i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99624" y="1503179"/>
            <a:ext cx="1371600" cy="1371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44774" y="2001264"/>
            <a:ext cx="127514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Insurance</a:t>
            </a:r>
            <a:endParaRPr lang="en-US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6076279" y="3038315"/>
            <a:ext cx="423348" cy="485632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sp>
        <p:nvSpPr>
          <p:cNvPr id="21" name="Bent Arrow 20"/>
          <p:cNvSpPr/>
          <p:nvPr/>
        </p:nvSpPr>
        <p:spPr>
          <a:xfrm rot="16200000" flipH="1">
            <a:off x="3866131" y="2011081"/>
            <a:ext cx="1581383" cy="1618679"/>
          </a:xfrm>
          <a:prstGeom prst="bentArrow">
            <a:avLst>
              <a:gd name="adj1" fmla="val 17961"/>
              <a:gd name="adj2" fmla="val 19488"/>
              <a:gd name="adj3" fmla="val 25000"/>
              <a:gd name="adj4" fmla="val 4375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2" name="Up Arrow 21"/>
          <p:cNvSpPr/>
          <p:nvPr/>
        </p:nvSpPr>
        <p:spPr>
          <a:xfrm rot="16200000">
            <a:off x="4983540" y="4137075"/>
            <a:ext cx="423348" cy="485632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43772" y="372318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Co-pay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0014" y="3116003"/>
            <a:ext cx="147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Membership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04681" y="3562364"/>
            <a:ext cx="96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~$2000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04044" y="1816598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$250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6" name="Up Arrow 35"/>
          <p:cNvSpPr/>
          <p:nvPr/>
        </p:nvSpPr>
        <p:spPr>
          <a:xfrm rot="16200000">
            <a:off x="2384320" y="3704388"/>
            <a:ext cx="423348" cy="1356954"/>
          </a:xfrm>
          <a:prstGeom prst="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89199" y="263480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Device cost </a:t>
            </a:r>
            <a:br>
              <a:rPr lang="en-US" dirty="0" smtClean="0">
                <a:latin typeface="Helvetica Neue"/>
                <a:cs typeface="Helvetica Neue"/>
              </a:rPr>
            </a:br>
            <a:r>
              <a:rPr lang="en-US" dirty="0" smtClean="0">
                <a:latin typeface="Helvetica Neue"/>
                <a:cs typeface="Helvetica Neue"/>
              </a:rPr>
              <a:t>(one time)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45593" y="3451164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$250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40" name="Arc 39"/>
          <p:cNvSpPr/>
          <p:nvPr/>
        </p:nvSpPr>
        <p:spPr>
          <a:xfrm rot="16200000">
            <a:off x="1718158" y="3320860"/>
            <a:ext cx="1828800" cy="1828800"/>
          </a:xfrm>
          <a:prstGeom prst="arc">
            <a:avLst>
              <a:gd name="adj1" fmla="val 17393965"/>
              <a:gd name="adj2" fmla="val 3370044"/>
            </a:avLst>
          </a:prstGeom>
          <a:ln w="57150" cmpd="sng">
            <a:prstDash val="sysDash"/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  <a:cs typeface="Helvetica Neu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94289" y="5132151"/>
            <a:ext cx="207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~$2.50 per patient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73336" y="4728276"/>
            <a:ext cx="14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Disposables</a:t>
            </a:r>
          </a:p>
        </p:txBody>
      </p:sp>
      <p:sp>
        <p:nvSpPr>
          <p:cNvPr id="43" name="Bent Arrow 42"/>
          <p:cNvSpPr/>
          <p:nvPr/>
        </p:nvSpPr>
        <p:spPr>
          <a:xfrm flipV="1">
            <a:off x="4009348" y="5204982"/>
            <a:ext cx="1369655" cy="1133142"/>
          </a:xfrm>
          <a:prstGeom prst="bentArrow">
            <a:avLst>
              <a:gd name="adj1" fmla="val 23902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43906" y="5870892"/>
            <a:ext cx="296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Equipment / Variable Costs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11460" y="1521560"/>
            <a:ext cx="1607364" cy="11737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"/>
                <a:cs typeface="Helvetica Neue"/>
              </a:rPr>
              <a:t>Device creates additional periodontal procedures</a:t>
            </a:r>
            <a:endParaRPr lang="en-US" sz="1600" dirty="0">
              <a:latin typeface="Helvetica Neue"/>
              <a:cs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348" y="6416140"/>
            <a:ext cx="2685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/>
                <a:cs typeface="Helvetica Neue"/>
              </a:rPr>
              <a:t>Note: Assumes 50/50 copay-insurance split</a:t>
            </a:r>
            <a:endParaRPr lang="en-US" sz="1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212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471738"/>
            <a:ext cx="73152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</a:rPr>
              <a:t>Medical Device</a:t>
            </a:r>
            <a:r>
              <a:rPr lang="en-US" smtClean="0">
                <a:ea typeface="ＭＳ Ｐゴシック" pitchFamily="1" charset="-128"/>
              </a:rPr>
              <a:t/>
            </a:r>
            <a:br>
              <a:rPr lang="en-US" smtClean="0">
                <a:ea typeface="ＭＳ Ｐゴシック" pitchFamily="1" charset="-128"/>
              </a:rPr>
            </a:br>
            <a:r>
              <a:rPr lang="en-US" smtClean="0">
                <a:ea typeface="ＭＳ Ｐゴシック" pitchFamily="1" charset="-128"/>
              </a:rPr>
              <a:t>Pricing Example</a:t>
            </a:r>
            <a:endParaRPr lang="en-US" dirty="0" smtClean="0">
              <a:solidFill>
                <a:srgbClr val="FF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3568700" y="1522412"/>
            <a:ext cx="455612" cy="455613"/>
          </a:xfrm>
          <a:prstGeom prst="ellipse">
            <a:avLst/>
          </a:prstGeom>
          <a:gradFill flip="none" rotWithShape="1">
            <a:gsLst>
              <a:gs pos="0">
                <a:srgbClr val="FF6FCF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stA="50000" endPos="50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397500" y="1522412"/>
            <a:ext cx="455612" cy="455613"/>
          </a:xfrm>
          <a:prstGeom prst="ellipse">
            <a:avLst/>
          </a:prstGeom>
          <a:gradFill flip="none" rotWithShape="1">
            <a:gsLst>
              <a:gs pos="0">
                <a:srgbClr val="FF6FCF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stA="50000" endPos="50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316788" y="1522412"/>
            <a:ext cx="455612" cy="455613"/>
          </a:xfrm>
          <a:prstGeom prst="ellipse">
            <a:avLst/>
          </a:prstGeom>
          <a:gradFill flip="none" rotWithShape="1">
            <a:gsLst>
              <a:gs pos="0">
                <a:srgbClr val="FF6FCF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stA="50000" endPos="50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924050" y="1522412"/>
            <a:ext cx="455612" cy="455613"/>
          </a:xfrm>
          <a:prstGeom prst="ellipse">
            <a:avLst/>
          </a:prstGeom>
          <a:gradFill flip="none" rotWithShape="1">
            <a:gsLst>
              <a:gs pos="0">
                <a:srgbClr val="FF6FCF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stA="50000" endPos="50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3988" y="153987"/>
            <a:ext cx="455612" cy="455613"/>
          </a:xfrm>
          <a:prstGeom prst="ellipse">
            <a:avLst/>
          </a:prstGeom>
          <a:gradFill flip="none" rotWithShape="1">
            <a:gsLst>
              <a:gs pos="0">
                <a:srgbClr val="FF6FCF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stA="50000" endPos="50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063" name="TextBox 9"/>
          <p:cNvSpPr txBox="1">
            <a:spLocks noChangeArrowheads="1"/>
          </p:cNvSpPr>
          <p:nvPr/>
        </p:nvSpPr>
        <p:spPr bwMode="auto">
          <a:xfrm>
            <a:off x="152400" y="152400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>
                <a:solidFill>
                  <a:srgbClr val="595959"/>
                </a:solidFill>
                <a:latin typeface="Myriad Pro" charset="0"/>
                <a:ea typeface="Myriad Pro" charset="0"/>
                <a:cs typeface="Myriad Pro" charset="0"/>
              </a:rPr>
              <a:t>MammOptics</a:t>
            </a:r>
          </a:p>
        </p:txBody>
      </p:sp>
      <p:sp>
        <p:nvSpPr>
          <p:cNvPr id="45064" name="TextBox 10"/>
          <p:cNvSpPr txBox="1">
            <a:spLocks noChangeArrowheads="1"/>
          </p:cNvSpPr>
          <p:nvPr/>
        </p:nvSpPr>
        <p:spPr bwMode="auto">
          <a:xfrm>
            <a:off x="609600" y="381000"/>
            <a:ext cx="292893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595959"/>
                </a:solidFill>
                <a:latin typeface="Myriad Pro" charset="0"/>
              </a:rPr>
              <a:t>Pricing Strategy</a:t>
            </a:r>
          </a:p>
        </p:txBody>
      </p:sp>
      <p:sp>
        <p:nvSpPr>
          <p:cNvPr id="45065" name="TextBox 10"/>
          <p:cNvSpPr txBox="1">
            <a:spLocks noChangeArrowheads="1"/>
          </p:cNvSpPr>
          <p:nvPr/>
        </p:nvSpPr>
        <p:spPr bwMode="auto">
          <a:xfrm>
            <a:off x="1739900" y="157797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Equipment </a:t>
            </a:r>
          </a:p>
        </p:txBody>
      </p:sp>
      <p:sp>
        <p:nvSpPr>
          <p:cNvPr id="45066" name="TextBox 10"/>
          <p:cNvSpPr txBox="1">
            <a:spLocks noChangeArrowheads="1"/>
          </p:cNvSpPr>
          <p:nvPr/>
        </p:nvSpPr>
        <p:spPr bwMode="auto">
          <a:xfrm>
            <a:off x="3492500" y="157797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Lease model</a:t>
            </a:r>
          </a:p>
        </p:txBody>
      </p:sp>
      <p:sp>
        <p:nvSpPr>
          <p:cNvPr id="45067" name="TextBox 10"/>
          <p:cNvSpPr txBox="1">
            <a:spLocks noChangeArrowheads="1"/>
          </p:cNvSpPr>
          <p:nvPr/>
        </p:nvSpPr>
        <p:spPr bwMode="auto">
          <a:xfrm>
            <a:off x="5397500" y="157797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Per-use model</a:t>
            </a:r>
          </a:p>
        </p:txBody>
      </p:sp>
      <p:sp>
        <p:nvSpPr>
          <p:cNvPr id="45068" name="TextBox 10"/>
          <p:cNvSpPr txBox="1">
            <a:spLocks noChangeArrowheads="1"/>
          </p:cNvSpPr>
          <p:nvPr/>
        </p:nvSpPr>
        <p:spPr bwMode="auto">
          <a:xfrm>
            <a:off x="7226300" y="157797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Consumable</a:t>
            </a:r>
          </a:p>
        </p:txBody>
      </p:sp>
      <p:sp>
        <p:nvSpPr>
          <p:cNvPr id="45069" name="TextBox 10"/>
          <p:cNvSpPr txBox="1">
            <a:spLocks noChangeArrowheads="1"/>
          </p:cNvSpPr>
          <p:nvPr/>
        </p:nvSpPr>
        <p:spPr bwMode="auto">
          <a:xfrm>
            <a:off x="95250" y="2263775"/>
            <a:ext cx="182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Cost of the device</a:t>
            </a:r>
          </a:p>
        </p:txBody>
      </p:sp>
      <p:sp>
        <p:nvSpPr>
          <p:cNvPr id="45070" name="TextBox 10"/>
          <p:cNvSpPr txBox="1">
            <a:spLocks noChangeArrowheads="1"/>
          </p:cNvSpPr>
          <p:nvPr/>
        </p:nvSpPr>
        <p:spPr bwMode="auto">
          <a:xfrm>
            <a:off x="63500" y="3244850"/>
            <a:ext cx="182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Service per year</a:t>
            </a:r>
          </a:p>
        </p:txBody>
      </p:sp>
      <p:sp>
        <p:nvSpPr>
          <p:cNvPr id="45071" name="TextBox 10"/>
          <p:cNvSpPr txBox="1">
            <a:spLocks noChangeArrowheads="1"/>
          </p:cNvSpPr>
          <p:nvPr/>
        </p:nvSpPr>
        <p:spPr bwMode="auto">
          <a:xfrm>
            <a:off x="63500" y="41973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Per-use fee</a:t>
            </a:r>
          </a:p>
        </p:txBody>
      </p:sp>
      <p:sp>
        <p:nvSpPr>
          <p:cNvPr id="45072" name="TextBox 10"/>
          <p:cNvSpPr txBox="1">
            <a:spLocks noChangeArrowheads="1"/>
          </p:cNvSpPr>
          <p:nvPr/>
        </p:nvSpPr>
        <p:spPr bwMode="auto">
          <a:xfrm>
            <a:off x="63500" y="510222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Consumable</a:t>
            </a:r>
          </a:p>
        </p:txBody>
      </p:sp>
      <p:sp>
        <p:nvSpPr>
          <p:cNvPr id="45073" name="TextBox 10"/>
          <p:cNvSpPr txBox="1">
            <a:spLocks noChangeArrowheads="1"/>
          </p:cNvSpPr>
          <p:nvPr/>
        </p:nvSpPr>
        <p:spPr bwMode="auto">
          <a:xfrm>
            <a:off x="1739900" y="24130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$50,000</a:t>
            </a:r>
          </a:p>
        </p:txBody>
      </p:sp>
      <p:sp>
        <p:nvSpPr>
          <p:cNvPr id="45074" name="TextBox 10"/>
          <p:cNvSpPr txBox="1">
            <a:spLocks noChangeArrowheads="1"/>
          </p:cNvSpPr>
          <p:nvPr/>
        </p:nvSpPr>
        <p:spPr bwMode="auto">
          <a:xfrm>
            <a:off x="1739900" y="33210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$3,000</a:t>
            </a:r>
          </a:p>
        </p:txBody>
      </p:sp>
      <p:sp>
        <p:nvSpPr>
          <p:cNvPr id="45075" name="TextBox 10"/>
          <p:cNvSpPr txBox="1">
            <a:spLocks noChangeArrowheads="1"/>
          </p:cNvSpPr>
          <p:nvPr/>
        </p:nvSpPr>
        <p:spPr bwMode="auto">
          <a:xfrm>
            <a:off x="1739900" y="41973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5076" name="TextBox 10"/>
          <p:cNvSpPr txBox="1">
            <a:spLocks noChangeArrowheads="1"/>
          </p:cNvSpPr>
          <p:nvPr/>
        </p:nvSpPr>
        <p:spPr bwMode="auto">
          <a:xfrm>
            <a:off x="1739900" y="510222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5077" name="TextBox 10"/>
          <p:cNvSpPr txBox="1">
            <a:spLocks noChangeArrowheads="1"/>
          </p:cNvSpPr>
          <p:nvPr/>
        </p:nvSpPr>
        <p:spPr bwMode="auto">
          <a:xfrm>
            <a:off x="3492500" y="24130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$5,000</a:t>
            </a:r>
          </a:p>
        </p:txBody>
      </p:sp>
      <p:sp>
        <p:nvSpPr>
          <p:cNvPr id="45078" name="TextBox 10"/>
          <p:cNvSpPr txBox="1">
            <a:spLocks noChangeArrowheads="1"/>
          </p:cNvSpPr>
          <p:nvPr/>
        </p:nvSpPr>
        <p:spPr bwMode="auto">
          <a:xfrm>
            <a:off x="3492500" y="33210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$10,000</a:t>
            </a:r>
          </a:p>
        </p:txBody>
      </p:sp>
      <p:sp>
        <p:nvSpPr>
          <p:cNvPr id="45079" name="TextBox 10"/>
          <p:cNvSpPr txBox="1">
            <a:spLocks noChangeArrowheads="1"/>
          </p:cNvSpPr>
          <p:nvPr/>
        </p:nvSpPr>
        <p:spPr bwMode="auto">
          <a:xfrm>
            <a:off x="3492500" y="41973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5080" name="TextBox 10"/>
          <p:cNvSpPr txBox="1">
            <a:spLocks noChangeArrowheads="1"/>
          </p:cNvSpPr>
          <p:nvPr/>
        </p:nvSpPr>
        <p:spPr bwMode="auto">
          <a:xfrm>
            <a:off x="3492500" y="510222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5081" name="TextBox 10"/>
          <p:cNvSpPr txBox="1">
            <a:spLocks noChangeArrowheads="1"/>
          </p:cNvSpPr>
          <p:nvPr/>
        </p:nvSpPr>
        <p:spPr bwMode="auto">
          <a:xfrm>
            <a:off x="5397500" y="24130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$5,000</a:t>
            </a:r>
          </a:p>
        </p:txBody>
      </p:sp>
      <p:sp>
        <p:nvSpPr>
          <p:cNvPr id="45082" name="TextBox 10"/>
          <p:cNvSpPr txBox="1">
            <a:spLocks noChangeArrowheads="1"/>
          </p:cNvSpPr>
          <p:nvPr/>
        </p:nvSpPr>
        <p:spPr bwMode="auto">
          <a:xfrm>
            <a:off x="5397500" y="33210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5083" name="TextBox 10"/>
          <p:cNvSpPr txBox="1">
            <a:spLocks noChangeArrowheads="1"/>
          </p:cNvSpPr>
          <p:nvPr/>
        </p:nvSpPr>
        <p:spPr bwMode="auto">
          <a:xfrm>
            <a:off x="5397500" y="41973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$50</a:t>
            </a:r>
          </a:p>
        </p:txBody>
      </p:sp>
      <p:sp>
        <p:nvSpPr>
          <p:cNvPr id="45084" name="TextBox 10"/>
          <p:cNvSpPr txBox="1">
            <a:spLocks noChangeArrowheads="1"/>
          </p:cNvSpPr>
          <p:nvPr/>
        </p:nvSpPr>
        <p:spPr bwMode="auto">
          <a:xfrm>
            <a:off x="5397500" y="510222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5085" name="TextBox 10"/>
          <p:cNvSpPr txBox="1">
            <a:spLocks noChangeArrowheads="1"/>
          </p:cNvSpPr>
          <p:nvPr/>
        </p:nvSpPr>
        <p:spPr bwMode="auto">
          <a:xfrm>
            <a:off x="7226300" y="24130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$25,000</a:t>
            </a:r>
          </a:p>
        </p:txBody>
      </p:sp>
      <p:sp>
        <p:nvSpPr>
          <p:cNvPr id="45086" name="TextBox 10"/>
          <p:cNvSpPr txBox="1">
            <a:spLocks noChangeArrowheads="1"/>
          </p:cNvSpPr>
          <p:nvPr/>
        </p:nvSpPr>
        <p:spPr bwMode="auto">
          <a:xfrm>
            <a:off x="7226300" y="33210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5087" name="TextBox 10"/>
          <p:cNvSpPr txBox="1">
            <a:spLocks noChangeArrowheads="1"/>
          </p:cNvSpPr>
          <p:nvPr/>
        </p:nvSpPr>
        <p:spPr bwMode="auto">
          <a:xfrm>
            <a:off x="7226300" y="41973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5088" name="TextBox 10"/>
          <p:cNvSpPr txBox="1">
            <a:spLocks noChangeArrowheads="1"/>
          </p:cNvSpPr>
          <p:nvPr/>
        </p:nvSpPr>
        <p:spPr bwMode="auto">
          <a:xfrm>
            <a:off x="7226300" y="510222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$20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3568700" y="1522412"/>
            <a:ext cx="455612" cy="455613"/>
          </a:xfrm>
          <a:prstGeom prst="ellipse">
            <a:avLst/>
          </a:prstGeom>
          <a:gradFill flip="none" rotWithShape="1">
            <a:gsLst>
              <a:gs pos="0">
                <a:srgbClr val="FF6FCF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stA="50000" endPos="50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397500" y="1522412"/>
            <a:ext cx="455612" cy="455613"/>
          </a:xfrm>
          <a:prstGeom prst="ellipse">
            <a:avLst/>
          </a:prstGeom>
          <a:gradFill flip="none" rotWithShape="1">
            <a:gsLst>
              <a:gs pos="0">
                <a:srgbClr val="FF6FCF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stA="50000" endPos="50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316788" y="1522412"/>
            <a:ext cx="455612" cy="455613"/>
          </a:xfrm>
          <a:prstGeom prst="ellipse">
            <a:avLst/>
          </a:prstGeom>
          <a:gradFill flip="none" rotWithShape="1">
            <a:gsLst>
              <a:gs pos="0">
                <a:srgbClr val="FF6FCF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stA="50000" endPos="50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924050" y="1522412"/>
            <a:ext cx="455612" cy="455613"/>
          </a:xfrm>
          <a:prstGeom prst="ellipse">
            <a:avLst/>
          </a:prstGeom>
          <a:gradFill flip="none" rotWithShape="1">
            <a:gsLst>
              <a:gs pos="0">
                <a:srgbClr val="FF6FCF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stA="50000" endPos="50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53988" y="153987"/>
            <a:ext cx="455612" cy="455613"/>
          </a:xfrm>
          <a:prstGeom prst="ellipse">
            <a:avLst/>
          </a:prstGeom>
          <a:gradFill flip="none" rotWithShape="1">
            <a:gsLst>
              <a:gs pos="0">
                <a:srgbClr val="FF6FCF">
                  <a:alpha val="50000"/>
                </a:srgbClr>
              </a:gs>
              <a:gs pos="100000">
                <a:srgbClr val="FFFFFF">
                  <a:alpha val="50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stA="50000" endPos="50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6087" name="TextBox 9"/>
          <p:cNvSpPr txBox="1">
            <a:spLocks noChangeArrowheads="1"/>
          </p:cNvSpPr>
          <p:nvPr/>
        </p:nvSpPr>
        <p:spPr bwMode="auto">
          <a:xfrm>
            <a:off x="152400" y="152400"/>
            <a:ext cx="1708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>
                <a:solidFill>
                  <a:srgbClr val="595959"/>
                </a:solidFill>
                <a:latin typeface="Myriad Pro" charset="0"/>
                <a:ea typeface="Myriad Pro" charset="0"/>
                <a:cs typeface="Myriad Pro" charset="0"/>
              </a:rPr>
              <a:t>MammOptics</a:t>
            </a:r>
          </a:p>
        </p:txBody>
      </p:sp>
      <p:sp>
        <p:nvSpPr>
          <p:cNvPr id="46088" name="TextBox 10"/>
          <p:cNvSpPr txBox="1">
            <a:spLocks noChangeArrowheads="1"/>
          </p:cNvSpPr>
          <p:nvPr/>
        </p:nvSpPr>
        <p:spPr bwMode="auto">
          <a:xfrm>
            <a:off x="609600" y="381000"/>
            <a:ext cx="292893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595959"/>
                </a:solidFill>
                <a:latin typeface="Myriad Pro" charset="0"/>
              </a:rPr>
              <a:t>Pricing Strategy</a:t>
            </a:r>
          </a:p>
        </p:txBody>
      </p:sp>
      <p:sp>
        <p:nvSpPr>
          <p:cNvPr id="46089" name="TextBox 10"/>
          <p:cNvSpPr txBox="1">
            <a:spLocks noChangeArrowheads="1"/>
          </p:cNvSpPr>
          <p:nvPr/>
        </p:nvSpPr>
        <p:spPr bwMode="auto">
          <a:xfrm>
            <a:off x="1739900" y="157797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Equipment </a:t>
            </a:r>
          </a:p>
        </p:txBody>
      </p:sp>
      <p:sp>
        <p:nvSpPr>
          <p:cNvPr id="46090" name="TextBox 10"/>
          <p:cNvSpPr txBox="1">
            <a:spLocks noChangeArrowheads="1"/>
          </p:cNvSpPr>
          <p:nvPr/>
        </p:nvSpPr>
        <p:spPr bwMode="auto">
          <a:xfrm>
            <a:off x="3492500" y="157797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Lease model</a:t>
            </a:r>
          </a:p>
        </p:txBody>
      </p:sp>
      <p:sp>
        <p:nvSpPr>
          <p:cNvPr id="46091" name="TextBox 10"/>
          <p:cNvSpPr txBox="1">
            <a:spLocks noChangeArrowheads="1"/>
          </p:cNvSpPr>
          <p:nvPr/>
        </p:nvSpPr>
        <p:spPr bwMode="auto">
          <a:xfrm>
            <a:off x="5397500" y="157797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Per-use model</a:t>
            </a:r>
          </a:p>
        </p:txBody>
      </p:sp>
      <p:sp>
        <p:nvSpPr>
          <p:cNvPr id="46092" name="TextBox 10"/>
          <p:cNvSpPr txBox="1">
            <a:spLocks noChangeArrowheads="1"/>
          </p:cNvSpPr>
          <p:nvPr/>
        </p:nvSpPr>
        <p:spPr bwMode="auto">
          <a:xfrm>
            <a:off x="7226300" y="157797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Consumable</a:t>
            </a:r>
          </a:p>
        </p:txBody>
      </p:sp>
      <p:sp>
        <p:nvSpPr>
          <p:cNvPr id="46093" name="TextBox 10"/>
          <p:cNvSpPr txBox="1">
            <a:spLocks noChangeArrowheads="1"/>
          </p:cNvSpPr>
          <p:nvPr/>
        </p:nvSpPr>
        <p:spPr bwMode="auto">
          <a:xfrm>
            <a:off x="95250" y="2263775"/>
            <a:ext cx="182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Cost of the device</a:t>
            </a:r>
          </a:p>
        </p:txBody>
      </p:sp>
      <p:sp>
        <p:nvSpPr>
          <p:cNvPr id="46094" name="TextBox 10"/>
          <p:cNvSpPr txBox="1">
            <a:spLocks noChangeArrowheads="1"/>
          </p:cNvSpPr>
          <p:nvPr/>
        </p:nvSpPr>
        <p:spPr bwMode="auto">
          <a:xfrm>
            <a:off x="63500" y="3244850"/>
            <a:ext cx="182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Service per year</a:t>
            </a:r>
          </a:p>
        </p:txBody>
      </p:sp>
      <p:sp>
        <p:nvSpPr>
          <p:cNvPr id="46095" name="TextBox 10"/>
          <p:cNvSpPr txBox="1">
            <a:spLocks noChangeArrowheads="1"/>
          </p:cNvSpPr>
          <p:nvPr/>
        </p:nvSpPr>
        <p:spPr bwMode="auto">
          <a:xfrm>
            <a:off x="63500" y="41973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Per-use fee</a:t>
            </a:r>
          </a:p>
        </p:txBody>
      </p:sp>
      <p:sp>
        <p:nvSpPr>
          <p:cNvPr id="46096" name="TextBox 10"/>
          <p:cNvSpPr txBox="1">
            <a:spLocks noChangeArrowheads="1"/>
          </p:cNvSpPr>
          <p:nvPr/>
        </p:nvSpPr>
        <p:spPr bwMode="auto">
          <a:xfrm>
            <a:off x="63500" y="510222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Consumable</a:t>
            </a:r>
          </a:p>
        </p:txBody>
      </p:sp>
      <p:sp>
        <p:nvSpPr>
          <p:cNvPr id="46097" name="TextBox 10"/>
          <p:cNvSpPr txBox="1">
            <a:spLocks noChangeArrowheads="1"/>
          </p:cNvSpPr>
          <p:nvPr/>
        </p:nvSpPr>
        <p:spPr bwMode="auto">
          <a:xfrm>
            <a:off x="1739900" y="24130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$50,000</a:t>
            </a:r>
          </a:p>
        </p:txBody>
      </p:sp>
      <p:sp>
        <p:nvSpPr>
          <p:cNvPr id="46098" name="TextBox 10"/>
          <p:cNvSpPr txBox="1">
            <a:spLocks noChangeArrowheads="1"/>
          </p:cNvSpPr>
          <p:nvPr/>
        </p:nvSpPr>
        <p:spPr bwMode="auto">
          <a:xfrm>
            <a:off x="1739900" y="33210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$3,000</a:t>
            </a:r>
          </a:p>
        </p:txBody>
      </p:sp>
      <p:sp>
        <p:nvSpPr>
          <p:cNvPr id="46099" name="TextBox 10"/>
          <p:cNvSpPr txBox="1">
            <a:spLocks noChangeArrowheads="1"/>
          </p:cNvSpPr>
          <p:nvPr/>
        </p:nvSpPr>
        <p:spPr bwMode="auto">
          <a:xfrm>
            <a:off x="1739900" y="41973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6100" name="TextBox 10"/>
          <p:cNvSpPr txBox="1">
            <a:spLocks noChangeArrowheads="1"/>
          </p:cNvSpPr>
          <p:nvPr/>
        </p:nvSpPr>
        <p:spPr bwMode="auto">
          <a:xfrm>
            <a:off x="1739900" y="510222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6101" name="TextBox 10"/>
          <p:cNvSpPr txBox="1">
            <a:spLocks noChangeArrowheads="1"/>
          </p:cNvSpPr>
          <p:nvPr/>
        </p:nvSpPr>
        <p:spPr bwMode="auto">
          <a:xfrm>
            <a:off x="3492500" y="24130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$5,000</a:t>
            </a:r>
          </a:p>
        </p:txBody>
      </p:sp>
      <p:sp>
        <p:nvSpPr>
          <p:cNvPr id="46102" name="TextBox 10"/>
          <p:cNvSpPr txBox="1">
            <a:spLocks noChangeArrowheads="1"/>
          </p:cNvSpPr>
          <p:nvPr/>
        </p:nvSpPr>
        <p:spPr bwMode="auto">
          <a:xfrm>
            <a:off x="3492500" y="33210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$10,000</a:t>
            </a:r>
          </a:p>
        </p:txBody>
      </p:sp>
      <p:sp>
        <p:nvSpPr>
          <p:cNvPr id="46103" name="TextBox 10"/>
          <p:cNvSpPr txBox="1">
            <a:spLocks noChangeArrowheads="1"/>
          </p:cNvSpPr>
          <p:nvPr/>
        </p:nvSpPr>
        <p:spPr bwMode="auto">
          <a:xfrm>
            <a:off x="3492500" y="41973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6104" name="TextBox 10"/>
          <p:cNvSpPr txBox="1">
            <a:spLocks noChangeArrowheads="1"/>
          </p:cNvSpPr>
          <p:nvPr/>
        </p:nvSpPr>
        <p:spPr bwMode="auto">
          <a:xfrm>
            <a:off x="3492500" y="510222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6105" name="TextBox 10"/>
          <p:cNvSpPr txBox="1">
            <a:spLocks noChangeArrowheads="1"/>
          </p:cNvSpPr>
          <p:nvPr/>
        </p:nvSpPr>
        <p:spPr bwMode="auto">
          <a:xfrm>
            <a:off x="5397500" y="24130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$5,000</a:t>
            </a:r>
          </a:p>
        </p:txBody>
      </p:sp>
      <p:sp>
        <p:nvSpPr>
          <p:cNvPr id="46106" name="TextBox 10"/>
          <p:cNvSpPr txBox="1">
            <a:spLocks noChangeArrowheads="1"/>
          </p:cNvSpPr>
          <p:nvPr/>
        </p:nvSpPr>
        <p:spPr bwMode="auto">
          <a:xfrm>
            <a:off x="5397500" y="33210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6107" name="TextBox 10"/>
          <p:cNvSpPr txBox="1">
            <a:spLocks noChangeArrowheads="1"/>
          </p:cNvSpPr>
          <p:nvPr/>
        </p:nvSpPr>
        <p:spPr bwMode="auto">
          <a:xfrm>
            <a:off x="5397500" y="41973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$50</a:t>
            </a:r>
          </a:p>
        </p:txBody>
      </p:sp>
      <p:sp>
        <p:nvSpPr>
          <p:cNvPr id="46108" name="TextBox 10"/>
          <p:cNvSpPr txBox="1">
            <a:spLocks noChangeArrowheads="1"/>
          </p:cNvSpPr>
          <p:nvPr/>
        </p:nvSpPr>
        <p:spPr bwMode="auto">
          <a:xfrm>
            <a:off x="5397500" y="510222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6109" name="TextBox 10"/>
          <p:cNvSpPr txBox="1">
            <a:spLocks noChangeArrowheads="1"/>
          </p:cNvSpPr>
          <p:nvPr/>
        </p:nvSpPr>
        <p:spPr bwMode="auto">
          <a:xfrm>
            <a:off x="7226300" y="24130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$25,000</a:t>
            </a:r>
          </a:p>
        </p:txBody>
      </p:sp>
      <p:sp>
        <p:nvSpPr>
          <p:cNvPr id="46110" name="TextBox 10"/>
          <p:cNvSpPr txBox="1">
            <a:spLocks noChangeArrowheads="1"/>
          </p:cNvSpPr>
          <p:nvPr/>
        </p:nvSpPr>
        <p:spPr bwMode="auto">
          <a:xfrm>
            <a:off x="7226300" y="33210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6111" name="TextBox 10"/>
          <p:cNvSpPr txBox="1">
            <a:spLocks noChangeArrowheads="1"/>
          </p:cNvSpPr>
          <p:nvPr/>
        </p:nvSpPr>
        <p:spPr bwMode="auto">
          <a:xfrm>
            <a:off x="7226300" y="41973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0</a:t>
            </a:r>
          </a:p>
        </p:txBody>
      </p:sp>
      <p:sp>
        <p:nvSpPr>
          <p:cNvPr id="46112" name="TextBox 10"/>
          <p:cNvSpPr txBox="1">
            <a:spLocks noChangeArrowheads="1"/>
          </p:cNvSpPr>
          <p:nvPr/>
        </p:nvSpPr>
        <p:spPr bwMode="auto">
          <a:xfrm>
            <a:off x="7226300" y="5102225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Myriad Pro" charset="0"/>
              </a:rPr>
              <a:t>$20</a:t>
            </a:r>
          </a:p>
        </p:txBody>
      </p:sp>
      <p:sp>
        <p:nvSpPr>
          <p:cNvPr id="46113" name="TextBox 10"/>
          <p:cNvSpPr txBox="1">
            <a:spLocks noChangeArrowheads="1"/>
          </p:cNvSpPr>
          <p:nvPr/>
        </p:nvSpPr>
        <p:spPr bwMode="auto">
          <a:xfrm rot="-594509">
            <a:off x="4808538" y="550863"/>
            <a:ext cx="2924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6FCF"/>
                </a:solidFill>
                <a:latin typeface="Myriad Pro" charset="0"/>
              </a:rPr>
              <a:t>Approved by customers and investors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3988" y="1471613"/>
            <a:ext cx="5167312" cy="4497387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26300" y="1471613"/>
            <a:ext cx="1828800" cy="4497387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40" name="Parallelogram 39"/>
          <p:cNvSpPr/>
          <p:nvPr/>
        </p:nvSpPr>
        <p:spPr>
          <a:xfrm rot="5400000" flipV="1">
            <a:off x="4190206" y="2602707"/>
            <a:ext cx="4167187" cy="1905000"/>
          </a:xfrm>
          <a:prstGeom prst="parallelogram">
            <a:avLst>
              <a:gd name="adj" fmla="val 0"/>
            </a:avLst>
          </a:prstGeom>
          <a:noFill/>
          <a:ln w="19050">
            <a:solidFill>
              <a:srgbClr val="FF6F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471738"/>
            <a:ext cx="73152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</a:rPr>
              <a:t>Healthcare Software</a:t>
            </a:r>
            <a:br>
              <a:rPr lang="en-US" dirty="0" smtClean="0">
                <a:ea typeface="ＭＳ Ｐゴシック" pitchFamily="1" charset="-128"/>
              </a:rPr>
            </a:br>
            <a:r>
              <a:rPr lang="en-US" dirty="0" smtClean="0">
                <a:ea typeface="ＭＳ Ｐゴシック" pitchFamily="1" charset="-128"/>
              </a:rPr>
              <a:t>Revenue Model Example</a:t>
            </a:r>
            <a:endParaRPr lang="en-US" dirty="0" smtClean="0">
              <a:solidFill>
                <a:srgbClr val="FF0000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7637" y="3294698"/>
            <a:ext cx="1314450" cy="13144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9938" name="Rectangle 2"/>
          <p:cNvSpPr>
            <a:spLocks/>
          </p:cNvSpPr>
          <p:nvPr/>
        </p:nvSpPr>
        <p:spPr bwMode="auto">
          <a:xfrm>
            <a:off x="2924652" y="462438"/>
            <a:ext cx="2673208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Gill Sans" charset="0"/>
                <a:cs typeface="Gill Sans" charset="0"/>
              </a:rPr>
              <a:t>Revenue Model</a:t>
            </a:r>
          </a:p>
        </p:txBody>
      </p:sp>
      <p:sp>
        <p:nvSpPr>
          <p:cNvPr id="39939" name="AutoShape 3"/>
          <p:cNvSpPr>
            <a:spLocks/>
          </p:cNvSpPr>
          <p:nvPr/>
        </p:nvSpPr>
        <p:spPr bwMode="auto">
          <a:xfrm>
            <a:off x="1383030" y="1280160"/>
            <a:ext cx="1965960" cy="1005840"/>
          </a:xfrm>
          <a:prstGeom prst="roundRect">
            <a:avLst>
              <a:gd name="adj" fmla="val 17042"/>
            </a:avLst>
          </a:prstGeom>
          <a:solidFill>
            <a:schemeClr val="accent1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Healthcare Providers</a:t>
            </a:r>
          </a:p>
        </p:txBody>
      </p:sp>
      <p:sp>
        <p:nvSpPr>
          <p:cNvPr id="39940" name="AutoShape 4"/>
          <p:cNvSpPr>
            <a:spLocks/>
          </p:cNvSpPr>
          <p:nvPr/>
        </p:nvSpPr>
        <p:spPr bwMode="auto">
          <a:xfrm>
            <a:off x="5955030" y="1211580"/>
            <a:ext cx="1965960" cy="1143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Health Information Exchanges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1849" y="4551998"/>
            <a:ext cx="2411730" cy="37004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9942" name="AutoShape 6"/>
          <p:cNvSpPr>
            <a:spLocks/>
          </p:cNvSpPr>
          <p:nvPr/>
        </p:nvSpPr>
        <p:spPr bwMode="auto">
          <a:xfrm>
            <a:off x="2720340" y="5972175"/>
            <a:ext cx="3703320" cy="491490"/>
          </a:xfrm>
          <a:prstGeom prst="roundRect">
            <a:avLst>
              <a:gd name="adj" fmla="val 34880"/>
            </a:avLst>
          </a:prstGeom>
          <a:solidFill>
            <a:schemeClr val="accent1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Patient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rot="10800000">
            <a:off x="2750344" y="2281714"/>
            <a:ext cx="1028700" cy="2154555"/>
          </a:xfrm>
          <a:prstGeom prst="line">
            <a:avLst/>
          </a:prstGeom>
          <a:noFill/>
          <a:ln w="38100" cap="flat">
            <a:solidFill>
              <a:srgbClr val="3F691E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>
            <a:off x="3337560" y="1783080"/>
            <a:ext cx="2531745" cy="0"/>
          </a:xfrm>
          <a:prstGeom prst="line">
            <a:avLst/>
          </a:prstGeom>
          <a:noFill/>
          <a:ln w="38100" cap="flat">
            <a:solidFill>
              <a:srgbClr val="4D4D4D"/>
            </a:solidFill>
            <a:prstDash val="solid"/>
            <a:miter lim="800000"/>
            <a:headEnd type="stealth" w="med" len="med"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/>
          </p:cNvSpPr>
          <p:nvPr/>
        </p:nvSpPr>
        <p:spPr bwMode="auto">
          <a:xfrm>
            <a:off x="3867627" y="1511379"/>
            <a:ext cx="1054776" cy="2462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343434"/>
                </a:solidFill>
                <a:ea typeface="Gill Sans" charset="0"/>
                <a:cs typeface="Gill Sans" charset="0"/>
              </a:rPr>
              <a:t>Patient Data</a:t>
            </a: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rot="10800000" flipH="1">
            <a:off x="5573554" y="2384584"/>
            <a:ext cx="1347311" cy="2211705"/>
          </a:xfrm>
          <a:prstGeom prst="line">
            <a:avLst/>
          </a:prstGeom>
          <a:noFill/>
          <a:ln w="38100" cap="flat">
            <a:solidFill>
              <a:srgbClr val="4D4D4D"/>
            </a:solidFill>
            <a:prstDash val="solid"/>
            <a:miter lim="800000"/>
            <a:headEnd type="stealth" w="med" len="med"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6446520" y="3231594"/>
            <a:ext cx="1054776" cy="2462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343434"/>
                </a:solidFill>
                <a:ea typeface="Gill Sans" charset="0"/>
                <a:cs typeface="Gill Sans" charset="0"/>
              </a:rPr>
              <a:t>Patient Data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rot="10800000" flipH="1">
            <a:off x="5340668" y="2366010"/>
            <a:ext cx="1321594" cy="2228850"/>
          </a:xfrm>
          <a:prstGeom prst="line">
            <a:avLst/>
          </a:prstGeom>
          <a:noFill/>
          <a:ln w="38100" cap="flat">
            <a:solidFill>
              <a:srgbClr val="3F691E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4967764" y="2659648"/>
            <a:ext cx="985321" cy="33855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558E28"/>
                </a:solidFill>
                <a:ea typeface="Gill Sans" charset="0"/>
                <a:cs typeface="Gill Sans" charset="0"/>
              </a:rPr>
              <a:t>Portal </a:t>
            </a:r>
            <a:r>
              <a:rPr lang="en-US" sz="2200" b="1" dirty="0">
                <a:solidFill>
                  <a:srgbClr val="558E28"/>
                </a:solidFill>
                <a:ea typeface="Gill Sans" charset="0"/>
                <a:cs typeface="Gill Sans" charset="0"/>
              </a:rPr>
              <a:t>$$$</a:t>
            </a: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5732145" y="4912043"/>
            <a:ext cx="464344" cy="1050132"/>
          </a:xfrm>
          <a:prstGeom prst="line">
            <a:avLst/>
          </a:prstGeom>
          <a:noFill/>
          <a:ln w="38100" cap="flat">
            <a:solidFill>
              <a:srgbClr val="4D4D4D"/>
            </a:solidFill>
            <a:prstDash val="solid"/>
            <a:miter lim="800000"/>
            <a:headEnd type="stealth" w="med" len="med"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1" name="Rectangle 15"/>
          <p:cNvSpPr>
            <a:spLocks/>
          </p:cNvSpPr>
          <p:nvPr/>
        </p:nvSpPr>
        <p:spPr bwMode="auto">
          <a:xfrm>
            <a:off x="382905" y="2605563"/>
            <a:ext cx="1960172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2B4714"/>
                </a:solidFill>
                <a:ea typeface="Gill Sans" charset="0"/>
                <a:cs typeface="Gill Sans" charset="0"/>
              </a:rPr>
              <a:t>Tailored Messaging</a:t>
            </a:r>
          </a:p>
          <a:p>
            <a:r>
              <a:rPr lang="en-US" sz="1600" b="1" dirty="0">
                <a:solidFill>
                  <a:srgbClr val="2B4714"/>
                </a:solidFill>
                <a:ea typeface="Gill Sans" charset="0"/>
                <a:cs typeface="Gill Sans" charset="0"/>
              </a:rPr>
              <a:t>for + Patient Outcomes</a:t>
            </a:r>
          </a:p>
        </p:txBody>
      </p:sp>
      <p:sp>
        <p:nvSpPr>
          <p:cNvPr id="39952" name="Rectangle 16"/>
          <p:cNvSpPr>
            <a:spLocks/>
          </p:cNvSpPr>
          <p:nvPr/>
        </p:nvSpPr>
        <p:spPr bwMode="auto">
          <a:xfrm>
            <a:off x="1641634" y="3360420"/>
            <a:ext cx="1794510" cy="62865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558E28"/>
                </a:solidFill>
                <a:ea typeface="Gill Sans" charset="0"/>
                <a:cs typeface="Gill Sans" charset="0"/>
              </a:rPr>
              <a:t>Patient Analytics </a:t>
            </a:r>
            <a:r>
              <a:rPr lang="en-US" sz="2200" b="1" dirty="0">
                <a:solidFill>
                  <a:srgbClr val="558E28"/>
                </a:solidFill>
                <a:ea typeface="Gill Sans" charset="0"/>
                <a:cs typeface="Gill Sans" charset="0"/>
              </a:rPr>
              <a:t>$$$</a:t>
            </a: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4596289" y="4899184"/>
            <a:ext cx="0" cy="1051560"/>
          </a:xfrm>
          <a:prstGeom prst="line">
            <a:avLst/>
          </a:prstGeom>
          <a:noFill/>
          <a:ln w="38100" cap="flat">
            <a:solidFill>
              <a:srgbClr val="4D4D4D"/>
            </a:solidFill>
            <a:prstDash val="solid"/>
            <a:miter lim="800000"/>
            <a:headEnd type="stealth" w="med" len="med"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4" name="Rectangle 18"/>
          <p:cNvSpPr>
            <a:spLocks/>
          </p:cNvSpPr>
          <p:nvPr/>
        </p:nvSpPr>
        <p:spPr bwMode="auto">
          <a:xfrm>
            <a:off x="5996464" y="5000625"/>
            <a:ext cx="1051560" cy="54864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343434"/>
                </a:solidFill>
                <a:ea typeface="Gill Sans" charset="0"/>
                <a:cs typeface="Gill Sans" charset="0"/>
              </a:rPr>
              <a:t>Health Insights</a:t>
            </a:r>
          </a:p>
        </p:txBody>
      </p:sp>
      <p:sp>
        <p:nvSpPr>
          <p:cNvPr id="39955" name="Rectangle 19"/>
          <p:cNvSpPr>
            <a:spLocks/>
          </p:cNvSpPr>
          <p:nvPr/>
        </p:nvSpPr>
        <p:spPr bwMode="auto">
          <a:xfrm>
            <a:off x="2316004" y="5034915"/>
            <a:ext cx="1200150" cy="54864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343434"/>
                </a:solidFill>
                <a:ea typeface="Gill Sans" charset="0"/>
                <a:cs typeface="Gill Sans" charset="0"/>
              </a:rPr>
              <a:t>Resources/Tools</a:t>
            </a:r>
          </a:p>
        </p:txBody>
      </p:sp>
      <p:sp>
        <p:nvSpPr>
          <p:cNvPr id="39956" name="Rectangle 20"/>
          <p:cNvSpPr>
            <a:spLocks/>
          </p:cNvSpPr>
          <p:nvPr/>
        </p:nvSpPr>
        <p:spPr bwMode="auto">
          <a:xfrm>
            <a:off x="4521994" y="5137785"/>
            <a:ext cx="1200150" cy="54864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343434"/>
                </a:solidFill>
                <a:ea typeface="Gill Sans" charset="0"/>
                <a:cs typeface="Gill Sans" charset="0"/>
              </a:rPr>
              <a:t>Patient Profile</a:t>
            </a: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3188970" y="4914900"/>
            <a:ext cx="464344" cy="1050132"/>
          </a:xfrm>
          <a:prstGeom prst="line">
            <a:avLst/>
          </a:prstGeom>
          <a:noFill/>
          <a:ln w="38100" cap="flat">
            <a:solidFill>
              <a:srgbClr val="4D4D4D"/>
            </a:solidFill>
            <a:prstDash val="solid"/>
            <a:miter lim="800000"/>
            <a:headEnd type="stealth" w="med" len="med"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140041"/>
                </a:solidFill>
              </a:rPr>
              <a:t>Revenue Streams</a:t>
            </a:r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5056">
              <a:buSzPct val="99000"/>
              <a:buFontTx/>
              <a:buAutoNum type="arabicPeriod"/>
            </a:pPr>
            <a:r>
              <a:rPr lang="en-US" b="1" dirty="0">
                <a:solidFill>
                  <a:srgbClr val="343434"/>
                </a:solidFill>
              </a:rPr>
              <a:t>How many</a:t>
            </a:r>
            <a:r>
              <a:rPr lang="en-US" dirty="0">
                <a:solidFill>
                  <a:srgbClr val="343434"/>
                </a:solidFill>
              </a:rPr>
              <a:t> will we sell?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 b="1" dirty="0">
                <a:solidFill>
                  <a:srgbClr val="343434"/>
                </a:solidFill>
              </a:rPr>
              <a:t>Where/who</a:t>
            </a:r>
            <a:r>
              <a:rPr lang="en-US" dirty="0">
                <a:solidFill>
                  <a:srgbClr val="343434"/>
                </a:solidFill>
              </a:rPr>
              <a:t> is the money coming from?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 dirty="0">
                <a:solidFill>
                  <a:srgbClr val="343434"/>
                </a:solidFill>
              </a:rPr>
              <a:t>How do we </a:t>
            </a:r>
            <a:r>
              <a:rPr lang="en-US" b="1" dirty="0">
                <a:solidFill>
                  <a:srgbClr val="343434"/>
                </a:solidFill>
              </a:rPr>
              <a:t>price</a:t>
            </a:r>
            <a:r>
              <a:rPr lang="en-US" dirty="0">
                <a:solidFill>
                  <a:srgbClr val="343434"/>
                </a:solidFill>
              </a:rPr>
              <a:t> the product?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 dirty="0">
                <a:solidFill>
                  <a:srgbClr val="343434"/>
                </a:solidFill>
              </a:rPr>
              <a:t>Does this add up to a </a:t>
            </a:r>
            <a:br>
              <a:rPr lang="en-US" dirty="0">
                <a:solidFill>
                  <a:srgbClr val="343434"/>
                </a:solidFill>
              </a:rPr>
            </a:br>
            <a:r>
              <a:rPr lang="en-US" b="1" dirty="0">
                <a:solidFill>
                  <a:srgbClr val="343434"/>
                </a:solidFill>
              </a:rPr>
              <a:t>business worth doing</a:t>
            </a:r>
            <a:r>
              <a:rPr lang="en-US" dirty="0">
                <a:solidFill>
                  <a:srgbClr val="343434"/>
                </a:solidFill>
              </a:rPr>
              <a:t>?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</a:rPr>
              <a:t>How Many Will You Sell?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3201" y="1600200"/>
            <a:ext cx="8940800" cy="389572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What’s  the </a:t>
            </a:r>
            <a:r>
              <a:rPr lang="en-US" b="1" dirty="0" smtClean="0"/>
              <a:t>Market Size </a:t>
            </a:r>
            <a:r>
              <a:rPr lang="en-US" dirty="0" smtClean="0"/>
              <a:t>&amp; estimate of </a:t>
            </a:r>
            <a:r>
              <a:rPr lang="en-US" b="1" dirty="0" smtClean="0"/>
              <a:t>Market Share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How many can your channel sell?</a:t>
            </a:r>
          </a:p>
          <a:p>
            <a:pPr lvl="0"/>
            <a:r>
              <a:rPr lang="en-US" dirty="0" smtClean="0"/>
              <a:t>How much will the channel cost?</a:t>
            </a:r>
          </a:p>
          <a:p>
            <a:pPr lvl="0"/>
            <a:r>
              <a:rPr lang="en-US" dirty="0" smtClean="0"/>
              <a:t>How many customer activations? </a:t>
            </a:r>
          </a:p>
          <a:p>
            <a:pPr lvl="2"/>
            <a:r>
              <a:rPr lang="en-US" dirty="0" smtClean="0"/>
              <a:t>Revenue? Churn/Attrition rate? customers/?</a:t>
            </a:r>
          </a:p>
          <a:p>
            <a:pPr lvl="0"/>
            <a:r>
              <a:rPr lang="en-US" dirty="0" smtClean="0"/>
              <a:t>How much will it cost to acquire a customer?</a:t>
            </a:r>
          </a:p>
          <a:p>
            <a:pPr lvl="2"/>
            <a:r>
              <a:rPr lang="en-US" dirty="0" smtClean="0"/>
              <a:t>How many units will they buy from each of these efforts?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5706533"/>
            <a:ext cx="7213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Bef>
                <a:spcPts val="1687"/>
              </a:spcBef>
            </a:pPr>
            <a:r>
              <a:rPr lang="en-US" sz="1700" dirty="0" smtClean="0">
                <a:solidFill>
                  <a:srgbClr val="343434"/>
                </a:solidFill>
                <a:ea typeface="Gill Sans" charset="0"/>
                <a:cs typeface="Gill Sans" charset="0"/>
              </a:rPr>
              <a:t>Top down: 10% of a million-person market</a:t>
            </a:r>
            <a:r>
              <a:rPr lang="en-US" sz="1600" dirty="0" smtClean="0"/>
              <a:t>=100,000 customers</a:t>
            </a:r>
            <a:r>
              <a:rPr lang="en-US" sz="1700" dirty="0" smtClean="0">
                <a:solidFill>
                  <a:srgbClr val="343434"/>
                </a:solidFill>
                <a:ea typeface="Gill Sans" charset="0"/>
                <a:cs typeface="Gill Sans" charset="0"/>
              </a:rPr>
              <a:t/>
            </a:r>
            <a:br>
              <a:rPr lang="en-US" sz="1700" dirty="0" smtClean="0">
                <a:solidFill>
                  <a:srgbClr val="343434"/>
                </a:solidFill>
                <a:ea typeface="Gill Sans" charset="0"/>
                <a:cs typeface="Gill Sans" charset="0"/>
              </a:rPr>
            </a:br>
            <a:r>
              <a:rPr lang="en-US" sz="1700" dirty="0" smtClean="0">
                <a:solidFill>
                  <a:srgbClr val="343434"/>
                </a:solidFill>
                <a:ea typeface="Gill Sans" charset="0"/>
                <a:cs typeface="Gill Sans" charset="0"/>
              </a:rPr>
              <a:t>Bottom up: 1,000 customers/month 1st year =&gt; 3,000/month 3rd year </a:t>
            </a:r>
            <a:endParaRPr lang="en-US" sz="1700" dirty="0">
              <a:solidFill>
                <a:srgbClr val="343434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5798"/>
          </a:xfrm>
        </p:spPr>
        <p:txBody>
          <a:bodyPr/>
          <a:lstStyle/>
          <a:p>
            <a:pPr lvl="0" algn="ctr"/>
            <a:r>
              <a:rPr lang="en-US" dirty="0" smtClean="0">
                <a:solidFill>
                  <a:srgbClr val="000000"/>
                </a:solidFill>
                <a:effectLst/>
              </a:rPr>
              <a:t>Where is the money coming from?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8902" y="1120436"/>
            <a:ext cx="431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Revenue Model Choices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2381874" y="2446223"/>
            <a:ext cx="3122612" cy="21859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5566399" y="2446223"/>
            <a:ext cx="3124200" cy="21304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2381874" y="4576648"/>
            <a:ext cx="3122612" cy="21859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5566399" y="4632211"/>
            <a:ext cx="3124200" cy="21304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gray">
          <a:xfrm>
            <a:off x="1210299" y="3357448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7013" lvl="1" indent="-227013" algn="r">
              <a:spcBef>
                <a:spcPts val="200"/>
              </a:spcBef>
              <a:buClr>
                <a:schemeClr val="bg2"/>
              </a:buClr>
            </a:pPr>
            <a:r>
              <a:rPr lang="en-US" sz="2000" b="1">
                <a:cs typeface="Arial" charset="0"/>
              </a:rPr>
              <a:t>Bits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gray">
          <a:xfrm>
            <a:off x="1210299" y="5543436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7013" lvl="1" indent="-227013" algn="r">
              <a:spcBef>
                <a:spcPts val="200"/>
              </a:spcBef>
              <a:buClr>
                <a:schemeClr val="bg2"/>
              </a:buClr>
            </a:pPr>
            <a:r>
              <a:rPr lang="en-US" sz="2000" b="1">
                <a:cs typeface="Arial" charset="0"/>
              </a:rPr>
              <a:t>Physical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gray">
          <a:xfrm>
            <a:off x="22849" y="4429011"/>
            <a:ext cx="1068387" cy="3381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27013" lvl="1" indent="-227013" fontAlgn="auto"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defRPr/>
            </a:pPr>
            <a:r>
              <a:rPr lang="en-US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Product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gray">
          <a:xfrm>
            <a:off x="3424861" y="2055698"/>
            <a:ext cx="1038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7013" lvl="1" indent="-227013" algn="ctr">
              <a:spcBef>
                <a:spcPts val="200"/>
              </a:spcBef>
              <a:buClr>
                <a:schemeClr val="bg2"/>
              </a:buClr>
            </a:pPr>
            <a:r>
              <a:rPr lang="en-US" sz="2000" b="1">
                <a:cs typeface="Arial" charset="0"/>
              </a:rPr>
              <a:t>Web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gray">
          <a:xfrm>
            <a:off x="6547474" y="2055698"/>
            <a:ext cx="1162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27013" lvl="1" indent="-227013" algn="ctr">
              <a:spcBef>
                <a:spcPts val="200"/>
              </a:spcBef>
              <a:buClr>
                <a:schemeClr val="bg2"/>
              </a:buClr>
            </a:pPr>
            <a:r>
              <a:rPr lang="en-US" sz="2000" b="1">
                <a:cs typeface="Arial" charset="0"/>
              </a:rPr>
              <a:t>Physical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gray">
          <a:xfrm>
            <a:off x="4985374" y="1576273"/>
            <a:ext cx="1114425" cy="3381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27013" lvl="1" indent="-227013" algn="ctr" fontAlgn="auto"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defRPr/>
            </a:pPr>
            <a:r>
              <a:rPr lang="en-US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sp>
        <p:nvSpPr>
          <p:cNvPr id="19" name="Freeform 18"/>
          <p:cNvSpPr/>
          <p:nvPr/>
        </p:nvSpPr>
        <p:spPr bwMode="gray">
          <a:xfrm>
            <a:off x="2391399" y="1969973"/>
            <a:ext cx="6302375" cy="46038"/>
          </a:xfrm>
          <a:custGeom>
            <a:avLst/>
            <a:gdLst>
              <a:gd name="connsiteX0" fmla="*/ 6499860 w 6499860"/>
              <a:gd name="connsiteY0" fmla="*/ 0 h 0"/>
              <a:gd name="connsiteX1" fmla="*/ 0 w 64998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99860">
                <a:moveTo>
                  <a:pt x="6499860" y="0"/>
                </a:move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gray">
          <a:xfrm>
            <a:off x="2436111" y="2516072"/>
            <a:ext cx="2928173" cy="3883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7013" lvl="1" indent="-227013" fontAlgn="auto">
              <a:spcBef>
                <a:spcPts val="2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Direct Sales</a:t>
            </a:r>
          </a:p>
          <a:p>
            <a:pPr marL="684213" lvl="2" indent="-227013" fontAlgn="auto">
              <a:spcBef>
                <a:spcPts val="2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Products</a:t>
            </a:r>
          </a:p>
          <a:p>
            <a:pPr marL="684213" lvl="2" indent="-227013" fontAlgn="auto">
              <a:spcBef>
                <a:spcPts val="2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License</a:t>
            </a:r>
          </a:p>
          <a:p>
            <a:pPr marL="684213" lvl="2" indent="-227013" fontAlgn="auto">
              <a:spcBef>
                <a:spcPts val="2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Subscription</a:t>
            </a:r>
          </a:p>
          <a:p>
            <a:pPr marL="684213" lvl="2" indent="-227013" fontAlgn="auto">
              <a:spcBef>
                <a:spcPts val="2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sz="2400" dirty="0" err="1" smtClean="0">
                <a:solidFill>
                  <a:schemeClr val="bg1"/>
                </a:solidFill>
              </a:rPr>
              <a:t>Upsell</a:t>
            </a:r>
            <a:r>
              <a:rPr lang="en-US" sz="2400" dirty="0" smtClean="0">
                <a:solidFill>
                  <a:schemeClr val="bg1"/>
                </a:solidFill>
              </a:rPr>
              <a:t>/Next Sell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684213" lvl="2" indent="-227013" fontAlgn="auto">
              <a:spcBef>
                <a:spcPts val="2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defRPr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27013" lvl="1" indent="-227013" fontAlgn="auto">
              <a:spcBef>
                <a:spcPts val="2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Ancillary Sales</a:t>
            </a:r>
            <a:r>
              <a:rPr lang="en-US" sz="2000" b="1" dirty="0" smtClean="0">
                <a:solidFill>
                  <a:schemeClr val="bg1"/>
                </a:solidFill>
              </a:rPr>
              <a:t>: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Referral revenue  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Affiliate revenue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E-mail list rentals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Back-end offers</a:t>
            </a: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gray">
          <a:xfrm>
            <a:off x="5679111" y="4705236"/>
            <a:ext cx="2964588" cy="19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27013" lvl="1" indent="-227013">
              <a:spcBef>
                <a:spcPts val="2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Direct Sales</a:t>
            </a:r>
          </a:p>
          <a:p>
            <a:pPr marL="684213" lvl="2" indent="-227013">
              <a:spcBef>
                <a:spcPts val="2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cs typeface="Arial" charset="0"/>
              </a:rPr>
              <a:t>Products</a:t>
            </a:r>
          </a:p>
          <a:p>
            <a:pPr marL="684213" lvl="2" indent="-227013">
              <a:spcBef>
                <a:spcPts val="2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Service</a:t>
            </a:r>
          </a:p>
          <a:p>
            <a:pPr marL="684213" lvl="2" indent="-227013">
              <a:spcBef>
                <a:spcPts val="2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</a:rPr>
              <a:t>Upsell</a:t>
            </a:r>
            <a:r>
              <a:rPr lang="en-US" sz="2000" dirty="0" smtClean="0">
                <a:solidFill>
                  <a:schemeClr val="bg1"/>
                </a:solidFill>
              </a:rPr>
              <a:t>/Next Sell</a:t>
            </a:r>
          </a:p>
          <a:p>
            <a:pPr marL="227013" lvl="1" indent="-227013">
              <a:spcBef>
                <a:spcPts val="2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Referrals</a:t>
            </a:r>
            <a:endParaRPr lang="en-US" sz="2000" dirty="0" smtClean="0">
              <a:solidFill>
                <a:schemeClr val="bg1"/>
              </a:solidFill>
              <a:cs typeface="Arial" charset="0"/>
            </a:endParaRPr>
          </a:p>
          <a:p>
            <a:pPr marL="227013" lvl="1" indent="-227013">
              <a:spcBef>
                <a:spcPts val="2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  <a:cs typeface="Arial" charset="0"/>
              </a:rPr>
              <a:t>Leasing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gray">
          <a:xfrm>
            <a:off x="5679111" y="2516073"/>
            <a:ext cx="2878138" cy="230832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27013" lvl="1" indent="-227013" fontAlgn="auto">
              <a:spcBef>
                <a:spcPts val="2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Direct Sales</a:t>
            </a:r>
          </a:p>
          <a:p>
            <a:pPr marL="684213" lvl="2" indent="-227013" fontAlgn="auto">
              <a:spcBef>
                <a:spcPts val="2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Products</a:t>
            </a:r>
          </a:p>
          <a:p>
            <a:pPr marL="684213" lvl="2" indent="-227013" fontAlgn="auto">
              <a:spcBef>
                <a:spcPts val="2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Subscription</a:t>
            </a:r>
          </a:p>
          <a:p>
            <a:pPr marL="684213" lvl="2" indent="-227013" fontAlgn="auto">
              <a:spcBef>
                <a:spcPts val="2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Add-on services</a:t>
            </a:r>
          </a:p>
          <a:p>
            <a:pPr marL="684213" lvl="2" indent="-227013" fontAlgn="auto">
              <a:spcBef>
                <a:spcPts val="2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Upsell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/Next Sell</a:t>
            </a:r>
          </a:p>
          <a:p>
            <a:pPr marL="227013" lvl="1" indent="-227013" fontAlgn="auto">
              <a:spcBef>
                <a:spcPts val="2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Referrals</a:t>
            </a:r>
          </a:p>
          <a:p>
            <a:pPr marL="227013" lvl="1" indent="-227013" fontAlgn="auto">
              <a:spcBef>
                <a:spcPts val="200"/>
              </a:spcBef>
              <a:spcAft>
                <a:spcPts val="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reeform 22"/>
          <p:cNvSpPr/>
          <p:nvPr/>
        </p:nvSpPr>
        <p:spPr bwMode="gray">
          <a:xfrm>
            <a:off x="1172199" y="2446223"/>
            <a:ext cx="0" cy="4303713"/>
          </a:xfrm>
          <a:custGeom>
            <a:avLst/>
            <a:gdLst>
              <a:gd name="connsiteX0" fmla="*/ 0 w 0"/>
              <a:gd name="connsiteY0" fmla="*/ 4304581 h 4304581"/>
              <a:gd name="connsiteX1" fmla="*/ 0 w 0"/>
              <a:gd name="connsiteY1" fmla="*/ 0 h 430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304581">
                <a:moveTo>
                  <a:pt x="0" y="4304581"/>
                </a:move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Revenue Model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67531"/>
            <a:ext cx="7315200" cy="5202898"/>
          </a:xfrm>
        </p:spPr>
        <p:txBody>
          <a:bodyPr>
            <a:normAutofit/>
          </a:bodyPr>
          <a:lstStyle/>
          <a:p>
            <a:r>
              <a:rPr lang="en-US" dirty="0" smtClean="0"/>
              <a:t>What are my customers paying for?</a:t>
            </a:r>
          </a:p>
          <a:p>
            <a:r>
              <a:rPr lang="en-US" dirty="0" smtClean="0"/>
              <a:t>What capacity do my customers have to pay?</a:t>
            </a:r>
          </a:p>
          <a:p>
            <a:r>
              <a:rPr lang="en-US" dirty="0" smtClean="0"/>
              <a:t>How </a:t>
            </a:r>
            <a:r>
              <a:rPr lang="en-US" dirty="0"/>
              <a:t>will you package your product 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How will you price the offerings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9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10261</TotalTime>
  <Words>1749</Words>
  <Application>Microsoft Office PowerPoint</Application>
  <PresentationFormat>On-screen Show (4:3)</PresentationFormat>
  <Paragraphs>483</Paragraphs>
  <Slides>59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ＭＳ Ｐゴシック</vt:lpstr>
      <vt:lpstr>Arial</vt:lpstr>
      <vt:lpstr>Calibri</vt:lpstr>
      <vt:lpstr>Calibri Bold</vt:lpstr>
      <vt:lpstr>Gill Sans</vt:lpstr>
      <vt:lpstr>Helvetica</vt:lpstr>
      <vt:lpstr>Helvetica Neue</vt:lpstr>
      <vt:lpstr>Lucida Grande</vt:lpstr>
      <vt:lpstr>Myriad Pro</vt:lpstr>
      <vt:lpstr>Wingdings</vt:lpstr>
      <vt:lpstr>Office Theme</vt:lpstr>
      <vt:lpstr>   VX 420: Business Basics for Entrepreneurship   </vt:lpstr>
      <vt:lpstr>Revenue Streams</vt:lpstr>
      <vt:lpstr>PowerPoint Presentation</vt:lpstr>
      <vt:lpstr>The Two Key Questions</vt:lpstr>
      <vt:lpstr>Revenue Model = </vt:lpstr>
      <vt:lpstr>Revenue Streams</vt:lpstr>
      <vt:lpstr>How Many Will You Sell?</vt:lpstr>
      <vt:lpstr>Where is the money coming from?</vt:lpstr>
      <vt:lpstr>Key Revenue Model Questions</vt:lpstr>
      <vt:lpstr>Pricing Model = </vt:lpstr>
      <vt:lpstr>How to price the product?</vt:lpstr>
      <vt:lpstr>Common approaches to pricing</vt:lpstr>
      <vt:lpstr>Additional components of pricing</vt:lpstr>
      <vt:lpstr>Competition as an influence</vt:lpstr>
      <vt:lpstr>Payment Flow</vt:lpstr>
      <vt:lpstr>Single versus  Multi-sided Markets</vt:lpstr>
      <vt:lpstr>Single/Multi-side Markets</vt:lpstr>
      <vt:lpstr>“Users First” Companies</vt:lpstr>
      <vt:lpstr>“Revenue First” Companies</vt:lpstr>
      <vt:lpstr>Market Type and Revenue</vt:lpstr>
      <vt:lpstr>Other Issues</vt:lpstr>
      <vt:lpstr>New Market  Revenue Forecast</vt:lpstr>
      <vt:lpstr>Existing Market Revenue Forecast</vt:lpstr>
      <vt:lpstr>Resegmented Market Revenue Forecast</vt:lpstr>
      <vt:lpstr>Common categories  of Web/Mobile revenue models</vt:lpstr>
      <vt:lpstr>“Direct” revenue models</vt:lpstr>
      <vt:lpstr>“Ancillary” revenue models</vt:lpstr>
      <vt:lpstr>Asset Sale</vt:lpstr>
      <vt:lpstr>Usage Fee</vt:lpstr>
      <vt:lpstr>Subscription Fee</vt:lpstr>
      <vt:lpstr>Renting</vt:lpstr>
      <vt:lpstr>Licensing</vt:lpstr>
      <vt:lpstr>Intermediation Fee</vt:lpstr>
      <vt:lpstr>Advertising</vt:lpstr>
      <vt:lpstr>Revenue Model Summary</vt:lpstr>
      <vt:lpstr>Example Analysis</vt:lpstr>
      <vt:lpstr>Does it add up?</vt:lpstr>
      <vt:lpstr>Thought experiment</vt:lpstr>
      <vt:lpstr>Optics Design Company Revenue Model Example</vt:lpstr>
      <vt:lpstr>Revenue Model &amp; Payment Flows</vt:lpstr>
      <vt:lpstr>Optical Equipment  Revenue Model Example</vt:lpstr>
      <vt:lpstr>PowerPoint Presentation</vt:lpstr>
      <vt:lpstr>PowerPoint Presentation</vt:lpstr>
      <vt:lpstr>PowerPoint Presentation</vt:lpstr>
      <vt:lpstr>Sensor Pricing Tactics Example</vt:lpstr>
      <vt:lpstr>PowerPoint Presentation</vt:lpstr>
      <vt:lpstr>PowerPoint Presentation</vt:lpstr>
      <vt:lpstr>PowerPoint Presentation</vt:lpstr>
      <vt:lpstr>Complex Sensor Networks Revenue Model Example</vt:lpstr>
      <vt:lpstr>Revenue Model and Customer Acquisition </vt:lpstr>
      <vt:lpstr>Medical Device Revenue Model Example</vt:lpstr>
      <vt:lpstr>What we make</vt:lpstr>
      <vt:lpstr>What the dentist normally makes</vt:lpstr>
      <vt:lpstr>What we’d add for the dentist</vt:lpstr>
      <vt:lpstr>Medical Device Pricing Example</vt:lpstr>
      <vt:lpstr>PowerPoint Presentation</vt:lpstr>
      <vt:lpstr>PowerPoint Presentation</vt:lpstr>
      <vt:lpstr>Healthcare Software Revenue Model Example</vt:lpstr>
      <vt:lpstr>PowerPoint Presentation</vt:lpstr>
    </vt:vector>
  </TitlesOfParts>
  <Company>FLOODGATE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E245 Demand Creation</dc:title>
  <dc:creator>Ann Miura-Ko</dc:creator>
  <cp:lastModifiedBy>ray</cp:lastModifiedBy>
  <cp:revision>93</cp:revision>
  <dcterms:created xsi:type="dcterms:W3CDTF">2012-06-17T07:13:40Z</dcterms:created>
  <dcterms:modified xsi:type="dcterms:W3CDTF">2017-06-26T04:25:20Z</dcterms:modified>
</cp:coreProperties>
</file>