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557" r:id="rId2"/>
    <p:sldId id="264" r:id="rId3"/>
    <p:sldId id="507" r:id="rId4"/>
    <p:sldId id="515" r:id="rId5"/>
    <p:sldId id="519" r:id="rId6"/>
    <p:sldId id="521" r:id="rId7"/>
    <p:sldId id="522" r:id="rId8"/>
    <p:sldId id="534" r:id="rId9"/>
    <p:sldId id="535" r:id="rId10"/>
    <p:sldId id="536" r:id="rId11"/>
    <p:sldId id="542" r:id="rId12"/>
    <p:sldId id="543" r:id="rId13"/>
    <p:sldId id="548" r:id="rId14"/>
    <p:sldId id="54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4612A-519D-0347-B25F-F40862AF932B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FF103-202E-4443-B6DC-EC1761484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C328B-E6AB-1B42-9C0C-7E85D0B28A5B}" type="slidenum">
              <a:rPr lang="en-US"/>
              <a:pPr/>
              <a:t>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95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793F6-E99B-D144-9E2B-25A1C51CDEE8}" type="slidenum">
              <a:rPr lang="en-US"/>
              <a:pPr/>
              <a:t>8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2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793F6-E99B-D144-9E2B-25A1C51CDEE8}" type="slidenum">
              <a:rPr lang="en-US"/>
              <a:pPr/>
              <a:t>11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CADA5-705B-2545-B2CC-57E1488EA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3340A-50B6-FD41-937E-18EE1EA51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3340-AB46-394F-97AE-3079849C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9550"/>
            <a:ext cx="8305800" cy="930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2763" y="1670050"/>
            <a:ext cx="8382000" cy="4343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763" y="6538913"/>
            <a:ext cx="7783512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	        Customer Development in the High-Tech Enterprise            Fall 2009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2362200"/>
            <a:ext cx="6399213" cy="15240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514AC-AD53-334E-BCE5-50508D7D9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2093A-987D-1F49-B10B-96EACB2F9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0DE0F-F69D-D84B-9D3A-79175CF2C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5F537-84DC-0242-BCFC-9EC167B6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167E6-E581-EA41-BABA-529F55C82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BD63-6A1F-644E-A981-882E19522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290B4-C485-464E-8F59-D98658B9C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3FBE8-8E9C-414E-AE01-6B0125BDE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7F6D0-EDCF-BD42-BE19-975BF0A61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5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B866E3-295C-CF48-98F5-A0C4FCA86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347663" algn="l"/>
          <a:tab pos="457200" algn="l"/>
        </a:tabLst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7663" algn="l"/>
          <a:tab pos="4572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347663" algn="l"/>
          <a:tab pos="4572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4066673"/>
            <a:ext cx="7772400" cy="127685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VX420: Business Basics for Entrepreneurship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Week 1 Workshop</a:t>
            </a:r>
            <a:br>
              <a:rPr lang="en-US" sz="4444" dirty="0">
                <a:latin typeface="Calibri"/>
                <a:cs typeface="Calibri"/>
              </a:rPr>
            </a:br>
            <a:r>
              <a:rPr lang="en-US" b="1" dirty="0">
                <a:latin typeface="Calibri"/>
                <a:cs typeface="Calibri"/>
              </a:rPr>
              <a:t>Lean </a:t>
            </a:r>
            <a:r>
              <a:rPr lang="en-US" b="1" dirty="0" err="1">
                <a:latin typeface="Calibri"/>
                <a:cs typeface="Calibri"/>
              </a:rPr>
              <a:t>LaunchPad</a:t>
            </a:r>
            <a:r>
              <a:rPr lang="en-US" b="1" dirty="0">
                <a:latin typeface="Calibri"/>
                <a:cs typeface="Calibri"/>
              </a:rPr>
              <a:t>: New Approach to Entrepreneurship Development</a:t>
            </a:r>
            <a:r>
              <a:rPr lang="en-US" sz="4444" dirty="0">
                <a:latin typeface="Calibri"/>
                <a:cs typeface="Calibri"/>
              </a:rPr>
              <a:t>	</a:t>
            </a:r>
            <a:br>
              <a:rPr lang="en-US" sz="4444" dirty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5867" y="1034429"/>
            <a:ext cx="165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Business Model 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488" y="103442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D8CD"/>
                </a:solidFill>
              </a:rPr>
              <a:t>Strategy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488" y="2105441"/>
            <a:ext cx="138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8899" y="2131629"/>
            <a:ext cx="3551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Customer &amp;</a:t>
            </a:r>
          </a:p>
          <a:p>
            <a:pPr algn="ctr"/>
            <a:r>
              <a:rPr lang="en-US" sz="2800" b="1" dirty="0"/>
              <a:t>Agile Development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4279730" y="1172928"/>
            <a:ext cx="4480076" cy="1974364"/>
            <a:chOff x="4279730" y="1172928"/>
            <a:chExt cx="4480076" cy="1974364"/>
          </a:xfrm>
        </p:grpSpPr>
        <p:sp>
          <p:nvSpPr>
            <p:cNvPr id="8" name="TextBox 7"/>
            <p:cNvSpPr txBox="1"/>
            <p:nvPr/>
          </p:nvSpPr>
          <p:spPr>
            <a:xfrm>
              <a:off x="6244889" y="1172928"/>
              <a:ext cx="1741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Operating Plan +</a:t>
              </a:r>
              <a:br>
                <a:rPr lang="en-US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Financial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3100" y="2131629"/>
              <a:ext cx="30067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Product Management</a:t>
              </a:r>
            </a:p>
            <a:p>
              <a:pPr algn="ctr"/>
              <a:r>
                <a:rPr lang="en-US" sz="2000" b="1" dirty="0"/>
                <a:t>&amp; Waterfall Development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279730" y="2474773"/>
              <a:ext cx="1086740" cy="158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79730" y="1403761"/>
              <a:ext cx="1086740" cy="1588"/>
            </a:xfrm>
            <a:prstGeom prst="straightConnector1">
              <a:avLst/>
            </a:prstGeom>
            <a:ln w="635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050581" y="445197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53998" y="445197"/>
            <a:ext cx="122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000362" cy="1470025"/>
          </a:xfrm>
        </p:spPr>
        <p:txBody>
          <a:bodyPr anchor="t"/>
          <a:lstStyle/>
          <a:p>
            <a:pPr eaLnBrk="1" hangingPunct="1"/>
            <a:r>
              <a:rPr lang="en-US" dirty="0">
                <a:latin typeface="Arial" charset="0"/>
              </a:rPr>
              <a:t>Founders run a </a:t>
            </a:r>
            <a:br>
              <a:rPr lang="en-US" dirty="0">
                <a:latin typeface="Arial" charset="0"/>
              </a:rPr>
            </a:br>
            <a:r>
              <a:rPr lang="en-US" dirty="0">
                <a:solidFill>
                  <a:srgbClr val="FF0000"/>
                </a:solidFill>
                <a:latin typeface="Arial" charset="0"/>
              </a:rPr>
              <a:t>Customer Development Team</a:t>
            </a:r>
            <a:br>
              <a:rPr lang="en-US" dirty="0">
                <a:solidFill>
                  <a:srgbClr val="FF0000"/>
                </a:solidFill>
                <a:latin typeface="Arial" charset="0"/>
              </a:rPr>
            </a:br>
            <a:br>
              <a:rPr lang="en-US" dirty="0">
                <a:solidFill>
                  <a:srgbClr val="FF0000"/>
                </a:solidFill>
                <a:latin typeface="Arial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No sales, marketing and business development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104" y="1035222"/>
            <a:ext cx="165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Business Model 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72" y="3325884"/>
            <a:ext cx="1752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Organization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8879" y="3095052"/>
            <a:ext cx="393763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</a:t>
            </a:r>
          </a:p>
          <a:p>
            <a:pPr algn="ctr"/>
            <a:r>
              <a:rPr lang="en-US" sz="2400" b="1" dirty="0"/>
              <a:t>Development Team, </a:t>
            </a:r>
          </a:p>
          <a:p>
            <a:pPr algn="ctr"/>
            <a:r>
              <a:rPr lang="en-US" sz="2400" b="1" dirty="0"/>
              <a:t>Founder-driven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3847" y="213162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Customer Development,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Agile Development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4778242" y="1172928"/>
            <a:ext cx="4220931" cy="2726797"/>
            <a:chOff x="4778242" y="1172928"/>
            <a:chExt cx="4220931" cy="2726797"/>
          </a:xfrm>
        </p:grpSpPr>
        <p:sp>
          <p:nvSpPr>
            <p:cNvPr id="8" name="TextBox 7"/>
            <p:cNvSpPr txBox="1"/>
            <p:nvPr/>
          </p:nvSpPr>
          <p:spPr>
            <a:xfrm>
              <a:off x="6482704" y="1172928"/>
              <a:ext cx="1741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Operating Plan +</a:t>
              </a:r>
              <a:br>
                <a:rPr lang="en-US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Financial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4982" y="2131629"/>
              <a:ext cx="31341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Product Management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Agile or Waterfall Development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778242" y="1356800"/>
              <a:ext cx="1086740" cy="1588"/>
            </a:xfrm>
            <a:prstGeom prst="straightConnector1">
              <a:avLst/>
            </a:prstGeom>
            <a:ln w="635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78242" y="2454000"/>
              <a:ext cx="1086740" cy="1588"/>
            </a:xfrm>
            <a:prstGeom prst="straightConnector1">
              <a:avLst/>
            </a:prstGeom>
            <a:ln w="635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0"/>
            <p:cNvGrpSpPr/>
            <p:nvPr/>
          </p:nvGrpSpPr>
          <p:grpSpPr>
            <a:xfrm>
              <a:off x="4778242" y="3191839"/>
              <a:ext cx="4100461" cy="707886"/>
              <a:chOff x="4778242" y="3191839"/>
              <a:chExt cx="4100461" cy="70788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163422" y="3191839"/>
                <a:ext cx="27152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Functional Organization</a:t>
                </a:r>
              </a:p>
              <a:p>
                <a:pPr algn="ctr"/>
                <a:r>
                  <a:rPr lang="en-US" sz="2000" b="1" dirty="0"/>
                  <a:t> by Department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778242" y="3514210"/>
                <a:ext cx="108674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2558561" y="445197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15613" y="497573"/>
            <a:ext cx="122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Execution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488" y="103442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D8CD"/>
                </a:solidFill>
              </a:rPr>
              <a:t>Strategy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488" y="2270922"/>
            <a:ext cx="10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D8CD"/>
                </a:solidFill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0900" y="2130425"/>
            <a:ext cx="7416800" cy="1470025"/>
          </a:xfrm>
        </p:spPr>
        <p:txBody>
          <a:bodyPr/>
          <a:lstStyle/>
          <a:p>
            <a:r>
              <a:rPr lang="en-US" dirty="0"/>
              <a:t>Entrepreneurial Education begins with the </a:t>
            </a:r>
            <a:r>
              <a:rPr lang="en-US" dirty="0">
                <a:solidFill>
                  <a:srgbClr val="FF0000"/>
                </a:solidFill>
              </a:rPr>
              <a:t>Search </a:t>
            </a:r>
            <a:r>
              <a:rPr lang="en-US" dirty="0"/>
              <a:t>for a business model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5867" y="1034429"/>
            <a:ext cx="165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Business Model 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488" y="1034429"/>
            <a:ext cx="948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488" y="3142568"/>
            <a:ext cx="134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Organization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867" y="3191839"/>
            <a:ext cx="240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Customer Development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Team, Founder-driven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488" y="2105441"/>
            <a:ext cx="92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867" y="213162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Customer Development,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Agile Development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051" y="4293225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Education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7255" y="4330195"/>
            <a:ext cx="3206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Business Model Design, Customer Development, Startup team building, Entrepreneurial Finance, Agile Development, </a:t>
            </a:r>
            <a:br>
              <a:rPr lang="en-US" b="1" dirty="0"/>
            </a:br>
            <a:r>
              <a:rPr lang="en-US" b="1" dirty="0"/>
              <a:t>Customer Funnel: Get/Keep/Grow Market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4279730" y="1172928"/>
            <a:ext cx="4176828" cy="4493006"/>
            <a:chOff x="4279730" y="1172928"/>
            <a:chExt cx="4176828" cy="4493006"/>
          </a:xfrm>
        </p:grpSpPr>
        <p:sp>
          <p:nvSpPr>
            <p:cNvPr id="8" name="TextBox 7"/>
            <p:cNvSpPr txBox="1"/>
            <p:nvPr/>
          </p:nvSpPr>
          <p:spPr>
            <a:xfrm>
              <a:off x="5940089" y="1172928"/>
              <a:ext cx="1741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Operating Plan +</a:t>
              </a:r>
              <a:br>
                <a:rPr lang="en-US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Financial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22367" y="2131629"/>
              <a:ext cx="31341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Product Management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Agile or Waterfall Development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4895" y="3191839"/>
              <a:ext cx="24071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Functional Organization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by Department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279730" y="2454000"/>
              <a:ext cx="1086740" cy="1588"/>
            </a:xfrm>
            <a:prstGeom prst="straightConnector1">
              <a:avLst/>
            </a:prstGeom>
            <a:ln w="635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79730" y="3514210"/>
              <a:ext cx="1086740" cy="1588"/>
            </a:xfrm>
            <a:prstGeom prst="straightConnector1">
              <a:avLst/>
            </a:prstGeom>
            <a:ln w="635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9"/>
            <p:cNvGrpSpPr/>
            <p:nvPr/>
          </p:nvGrpSpPr>
          <p:grpSpPr>
            <a:xfrm>
              <a:off x="4314293" y="4342495"/>
              <a:ext cx="4117757" cy="1323439"/>
              <a:chOff x="4314293" y="4342495"/>
              <a:chExt cx="4117757" cy="132343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693795" y="4342495"/>
                <a:ext cx="273825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Organizational Behavior, HR Mgmt, Accounting, Modeling, Strategy, Operations, Leadership, Marketing, Manufacturing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4314293" y="4664867"/>
                <a:ext cx="108674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Connector 25"/>
          <p:cNvCxnSpPr/>
          <p:nvPr/>
        </p:nvCxnSpPr>
        <p:spPr>
          <a:xfrm>
            <a:off x="244051" y="3996886"/>
            <a:ext cx="8030883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0581" y="445197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2998" y="497573"/>
            <a:ext cx="122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>
          <a:xfrm>
            <a:off x="222585" y="152400"/>
            <a:ext cx="8540415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Course Objective: Idea to a Business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take to go from </a:t>
            </a:r>
            <a:r>
              <a:rPr lang="en-US" dirty="0">
                <a:solidFill>
                  <a:srgbClr val="FF0000"/>
                </a:solidFill>
              </a:rPr>
              <a:t>idea to a business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Business Model + Customer Development</a:t>
            </a:r>
          </a:p>
          <a:p>
            <a:pPr lvl="1"/>
            <a:r>
              <a:rPr lang="en-US" dirty="0"/>
              <a:t>Hypotheses testing of the business </a:t>
            </a:r>
            <a:r>
              <a:rPr lang="en-US" dirty="0" err="1"/>
              <a:t>model(s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Get “out of the building”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Startups are a </a:t>
            </a:r>
            <a:r>
              <a:rPr lang="en-US" dirty="0">
                <a:solidFill>
                  <a:srgbClr val="FF0000"/>
                </a:solidFill>
              </a:rPr>
              <a:t>Smaller Version </a:t>
            </a:r>
            <a:br>
              <a:rPr lang="en-US" dirty="0"/>
            </a:br>
            <a:r>
              <a:rPr lang="en-US" dirty="0"/>
              <a:t>of a Large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Startups </a:t>
            </a:r>
            <a:r>
              <a:rPr lang="en-US" dirty="0">
                <a:solidFill>
                  <a:srgbClr val="FF0000"/>
                </a:solidFill>
              </a:rPr>
              <a:t>Search </a:t>
            </a:r>
            <a:br>
              <a:rPr lang="en-US" dirty="0"/>
            </a:br>
            <a:r>
              <a:rPr lang="en-US" dirty="0"/>
              <a:t>Companies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49" y="1056479"/>
            <a:ext cx="6112251" cy="45921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93188"/>
            <a:ext cx="3031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Plan Meets</a:t>
            </a:r>
          </a:p>
          <a:p>
            <a:r>
              <a:rPr lang="en-US" sz="3600" b="1" dirty="0"/>
              <a:t>First Contact</a:t>
            </a:r>
          </a:p>
          <a:p>
            <a:r>
              <a:rPr lang="en-US" sz="3600" b="1" dirty="0"/>
              <a:t>With </a:t>
            </a:r>
          </a:p>
          <a:p>
            <a:r>
              <a:rPr lang="en-US" sz="3600" b="1" dirty="0"/>
              <a:t>Customers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1A1A"/>
                </a:solidFill>
                <a:latin typeface="Arial" charset="0"/>
              </a:rPr>
              <a:t>Planning </a:t>
            </a:r>
            <a:r>
              <a:rPr lang="en-US" dirty="0">
                <a:latin typeface="Arial" charset="0"/>
              </a:rPr>
              <a:t>comes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before </a:t>
            </a:r>
            <a:r>
              <a:rPr lang="en-US" dirty="0">
                <a:latin typeface="Arial" charset="0"/>
              </a:rPr>
              <a:t>the plan</a:t>
            </a:r>
          </a:p>
        </p:txBody>
      </p:sp>
      <p:sp>
        <p:nvSpPr>
          <p:cNvPr id="8192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14074" y="1403014"/>
            <a:ext cx="8261520" cy="4410421"/>
            <a:chOff x="1308630" y="258850"/>
            <a:chExt cx="5921624" cy="23996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>
                <a:solidFill>
                  <a:srgbClr val="FF0000"/>
                </a:solidFill>
              </a:rPr>
              <a:t>Models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8300" y="3600450"/>
            <a:ext cx="3505200" cy="27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9243" y="1034429"/>
            <a:ext cx="3090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Business </a:t>
            </a:r>
            <a:r>
              <a:rPr lang="en-US" sz="2800" b="1" dirty="0">
                <a:solidFill>
                  <a:srgbClr val="FF0000"/>
                </a:solidFill>
              </a:rPr>
              <a:t>Model </a:t>
            </a:r>
          </a:p>
          <a:p>
            <a:pPr algn="ctr"/>
            <a:r>
              <a:rPr lang="en-US" sz="2800" b="1" dirty="0"/>
              <a:t>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0581" y="445197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488" y="1356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Strategy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4279730" y="497573"/>
            <a:ext cx="3508229" cy="1383241"/>
            <a:chOff x="4279730" y="497573"/>
            <a:chExt cx="3508229" cy="1383241"/>
          </a:xfrm>
        </p:grpSpPr>
        <p:sp>
          <p:nvSpPr>
            <p:cNvPr id="6" name="TextBox 5"/>
            <p:cNvSpPr txBox="1"/>
            <p:nvPr/>
          </p:nvSpPr>
          <p:spPr>
            <a:xfrm>
              <a:off x="6072998" y="497573"/>
              <a:ext cx="1221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Execution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34104" y="1172928"/>
              <a:ext cx="1953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Operating Plan +</a:t>
              </a:r>
              <a:br>
                <a:rPr lang="en-US" sz="2000" b="1" dirty="0"/>
              </a:br>
              <a:r>
                <a:rPr lang="en-US" sz="2000" b="1" dirty="0"/>
                <a:t>Financial Model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279730" y="1356800"/>
              <a:ext cx="1086740" cy="158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dirty="0">
                <a:latin typeface="Arial" charset="0"/>
              </a:rPr>
              <a:t>More startups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fail from </a:t>
            </a:r>
            <a:br>
              <a:rPr lang="en-US" dirty="0">
                <a:latin typeface="Arial" charset="0"/>
              </a:rPr>
            </a:br>
            <a:r>
              <a:rPr lang="en-US" dirty="0">
                <a:solidFill>
                  <a:srgbClr val="FF0000"/>
                </a:solidFill>
                <a:latin typeface="Arial" charset="0"/>
              </a:rPr>
              <a:t>a lack of customers </a:t>
            </a:r>
            <a:r>
              <a:rPr lang="en-US" dirty="0">
                <a:latin typeface="Arial" charset="0"/>
              </a:rPr>
              <a:t>than from a failure of product development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390"/>
            <a:ext cx="8610600" cy="3131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291</Words>
  <Application>Microsoft Office PowerPoint</Application>
  <PresentationFormat>On-screen Show (4:3)</PresentationFormat>
  <Paragraphs>74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Default Design</vt:lpstr>
      <vt:lpstr>VX420: Business Basics for Entrepreneurship   Week 1 Workshop Lean LaunchPad: New Approach to Entrepreneurship Development  </vt:lpstr>
      <vt:lpstr>Course Objective: Idea to a Business</vt:lpstr>
      <vt:lpstr>Startups are a Smaller Version  of a Large Company</vt:lpstr>
      <vt:lpstr>PowerPoint Presentation</vt:lpstr>
      <vt:lpstr>Planning comes before the plan</vt:lpstr>
      <vt:lpstr>Business Models</vt:lpstr>
      <vt:lpstr>PowerPoint Presentation</vt:lpstr>
      <vt:lpstr>More startups fail from  a lack of customers than from a failure of product development</vt:lpstr>
      <vt:lpstr>Customer Development</vt:lpstr>
      <vt:lpstr>PowerPoint Presentation</vt:lpstr>
      <vt:lpstr>Founders run a  Customer Development Team  No sales, marketing and business development   </vt:lpstr>
      <vt:lpstr>PowerPoint Presentation</vt:lpstr>
      <vt:lpstr>Entrepreneurial Education begins with the Search for a business model</vt:lpstr>
      <vt:lpstr>PowerPoint Presentation</vt:lpstr>
    </vt:vector>
  </TitlesOfParts>
  <Company>K&amp;S Ranch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Lean LaunchPad  Introduction to the Class</dc:title>
  <dc:creator>steve blank</dc:creator>
  <cp:lastModifiedBy>Pradeep Ray</cp:lastModifiedBy>
  <cp:revision>53</cp:revision>
  <dcterms:created xsi:type="dcterms:W3CDTF">2012-03-19T21:22:12Z</dcterms:created>
  <dcterms:modified xsi:type="dcterms:W3CDTF">2022-05-12T07:41:24Z</dcterms:modified>
</cp:coreProperties>
</file>