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notesMasterIdLst>
    <p:notesMasterId r:id="rId39"/>
  </p:notesMasterIdLst>
  <p:sldIdLst>
    <p:sldId id="301" r:id="rId3"/>
    <p:sldId id="330" r:id="rId4"/>
    <p:sldId id="331" r:id="rId5"/>
    <p:sldId id="332" r:id="rId6"/>
    <p:sldId id="348" r:id="rId7"/>
    <p:sldId id="361" r:id="rId8"/>
    <p:sldId id="349" r:id="rId9"/>
    <p:sldId id="350" r:id="rId10"/>
    <p:sldId id="355" r:id="rId11"/>
    <p:sldId id="352" r:id="rId12"/>
    <p:sldId id="353" r:id="rId13"/>
    <p:sldId id="356" r:id="rId14"/>
    <p:sldId id="354" r:id="rId15"/>
    <p:sldId id="302" r:id="rId16"/>
    <p:sldId id="357" r:id="rId17"/>
    <p:sldId id="358" r:id="rId18"/>
    <p:sldId id="359" r:id="rId19"/>
    <p:sldId id="360" r:id="rId20"/>
    <p:sldId id="338" r:id="rId21"/>
    <p:sldId id="307" r:id="rId22"/>
    <p:sldId id="308" r:id="rId23"/>
    <p:sldId id="285" r:id="rId24"/>
    <p:sldId id="362" r:id="rId25"/>
    <p:sldId id="304" r:id="rId26"/>
    <p:sldId id="336" r:id="rId27"/>
    <p:sldId id="257" r:id="rId28"/>
    <p:sldId id="339" r:id="rId29"/>
    <p:sldId id="281" r:id="rId30"/>
    <p:sldId id="296" r:id="rId31"/>
    <p:sldId id="282" r:id="rId32"/>
    <p:sldId id="264" r:id="rId33"/>
    <p:sldId id="340" r:id="rId34"/>
    <p:sldId id="341" r:id="rId35"/>
    <p:sldId id="364" r:id="rId36"/>
    <p:sldId id="342" r:id="rId37"/>
    <p:sldId id="36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20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67C00-2C7A-44DE-AFAC-8CFC2C326A31}" type="doc">
      <dgm:prSet loTypeId="urn:microsoft.com/office/officeart/2005/8/layout/process3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C210A41-DC6E-4749-A54D-F3DA5A0E41A7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Problem</a:t>
          </a:r>
          <a:endParaRPr lang="en-US" b="1" dirty="0">
            <a:solidFill>
              <a:schemeClr val="tx1"/>
            </a:solidFill>
          </a:endParaRPr>
        </a:p>
      </dgm:t>
    </dgm:pt>
    <dgm:pt modelId="{41976622-1A9A-4D15-BC11-5FB3EDE8F49C}" type="parTrans" cxnId="{7401F2A6-3D18-4E0C-A68D-4277A1B98940}">
      <dgm:prSet/>
      <dgm:spPr/>
      <dgm:t>
        <a:bodyPr/>
        <a:lstStyle/>
        <a:p>
          <a:endParaRPr lang="en-US"/>
        </a:p>
      </dgm:t>
    </dgm:pt>
    <dgm:pt modelId="{042AF8CA-9322-47AE-A90B-6443F364BBAE}" type="sibTrans" cxnId="{7401F2A6-3D18-4E0C-A68D-4277A1B98940}">
      <dgm:prSet/>
      <dgm:spPr/>
      <dgm:t>
        <a:bodyPr/>
        <a:lstStyle/>
        <a:p>
          <a:endParaRPr lang="en-US"/>
        </a:p>
      </dgm:t>
    </dgm:pt>
    <dgm:pt modelId="{1236B7C8-2A94-421C-A14F-CB8AB777A1F9}">
      <dgm:prSet phldrT="[Text]"/>
      <dgm:spPr/>
      <dgm:t>
        <a:bodyPr/>
        <a:lstStyle/>
        <a:p>
          <a:r>
            <a:rPr lang="en-US" b="1" dirty="0" smtClean="0"/>
            <a:t>Non-renewable</a:t>
          </a:r>
          <a:r>
            <a:rPr lang="en-US" dirty="0" smtClean="0"/>
            <a:t>, petroleum derived feedstock for </a:t>
          </a:r>
          <a:r>
            <a:rPr lang="en-US" b="1" dirty="0" smtClean="0">
              <a:solidFill>
                <a:schemeClr val="accent3">
                  <a:lumMod val="50000"/>
                </a:schemeClr>
              </a:solidFill>
            </a:rPr>
            <a:t>surfactant, lubricant </a:t>
          </a:r>
          <a:r>
            <a:rPr lang="en-US" dirty="0" smtClean="0"/>
            <a:t>industry</a:t>
          </a:r>
          <a:endParaRPr lang="en-US" dirty="0"/>
        </a:p>
      </dgm:t>
    </dgm:pt>
    <dgm:pt modelId="{AA109D98-BA7F-4967-936D-83BF4FECDC32}" type="parTrans" cxnId="{48585C5E-9C13-46E1-A488-DC1661F65B68}">
      <dgm:prSet/>
      <dgm:spPr/>
      <dgm:t>
        <a:bodyPr/>
        <a:lstStyle/>
        <a:p>
          <a:endParaRPr lang="en-US"/>
        </a:p>
      </dgm:t>
    </dgm:pt>
    <dgm:pt modelId="{4DA8061B-D70A-4E0D-86EA-A997E6A8006B}" type="sibTrans" cxnId="{48585C5E-9C13-46E1-A488-DC1661F65B68}">
      <dgm:prSet/>
      <dgm:spPr/>
      <dgm:t>
        <a:bodyPr/>
        <a:lstStyle/>
        <a:p>
          <a:endParaRPr lang="en-US"/>
        </a:p>
      </dgm:t>
    </dgm:pt>
    <dgm:pt modelId="{FB9E192A-E7EC-45D1-A0C8-E67E6AB07B13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Solution</a:t>
          </a:r>
          <a:endParaRPr lang="en-US" b="1" dirty="0">
            <a:solidFill>
              <a:schemeClr val="tx1"/>
            </a:solidFill>
          </a:endParaRPr>
        </a:p>
      </dgm:t>
    </dgm:pt>
    <dgm:pt modelId="{D84AC061-C2DF-4BDD-8363-8620C08CC169}" type="parTrans" cxnId="{DB70BD45-9F54-4D68-ACA4-305D188F3E2C}">
      <dgm:prSet/>
      <dgm:spPr/>
      <dgm:t>
        <a:bodyPr/>
        <a:lstStyle/>
        <a:p>
          <a:endParaRPr lang="en-US"/>
        </a:p>
      </dgm:t>
    </dgm:pt>
    <dgm:pt modelId="{F8263D2E-3911-4344-9C54-7140BDE97417}" type="sibTrans" cxnId="{DB70BD45-9F54-4D68-ACA4-305D188F3E2C}">
      <dgm:prSet/>
      <dgm:spPr/>
      <dgm:t>
        <a:bodyPr/>
        <a:lstStyle/>
        <a:p>
          <a:endParaRPr lang="en-US"/>
        </a:p>
      </dgm:t>
    </dgm:pt>
    <dgm:pt modelId="{AD3F73C8-074B-4F8F-981D-7FDD47D17476}">
      <dgm:prSet phldrT="[Text]"/>
      <dgm:spPr/>
      <dgm:t>
        <a:bodyPr/>
        <a:lstStyle/>
        <a:p>
          <a:r>
            <a:rPr lang="en-US" dirty="0" smtClean="0"/>
            <a:t>Sustainable, </a:t>
          </a:r>
          <a:r>
            <a:rPr lang="en-US" b="1" dirty="0" smtClean="0"/>
            <a:t>bio-based </a:t>
          </a:r>
          <a:r>
            <a:rPr lang="en-US" dirty="0" smtClean="0"/>
            <a:t>replacement</a:t>
          </a:r>
          <a:endParaRPr lang="en-US" dirty="0"/>
        </a:p>
      </dgm:t>
    </dgm:pt>
    <dgm:pt modelId="{4F09AF94-85B2-42FE-A5ED-32ABFAB4A251}" type="parTrans" cxnId="{C86C6638-304F-4590-8512-70EE77A7F561}">
      <dgm:prSet/>
      <dgm:spPr/>
      <dgm:t>
        <a:bodyPr/>
        <a:lstStyle/>
        <a:p>
          <a:endParaRPr lang="en-US"/>
        </a:p>
      </dgm:t>
    </dgm:pt>
    <dgm:pt modelId="{E84C09FA-C5AF-482F-AFB0-08537ADD7926}" type="sibTrans" cxnId="{C86C6638-304F-4590-8512-70EE77A7F561}">
      <dgm:prSet/>
      <dgm:spPr/>
      <dgm:t>
        <a:bodyPr/>
        <a:lstStyle/>
        <a:p>
          <a:endParaRPr lang="en-US"/>
        </a:p>
      </dgm:t>
    </dgm:pt>
    <dgm:pt modelId="{30BB4BC8-EF1B-4439-91A2-483AF745FC21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Features of value proposition</a:t>
          </a:r>
          <a:endParaRPr lang="en-US" b="1" dirty="0">
            <a:solidFill>
              <a:schemeClr val="tx1"/>
            </a:solidFill>
          </a:endParaRPr>
        </a:p>
      </dgm:t>
    </dgm:pt>
    <dgm:pt modelId="{FC321995-04E6-4D29-BD6D-4023E3C4ABEE}" type="parTrans" cxnId="{43800B32-8708-4268-92FC-FDB1E19181F8}">
      <dgm:prSet/>
      <dgm:spPr/>
      <dgm:t>
        <a:bodyPr/>
        <a:lstStyle/>
        <a:p>
          <a:endParaRPr lang="en-US"/>
        </a:p>
      </dgm:t>
    </dgm:pt>
    <dgm:pt modelId="{8D8297CE-F11B-4C90-BEF0-45D725CFEA66}" type="sibTrans" cxnId="{43800B32-8708-4268-92FC-FDB1E19181F8}">
      <dgm:prSet/>
      <dgm:spPr/>
      <dgm:t>
        <a:bodyPr/>
        <a:lstStyle/>
        <a:p>
          <a:endParaRPr lang="en-US"/>
        </a:p>
      </dgm:t>
    </dgm:pt>
    <dgm:pt modelId="{DA7BDB95-6257-4AC6-B4AE-BA03B9EE903E}">
      <dgm:prSet phldrT="[Text]"/>
      <dgm:spPr/>
      <dgm:t>
        <a:bodyPr/>
        <a:lstStyle/>
        <a:p>
          <a:r>
            <a:rPr lang="en-US" b="1" dirty="0" smtClean="0"/>
            <a:t>Bi-functional </a:t>
          </a:r>
          <a:r>
            <a:rPr lang="en-US" dirty="0" smtClean="0"/>
            <a:t>molecules</a:t>
          </a:r>
          <a:endParaRPr lang="en-US" dirty="0"/>
        </a:p>
      </dgm:t>
    </dgm:pt>
    <dgm:pt modelId="{CDF2140D-EF29-4C79-9CC6-4BAA6B3A9CF9}" type="parTrans" cxnId="{87215CE5-F047-4202-9F54-F5DF598342F8}">
      <dgm:prSet/>
      <dgm:spPr/>
      <dgm:t>
        <a:bodyPr/>
        <a:lstStyle/>
        <a:p>
          <a:endParaRPr lang="en-US"/>
        </a:p>
      </dgm:t>
    </dgm:pt>
    <dgm:pt modelId="{35509583-263D-41D4-B887-3B31CA2CE936}" type="sibTrans" cxnId="{87215CE5-F047-4202-9F54-F5DF598342F8}">
      <dgm:prSet/>
      <dgm:spPr/>
      <dgm:t>
        <a:bodyPr/>
        <a:lstStyle/>
        <a:p>
          <a:endParaRPr lang="en-US"/>
        </a:p>
      </dgm:t>
    </dgm:pt>
    <dgm:pt modelId="{9408511F-F1E5-40DB-84C2-13F456841608}">
      <dgm:prSet phldrT="[Text]"/>
      <dgm:spPr/>
      <dgm:t>
        <a:bodyPr/>
        <a:lstStyle/>
        <a:p>
          <a:r>
            <a:rPr lang="en-US" dirty="0" smtClean="0"/>
            <a:t>Flexibility in chain length</a:t>
          </a:r>
          <a:endParaRPr lang="en-US" dirty="0"/>
        </a:p>
      </dgm:t>
    </dgm:pt>
    <dgm:pt modelId="{5E6675EF-B925-42EF-912F-A3087426709A}" type="parTrans" cxnId="{26EB9B6C-5F92-41C3-B8A9-DBB6C57A1D6D}">
      <dgm:prSet/>
      <dgm:spPr/>
      <dgm:t>
        <a:bodyPr/>
        <a:lstStyle/>
        <a:p>
          <a:endParaRPr lang="en-US"/>
        </a:p>
      </dgm:t>
    </dgm:pt>
    <dgm:pt modelId="{4689761C-F00F-4DF5-A9E0-C18C391A00DC}" type="sibTrans" cxnId="{26EB9B6C-5F92-41C3-B8A9-DBB6C57A1D6D}">
      <dgm:prSet/>
      <dgm:spPr/>
      <dgm:t>
        <a:bodyPr/>
        <a:lstStyle/>
        <a:p>
          <a:endParaRPr lang="en-US"/>
        </a:p>
      </dgm:t>
    </dgm:pt>
    <dgm:pt modelId="{3A6C8865-AAC7-4722-BCF7-B887F5EAF82B}">
      <dgm:prSet phldrT="[Text]"/>
      <dgm:spPr/>
      <dgm:t>
        <a:bodyPr/>
        <a:lstStyle/>
        <a:p>
          <a:r>
            <a:rPr lang="en-US" dirty="0" smtClean="0"/>
            <a:t>Higher </a:t>
          </a:r>
          <a:r>
            <a:rPr lang="en-US" b="1" dirty="0" smtClean="0"/>
            <a:t>performance</a:t>
          </a:r>
          <a:endParaRPr lang="en-US" b="1" dirty="0"/>
        </a:p>
      </dgm:t>
    </dgm:pt>
    <dgm:pt modelId="{5592BB50-9695-4C4D-A879-52B3423995A7}" type="parTrans" cxnId="{E40B0106-2512-4502-B27C-39B6EA307981}">
      <dgm:prSet/>
      <dgm:spPr/>
      <dgm:t>
        <a:bodyPr/>
        <a:lstStyle/>
        <a:p>
          <a:endParaRPr lang="en-US"/>
        </a:p>
      </dgm:t>
    </dgm:pt>
    <dgm:pt modelId="{EC68149B-037E-4783-BFEF-90B7E8E1A214}" type="sibTrans" cxnId="{E40B0106-2512-4502-B27C-39B6EA307981}">
      <dgm:prSet/>
      <dgm:spPr/>
      <dgm:t>
        <a:bodyPr/>
        <a:lstStyle/>
        <a:p>
          <a:endParaRPr lang="en-US"/>
        </a:p>
      </dgm:t>
    </dgm:pt>
    <dgm:pt modelId="{12ED927D-FBB2-4A61-9C2B-FADD3F1C69ED}">
      <dgm:prSet phldrT="[Text]"/>
      <dgm:spPr/>
      <dgm:t>
        <a:bodyPr/>
        <a:lstStyle/>
        <a:p>
          <a:r>
            <a:rPr lang="en-US" dirty="0" smtClean="0"/>
            <a:t>Flexibility in branching</a:t>
          </a:r>
          <a:endParaRPr lang="en-US" dirty="0"/>
        </a:p>
      </dgm:t>
    </dgm:pt>
    <dgm:pt modelId="{5CACF294-C344-42E0-933B-BA3A00C24C48}" type="parTrans" cxnId="{CF18EAE2-F7F4-4256-8C57-0E6C1D61CC7A}">
      <dgm:prSet/>
      <dgm:spPr/>
      <dgm:t>
        <a:bodyPr/>
        <a:lstStyle/>
        <a:p>
          <a:endParaRPr lang="en-US"/>
        </a:p>
      </dgm:t>
    </dgm:pt>
    <dgm:pt modelId="{E0FEF0C7-15A2-4E9B-A326-B070E8A0F661}" type="sibTrans" cxnId="{CF18EAE2-F7F4-4256-8C57-0E6C1D61CC7A}">
      <dgm:prSet/>
      <dgm:spPr/>
      <dgm:t>
        <a:bodyPr/>
        <a:lstStyle/>
        <a:p>
          <a:endParaRPr lang="en-US"/>
        </a:p>
      </dgm:t>
    </dgm:pt>
    <dgm:pt modelId="{AEBB84A3-C3D0-433D-90A5-6A9B8FD72882}">
      <dgm:prSet phldrT="[Text]"/>
      <dgm:spPr/>
      <dgm:t>
        <a:bodyPr/>
        <a:lstStyle/>
        <a:p>
          <a:r>
            <a:rPr lang="en-US" dirty="0" smtClean="0"/>
            <a:t>Improved </a:t>
          </a:r>
          <a:r>
            <a:rPr lang="en-US" b="1" dirty="0" smtClean="0"/>
            <a:t>cold temperature tolerance</a:t>
          </a:r>
          <a:r>
            <a:rPr lang="en-US" dirty="0" smtClean="0"/>
            <a:t> of detergents, lubricants</a:t>
          </a:r>
          <a:endParaRPr lang="en-US" dirty="0"/>
        </a:p>
      </dgm:t>
    </dgm:pt>
    <dgm:pt modelId="{7926578A-62EC-4E6E-BCCF-BC998FD040D4}" type="parTrans" cxnId="{58D92043-BC2F-4D09-B4BE-971F357DB648}">
      <dgm:prSet/>
      <dgm:spPr/>
      <dgm:t>
        <a:bodyPr/>
        <a:lstStyle/>
        <a:p>
          <a:endParaRPr lang="en-US"/>
        </a:p>
      </dgm:t>
    </dgm:pt>
    <dgm:pt modelId="{EF20408F-A0E0-4725-B0F7-651AAD6D69C1}" type="sibTrans" cxnId="{58D92043-BC2F-4D09-B4BE-971F357DB648}">
      <dgm:prSet/>
      <dgm:spPr/>
      <dgm:t>
        <a:bodyPr/>
        <a:lstStyle/>
        <a:p>
          <a:endParaRPr lang="en-US"/>
        </a:p>
      </dgm:t>
    </dgm:pt>
    <dgm:pt modelId="{BF0BBE37-70CB-4176-B27E-792F89D0B34F}" type="pres">
      <dgm:prSet presAssocID="{DFE67C00-2C7A-44DE-AFAC-8CFC2C326A3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3BF649-E635-4E0D-89A7-CE4BEA5CD70D}" type="pres">
      <dgm:prSet presAssocID="{FC210A41-DC6E-4749-A54D-F3DA5A0E41A7}" presName="composite" presStyleCnt="0"/>
      <dgm:spPr/>
      <dgm:t>
        <a:bodyPr/>
        <a:lstStyle/>
        <a:p>
          <a:endParaRPr lang="en-US"/>
        </a:p>
      </dgm:t>
    </dgm:pt>
    <dgm:pt modelId="{6C8112DB-24AE-40FE-8D7B-ED11806CDDEF}" type="pres">
      <dgm:prSet presAssocID="{FC210A41-DC6E-4749-A54D-F3DA5A0E41A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F8165-471C-4177-A9CB-7F29598C46F6}" type="pres">
      <dgm:prSet presAssocID="{FC210A41-DC6E-4749-A54D-F3DA5A0E41A7}" presName="parSh" presStyleLbl="node1" presStyleIdx="0" presStyleCnt="3"/>
      <dgm:spPr/>
      <dgm:t>
        <a:bodyPr/>
        <a:lstStyle/>
        <a:p>
          <a:endParaRPr lang="en-US"/>
        </a:p>
      </dgm:t>
    </dgm:pt>
    <dgm:pt modelId="{575E9A18-A963-4A7F-BDED-7061BAF5F8D9}" type="pres">
      <dgm:prSet presAssocID="{FC210A41-DC6E-4749-A54D-F3DA5A0E41A7}" presName="desTx" presStyleLbl="fgAcc1" presStyleIdx="0" presStyleCnt="3" custScaleX="116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B7C385-8D6A-41F3-A2BF-7DC609EE2A99}" type="pres">
      <dgm:prSet presAssocID="{042AF8CA-9322-47AE-A90B-6443F364BBA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2FDE3F9-84F3-46D1-8BFF-F6BA53A1A309}" type="pres">
      <dgm:prSet presAssocID="{042AF8CA-9322-47AE-A90B-6443F364BBAE}" presName="connTx" presStyleLbl="sibTrans2D1" presStyleIdx="0" presStyleCnt="2"/>
      <dgm:spPr/>
      <dgm:t>
        <a:bodyPr/>
        <a:lstStyle/>
        <a:p>
          <a:endParaRPr lang="en-US"/>
        </a:p>
      </dgm:t>
    </dgm:pt>
    <dgm:pt modelId="{93C8C730-55B8-46D7-BC23-EA6FD0AEDD41}" type="pres">
      <dgm:prSet presAssocID="{FB9E192A-E7EC-45D1-A0C8-E67E6AB07B13}" presName="composite" presStyleCnt="0"/>
      <dgm:spPr/>
      <dgm:t>
        <a:bodyPr/>
        <a:lstStyle/>
        <a:p>
          <a:endParaRPr lang="en-US"/>
        </a:p>
      </dgm:t>
    </dgm:pt>
    <dgm:pt modelId="{187B2A09-BCED-4051-A7CC-780A9EFF2B2F}" type="pres">
      <dgm:prSet presAssocID="{FB9E192A-E7EC-45D1-A0C8-E67E6AB07B1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5B0FC-C7A5-4C00-A921-26F2928C2F1E}" type="pres">
      <dgm:prSet presAssocID="{FB9E192A-E7EC-45D1-A0C8-E67E6AB07B13}" presName="parSh" presStyleLbl="node1" presStyleIdx="1" presStyleCnt="3"/>
      <dgm:spPr/>
      <dgm:t>
        <a:bodyPr/>
        <a:lstStyle/>
        <a:p>
          <a:endParaRPr lang="en-US"/>
        </a:p>
      </dgm:t>
    </dgm:pt>
    <dgm:pt modelId="{C13160EE-2C79-4892-9FE9-6168B11DC435}" type="pres">
      <dgm:prSet presAssocID="{FB9E192A-E7EC-45D1-A0C8-E67E6AB07B13}" presName="desTx" presStyleLbl="fgAcc1" presStyleIdx="1" presStyleCnt="3" custScaleX="116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B6AEE-8545-48D4-977B-28B56056B0A6}" type="pres">
      <dgm:prSet presAssocID="{F8263D2E-3911-4344-9C54-7140BDE9741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2B3BAB0-ECC4-49C8-BB0C-2FE3F35B4342}" type="pres">
      <dgm:prSet presAssocID="{F8263D2E-3911-4344-9C54-7140BDE97417}" presName="connTx" presStyleLbl="sibTrans2D1" presStyleIdx="1" presStyleCnt="2"/>
      <dgm:spPr/>
      <dgm:t>
        <a:bodyPr/>
        <a:lstStyle/>
        <a:p>
          <a:endParaRPr lang="en-US"/>
        </a:p>
      </dgm:t>
    </dgm:pt>
    <dgm:pt modelId="{31CED35D-688B-44C0-B1EB-172DFD251C51}" type="pres">
      <dgm:prSet presAssocID="{30BB4BC8-EF1B-4439-91A2-483AF745FC21}" presName="composite" presStyleCnt="0"/>
      <dgm:spPr/>
      <dgm:t>
        <a:bodyPr/>
        <a:lstStyle/>
        <a:p>
          <a:endParaRPr lang="en-US"/>
        </a:p>
      </dgm:t>
    </dgm:pt>
    <dgm:pt modelId="{96539839-B996-4695-B76A-A4989BAC06E0}" type="pres">
      <dgm:prSet presAssocID="{30BB4BC8-EF1B-4439-91A2-483AF745FC2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F72D0-9235-4C37-8BE8-1446058067BA}" type="pres">
      <dgm:prSet presAssocID="{30BB4BC8-EF1B-4439-91A2-483AF745FC21}" presName="parSh" presStyleLbl="node1" presStyleIdx="2" presStyleCnt="3"/>
      <dgm:spPr/>
      <dgm:t>
        <a:bodyPr/>
        <a:lstStyle/>
        <a:p>
          <a:endParaRPr lang="en-US"/>
        </a:p>
      </dgm:t>
    </dgm:pt>
    <dgm:pt modelId="{537BE89D-6184-47E6-8C25-527E8C877F6A}" type="pres">
      <dgm:prSet presAssocID="{30BB4BC8-EF1B-4439-91A2-483AF745FC21}" presName="desTx" presStyleLbl="fgAcc1" presStyleIdx="2" presStyleCnt="3" custScaleX="116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EAE2-F7F4-4256-8C57-0E6C1D61CC7A}" srcId="{30BB4BC8-EF1B-4439-91A2-483AF745FC21}" destId="{12ED927D-FBB2-4A61-9C2B-FADD3F1C69ED}" srcOrd="2" destOrd="0" parTransId="{5CACF294-C344-42E0-933B-BA3A00C24C48}" sibTransId="{E0FEF0C7-15A2-4E9B-A326-B070E8A0F661}"/>
    <dgm:cxn modelId="{DB762D3E-6C2C-0C49-8187-0BEF224DDEA9}" type="presOf" srcId="{AEBB84A3-C3D0-433D-90A5-6A9B8FD72882}" destId="{C13160EE-2C79-4892-9FE9-6168B11DC435}" srcOrd="0" destOrd="2" presId="urn:microsoft.com/office/officeart/2005/8/layout/process3"/>
    <dgm:cxn modelId="{6D0861CE-0FA9-8F43-AC6B-675C758238B4}" type="presOf" srcId="{FC210A41-DC6E-4749-A54D-F3DA5A0E41A7}" destId="{7E6F8165-471C-4177-A9CB-7F29598C46F6}" srcOrd="1" destOrd="0" presId="urn:microsoft.com/office/officeart/2005/8/layout/process3"/>
    <dgm:cxn modelId="{1F6F4013-D973-5740-B37A-EEFDBF07E6AA}" type="presOf" srcId="{F8263D2E-3911-4344-9C54-7140BDE97417}" destId="{12B3BAB0-ECC4-49C8-BB0C-2FE3F35B4342}" srcOrd="1" destOrd="0" presId="urn:microsoft.com/office/officeart/2005/8/layout/process3"/>
    <dgm:cxn modelId="{DB70BD45-9F54-4D68-ACA4-305D188F3E2C}" srcId="{DFE67C00-2C7A-44DE-AFAC-8CFC2C326A31}" destId="{FB9E192A-E7EC-45D1-A0C8-E67E6AB07B13}" srcOrd="1" destOrd="0" parTransId="{D84AC061-C2DF-4BDD-8363-8620C08CC169}" sibTransId="{F8263D2E-3911-4344-9C54-7140BDE97417}"/>
    <dgm:cxn modelId="{23659FDC-B1E2-6449-A0E8-874ED812FA17}" type="presOf" srcId="{FB9E192A-E7EC-45D1-A0C8-E67E6AB07B13}" destId="{11A5B0FC-C7A5-4C00-A921-26F2928C2F1E}" srcOrd="1" destOrd="0" presId="urn:microsoft.com/office/officeart/2005/8/layout/process3"/>
    <dgm:cxn modelId="{CF1BDA48-53FE-6B47-BF71-F5E3FC32B4C9}" type="presOf" srcId="{DFE67C00-2C7A-44DE-AFAC-8CFC2C326A31}" destId="{BF0BBE37-70CB-4176-B27E-792F89D0B34F}" srcOrd="0" destOrd="0" presId="urn:microsoft.com/office/officeart/2005/8/layout/process3"/>
    <dgm:cxn modelId="{26EB9B6C-5F92-41C3-B8A9-DBB6C57A1D6D}" srcId="{30BB4BC8-EF1B-4439-91A2-483AF745FC21}" destId="{9408511F-F1E5-40DB-84C2-13F456841608}" srcOrd="1" destOrd="0" parTransId="{5E6675EF-B925-42EF-912F-A3087426709A}" sibTransId="{4689761C-F00F-4DF5-A9E0-C18C391A00DC}"/>
    <dgm:cxn modelId="{58D92043-BC2F-4D09-B4BE-971F357DB648}" srcId="{FB9E192A-E7EC-45D1-A0C8-E67E6AB07B13}" destId="{AEBB84A3-C3D0-433D-90A5-6A9B8FD72882}" srcOrd="2" destOrd="0" parTransId="{7926578A-62EC-4E6E-BCCF-BC998FD040D4}" sibTransId="{EF20408F-A0E0-4725-B0F7-651AAD6D69C1}"/>
    <dgm:cxn modelId="{E40B0106-2512-4502-B27C-39B6EA307981}" srcId="{FB9E192A-E7EC-45D1-A0C8-E67E6AB07B13}" destId="{3A6C8865-AAC7-4722-BCF7-B887F5EAF82B}" srcOrd="1" destOrd="0" parTransId="{5592BB50-9695-4C4D-A879-52B3423995A7}" sibTransId="{EC68149B-037E-4783-BFEF-90B7E8E1A214}"/>
    <dgm:cxn modelId="{0B50A6B5-61B5-704C-B1FF-50F0C56C58B7}" type="presOf" srcId="{1236B7C8-2A94-421C-A14F-CB8AB777A1F9}" destId="{575E9A18-A963-4A7F-BDED-7061BAF5F8D9}" srcOrd="0" destOrd="0" presId="urn:microsoft.com/office/officeart/2005/8/layout/process3"/>
    <dgm:cxn modelId="{43800B32-8708-4268-92FC-FDB1E19181F8}" srcId="{DFE67C00-2C7A-44DE-AFAC-8CFC2C326A31}" destId="{30BB4BC8-EF1B-4439-91A2-483AF745FC21}" srcOrd="2" destOrd="0" parTransId="{FC321995-04E6-4D29-BD6D-4023E3C4ABEE}" sibTransId="{8D8297CE-F11B-4C90-BEF0-45D725CFEA66}"/>
    <dgm:cxn modelId="{C86C6638-304F-4590-8512-70EE77A7F561}" srcId="{FB9E192A-E7EC-45D1-A0C8-E67E6AB07B13}" destId="{AD3F73C8-074B-4F8F-981D-7FDD47D17476}" srcOrd="0" destOrd="0" parTransId="{4F09AF94-85B2-42FE-A5ED-32ABFAB4A251}" sibTransId="{E84C09FA-C5AF-482F-AFB0-08537ADD7926}"/>
    <dgm:cxn modelId="{97DC1BB2-B0B8-DA47-820F-E080A472C4F7}" type="presOf" srcId="{30BB4BC8-EF1B-4439-91A2-483AF745FC21}" destId="{96539839-B996-4695-B76A-A4989BAC06E0}" srcOrd="0" destOrd="0" presId="urn:microsoft.com/office/officeart/2005/8/layout/process3"/>
    <dgm:cxn modelId="{EF2DD3FF-0B57-624B-B1B1-B993F616669D}" type="presOf" srcId="{042AF8CA-9322-47AE-A90B-6443F364BBAE}" destId="{C2FDE3F9-84F3-46D1-8BFF-F6BA53A1A309}" srcOrd="1" destOrd="0" presId="urn:microsoft.com/office/officeart/2005/8/layout/process3"/>
    <dgm:cxn modelId="{CBDB5F88-C03C-CF46-B2C9-C7D270645894}" type="presOf" srcId="{AD3F73C8-074B-4F8F-981D-7FDD47D17476}" destId="{C13160EE-2C79-4892-9FE9-6168B11DC435}" srcOrd="0" destOrd="0" presId="urn:microsoft.com/office/officeart/2005/8/layout/process3"/>
    <dgm:cxn modelId="{835967F1-10AE-024F-BF19-25F5B9BE74E7}" type="presOf" srcId="{30BB4BC8-EF1B-4439-91A2-483AF745FC21}" destId="{5B7F72D0-9235-4C37-8BE8-1446058067BA}" srcOrd="1" destOrd="0" presId="urn:microsoft.com/office/officeart/2005/8/layout/process3"/>
    <dgm:cxn modelId="{48585C5E-9C13-46E1-A488-DC1661F65B68}" srcId="{FC210A41-DC6E-4749-A54D-F3DA5A0E41A7}" destId="{1236B7C8-2A94-421C-A14F-CB8AB777A1F9}" srcOrd="0" destOrd="0" parTransId="{AA109D98-BA7F-4967-936D-83BF4FECDC32}" sibTransId="{4DA8061B-D70A-4E0D-86EA-A997E6A8006B}"/>
    <dgm:cxn modelId="{87215CE5-F047-4202-9F54-F5DF598342F8}" srcId="{30BB4BC8-EF1B-4439-91A2-483AF745FC21}" destId="{DA7BDB95-6257-4AC6-B4AE-BA03B9EE903E}" srcOrd="0" destOrd="0" parTransId="{CDF2140D-EF29-4C79-9CC6-4BAA6B3A9CF9}" sibTransId="{35509583-263D-41D4-B887-3B31CA2CE936}"/>
    <dgm:cxn modelId="{B49B089E-17E4-874A-863F-EE3C1FCC0AD6}" type="presOf" srcId="{9408511F-F1E5-40DB-84C2-13F456841608}" destId="{537BE89D-6184-47E6-8C25-527E8C877F6A}" srcOrd="0" destOrd="1" presId="urn:microsoft.com/office/officeart/2005/8/layout/process3"/>
    <dgm:cxn modelId="{D10EA402-E622-5F43-9A14-BBB0DC88E66D}" type="presOf" srcId="{042AF8CA-9322-47AE-A90B-6443F364BBAE}" destId="{F6B7C385-8D6A-41F3-A2BF-7DC609EE2A99}" srcOrd="0" destOrd="0" presId="urn:microsoft.com/office/officeart/2005/8/layout/process3"/>
    <dgm:cxn modelId="{7401F2A6-3D18-4E0C-A68D-4277A1B98940}" srcId="{DFE67C00-2C7A-44DE-AFAC-8CFC2C326A31}" destId="{FC210A41-DC6E-4749-A54D-F3DA5A0E41A7}" srcOrd="0" destOrd="0" parTransId="{41976622-1A9A-4D15-BC11-5FB3EDE8F49C}" sibTransId="{042AF8CA-9322-47AE-A90B-6443F364BBAE}"/>
    <dgm:cxn modelId="{182647B4-93EF-994E-8CF3-E5B2EFE603F7}" type="presOf" srcId="{3A6C8865-AAC7-4722-BCF7-B887F5EAF82B}" destId="{C13160EE-2C79-4892-9FE9-6168B11DC435}" srcOrd="0" destOrd="1" presId="urn:microsoft.com/office/officeart/2005/8/layout/process3"/>
    <dgm:cxn modelId="{A5167A0C-8242-2F4A-9D2A-F783D10E6ACF}" type="presOf" srcId="{DA7BDB95-6257-4AC6-B4AE-BA03B9EE903E}" destId="{537BE89D-6184-47E6-8C25-527E8C877F6A}" srcOrd="0" destOrd="0" presId="urn:microsoft.com/office/officeart/2005/8/layout/process3"/>
    <dgm:cxn modelId="{6353756E-798E-B048-B83E-2FC358F9C4BB}" type="presOf" srcId="{FC210A41-DC6E-4749-A54D-F3DA5A0E41A7}" destId="{6C8112DB-24AE-40FE-8D7B-ED11806CDDEF}" srcOrd="0" destOrd="0" presId="urn:microsoft.com/office/officeart/2005/8/layout/process3"/>
    <dgm:cxn modelId="{B4D765FB-98FC-D84B-BE04-830EBA631954}" type="presOf" srcId="{12ED927D-FBB2-4A61-9C2B-FADD3F1C69ED}" destId="{537BE89D-6184-47E6-8C25-527E8C877F6A}" srcOrd="0" destOrd="2" presId="urn:microsoft.com/office/officeart/2005/8/layout/process3"/>
    <dgm:cxn modelId="{903F682A-81B8-CC47-85DB-1DC83F85CFAC}" type="presOf" srcId="{FB9E192A-E7EC-45D1-A0C8-E67E6AB07B13}" destId="{187B2A09-BCED-4051-A7CC-780A9EFF2B2F}" srcOrd="0" destOrd="0" presId="urn:microsoft.com/office/officeart/2005/8/layout/process3"/>
    <dgm:cxn modelId="{F2AE4EBE-67DB-624C-AC08-8DBFF8C7F75A}" type="presOf" srcId="{F8263D2E-3911-4344-9C54-7140BDE97417}" destId="{25EB6AEE-8545-48D4-977B-28B56056B0A6}" srcOrd="0" destOrd="0" presId="urn:microsoft.com/office/officeart/2005/8/layout/process3"/>
    <dgm:cxn modelId="{5F8A76F9-0545-5242-9FEC-7C29A219CC62}" type="presParOf" srcId="{BF0BBE37-70CB-4176-B27E-792F89D0B34F}" destId="{353BF649-E635-4E0D-89A7-CE4BEA5CD70D}" srcOrd="0" destOrd="0" presId="urn:microsoft.com/office/officeart/2005/8/layout/process3"/>
    <dgm:cxn modelId="{3A4F6272-A16F-6F44-98D2-9235FC995692}" type="presParOf" srcId="{353BF649-E635-4E0D-89A7-CE4BEA5CD70D}" destId="{6C8112DB-24AE-40FE-8D7B-ED11806CDDEF}" srcOrd="0" destOrd="0" presId="urn:microsoft.com/office/officeart/2005/8/layout/process3"/>
    <dgm:cxn modelId="{C3A660FD-F9DA-8846-9193-48E22EE7229C}" type="presParOf" srcId="{353BF649-E635-4E0D-89A7-CE4BEA5CD70D}" destId="{7E6F8165-471C-4177-A9CB-7F29598C46F6}" srcOrd="1" destOrd="0" presId="urn:microsoft.com/office/officeart/2005/8/layout/process3"/>
    <dgm:cxn modelId="{2849E2D9-EEB4-424B-AD91-617DFE1906EB}" type="presParOf" srcId="{353BF649-E635-4E0D-89A7-CE4BEA5CD70D}" destId="{575E9A18-A963-4A7F-BDED-7061BAF5F8D9}" srcOrd="2" destOrd="0" presId="urn:microsoft.com/office/officeart/2005/8/layout/process3"/>
    <dgm:cxn modelId="{CB521BAC-29E6-0B43-8C77-E424583EFBE4}" type="presParOf" srcId="{BF0BBE37-70CB-4176-B27E-792F89D0B34F}" destId="{F6B7C385-8D6A-41F3-A2BF-7DC609EE2A99}" srcOrd="1" destOrd="0" presId="urn:microsoft.com/office/officeart/2005/8/layout/process3"/>
    <dgm:cxn modelId="{956A6F88-9DCF-8C46-8B51-40FA1F85C20B}" type="presParOf" srcId="{F6B7C385-8D6A-41F3-A2BF-7DC609EE2A99}" destId="{C2FDE3F9-84F3-46D1-8BFF-F6BA53A1A309}" srcOrd="0" destOrd="0" presId="urn:microsoft.com/office/officeart/2005/8/layout/process3"/>
    <dgm:cxn modelId="{54652A02-A4D3-454D-A9E2-3E1AF4CEF750}" type="presParOf" srcId="{BF0BBE37-70CB-4176-B27E-792F89D0B34F}" destId="{93C8C730-55B8-46D7-BC23-EA6FD0AEDD41}" srcOrd="2" destOrd="0" presId="urn:microsoft.com/office/officeart/2005/8/layout/process3"/>
    <dgm:cxn modelId="{66CEDF93-D0CC-DD43-B0B0-F3A8DD9CFBB7}" type="presParOf" srcId="{93C8C730-55B8-46D7-BC23-EA6FD0AEDD41}" destId="{187B2A09-BCED-4051-A7CC-780A9EFF2B2F}" srcOrd="0" destOrd="0" presId="urn:microsoft.com/office/officeart/2005/8/layout/process3"/>
    <dgm:cxn modelId="{05739EDE-4A0E-4949-8CFF-1EA715A089C6}" type="presParOf" srcId="{93C8C730-55B8-46D7-BC23-EA6FD0AEDD41}" destId="{11A5B0FC-C7A5-4C00-A921-26F2928C2F1E}" srcOrd="1" destOrd="0" presId="urn:microsoft.com/office/officeart/2005/8/layout/process3"/>
    <dgm:cxn modelId="{436E642C-3D21-D844-AA0D-760AF11F2168}" type="presParOf" srcId="{93C8C730-55B8-46D7-BC23-EA6FD0AEDD41}" destId="{C13160EE-2C79-4892-9FE9-6168B11DC435}" srcOrd="2" destOrd="0" presId="urn:microsoft.com/office/officeart/2005/8/layout/process3"/>
    <dgm:cxn modelId="{510E8D5F-0287-D24A-A28A-1FCCA132AF2D}" type="presParOf" srcId="{BF0BBE37-70CB-4176-B27E-792F89D0B34F}" destId="{25EB6AEE-8545-48D4-977B-28B56056B0A6}" srcOrd="3" destOrd="0" presId="urn:microsoft.com/office/officeart/2005/8/layout/process3"/>
    <dgm:cxn modelId="{F978F457-2934-5342-9D52-FF17421E4CA7}" type="presParOf" srcId="{25EB6AEE-8545-48D4-977B-28B56056B0A6}" destId="{12B3BAB0-ECC4-49C8-BB0C-2FE3F35B4342}" srcOrd="0" destOrd="0" presId="urn:microsoft.com/office/officeart/2005/8/layout/process3"/>
    <dgm:cxn modelId="{D3718370-8B12-874E-B119-3CC44FB41BF8}" type="presParOf" srcId="{BF0BBE37-70CB-4176-B27E-792F89D0B34F}" destId="{31CED35D-688B-44C0-B1EB-172DFD251C51}" srcOrd="4" destOrd="0" presId="urn:microsoft.com/office/officeart/2005/8/layout/process3"/>
    <dgm:cxn modelId="{C4B7E891-4D5A-F242-B1A0-94EB7F50C6B4}" type="presParOf" srcId="{31CED35D-688B-44C0-B1EB-172DFD251C51}" destId="{96539839-B996-4695-B76A-A4989BAC06E0}" srcOrd="0" destOrd="0" presId="urn:microsoft.com/office/officeart/2005/8/layout/process3"/>
    <dgm:cxn modelId="{323A0345-DCFF-744E-A01E-9C7FDB346643}" type="presParOf" srcId="{31CED35D-688B-44C0-B1EB-172DFD251C51}" destId="{5B7F72D0-9235-4C37-8BE8-1446058067BA}" srcOrd="1" destOrd="0" presId="urn:microsoft.com/office/officeart/2005/8/layout/process3"/>
    <dgm:cxn modelId="{CBF1F58B-55BA-5E48-83E9-C37738656A78}" type="presParOf" srcId="{31CED35D-688B-44C0-B1EB-172DFD251C51}" destId="{537BE89D-6184-47E6-8C25-527E8C877F6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3E93A-6C0E-D34B-BD87-0347A9918D84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41C04-691D-9947-A14D-FA6E20D02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–</a:t>
            </a:r>
            <a:r>
              <a:rPr lang="en-US" baseline="0" dirty="0" smtClean="0"/>
              <a:t> how would you define product?  (go through different teams)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Market insight is becoming more and</a:t>
            </a:r>
            <a:r>
              <a:rPr lang="en-US" baseline="0" dirty="0" smtClean="0"/>
              <a:t> more a requirement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</a:t>
            </a:r>
            <a:r>
              <a:rPr lang="en-US" baseline="0" dirty="0" smtClean="0"/>
              <a:t> a product / value proposition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impacts some part of your business model diagram (usually NOT</a:t>
            </a:r>
            <a:r>
              <a:rPr lang="en-US" baseline="0" dirty="0" smtClean="0"/>
              <a:t> the product component)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6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Others: Brand/Status, </a:t>
            </a:r>
            <a:r>
              <a:rPr lang="en-US" baseline="0" dirty="0" smtClean="0"/>
              <a:t>easier to access (distribution); fun; bundling (phone + camera) faster, simpler, smaller, lower cost, more efficient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–</a:t>
            </a:r>
            <a:r>
              <a:rPr lang="en-US" baseline="0" dirty="0" smtClean="0"/>
              <a:t> how would you define product?  (go through different teams)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41C04-691D-9947-A14D-FA6E20D02F3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5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F6750-5EDB-40EF-A527-D5446ADC431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5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0FEF6-CBAC-44E2-A6A5-1369291A00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E7D661-1836-44F7-8FAF-35E8F866ECD3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FF71CE-B899-4B2B-848D-9F12F0C901B6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97606D-E5C4-4C2F-8241-EC2663EF1C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2CF1CA-F464-4B29-B867-EAF8A9B936E3}" type="datetime1">
              <a:rPr lang="en-US" smtClean="0"/>
              <a:pPr/>
              <a:t>5/6/2018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2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E6B357-51B9-47D2-A71D-0D06CB03185D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4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CB827-F132-4DF6-9FB9-4035A4C798EF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92A601-7D32-4ED7-AD1A-974B6DDBDCDC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A17B41-4A0C-4639-A132-E5C8F99A4BE8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967FD-6084-4075-993E-77EC8038773F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8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988B47-74BA-4873-ADAE-EB0120124E83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CF52C1-9A39-494C-9977-BBEFAB872C1F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EACE2-EA00-4376-9A66-47ABB8B02CF5}" type="datetime1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5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13" cstate="print"/>
          <a:srcRect l="19375" t="45000" r="43125" b="42000"/>
          <a:stretch>
            <a:fillRect/>
          </a:stretch>
        </p:blipFill>
        <p:spPr bwMode="auto">
          <a:xfrm>
            <a:off x="5627077" y="0"/>
            <a:ext cx="35169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\\localhost\Users\sblank\Documents\Teaching\Presentations\Animated%20Videos\Steve%20QT%20files%20\Fast%20Version\Value%20Propositions-1x.mov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670050"/>
            <a:ext cx="7772400" cy="1470025"/>
          </a:xfrm>
        </p:spPr>
        <p:txBody>
          <a:bodyPr>
            <a:normAutofit fontScale="90000"/>
          </a:bodyPr>
          <a:lstStyle/>
          <a:p>
            <a:pPr>
              <a:tabLst>
                <a:tab pos="7423150" algn="l"/>
              </a:tabLst>
            </a:pPr>
            <a:r>
              <a:rPr lang="en-US" sz="4444" dirty="0" smtClean="0"/>
              <a:t/>
            </a:r>
            <a:br>
              <a:rPr lang="en-US" sz="4444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VX 420: Business Basics for Entrepreneurship</a:t>
            </a:r>
            <a:br>
              <a:rPr lang="en-US" b="1" dirty="0" smtClean="0"/>
            </a:br>
            <a:r>
              <a:rPr lang="en-US" dirty="0" smtClean="0"/>
              <a:t>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Lean </a:t>
            </a:r>
            <a:r>
              <a:rPr lang="en-US" dirty="0" err="1" smtClean="0"/>
              <a:t>LaunchPad</a:t>
            </a:r>
            <a:r>
              <a:rPr lang="en-US" dirty="0" smtClean="0"/>
              <a:t>: </a:t>
            </a:r>
            <a:r>
              <a:rPr lang="en-US" b="1" dirty="0" smtClean="0"/>
              <a:t>Value Proposition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95231" y="6586299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Version 6/15/12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Proposition -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Which are part of your value proposition?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manufactured goods, commodities, produce,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Which intangible products are part?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copyrights, licenses,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Which financial products?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financial guarantees, insurance policies, ...)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Which digital products?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(e.g. mp3 files, e-books, ...)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Proposition -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Which core services are part of your value proposition?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(e.g. consulting, a haircut, investment advice, ...)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Which pre-sales or sales services?</a:t>
            </a:r>
            <a:endParaRPr lang="en-US" sz="28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(e.g. help finding the right solution, financing, free delivery service, ...)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Which after-sales services?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/>
              <a:t>(e.g. free maintenance, disposal, ...)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Pain Killers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or eliminate wasted time, costs, negative emotions, risks  -  during and after getting the job done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Pain Killers - </a:t>
            </a:r>
            <a:r>
              <a:rPr lang="en-US" dirty="0" smtClean="0">
                <a:solidFill>
                  <a:srgbClr val="FF0000"/>
                </a:solidFill>
              </a:rPr>
              <a:t>Hypotheses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Produce savings?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time, money, or efforts, …)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Make your customers feel better?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kills frustrations, annoyances, things that give them a headache,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Fix underperforming solutions?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new features, better performance, better quality,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Ends difficulties and challenges customers encounter?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make things easier, helping them get done, eliminate resistance,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 wipe out negative social consequences?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loss of face, power, trust, or status, ...)...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Eliminate risks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financial, social, technical risks, or what could go awfully wrong, ...)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042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Pain Killer – Is it a Problem or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765168"/>
            <a:ext cx="8554901" cy="473164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 smtClean="0"/>
              <a:t>Are you solving a Problem?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Are you fulfilling a Need?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For who?</a:t>
            </a:r>
          </a:p>
          <a:p>
            <a:pPr>
              <a:lnSpc>
                <a:spcPct val="130000"/>
              </a:lnSpc>
            </a:pPr>
            <a:r>
              <a:rPr lang="en-US" sz="2800" dirty="0" smtClean="0"/>
              <a:t>How do you know?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Killer -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Rank each pain your products and services kill according to their intensity for the customer.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 Is it very intense or very light? 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For each pain indicate the frequency at which it occurs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Gain Creators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they create benefits the customer expects, desires or is surprised by, including functional utility, social gains, positive emotions, and cost savings?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Gain Creators- </a:t>
            </a:r>
            <a:r>
              <a:rPr lang="en-US" dirty="0" smtClean="0">
                <a:solidFill>
                  <a:srgbClr val="FF0000"/>
                </a:solidFill>
              </a:rPr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336543"/>
            <a:ext cx="8554901" cy="473164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Create savings that make your customer happy?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in terms of time, money and effort,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Produce expected or better than expected outcomes?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better quality level, more of something, less of something, ...)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Copy or outperform current solutions that delight customer?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(e.g. regarding specific features, performance, quality,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Make your customer’s job or life easier?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(flatter learning curve, usability, accessibility, more services, lower cost of ownership, ...)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Create positive consequences that customer desires?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(makes them look good, produces an increase in power, status, ...).</a:t>
            </a:r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Creator-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Rank each gain your products and services create according to its relevance to the customer.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 Is it substantial or insignificant?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 For each gain indicate the frequency at which it occurs.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Minimum Viable Product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tumblr_ktmi6hiQsY1qzj8ax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750" y="229214"/>
            <a:ext cx="1619249" cy="26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321409"/>
            <a:ext cx="7772400" cy="1470025"/>
          </a:xfrm>
        </p:spPr>
        <p:txBody>
          <a:bodyPr/>
          <a:lstStyle/>
          <a:p>
            <a:r>
              <a:rPr lang="en-US" dirty="0" smtClean="0"/>
              <a:t>Value Proposition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985526"/>
            <a:ext cx="6400800" cy="1752600"/>
          </a:xfrm>
        </p:spPr>
        <p:txBody>
          <a:bodyPr/>
          <a:lstStyle/>
          <a:p>
            <a:r>
              <a:rPr lang="en-US" dirty="0" smtClean="0"/>
              <a:t>What Are You Building and For Who?</a:t>
            </a:r>
            <a:endParaRPr lang="en-US" dirty="0"/>
          </a:p>
        </p:txBody>
      </p:sp>
      <p:grpSp>
        <p:nvGrpSpPr>
          <p:cNvPr id="2" name="Group 7"/>
          <p:cNvGrpSpPr/>
          <p:nvPr/>
        </p:nvGrpSpPr>
        <p:grpSpPr>
          <a:xfrm>
            <a:off x="905280" y="258850"/>
            <a:ext cx="7181700" cy="3672552"/>
            <a:chOff x="1308630" y="258850"/>
            <a:chExt cx="5921624" cy="23996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1526701" y="258850"/>
              <a:ext cx="5703553" cy="239962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308630" y="892183"/>
              <a:ext cx="297147" cy="1766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nut 8"/>
          <p:cNvSpPr/>
          <p:nvPr/>
        </p:nvSpPr>
        <p:spPr>
          <a:xfrm>
            <a:off x="3702190" y="0"/>
            <a:ext cx="1837583" cy="2729015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436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838200"/>
          </a:xfrm>
        </p:spPr>
        <p:txBody>
          <a:bodyPr>
            <a:noAutofit/>
          </a:bodyPr>
          <a:lstStyle/>
          <a:p>
            <a:r>
              <a:rPr lang="en-US" sz="3600" dirty="0" smtClean="0">
                <a:ea typeface="ＭＳ Ｐゴシック" charset="-128"/>
              </a:rPr>
              <a:t>Define Minimum Viable Product – </a:t>
            </a:r>
            <a:r>
              <a:rPr lang="en-US" sz="3200" i="1" dirty="0" smtClean="0">
                <a:ea typeface="ＭＳ Ｐゴシック" charset="-128"/>
              </a:rPr>
              <a:t>Physical</a:t>
            </a:r>
            <a:endParaRPr lang="en-US" sz="3600" i="1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ＭＳ Ｐゴシック" charset="-128"/>
              </a:rPr>
              <a:t>First, tests your understanding of the problem (pain)</a:t>
            </a:r>
          </a:p>
          <a:p>
            <a:r>
              <a:rPr lang="en-US" sz="2400" dirty="0" smtClean="0">
                <a:ea typeface="ＭＳ Ｐゴシック" charset="-128"/>
              </a:rPr>
              <a:t>Next tests your understanding of the solution (gain)</a:t>
            </a:r>
          </a:p>
          <a:p>
            <a:pPr lvl="1"/>
            <a:r>
              <a:rPr lang="en-US" sz="2000" dirty="0" smtClean="0"/>
              <a:t>Proves that it solves </a:t>
            </a:r>
            <a:r>
              <a:rPr lang="en-US" sz="2000" i="1" dirty="0" smtClean="0">
                <a:solidFill>
                  <a:schemeClr val="tx2"/>
                </a:solidFill>
              </a:rPr>
              <a:t>a core problem</a:t>
            </a:r>
            <a:r>
              <a:rPr lang="en-US" sz="2000" dirty="0" smtClean="0"/>
              <a:t> for customers </a:t>
            </a:r>
            <a:endParaRPr lang="en-US" dirty="0" smtClean="0"/>
          </a:p>
          <a:p>
            <a:r>
              <a:rPr lang="en-US" sz="2400" dirty="0" smtClean="0"/>
              <a:t>The minimum set of features needed to learn from earlyvangelists</a:t>
            </a:r>
          </a:p>
          <a:p>
            <a:pPr>
              <a:buFont typeface="Lucida Grande" charset="0"/>
              <a:buChar char="-"/>
            </a:pPr>
            <a:r>
              <a:rPr lang="en-US" sz="2400" dirty="0" smtClean="0">
                <a:ea typeface="ＭＳ Ｐゴシック" charset="-128"/>
              </a:rPr>
              <a:t>Interviews, demos, 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prototypes</a:t>
            </a:r>
            <a:r>
              <a:rPr lang="en-US" sz="2400" dirty="0" smtClean="0">
                <a:ea typeface="ＭＳ Ｐゴシック" charset="-128"/>
              </a:rPr>
              <a:t>, etc</a:t>
            </a:r>
          </a:p>
          <a:p>
            <a:pPr>
              <a:buFont typeface="Lucida Grande" charset="0"/>
              <a:buChar char="-"/>
            </a:pPr>
            <a:r>
              <a:rPr lang="en-US" sz="2400" dirty="0" smtClean="0">
                <a:ea typeface="ＭＳ Ｐゴシック" charset="-128"/>
              </a:rPr>
              <a:t>Lots of eyeball contact</a:t>
            </a:r>
          </a:p>
          <a:p>
            <a:endParaRPr lang="en-US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838200"/>
          </a:xfrm>
        </p:spPr>
        <p:txBody>
          <a:bodyPr>
            <a:noAutofit/>
          </a:bodyPr>
          <a:lstStyle/>
          <a:p>
            <a:r>
              <a:rPr lang="en-US" sz="3600" dirty="0" smtClean="0">
                <a:ea typeface="ＭＳ Ｐゴシック" charset="-128"/>
              </a:rPr>
              <a:t>Define the Minimum Viable Product –</a:t>
            </a:r>
            <a:br>
              <a:rPr lang="en-US" sz="3600" dirty="0" smtClean="0">
                <a:ea typeface="ＭＳ Ｐゴシック" charset="-128"/>
              </a:rPr>
            </a:br>
            <a:r>
              <a:rPr lang="en-US" sz="3600" dirty="0" smtClean="0">
                <a:ea typeface="ＭＳ Ｐゴシック" charset="-128"/>
              </a:rPr>
              <a:t> </a:t>
            </a:r>
            <a:r>
              <a:rPr lang="en-US" sz="3200" i="1" dirty="0" smtClean="0">
                <a:ea typeface="ＭＳ Ｐゴシック" charset="-128"/>
              </a:rPr>
              <a:t>Web/Mobile</a:t>
            </a:r>
            <a:endParaRPr lang="en-US" sz="3600" i="1" dirty="0" smtClean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ＭＳ Ｐゴシック" charset="-128"/>
              </a:rPr>
              <a:t>NOW build a “low fidelity” app for customer feedback</a:t>
            </a:r>
          </a:p>
          <a:p>
            <a:pPr lvl="1"/>
            <a:r>
              <a:rPr lang="en-US" sz="2000" dirty="0" smtClean="0"/>
              <a:t>tests your understanding of the problem</a:t>
            </a:r>
          </a:p>
          <a:p>
            <a:r>
              <a:rPr lang="en-US" sz="2400" dirty="0" smtClean="0">
                <a:ea typeface="ＭＳ Ｐゴシック" charset="-128"/>
              </a:rPr>
              <a:t>LATER build a “high fidelity” app tests your understanding of the solution</a:t>
            </a:r>
          </a:p>
          <a:p>
            <a:pPr lvl="1"/>
            <a:r>
              <a:rPr lang="en-US" sz="2000" dirty="0" smtClean="0"/>
              <a:t>Proves that it solves </a:t>
            </a:r>
            <a:r>
              <a:rPr lang="en-US" sz="2000" i="1" dirty="0" smtClean="0">
                <a:solidFill>
                  <a:schemeClr val="tx2"/>
                </a:solidFill>
              </a:rPr>
              <a:t>a core problem</a:t>
            </a:r>
            <a:r>
              <a:rPr lang="en-US" sz="2000" dirty="0" smtClean="0"/>
              <a:t> for customers </a:t>
            </a:r>
            <a:endParaRPr lang="en-US" dirty="0" smtClean="0"/>
          </a:p>
          <a:p>
            <a:pPr lvl="1"/>
            <a:r>
              <a:rPr lang="en-US" sz="2000" dirty="0" smtClean="0"/>
              <a:t>The minimum set of features needed to learn from earlyvangelists</a:t>
            </a:r>
          </a:p>
          <a:p>
            <a:pPr>
              <a:buFont typeface="Lucida Grande" charset="0"/>
              <a:buChar char="-"/>
            </a:pPr>
            <a:r>
              <a:rPr lang="en-US" sz="2400" dirty="0" smtClean="0">
                <a:ea typeface="ＭＳ Ｐゴシック" charset="-128"/>
              </a:rPr>
              <a:t>Avoid building products nobody wants</a:t>
            </a:r>
          </a:p>
          <a:p>
            <a:pPr>
              <a:buFont typeface="Lucida Grande" charset="0"/>
              <a:buChar char="-"/>
            </a:pPr>
            <a:r>
              <a:rPr lang="en-US" sz="2400" dirty="0" smtClean="0">
                <a:ea typeface="ＭＳ Ｐゴシック" charset="-128"/>
              </a:rPr>
              <a:t>Maximize the learning per time spent</a:t>
            </a:r>
          </a:p>
          <a:p>
            <a:endParaRPr lang="en-US" sz="240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Art of the 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428" y="2061312"/>
            <a:ext cx="7687190" cy="2858556"/>
          </a:xfrm>
        </p:spPr>
        <p:txBody>
          <a:bodyPr>
            <a:noAutofit/>
          </a:bodyPr>
          <a:lstStyle/>
          <a:p>
            <a:r>
              <a:rPr lang="en-US" sz="2400" dirty="0" smtClean="0"/>
              <a:t>A MVP is not a minimal product</a:t>
            </a:r>
          </a:p>
          <a:p>
            <a:r>
              <a:rPr lang="en-US" sz="2400" dirty="0" smtClean="0"/>
              <a:t>“But my customers don’t know what they want!”</a:t>
            </a:r>
          </a:p>
          <a:p>
            <a:r>
              <a:rPr lang="en-US" sz="2400" dirty="0" smtClean="0"/>
              <a:t>At what point of “I don’t get it!” will I declare defeat?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7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Things to Consider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charset="-128"/>
              </a:rPr>
              <a:t>Value Proposition – Common Mistakes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7652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ＭＳ Ｐゴシック" charset="-128"/>
              </a:rPr>
              <a:t>It’s just a feature of someone else’s product</a:t>
            </a:r>
          </a:p>
          <a:p>
            <a:r>
              <a:rPr lang="en-US" sz="2800" dirty="0" smtClean="0">
                <a:ea typeface="ＭＳ Ｐゴシック" charset="-128"/>
              </a:rPr>
              <a:t>It’s a “nice to have” instead of a “got to have”</a:t>
            </a:r>
          </a:p>
          <a:p>
            <a:r>
              <a:rPr lang="en-US" sz="2800" dirty="0" smtClean="0">
                <a:ea typeface="ＭＳ Ｐゴシック" charset="-128"/>
              </a:rPr>
              <a:t>Not enough customers care</a:t>
            </a:r>
          </a:p>
          <a:p>
            <a:pPr>
              <a:buNone/>
            </a:pPr>
            <a:endParaRPr lang="en-US" sz="2800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for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765168"/>
            <a:ext cx="8554901" cy="473164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Competition: </a:t>
            </a:r>
            <a:r>
              <a:rPr lang="en-US" sz="2800" i="1" dirty="0" smtClean="0"/>
              <a:t>What do customers do today?</a:t>
            </a:r>
            <a:endParaRPr lang="en-US" sz="2800" b="1" dirty="0" smtClean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Technology / Market Insight: </a:t>
            </a:r>
            <a:r>
              <a:rPr lang="en-US" sz="2800" i="1" dirty="0" smtClean="0"/>
              <a:t>Why is the problem so hard to solve?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Market Size: </a:t>
            </a:r>
            <a:r>
              <a:rPr lang="en-US" sz="2800" i="1" dirty="0" smtClean="0"/>
              <a:t>How big is this problem?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Product: </a:t>
            </a:r>
            <a:r>
              <a:rPr lang="en-US" sz="2800" i="1" dirty="0" smtClean="0"/>
              <a:t>How do you do it?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 for Value Prop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7" y="1765168"/>
            <a:ext cx="8554901" cy="4731642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Problem Statement: </a:t>
            </a:r>
            <a:r>
              <a:rPr lang="en-US" sz="2800" i="1" dirty="0" smtClean="0"/>
              <a:t>What is the problem?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Ecosystem: </a:t>
            </a:r>
            <a:r>
              <a:rPr lang="en-US" sz="2800" dirty="0" smtClean="0"/>
              <a:t>For whom is this relevant?</a:t>
            </a:r>
          </a:p>
          <a:p>
            <a:pPr>
              <a:lnSpc>
                <a:spcPct val="130000"/>
              </a:lnSpc>
            </a:pPr>
            <a:r>
              <a:rPr lang="en-US" sz="2800" b="1" dirty="0"/>
              <a:t>Competition: </a:t>
            </a:r>
            <a:r>
              <a:rPr lang="en-US" sz="2800" i="1" dirty="0"/>
              <a:t>What do customers do today</a:t>
            </a:r>
            <a:r>
              <a:rPr lang="en-US" sz="2800" i="1" dirty="0" smtClean="0"/>
              <a:t>?</a:t>
            </a:r>
            <a:endParaRPr lang="en-US" sz="2800" b="1" dirty="0" smtClean="0"/>
          </a:p>
          <a:p>
            <a:pPr>
              <a:lnSpc>
                <a:spcPct val="130000"/>
              </a:lnSpc>
            </a:pPr>
            <a:r>
              <a:rPr lang="en-US" sz="2800" b="1" dirty="0"/>
              <a:t>Technology / Market Insight: </a:t>
            </a:r>
            <a:r>
              <a:rPr lang="en-US" sz="2800" i="1" dirty="0"/>
              <a:t>Why is the problem so hard to solve</a:t>
            </a:r>
            <a:r>
              <a:rPr lang="en-US" sz="2800" i="1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Market Size: </a:t>
            </a:r>
            <a:r>
              <a:rPr lang="en-US" sz="2800" i="1" dirty="0" smtClean="0"/>
              <a:t>How big is this problem?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Product: </a:t>
            </a:r>
            <a:r>
              <a:rPr lang="en-US" sz="2800" i="1" dirty="0" smtClean="0"/>
              <a:t>How do you do it?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36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93" y="2446007"/>
            <a:ext cx="7315200" cy="136644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dirty="0" smtClean="0"/>
              <a:t>Technical Versus Market Insight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386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/>
                <a:ea typeface="ヒラギノ角ゴ ProN W3" charset="0"/>
                <a:cs typeface="Arial"/>
              </a:rPr>
              <a:t>Technology and Market Insight</a:t>
            </a:r>
            <a:endParaRPr lang="en-US" dirty="0">
              <a:latin typeface="Arial"/>
              <a:ea typeface="ヒラギノ角ゴ ProN W3" charset="0"/>
              <a:cs typeface="Arial"/>
            </a:endParaRPr>
          </a:p>
        </p:txBody>
      </p:sp>
      <p:sp>
        <p:nvSpPr>
          <p:cNvPr id="132101" name="Rectangle 4"/>
          <p:cNvSpPr>
            <a:spLocks noGrp="1" noChangeArrowheads="1"/>
          </p:cNvSpPr>
          <p:nvPr>
            <p:ph idx="1"/>
          </p:nvPr>
        </p:nvSpPr>
        <p:spPr>
          <a:xfrm>
            <a:off x="900112" y="1840456"/>
            <a:ext cx="3233738" cy="456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Technology Insight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Moore’s Law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New scientific discoveries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Typically applies to hardware, clean tech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400" dirty="0" smtClean="0">
                <a:ea typeface="ヒラギノ角ゴ ProN W3" charset="0"/>
                <a:cs typeface="ヒラギノ角ゴ ProN W3" charset="0"/>
              </a:rPr>
              <a:t>and biotech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5217310" y="1785243"/>
            <a:ext cx="3233738" cy="46155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Market Insight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Value chain disruption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Deregulation</a:t>
            </a:r>
          </a:p>
          <a:p>
            <a:pPr marL="230188" indent="-230188">
              <a:buSzPct val="129000"/>
            </a:pPr>
            <a:r>
              <a:rPr lang="en-US" sz="2400" dirty="0" smtClean="0">
                <a:ea typeface="ヒラギノ角ゴ ProN W3" charset="0"/>
                <a:cs typeface="ヒラギノ角ゴ ProN W3" charset="0"/>
              </a:rPr>
              <a:t>Changes in how people work, live and interact and what they expect</a:t>
            </a:r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Technical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912" y="1371396"/>
            <a:ext cx="4344206" cy="1959830"/>
          </a:xfrm>
        </p:spPr>
        <p:txBody>
          <a:bodyPr>
            <a:normAutofit/>
          </a:bodyPr>
          <a:lstStyle/>
          <a:p>
            <a:pPr marL="349250" indent="-303213"/>
            <a:r>
              <a:rPr lang="en-US" sz="2400" dirty="0" smtClean="0"/>
              <a:t>Topological analysis enables highly dimensional data to be analyzed without predetermining number of feature sets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050" y="4199742"/>
            <a:ext cx="3201333" cy="8944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57135" y="4153966"/>
            <a:ext cx="4244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937" indent="-342900">
              <a:buClr>
                <a:schemeClr val="tx2"/>
              </a:buClr>
              <a:buFont typeface="Wingdings" charset="2"/>
              <a:buChar char="§"/>
            </a:pPr>
            <a:r>
              <a:rPr lang="en-US" sz="2400" dirty="0" smtClean="0"/>
              <a:t>Mass produced components can be used to create a miniaturized fluorescence microscope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414" y="1582793"/>
            <a:ext cx="3398456" cy="114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alue Propositions-1x.mov">
            <a:hlinkClick r:id="" action="ppaction://media"/>
          </p:cNvPr>
          <p:cNvPicPr/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12675" y="6488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 2012 Steve Blank</a:t>
            </a:r>
            <a:endParaRPr lang="en-US" dirty="0"/>
          </a:p>
        </p:txBody>
      </p:sp>
    </p:spTree>
  </p:cSld>
  <p:clrMapOvr>
    <a:masterClrMapping/>
  </p:clrMapOvr>
  <p:transition advTm="21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Market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08" y="1528114"/>
            <a:ext cx="4847372" cy="14488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People want to play more involved games than what is currently offered</a:t>
            </a:r>
          </a:p>
          <a:p>
            <a:r>
              <a:rPr lang="en-US" dirty="0" smtClean="0"/>
              <a:t>Facebook can be the distribution for such games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77" y="1528114"/>
            <a:ext cx="2483786" cy="144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5212385"/>
            <a:ext cx="2467828" cy="1269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59" b="89706" l="2432" r="970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782" y="3142655"/>
            <a:ext cx="2874223" cy="105647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864515" y="3129389"/>
            <a:ext cx="4847372" cy="1719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Masses of people are more likely to micro-blog than blog</a:t>
            </a:r>
          </a:p>
          <a:p>
            <a:r>
              <a:rPr lang="en-US" dirty="0" smtClean="0"/>
              <a:t>The non-symmetric relationships will allow companies and individuals to self-promote and will impact distribution </a:t>
            </a:r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93210" y="5017518"/>
            <a:ext cx="4847372" cy="1719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European car sharing sensibilities could be adopted in North America</a:t>
            </a:r>
          </a:p>
          <a:p>
            <a:r>
              <a:rPr lang="en-US" dirty="0" smtClean="0"/>
              <a:t>People, particularly in urban environments, no longer wanted to own cars but wanted to have flexibility.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Value Propositions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4969" y="1619602"/>
            <a:ext cx="4785989" cy="441709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0300" y="1661574"/>
            <a:ext cx="4785989" cy="441709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80572" y="2079715"/>
            <a:ext cx="298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Comes from </a:t>
            </a:r>
            <a:r>
              <a:rPr lang="en-US" b="1" i="1" dirty="0" smtClean="0">
                <a:solidFill>
                  <a:srgbClr val="FF0000"/>
                </a:solidFill>
              </a:rPr>
              <a:t>Technical Insight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6797" y="2066475"/>
            <a:ext cx="282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Comes from </a:t>
            </a:r>
            <a:r>
              <a:rPr lang="en-US" b="1" i="1" dirty="0" smtClean="0">
                <a:solidFill>
                  <a:srgbClr val="FF0000"/>
                </a:solidFill>
              </a:rPr>
              <a:t>Market Insight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9236" y="3441653"/>
            <a:ext cx="88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7942" y="285787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Efficient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03782" y="4335400"/>
            <a:ext cx="7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46693" y="4211731"/>
            <a:ext cx="89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Simpler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3424" y="3039004"/>
            <a:ext cx="89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Lower cost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39010" y="3246617"/>
            <a:ext cx="137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Better Bundling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97905" y="5000213"/>
            <a:ext cx="137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Better Branding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7376" y="3109707"/>
            <a:ext cx="137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Better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9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1" charset="-128"/>
              </a:rPr>
              <a:t>Insight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ＭＳ Ｐゴシック" pitchFamily="1" charset="-128"/>
              </a:rPr>
              <a:t>All of you are starting with technical insight</a:t>
            </a:r>
          </a:p>
          <a:p>
            <a:r>
              <a:rPr lang="en-US" sz="2400" dirty="0" smtClean="0">
                <a:ea typeface="ＭＳ Ｐゴシック" pitchFamily="1" charset="-128"/>
              </a:rPr>
              <a:t>All of you will get out of the building and get data</a:t>
            </a:r>
          </a:p>
          <a:p>
            <a:r>
              <a:rPr lang="en-US" sz="2400" dirty="0" smtClean="0">
                <a:ea typeface="ＭＳ Ｐゴシック" pitchFamily="1" charset="-128"/>
              </a:rPr>
              <a:t>A few of view will get market insight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93" y="2446007"/>
            <a:ext cx="7315200" cy="136644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3600" b="1" dirty="0" smtClean="0"/>
              <a:t>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386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28600" y="1066800"/>
          <a:ext cx="8686800" cy="508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4348637"/>
      </p:ext>
    </p:extLst>
  </p:cSld>
  <p:clrMapOvr>
    <a:masterClrMapping/>
  </p:clrMapOvr>
  <p:transition advTm="38268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5" t="3713"/>
          <a:stretch/>
        </p:blipFill>
        <p:spPr bwMode="auto">
          <a:xfrm>
            <a:off x="152400" y="2844261"/>
            <a:ext cx="4876800" cy="355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weed control is a Nightmare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999" y="2209800"/>
            <a:ext cx="3200399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Crews of 100s needed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Labor </a:t>
            </a:r>
            <a:r>
              <a:rPr lang="en-US" sz="2200" dirty="0"/>
              <a:t>getting harder to get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Back-breaking task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2-3 </a:t>
            </a:r>
            <a:r>
              <a:rPr lang="en-US" sz="2200" dirty="0" err="1" smtClean="0"/>
              <a:t>weedings</a:t>
            </a:r>
            <a:r>
              <a:rPr lang="en-US" sz="2200" dirty="0" smtClean="0"/>
              <a:t> per crop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Food contamination risk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$</a:t>
            </a:r>
            <a:r>
              <a:rPr lang="en-US" sz="2200" dirty="0" smtClean="0"/>
              <a:t>250-1,000 </a:t>
            </a:r>
            <a:r>
              <a:rPr lang="en-US" sz="2200" dirty="0"/>
              <a:t>per </a:t>
            </a:r>
            <a:r>
              <a:rPr lang="en-US" sz="2200" dirty="0" smtClean="0"/>
              <a:t>acre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828800"/>
            <a:ext cx="3674746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6553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04800" y="404278"/>
            <a:ext cx="1524000" cy="212570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txBody>
          <a:bodyPr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Produced Water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54800" y="1710514"/>
            <a:ext cx="1524000" cy="102155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Reuse  to </a:t>
            </a:r>
            <a:r>
              <a:rPr lang="en-US" dirty="0" err="1" smtClean="0">
                <a:solidFill>
                  <a:schemeClr val="bg1"/>
                </a:solidFill>
                <a:latin typeface="Corbel" pitchFamily="34" charset="0"/>
              </a:rPr>
              <a:t>Frac</a:t>
            </a:r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 Another Well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54800" y="381000"/>
            <a:ext cx="1524000" cy="408623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Disposal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54800" y="4861023"/>
            <a:ext cx="1524000" cy="4086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Discharge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06800" y="2578836"/>
            <a:ext cx="1524000" cy="71508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Primary Treatment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06800" y="4102836"/>
            <a:ext cx="1524000" cy="71508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Tertiary Treatment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6800" y="1148658"/>
            <a:ext cx="1524000" cy="71508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rbel" pitchFamily="34" charset="0"/>
              </a:rPr>
              <a:t>Dilution with Freshwater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70100" y="1467129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30400" y="2313594"/>
            <a:ext cx="1511300" cy="4938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07000" y="1506201"/>
            <a:ext cx="13462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70100" y="521436"/>
            <a:ext cx="4343400" cy="63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07000" y="2452808"/>
            <a:ext cx="1346200" cy="5568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1500" y="1969236"/>
            <a:ext cx="0" cy="4835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83200" y="4460380"/>
            <a:ext cx="1270000" cy="4806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81500" y="3417036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31000" y="5336798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rbel" pitchFamily="34" charset="0"/>
              </a:rPr>
              <a:t>Must be drinking water quality</a:t>
            </a:r>
            <a:endParaRPr lang="en-US" sz="1400" b="1" dirty="0">
              <a:latin typeface="Corbe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31000" y="2807436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rbel" pitchFamily="34" charset="0"/>
              </a:rPr>
              <a:t>How high can they go? </a:t>
            </a:r>
            <a:endParaRPr lang="en-US" sz="1400" b="1" dirty="0">
              <a:latin typeface="Corbe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1400" y="4873899"/>
            <a:ext cx="157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rbel" pitchFamily="34" charset="0"/>
              </a:rPr>
              <a:t>Current state of the art are evaporators and crystallizers</a:t>
            </a:r>
            <a:endParaRPr lang="en-US" sz="1400" b="1" dirty="0">
              <a:latin typeface="Corbel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403600" y="3569436"/>
            <a:ext cx="1905000" cy="250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rIns="0" rtlCol="0" anchor="ctr">
            <a:spAutoFit/>
          </a:bodyPr>
          <a:lstStyle/>
          <a:p>
            <a:pPr algn="ctr"/>
            <a:endParaRPr lang="en-US" sz="12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36700" y="4223654"/>
            <a:ext cx="157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rbel" pitchFamily="34" charset="0"/>
              </a:rPr>
              <a:t>This is where we fit in</a:t>
            </a:r>
            <a:endParaRPr lang="en-US" sz="1400" b="1" dirty="0">
              <a:latin typeface="Corbel" pitchFamily="34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755900" y="4614102"/>
            <a:ext cx="5270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1988" y="6094777"/>
            <a:ext cx="1642954" cy="6821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c="http://schemas.openxmlformats.org/markup-compatibility/2006" xmlns:mv="urn:schemas-microsoft-com:mac:vml" xmlns="" xmlns:ma14="http://schemas.microsoft.com/office/mac/drawingml/2011/main"/>
            </a:ext>
          </a:extLst>
        </p:spPr>
      </p:pic>
    </p:spTree>
    <p:extLst>
      <p:ext uri="{BB962C8B-B14F-4D97-AF65-F5344CB8AC3E}">
        <p14:creationId xmlns:p14="http://schemas.microsoft.com/office/powerpoint/2010/main" val="748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471356" y="926645"/>
            <a:ext cx="9615356" cy="5738217"/>
            <a:chOff x="-377859" y="376696"/>
            <a:chExt cx="9281270" cy="57382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-36065" y="376696"/>
              <a:ext cx="8939476" cy="57382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377859" y="1891183"/>
              <a:ext cx="465734" cy="4223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nut 8"/>
          <p:cNvSpPr/>
          <p:nvPr/>
        </p:nvSpPr>
        <p:spPr>
          <a:xfrm>
            <a:off x="3636724" y="667794"/>
            <a:ext cx="1837583" cy="2729015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7306417" y="610690"/>
            <a:ext cx="1837583" cy="2729015"/>
          </a:xfrm>
          <a:prstGeom prst="donut">
            <a:avLst>
              <a:gd name="adj" fmla="val 5344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5436" y="0"/>
            <a:ext cx="2684116" cy="69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Product/Market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Fit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4501" y="952501"/>
            <a:ext cx="1555750" cy="21272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6"/>
            <a:endCxn id="14" idx="2"/>
          </p:cNvCxnSpPr>
          <p:nvPr/>
        </p:nvCxnSpPr>
        <p:spPr>
          <a:xfrm flipV="1">
            <a:off x="5474307" y="1975198"/>
            <a:ext cx="1832110" cy="57104"/>
          </a:xfrm>
          <a:prstGeom prst="straightConnector1">
            <a:avLst/>
          </a:prstGeom>
          <a:ln w="152400">
            <a:solidFill>
              <a:srgbClr val="FF0000"/>
            </a:solidFill>
            <a:headEnd type="arrow"/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36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270125" y="1809750"/>
            <a:ext cx="4873625" cy="3413125"/>
            <a:chOff x="1968500" y="1825625"/>
            <a:chExt cx="4873625" cy="3413125"/>
          </a:xfrm>
        </p:grpSpPr>
        <p:sp>
          <p:nvSpPr>
            <p:cNvPr id="4" name="Rectangle 3"/>
            <p:cNvSpPr/>
            <p:nvPr/>
          </p:nvSpPr>
          <p:spPr>
            <a:xfrm>
              <a:off x="2032000" y="1825625"/>
              <a:ext cx="4810125" cy="34131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698875" y="2794000"/>
              <a:ext cx="1809750" cy="152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MVP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079625" y="1857375"/>
              <a:ext cx="1603375" cy="1254125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63750" y="3921125"/>
              <a:ext cx="1698625" cy="1301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68500" y="3048000"/>
              <a:ext cx="16827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Products </a:t>
              </a:r>
              <a:r>
                <a:rPr lang="en-US" sz="2400" dirty="0" smtClean="0">
                  <a:solidFill>
                    <a:schemeClr val="bg1"/>
                  </a:solidFill>
                </a:rPr>
                <a:t>&amp; </a:t>
              </a:r>
              <a:r>
                <a:rPr lang="en-US" sz="2800" dirty="0" smtClean="0">
                  <a:solidFill>
                    <a:schemeClr val="bg1"/>
                  </a:solidFill>
                </a:rPr>
                <a:t>Services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274" y="2041525"/>
              <a:ext cx="2212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Gain Creators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  <a:endCxn id="4" idx="3"/>
            </p:cNvCxnSpPr>
            <p:nvPr/>
          </p:nvCxnSpPr>
          <p:spPr>
            <a:xfrm flipV="1">
              <a:off x="5508625" y="3532188"/>
              <a:ext cx="1333500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25924" y="4448175"/>
              <a:ext cx="17907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Pain Killers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Value Proposition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Pain </a:t>
            </a:r>
            <a:r>
              <a:rPr lang="en-US" b="1" dirty="0" smtClean="0"/>
              <a:t>= Customer </a:t>
            </a:r>
            <a:r>
              <a:rPr lang="en-US" b="1" dirty="0" smtClean="0">
                <a:solidFill>
                  <a:srgbClr val="FF0000"/>
                </a:solidFill>
              </a:rPr>
              <a:t>Problem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Gain </a:t>
            </a:r>
            <a:r>
              <a:rPr lang="en-US" b="1" dirty="0" smtClean="0"/>
              <a:t>= Customer </a:t>
            </a:r>
            <a:r>
              <a:rPr lang="en-US" b="1" dirty="0" smtClean="0">
                <a:solidFill>
                  <a:srgbClr val="FF0000"/>
                </a:solidFill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38375" y="1524001"/>
            <a:ext cx="5191125" cy="4254500"/>
            <a:chOff x="2238375" y="1524001"/>
            <a:chExt cx="5191125" cy="4254500"/>
          </a:xfrm>
        </p:grpSpPr>
        <p:sp>
          <p:nvSpPr>
            <p:cNvPr id="12" name="Oval 11"/>
            <p:cNvSpPr/>
            <p:nvPr/>
          </p:nvSpPr>
          <p:spPr>
            <a:xfrm>
              <a:off x="2238375" y="1524001"/>
              <a:ext cx="5191125" cy="4254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30625" y="2682875"/>
              <a:ext cx="2381250" cy="16351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Persona /Archetype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6"/>
            <p:cNvCxnSpPr>
              <a:endCxn id="5" idx="1"/>
            </p:cNvCxnSpPr>
            <p:nvPr/>
          </p:nvCxnSpPr>
          <p:spPr>
            <a:xfrm>
              <a:off x="3143251" y="2016124"/>
              <a:ext cx="936100" cy="90621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254376" y="4191001"/>
              <a:ext cx="1111249" cy="1047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54249" y="3111500"/>
              <a:ext cx="182562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2400" dirty="0" smtClean="0">
                  <a:solidFill>
                    <a:schemeClr val="bg1"/>
                  </a:solidFill>
                </a:rPr>
                <a:t> Jobs</a:t>
              </a:r>
            </a:p>
            <a:p>
              <a:pPr marL="174625" indent="-174625">
                <a:buFont typeface="Arial"/>
                <a:buChar char="•"/>
                <a:tabLst>
                  <a:tab pos="206375" algn="l"/>
                </a:tabLst>
              </a:pPr>
              <a:r>
                <a:rPr lang="en-US" sz="2400" dirty="0" smtClean="0">
                  <a:solidFill>
                    <a:schemeClr val="bg1"/>
                  </a:solidFill>
                </a:rPr>
                <a:t>Problem or Need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8274" y="2041525"/>
              <a:ext cx="1879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Gains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>
              <a:stCxn id="5" idx="6"/>
            </p:cNvCxnSpPr>
            <p:nvPr/>
          </p:nvCxnSpPr>
          <p:spPr>
            <a:xfrm>
              <a:off x="6111875" y="3500438"/>
              <a:ext cx="1285875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591049" y="4448175"/>
              <a:ext cx="1539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</a:rPr>
                <a:t>Pains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Customer Segment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048125" y="6396335"/>
            <a:ext cx="174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Market Type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4549380" y="6136085"/>
            <a:ext cx="554830" cy="1588"/>
          </a:xfrm>
          <a:prstGeom prst="straightConnector1">
            <a:avLst/>
          </a:prstGeom>
          <a:ln w="31750"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-471356" y="926645"/>
            <a:ext cx="9615356" cy="5738217"/>
            <a:chOff x="-377859" y="376696"/>
            <a:chExt cx="9281270" cy="573821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rcRect r="3532"/>
            <a:stretch>
              <a:fillRect/>
            </a:stretch>
          </p:blipFill>
          <p:spPr>
            <a:xfrm>
              <a:off x="-36065" y="376696"/>
              <a:ext cx="8939476" cy="573821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-377859" y="1891183"/>
              <a:ext cx="465734" cy="4223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524501" y="920750"/>
            <a:ext cx="1555750" cy="3873499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331432" y="3165823"/>
            <a:ext cx="1832110" cy="57104"/>
          </a:xfrm>
          <a:prstGeom prst="straightConnector1">
            <a:avLst/>
          </a:prstGeom>
          <a:ln w="152400">
            <a:solidFill>
              <a:srgbClr val="FF0000"/>
            </a:solidFill>
            <a:headEnd type="arrow"/>
            <a:tailEnd type="arrow"/>
          </a:ln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40125" y="2159000"/>
            <a:ext cx="1830513" cy="1612900"/>
            <a:chOff x="1968500" y="1825625"/>
            <a:chExt cx="4873625" cy="3413125"/>
          </a:xfrm>
        </p:grpSpPr>
        <p:sp>
          <p:nvSpPr>
            <p:cNvPr id="11" name="Rectangle 10"/>
            <p:cNvSpPr/>
            <p:nvPr/>
          </p:nvSpPr>
          <p:spPr>
            <a:xfrm>
              <a:off x="2032000" y="1825625"/>
              <a:ext cx="4810125" cy="34131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98875" y="2794000"/>
              <a:ext cx="1809750" cy="152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</a:rPr>
                <a:t>MVP</a:t>
              </a:r>
              <a:endParaRPr lang="en-US" sz="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079625" y="1857375"/>
              <a:ext cx="1603375" cy="1254125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63750" y="3921125"/>
              <a:ext cx="1698625" cy="1301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68500" y="3048001"/>
              <a:ext cx="1682748" cy="104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Products </a:t>
              </a:r>
              <a:r>
                <a:rPr lang="en-US" sz="800" dirty="0" smtClean="0">
                  <a:solidFill>
                    <a:schemeClr val="bg1"/>
                  </a:solidFill>
                </a:rPr>
                <a:t>&amp; </a:t>
              </a:r>
              <a:r>
                <a:rPr lang="en-US" sz="900" dirty="0" smtClean="0">
                  <a:solidFill>
                    <a:schemeClr val="bg1"/>
                  </a:solidFill>
                </a:rPr>
                <a:t>Services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78275" y="2041524"/>
              <a:ext cx="2212975" cy="488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Gain Creators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" idx="6"/>
              <a:endCxn id="11" idx="3"/>
            </p:cNvCxnSpPr>
            <p:nvPr/>
          </p:nvCxnSpPr>
          <p:spPr>
            <a:xfrm flipV="1">
              <a:off x="5508625" y="3532188"/>
              <a:ext cx="1333500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25924" y="4448174"/>
              <a:ext cx="1790702" cy="781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Pain Killers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39000" y="2301875"/>
            <a:ext cx="1905000" cy="1651000"/>
            <a:chOff x="2238375" y="1524001"/>
            <a:chExt cx="5191125" cy="4254500"/>
          </a:xfrm>
        </p:grpSpPr>
        <p:sp>
          <p:nvSpPr>
            <p:cNvPr id="24" name="Oval 23"/>
            <p:cNvSpPr/>
            <p:nvPr/>
          </p:nvSpPr>
          <p:spPr>
            <a:xfrm>
              <a:off x="2238375" y="1524001"/>
              <a:ext cx="5191125" cy="42545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5" name="Oval 24"/>
            <p:cNvSpPr/>
            <p:nvPr/>
          </p:nvSpPr>
          <p:spPr>
            <a:xfrm>
              <a:off x="3730625" y="2682875"/>
              <a:ext cx="2381250" cy="16351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rgbClr val="FF0000"/>
                  </a:solidFill>
                </a:rPr>
                <a:t>Persona /Archetype</a:t>
              </a:r>
              <a:endParaRPr lang="en-US" sz="4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>
              <a:endCxn id="25" idx="1"/>
            </p:cNvCxnSpPr>
            <p:nvPr/>
          </p:nvCxnSpPr>
          <p:spPr>
            <a:xfrm>
              <a:off x="3143251" y="2016124"/>
              <a:ext cx="936100" cy="90621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3254376" y="4191001"/>
              <a:ext cx="1111249" cy="1047750"/>
            </a:xfrm>
            <a:prstGeom prst="line">
              <a:avLst/>
            </a:prstGeom>
            <a:ln w="762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54248" y="3111502"/>
              <a:ext cx="1825625" cy="1070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sz="700" dirty="0" smtClean="0">
                  <a:solidFill>
                    <a:schemeClr val="bg1"/>
                  </a:solidFill>
                </a:rPr>
                <a:t> Jobs</a:t>
              </a:r>
            </a:p>
            <a:p>
              <a:pPr marL="174625" indent="-174625">
                <a:buFont typeface="Arial"/>
                <a:buChar char="•"/>
                <a:tabLst>
                  <a:tab pos="206375" algn="l"/>
                </a:tabLst>
              </a:pPr>
              <a:r>
                <a:rPr lang="en-US" sz="700" dirty="0" smtClean="0">
                  <a:solidFill>
                    <a:schemeClr val="bg1"/>
                  </a:solidFill>
                </a:rPr>
                <a:t>Problem or Need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78271" y="2041524"/>
              <a:ext cx="1879599" cy="555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Gains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5" idx="6"/>
            </p:cNvCxnSpPr>
            <p:nvPr/>
          </p:nvCxnSpPr>
          <p:spPr>
            <a:xfrm>
              <a:off x="6111875" y="3500438"/>
              <a:ext cx="1285875" cy="23812"/>
            </a:xfrm>
            <a:prstGeom prst="line">
              <a:avLst/>
            </a:prstGeom>
            <a:ln w="76200"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91050" y="4448175"/>
              <a:ext cx="1539876" cy="555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Pains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" y="962025"/>
            <a:ext cx="3444875" cy="54991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44423" y="4017259"/>
            <a:ext cx="5599577" cy="2840741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64311" y="3952875"/>
            <a:ext cx="2684116" cy="693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Product/Market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Fit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436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Product/Services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5685</TotalTime>
  <Words>1316</Words>
  <Application>Microsoft Office PowerPoint</Application>
  <PresentationFormat>On-screen Show (4:3)</PresentationFormat>
  <Paragraphs>212</Paragraphs>
  <Slides>36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Bookman Old Style</vt:lpstr>
      <vt:lpstr>Calibri</vt:lpstr>
      <vt:lpstr>Corbel</vt:lpstr>
      <vt:lpstr>Gill Sans MT</vt:lpstr>
      <vt:lpstr>Lucida Grande</vt:lpstr>
      <vt:lpstr>Wingdings</vt:lpstr>
      <vt:lpstr>Wingdings 3</vt:lpstr>
      <vt:lpstr>ヒラギノ角ゴ ProN W3</vt:lpstr>
      <vt:lpstr>Office Theme</vt:lpstr>
      <vt:lpstr>Origin</vt:lpstr>
      <vt:lpstr>   VX 420: Business Basics for Entrepreneurship   </vt:lpstr>
      <vt:lpstr>Value Proposition</vt:lpstr>
      <vt:lpstr>PowerPoint Presentation</vt:lpstr>
      <vt:lpstr>PowerPoint Presentation</vt:lpstr>
      <vt:lpstr>The Value Proposition </vt:lpstr>
      <vt:lpstr>Pain = Customer Problem Gain = Customer Solution</vt:lpstr>
      <vt:lpstr>The Customer Segment</vt:lpstr>
      <vt:lpstr>PowerPoint Presentation</vt:lpstr>
      <vt:lpstr>Product/Services</vt:lpstr>
      <vt:lpstr>Value Proposition - Products</vt:lpstr>
      <vt:lpstr>Value Proposition - Services</vt:lpstr>
      <vt:lpstr>Pain Killers</vt:lpstr>
      <vt:lpstr>Pain Killers - Hypotheses</vt:lpstr>
      <vt:lpstr>Pain Killer – Is it a Problem or Need?</vt:lpstr>
      <vt:lpstr>Pain Killer - Ranking</vt:lpstr>
      <vt:lpstr>Gain Creators</vt:lpstr>
      <vt:lpstr>Gain Creators- Hypotheses</vt:lpstr>
      <vt:lpstr>Gain Creator- Ranking</vt:lpstr>
      <vt:lpstr>Minimum Viable Product</vt:lpstr>
      <vt:lpstr>Define Minimum Viable Product – Physical</vt:lpstr>
      <vt:lpstr>Define the Minimum Viable Product –  Web/Mobile</vt:lpstr>
      <vt:lpstr>The Art of the MVP</vt:lpstr>
      <vt:lpstr>Things to Consider</vt:lpstr>
      <vt:lpstr>Value Proposition – Common Mistakes</vt:lpstr>
      <vt:lpstr>Questions for Value Proposition</vt:lpstr>
      <vt:lpstr>Key Questions for Value Prop</vt:lpstr>
      <vt:lpstr>PowerPoint Presentation</vt:lpstr>
      <vt:lpstr>Technology and Market Insight</vt:lpstr>
      <vt:lpstr>Examples of Technical Insight</vt:lpstr>
      <vt:lpstr>Examples of Market Insight</vt:lpstr>
      <vt:lpstr>Types of Value Propositions</vt:lpstr>
      <vt:lpstr>Insight</vt:lpstr>
      <vt:lpstr>PowerPoint Presentation</vt:lpstr>
      <vt:lpstr>Value proposition</vt:lpstr>
      <vt:lpstr>Hand weed control is a Nightmare</vt:lpstr>
      <vt:lpstr>PowerPoint Presentation</vt:lpstr>
    </vt:vector>
  </TitlesOfParts>
  <Company>Stanford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E245 Value Proposition</dc:title>
  <dc:creator>Ko Family</dc:creator>
  <cp:lastModifiedBy>ray</cp:lastModifiedBy>
  <cp:revision>97</cp:revision>
  <cp:lastPrinted>2012-01-17T20:47:40Z</cp:lastPrinted>
  <dcterms:created xsi:type="dcterms:W3CDTF">2012-06-22T06:06:24Z</dcterms:created>
  <dcterms:modified xsi:type="dcterms:W3CDTF">2018-05-06T04:03:15Z</dcterms:modified>
</cp:coreProperties>
</file>