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7" r:id="rId13"/>
    <p:sldId id="258" r:id="rId1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CF184B9-F75F-4C25-975C-25317CC6CD50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3" autoAdjust="0"/>
  </p:normalViewPr>
  <p:slideViewPr>
    <p:cSldViewPr snapToGrid="0">
      <p:cViewPr varScale="1">
        <p:scale>
          <a:sx n="45" d="100"/>
          <a:sy n="45" d="100"/>
        </p:scale>
        <p:origin x="2885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E93F-65B3-4E93-BA7C-22CA689A9A7E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937-228F-446C-981C-1982976AC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E93F-65B3-4E93-BA7C-22CA689A9A7E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937-228F-446C-981C-1982976AC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7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E93F-65B3-4E93-BA7C-22CA689A9A7E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937-228F-446C-981C-1982976AC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0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E93F-65B3-4E93-BA7C-22CA689A9A7E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937-228F-446C-981C-1982976AC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E93F-65B3-4E93-BA7C-22CA689A9A7E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937-228F-446C-981C-1982976AC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0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E93F-65B3-4E93-BA7C-22CA689A9A7E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937-228F-446C-981C-1982976AC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35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E93F-65B3-4E93-BA7C-22CA689A9A7E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937-228F-446C-981C-1982976AC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3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E93F-65B3-4E93-BA7C-22CA689A9A7E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937-228F-446C-981C-1982976AC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9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E93F-65B3-4E93-BA7C-22CA689A9A7E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937-228F-446C-981C-1982976AC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7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E93F-65B3-4E93-BA7C-22CA689A9A7E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937-228F-446C-981C-1982976AC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57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E93F-65B3-4E93-BA7C-22CA689A9A7E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0937-228F-446C-981C-1982976AC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5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DE93F-65B3-4E93-BA7C-22CA689A9A7E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90937-228F-446C-981C-1982976AC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3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3CDE04-B5BA-3EFD-1A9F-DD18EAD266DB}"/>
              </a:ext>
            </a:extLst>
          </p:cNvPr>
          <p:cNvSpPr txBox="1"/>
          <p:nvPr/>
        </p:nvSpPr>
        <p:spPr>
          <a:xfrm>
            <a:off x="536834" y="1808853"/>
            <a:ext cx="4962433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📱 홈</a:t>
            </a:r>
          </a:p>
          <a:p>
            <a:r>
              <a:rPr lang="ko-KR" altLang="en-US" sz="2800" dirty="0"/>
              <a:t>├── 증상 입력 → 약 추천</a:t>
            </a:r>
          </a:p>
          <a:p>
            <a:r>
              <a:rPr lang="ko-KR" altLang="en-US" sz="2800" dirty="0"/>
              <a:t>├── 복용 중인 약 등록</a:t>
            </a:r>
          </a:p>
          <a:p>
            <a:r>
              <a:rPr lang="ko-KR" altLang="en-US" sz="2800" dirty="0"/>
              <a:t>├── 약물 상호작용 확인</a:t>
            </a:r>
          </a:p>
          <a:p>
            <a:r>
              <a:rPr lang="ko-KR" altLang="en-US" sz="2800" dirty="0"/>
              <a:t>├── 복약 알림 설정</a:t>
            </a:r>
          </a:p>
          <a:p>
            <a:r>
              <a:rPr lang="ko-KR" altLang="en-US" sz="2800" dirty="0"/>
              <a:t>├── 복지 정보 보기</a:t>
            </a:r>
          </a:p>
          <a:p>
            <a:r>
              <a:rPr lang="ko-KR" altLang="en-US" sz="2800" dirty="0"/>
              <a:t>└── 음성 모드로 전환</a:t>
            </a:r>
          </a:p>
          <a:p>
            <a:endParaRPr lang="ko-KR" altLang="en-US" sz="2800" dirty="0"/>
          </a:p>
          <a:p>
            <a:r>
              <a:rPr lang="ko-KR" altLang="en-US" sz="2800" dirty="0"/>
              <a:t>📘 내 정보</a:t>
            </a:r>
          </a:p>
          <a:p>
            <a:r>
              <a:rPr lang="ko-KR" altLang="en-US" sz="2800" dirty="0"/>
              <a:t>├── 내 복약 이력</a:t>
            </a:r>
          </a:p>
          <a:p>
            <a:r>
              <a:rPr lang="ko-KR" altLang="en-US" sz="2800" dirty="0"/>
              <a:t>├── 알림 내역</a:t>
            </a:r>
          </a:p>
          <a:p>
            <a:r>
              <a:rPr lang="ko-KR" altLang="en-US" sz="2800" dirty="0"/>
              <a:t>└── 프로필 </a:t>
            </a:r>
            <a:r>
              <a:rPr lang="en-US" altLang="ko-KR" sz="2800" dirty="0"/>
              <a:t>(</a:t>
            </a:r>
            <a:r>
              <a:rPr lang="ko-KR" altLang="en-US" sz="2800" dirty="0"/>
              <a:t>연령</a:t>
            </a:r>
            <a:r>
              <a:rPr lang="en-US" altLang="ko-KR" sz="2800" dirty="0"/>
              <a:t>, </a:t>
            </a:r>
            <a:r>
              <a:rPr lang="ko-KR" altLang="en-US" sz="2800" dirty="0"/>
              <a:t>복용 약 등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ko-KR" altLang="en-US" sz="2800" dirty="0"/>
              <a:t>🔔 알림</a:t>
            </a:r>
          </a:p>
          <a:p>
            <a:r>
              <a:rPr lang="ko-KR" altLang="en-US" sz="2800" dirty="0"/>
              <a:t>├── 약 복용 시간</a:t>
            </a:r>
          </a:p>
          <a:p>
            <a:r>
              <a:rPr lang="ko-KR" altLang="en-US" sz="2800" dirty="0"/>
              <a:t>└── 이상 복용 경고</a:t>
            </a:r>
          </a:p>
          <a:p>
            <a:endParaRPr lang="ko-KR" altLang="en-US" sz="2800" dirty="0"/>
          </a:p>
          <a:p>
            <a:r>
              <a:rPr lang="ko-KR" altLang="en-US" sz="2800" dirty="0"/>
              <a:t>⚙️ 설정</a:t>
            </a:r>
          </a:p>
          <a:p>
            <a:r>
              <a:rPr lang="ko-KR" altLang="en-US" sz="2800" dirty="0"/>
              <a:t>├── 시니어 </a:t>
            </a:r>
            <a:r>
              <a:rPr lang="en-US" altLang="ko-KR" sz="2800" dirty="0"/>
              <a:t>UI </a:t>
            </a:r>
            <a:r>
              <a:rPr lang="ko-KR" altLang="en-US" sz="2800" dirty="0"/>
              <a:t>모드 </a:t>
            </a:r>
            <a:r>
              <a:rPr lang="en-US" altLang="ko-KR" sz="2800" dirty="0"/>
              <a:t>on/off</a:t>
            </a:r>
          </a:p>
          <a:p>
            <a:r>
              <a:rPr lang="en-US" altLang="ko-KR" sz="2800" dirty="0"/>
              <a:t>├── </a:t>
            </a:r>
            <a:r>
              <a:rPr lang="ko-KR" altLang="en-US" sz="2800" dirty="0"/>
              <a:t>음성 안내 </a:t>
            </a:r>
            <a:r>
              <a:rPr lang="en-US" altLang="ko-KR" sz="2800" dirty="0"/>
              <a:t>on/off</a:t>
            </a:r>
          </a:p>
          <a:p>
            <a:r>
              <a:rPr lang="en-US" altLang="ko-KR" sz="2800" dirty="0"/>
              <a:t>└── </a:t>
            </a:r>
            <a:r>
              <a:rPr lang="ko-KR" altLang="en-US" sz="2800" dirty="0"/>
              <a:t>다국어 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0FE21-13AF-E648-4522-73C6C66C98DA}"/>
              </a:ext>
            </a:extLst>
          </p:cNvPr>
          <p:cNvSpPr txBox="1"/>
          <p:nvPr/>
        </p:nvSpPr>
        <p:spPr>
          <a:xfrm>
            <a:off x="143303" y="465664"/>
            <a:ext cx="5749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📱 </a:t>
            </a:r>
            <a:r>
              <a:rPr lang="en-US" altLang="ko-KR" sz="3200" dirty="0"/>
              <a:t>Menu Structure (</a:t>
            </a:r>
            <a:r>
              <a:rPr lang="ko-KR" altLang="en-US" sz="3200" dirty="0"/>
              <a:t>메뉴 구조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49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8BE718-2148-9ADF-4677-9E6E11518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DB5DA9B-0605-D184-E6D0-0C1506869AB9}"/>
              </a:ext>
            </a:extLst>
          </p:cNvPr>
          <p:cNvCxnSpPr>
            <a:cxnSpLocks/>
          </p:cNvCxnSpPr>
          <p:nvPr/>
        </p:nvCxnSpPr>
        <p:spPr>
          <a:xfrm>
            <a:off x="0" y="10684933"/>
            <a:ext cx="685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908540-706F-AF5A-7997-2363F47C7698}"/>
              </a:ext>
            </a:extLst>
          </p:cNvPr>
          <p:cNvSpPr txBox="1"/>
          <p:nvPr/>
        </p:nvSpPr>
        <p:spPr>
          <a:xfrm>
            <a:off x="270934" y="10888133"/>
            <a:ext cx="103293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홈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0F602-10A4-CC06-7C02-D0ADE1D9EB79}"/>
              </a:ext>
            </a:extLst>
          </p:cNvPr>
          <p:cNvSpPr txBox="1"/>
          <p:nvPr/>
        </p:nvSpPr>
        <p:spPr>
          <a:xfrm>
            <a:off x="1913468" y="10888132"/>
            <a:ext cx="1168399" cy="1077218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alpha val="97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내정보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3AC625-5C32-5C4B-D2A5-AAB5B3DE714D}"/>
              </a:ext>
            </a:extLst>
          </p:cNvPr>
          <p:cNvSpPr txBox="1"/>
          <p:nvPr/>
        </p:nvSpPr>
        <p:spPr>
          <a:xfrm>
            <a:off x="3653367" y="10888132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알림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FA4F-4B41-7EA5-EEC0-36EBA59BAB0C}"/>
              </a:ext>
            </a:extLst>
          </p:cNvPr>
          <p:cNvSpPr txBox="1"/>
          <p:nvPr/>
        </p:nvSpPr>
        <p:spPr>
          <a:xfrm>
            <a:off x="5393267" y="10888133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설정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16D6BC-6213-92D5-D410-77057D326EE7}"/>
              </a:ext>
            </a:extLst>
          </p:cNvPr>
          <p:cNvSpPr txBox="1">
            <a:spLocks/>
          </p:cNvSpPr>
          <p:nvPr/>
        </p:nvSpPr>
        <p:spPr>
          <a:xfrm>
            <a:off x="1646766" y="575734"/>
            <a:ext cx="3975101" cy="1185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 err="1"/>
              <a:t>홍길동님</a:t>
            </a:r>
            <a:endParaRPr lang="ko-KR" altLang="en-US" sz="4800" dirty="0"/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0D71AD39-6EB8-42E5-DD4E-9676FD45CC1D}"/>
              </a:ext>
            </a:extLst>
          </p:cNvPr>
          <p:cNvSpPr/>
          <p:nvPr/>
        </p:nvSpPr>
        <p:spPr>
          <a:xfrm>
            <a:off x="372534" y="508001"/>
            <a:ext cx="1032933" cy="1253062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B6444-2280-885D-9149-3C0C0C27F46A}"/>
              </a:ext>
            </a:extLst>
          </p:cNvPr>
          <p:cNvSpPr txBox="1">
            <a:spLocks/>
          </p:cNvSpPr>
          <p:nvPr/>
        </p:nvSpPr>
        <p:spPr>
          <a:xfrm>
            <a:off x="558801" y="2235202"/>
            <a:ext cx="2870200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/>
              <a:t>나이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F083F-BB79-C58C-C564-76405EF8B38D}"/>
              </a:ext>
            </a:extLst>
          </p:cNvPr>
          <p:cNvSpPr txBox="1">
            <a:spLocks/>
          </p:cNvSpPr>
          <p:nvPr/>
        </p:nvSpPr>
        <p:spPr>
          <a:xfrm>
            <a:off x="3429000" y="2235201"/>
            <a:ext cx="3263897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성별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59DAD-2D48-2763-4166-D1A6C8190581}"/>
              </a:ext>
            </a:extLst>
          </p:cNvPr>
          <p:cNvSpPr txBox="1">
            <a:spLocks/>
          </p:cNvSpPr>
          <p:nvPr/>
        </p:nvSpPr>
        <p:spPr>
          <a:xfrm>
            <a:off x="558797" y="3132669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병력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C685C-4A27-3218-8FDE-12209842BDE2}"/>
              </a:ext>
            </a:extLst>
          </p:cNvPr>
          <p:cNvSpPr txBox="1">
            <a:spLocks/>
          </p:cNvSpPr>
          <p:nvPr/>
        </p:nvSpPr>
        <p:spPr>
          <a:xfrm>
            <a:off x="5621868" y="575734"/>
            <a:ext cx="1071030" cy="11853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fontScale="85000" lnSpcReduction="20000"/>
          </a:bodyPr>
          <a:lstStyle/>
          <a:p>
            <a:r>
              <a:rPr lang="ko-KR" altLang="en-US" sz="4800" dirty="0"/>
              <a:t>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F246E-348D-3A76-6912-92390E5FCE9F}"/>
              </a:ext>
            </a:extLst>
          </p:cNvPr>
          <p:cNvSpPr txBox="1">
            <a:spLocks/>
          </p:cNvSpPr>
          <p:nvPr/>
        </p:nvSpPr>
        <p:spPr>
          <a:xfrm>
            <a:off x="558797" y="4013201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복용중인 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FB2CB-52BF-491E-D25F-E9FD2E4B5867}"/>
              </a:ext>
            </a:extLst>
          </p:cNvPr>
          <p:cNvSpPr txBox="1">
            <a:spLocks/>
          </p:cNvSpPr>
          <p:nvPr/>
        </p:nvSpPr>
        <p:spPr>
          <a:xfrm>
            <a:off x="550336" y="6417736"/>
            <a:ext cx="2074332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보호자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D7BDB-F82F-BA2A-568F-FDA9774E88CB}"/>
              </a:ext>
            </a:extLst>
          </p:cNvPr>
          <p:cNvSpPr txBox="1">
            <a:spLocks/>
          </p:cNvSpPr>
          <p:nvPr/>
        </p:nvSpPr>
        <p:spPr>
          <a:xfrm>
            <a:off x="558796" y="4910668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내 주변 약국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CFFA2A-BB15-660D-46AC-D9C6150B1CD7}"/>
              </a:ext>
            </a:extLst>
          </p:cNvPr>
          <p:cNvSpPr txBox="1">
            <a:spLocks/>
          </p:cNvSpPr>
          <p:nvPr/>
        </p:nvSpPr>
        <p:spPr>
          <a:xfrm>
            <a:off x="550332" y="8195735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전화번호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E804BC-BD69-3C8B-3D27-148B61F7D4D4}"/>
              </a:ext>
            </a:extLst>
          </p:cNvPr>
          <p:cNvSpPr txBox="1">
            <a:spLocks/>
          </p:cNvSpPr>
          <p:nvPr/>
        </p:nvSpPr>
        <p:spPr>
          <a:xfrm>
            <a:off x="2616201" y="6417736"/>
            <a:ext cx="4068232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이름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B7447-D908-BC16-292F-0C7B4CBA4E4C}"/>
              </a:ext>
            </a:extLst>
          </p:cNvPr>
          <p:cNvSpPr txBox="1">
            <a:spLocks/>
          </p:cNvSpPr>
          <p:nvPr/>
        </p:nvSpPr>
        <p:spPr>
          <a:xfrm>
            <a:off x="550333" y="7315203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관계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72604-A2DB-5CCA-122B-43229C107327}"/>
              </a:ext>
            </a:extLst>
          </p:cNvPr>
          <p:cNvSpPr txBox="1">
            <a:spLocks/>
          </p:cNvSpPr>
          <p:nvPr/>
        </p:nvSpPr>
        <p:spPr>
          <a:xfrm>
            <a:off x="550332" y="9364135"/>
            <a:ext cx="5071536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보호자 추가 </a:t>
            </a:r>
          </a:p>
        </p:txBody>
      </p:sp>
      <p:pic>
        <p:nvPicPr>
          <p:cNvPr id="20" name="그래픽 19" descr="QR 코드 단색으로 채워진">
            <a:extLst>
              <a:ext uri="{FF2B5EF4-FFF2-40B4-BE49-F238E27FC236}">
                <a16:creationId xmlns:a16="http://schemas.microsoft.com/office/drawing/2014/main" id="{A1CFE906-7E1F-C867-AC58-A2D61879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8495" y="9414933"/>
            <a:ext cx="914400" cy="914400"/>
          </a:xfrm>
          <a:prstGeom prst="rect">
            <a:avLst/>
          </a:prstGeom>
        </p:spPr>
      </p:pic>
      <p:sp>
        <p:nvSpPr>
          <p:cNvPr id="27" name="실행 단추: 홈으로 이동 2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FD75394-C018-720B-E085-356FAA00B18E}"/>
              </a:ext>
            </a:extLst>
          </p:cNvPr>
          <p:cNvSpPr/>
          <p:nvPr/>
        </p:nvSpPr>
        <p:spPr>
          <a:xfrm>
            <a:off x="270934" y="10888132"/>
            <a:ext cx="1071034" cy="965201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15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575FDC-5DF7-9791-00D0-E168C8CC8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8B4750-E42A-257F-F480-3A4546066025}"/>
              </a:ext>
            </a:extLst>
          </p:cNvPr>
          <p:cNvCxnSpPr>
            <a:cxnSpLocks/>
          </p:cNvCxnSpPr>
          <p:nvPr/>
        </p:nvCxnSpPr>
        <p:spPr>
          <a:xfrm>
            <a:off x="0" y="10684933"/>
            <a:ext cx="685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28B71D-07C0-88AF-5D6B-B7781DEC414A}"/>
              </a:ext>
            </a:extLst>
          </p:cNvPr>
          <p:cNvSpPr txBox="1"/>
          <p:nvPr/>
        </p:nvSpPr>
        <p:spPr>
          <a:xfrm>
            <a:off x="270934" y="10888133"/>
            <a:ext cx="103293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홈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4CBB4E-962C-4FE6-029A-883D99BFC2F7}"/>
              </a:ext>
            </a:extLst>
          </p:cNvPr>
          <p:cNvSpPr txBox="1"/>
          <p:nvPr/>
        </p:nvSpPr>
        <p:spPr>
          <a:xfrm>
            <a:off x="1913468" y="10888132"/>
            <a:ext cx="1168399" cy="1077218"/>
          </a:xfrm>
          <a:prstGeom prst="rect">
            <a:avLst/>
          </a:prstGeom>
          <a:noFill/>
          <a:ln>
            <a:solidFill>
              <a:schemeClr val="tx1">
                <a:alpha val="97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내정보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FA522C-ED63-C828-1282-6B6EAF9CA0B4}"/>
              </a:ext>
            </a:extLst>
          </p:cNvPr>
          <p:cNvSpPr txBox="1"/>
          <p:nvPr/>
        </p:nvSpPr>
        <p:spPr>
          <a:xfrm>
            <a:off x="3653367" y="10888132"/>
            <a:ext cx="1032933" cy="12003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알림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5AF00-8C3D-33D1-BB4D-24370DA5FC88}"/>
              </a:ext>
            </a:extLst>
          </p:cNvPr>
          <p:cNvSpPr txBox="1"/>
          <p:nvPr/>
        </p:nvSpPr>
        <p:spPr>
          <a:xfrm>
            <a:off x="5393267" y="10888133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설정</a:t>
            </a:r>
            <a:endParaRPr lang="ko-KR" altLang="en-US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10F27-96BE-8AF8-348E-62EF3DA3E081}"/>
              </a:ext>
            </a:extLst>
          </p:cNvPr>
          <p:cNvSpPr txBox="1">
            <a:spLocks/>
          </p:cNvSpPr>
          <p:nvPr/>
        </p:nvSpPr>
        <p:spPr>
          <a:xfrm>
            <a:off x="440263" y="1507067"/>
            <a:ext cx="1913466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아침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8DED8-2484-BEDA-ED34-2BBBA24AB645}"/>
              </a:ext>
            </a:extLst>
          </p:cNvPr>
          <p:cNvSpPr txBox="1">
            <a:spLocks/>
          </p:cNvSpPr>
          <p:nvPr/>
        </p:nvSpPr>
        <p:spPr>
          <a:xfrm>
            <a:off x="4567762" y="1507066"/>
            <a:ext cx="2006597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저녁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D5E04-9294-E5C2-E49E-12CDEF03506B}"/>
              </a:ext>
            </a:extLst>
          </p:cNvPr>
          <p:cNvSpPr txBox="1">
            <a:spLocks/>
          </p:cNvSpPr>
          <p:nvPr/>
        </p:nvSpPr>
        <p:spPr>
          <a:xfrm>
            <a:off x="440258" y="2374706"/>
            <a:ext cx="1913466" cy="8805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Autofit/>
          </a:bodyPr>
          <a:lstStyle/>
          <a:p>
            <a:r>
              <a:rPr lang="en-US" altLang="ko-KR" sz="2400" dirty="0"/>
              <a:t>A</a:t>
            </a:r>
            <a:r>
              <a:rPr lang="ko-KR" altLang="en-US" sz="2400" dirty="0"/>
              <a:t>약</a:t>
            </a:r>
            <a:endParaRPr lang="en-US" altLang="ko-KR" sz="2400" dirty="0"/>
          </a:p>
          <a:p>
            <a:r>
              <a:rPr lang="ko-KR" altLang="en-US" sz="2400" dirty="0"/>
              <a:t>식전 </a:t>
            </a:r>
            <a:r>
              <a:rPr lang="en-US" altLang="ko-KR" sz="2400" dirty="0"/>
              <a:t>30</a:t>
            </a:r>
            <a:r>
              <a:rPr lang="ko-KR" altLang="en-US" sz="2400" dirty="0"/>
              <a:t>분</a:t>
            </a:r>
            <a:endParaRPr lang="en-US" altLang="ko-KR" sz="2400" dirty="0"/>
          </a:p>
          <a:p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ECA9F-7A30-79EC-63B4-A868DF57BE7B}"/>
              </a:ext>
            </a:extLst>
          </p:cNvPr>
          <p:cNvSpPr txBox="1">
            <a:spLocks/>
          </p:cNvSpPr>
          <p:nvPr/>
        </p:nvSpPr>
        <p:spPr>
          <a:xfrm>
            <a:off x="478372" y="4503881"/>
            <a:ext cx="6134098" cy="7115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pPr algn="ctr"/>
            <a:r>
              <a:rPr lang="ko-KR" altLang="en-US" sz="3200" dirty="0"/>
              <a:t>복용 약 추가하기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4EE7C-BC8E-84BF-B880-68AD0EC5D667}"/>
              </a:ext>
            </a:extLst>
          </p:cNvPr>
          <p:cNvSpPr txBox="1">
            <a:spLocks/>
          </p:cNvSpPr>
          <p:nvPr/>
        </p:nvSpPr>
        <p:spPr>
          <a:xfrm>
            <a:off x="2353728" y="1507066"/>
            <a:ext cx="2214033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점심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18EC5-C588-F5CF-CEAA-F6FA57E8733B}"/>
              </a:ext>
            </a:extLst>
          </p:cNvPr>
          <p:cNvSpPr txBox="1">
            <a:spLocks/>
          </p:cNvSpPr>
          <p:nvPr/>
        </p:nvSpPr>
        <p:spPr>
          <a:xfrm>
            <a:off x="2353727" y="2387596"/>
            <a:ext cx="2214032" cy="8805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endParaRPr lang="ko-KR" altLang="en-US" sz="4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D6D9D-6167-814E-C85D-1FA63007B0C1}"/>
              </a:ext>
            </a:extLst>
          </p:cNvPr>
          <p:cNvSpPr txBox="1">
            <a:spLocks/>
          </p:cNvSpPr>
          <p:nvPr/>
        </p:nvSpPr>
        <p:spPr>
          <a:xfrm>
            <a:off x="4567759" y="2387596"/>
            <a:ext cx="2006597" cy="8805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fontScale="85000" lnSpcReduction="20000"/>
          </a:bodyPr>
          <a:lstStyle/>
          <a:p>
            <a:r>
              <a:rPr lang="en-US" altLang="ko-KR" sz="3800" dirty="0"/>
              <a:t>A</a:t>
            </a:r>
            <a:r>
              <a:rPr lang="ko-KR" altLang="en-US" sz="3800" dirty="0"/>
              <a:t>약</a:t>
            </a:r>
            <a:endParaRPr lang="en-US" altLang="ko-KR" sz="3800" dirty="0"/>
          </a:p>
          <a:p>
            <a:r>
              <a:rPr lang="ko-KR" altLang="en-US" sz="3800" dirty="0"/>
              <a:t>식전 </a:t>
            </a:r>
            <a:r>
              <a:rPr lang="en-US" altLang="ko-KR" sz="3800" dirty="0"/>
              <a:t>30</a:t>
            </a:r>
            <a:r>
              <a:rPr lang="ko-KR" altLang="en-US" sz="3800" dirty="0"/>
              <a:t>분</a:t>
            </a:r>
            <a:endParaRPr lang="en-US" altLang="ko-KR" sz="3800" dirty="0"/>
          </a:p>
          <a:p>
            <a:endParaRPr lang="ko-KR" altLang="en-US" sz="2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6DAE0-D4F9-0EFD-A79A-88EA133842AC}"/>
              </a:ext>
            </a:extLst>
          </p:cNvPr>
          <p:cNvSpPr txBox="1">
            <a:spLocks/>
          </p:cNvSpPr>
          <p:nvPr/>
        </p:nvSpPr>
        <p:spPr>
          <a:xfrm>
            <a:off x="440261" y="3268128"/>
            <a:ext cx="1913466" cy="8805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Autofit/>
          </a:bodyPr>
          <a:lstStyle/>
          <a:p>
            <a:r>
              <a:rPr lang="en-US" altLang="ko-KR" sz="2400" dirty="0"/>
              <a:t>B</a:t>
            </a:r>
            <a:r>
              <a:rPr lang="ko-KR" altLang="en-US" sz="2400" dirty="0"/>
              <a:t>약</a:t>
            </a:r>
            <a:endParaRPr lang="en-US" altLang="ko-KR" sz="2400" dirty="0"/>
          </a:p>
          <a:p>
            <a:r>
              <a:rPr lang="ko-KR" altLang="en-US" sz="2400" dirty="0"/>
              <a:t>식후 </a:t>
            </a:r>
            <a:r>
              <a:rPr lang="en-US" altLang="ko-KR" sz="2400" dirty="0"/>
              <a:t>30</a:t>
            </a:r>
            <a:r>
              <a:rPr lang="ko-KR" altLang="en-US" sz="2400" dirty="0"/>
              <a:t>분</a:t>
            </a:r>
            <a:endParaRPr lang="en-US" altLang="ko-KR" sz="2400" dirty="0"/>
          </a:p>
          <a:p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26749A-B0A2-E435-54D3-E497AE7A276D}"/>
              </a:ext>
            </a:extLst>
          </p:cNvPr>
          <p:cNvSpPr txBox="1">
            <a:spLocks/>
          </p:cNvSpPr>
          <p:nvPr/>
        </p:nvSpPr>
        <p:spPr>
          <a:xfrm>
            <a:off x="2353727" y="3268126"/>
            <a:ext cx="2214032" cy="8805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fontScale="62500" lnSpcReduction="20000"/>
          </a:bodyPr>
          <a:lstStyle/>
          <a:p>
            <a:r>
              <a:rPr lang="en-US" altLang="ko-KR" sz="4800" dirty="0"/>
              <a:t>B</a:t>
            </a:r>
            <a:r>
              <a:rPr lang="ko-KR" altLang="en-US" sz="4800" dirty="0"/>
              <a:t>약</a:t>
            </a:r>
            <a:endParaRPr lang="en-US" altLang="ko-KR" sz="4800" dirty="0"/>
          </a:p>
          <a:p>
            <a:r>
              <a:rPr lang="ko-KR" altLang="en-US" sz="4800" dirty="0"/>
              <a:t>식후</a:t>
            </a:r>
            <a:r>
              <a:rPr lang="en-US" altLang="ko-KR" sz="4800" dirty="0"/>
              <a:t>30</a:t>
            </a:r>
            <a:r>
              <a:rPr lang="ko-KR" altLang="en-US" sz="4800" dirty="0"/>
              <a:t>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CDC34-149C-CEB1-62E5-6096A86B6EDF}"/>
              </a:ext>
            </a:extLst>
          </p:cNvPr>
          <p:cNvSpPr txBox="1">
            <a:spLocks/>
          </p:cNvSpPr>
          <p:nvPr/>
        </p:nvSpPr>
        <p:spPr>
          <a:xfrm>
            <a:off x="4567759" y="3268126"/>
            <a:ext cx="2006597" cy="8805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fontScale="85000" lnSpcReduction="20000"/>
          </a:bodyPr>
          <a:lstStyle/>
          <a:p>
            <a:r>
              <a:rPr lang="en-US" altLang="ko-KR" sz="3800" dirty="0"/>
              <a:t>B</a:t>
            </a:r>
            <a:r>
              <a:rPr lang="ko-KR" altLang="en-US" sz="3800" dirty="0"/>
              <a:t>약</a:t>
            </a:r>
            <a:endParaRPr lang="en-US" altLang="ko-KR" sz="3800" dirty="0"/>
          </a:p>
          <a:p>
            <a:r>
              <a:rPr lang="ko-KR" altLang="en-US" sz="3800" dirty="0"/>
              <a:t>식후 </a:t>
            </a:r>
            <a:r>
              <a:rPr lang="en-US" altLang="ko-KR" sz="3800" dirty="0"/>
              <a:t>30</a:t>
            </a:r>
            <a:r>
              <a:rPr lang="ko-KR" altLang="en-US" sz="3800" dirty="0"/>
              <a:t>분</a:t>
            </a:r>
            <a:endParaRPr lang="en-US" altLang="ko-KR" sz="3800" dirty="0"/>
          </a:p>
          <a:p>
            <a:endParaRPr lang="ko-KR" altLang="en-US" sz="2600" dirty="0"/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37DF936F-90A9-D72D-5AAE-B4E6266BE9D0}"/>
              </a:ext>
            </a:extLst>
          </p:cNvPr>
          <p:cNvSpPr/>
          <p:nvPr/>
        </p:nvSpPr>
        <p:spPr>
          <a:xfrm rot="12877406">
            <a:off x="6440480" y="2439427"/>
            <a:ext cx="273515" cy="592153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E0D726EC-21BE-472E-2F2F-BE12EE164B8B}"/>
              </a:ext>
            </a:extLst>
          </p:cNvPr>
          <p:cNvSpPr/>
          <p:nvPr/>
        </p:nvSpPr>
        <p:spPr>
          <a:xfrm rot="12877406">
            <a:off x="2051878" y="3353054"/>
            <a:ext cx="273515" cy="592153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1/2 액자 28">
            <a:extLst>
              <a:ext uri="{FF2B5EF4-FFF2-40B4-BE49-F238E27FC236}">
                <a16:creationId xmlns:a16="http://schemas.microsoft.com/office/drawing/2014/main" id="{E8ED0110-ACDD-655B-C283-C4FBD87AE71D}"/>
              </a:ext>
            </a:extLst>
          </p:cNvPr>
          <p:cNvSpPr/>
          <p:nvPr/>
        </p:nvSpPr>
        <p:spPr>
          <a:xfrm rot="12877406">
            <a:off x="4219344" y="3496593"/>
            <a:ext cx="273515" cy="592153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1/2 액자 29">
            <a:extLst>
              <a:ext uri="{FF2B5EF4-FFF2-40B4-BE49-F238E27FC236}">
                <a16:creationId xmlns:a16="http://schemas.microsoft.com/office/drawing/2014/main" id="{6AF942AD-006E-B37E-57BA-57C46FC46913}"/>
              </a:ext>
            </a:extLst>
          </p:cNvPr>
          <p:cNvSpPr/>
          <p:nvPr/>
        </p:nvSpPr>
        <p:spPr>
          <a:xfrm rot="12877406">
            <a:off x="2143647" y="2506395"/>
            <a:ext cx="273515" cy="592153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1/2 액자 30">
            <a:extLst>
              <a:ext uri="{FF2B5EF4-FFF2-40B4-BE49-F238E27FC236}">
                <a16:creationId xmlns:a16="http://schemas.microsoft.com/office/drawing/2014/main" id="{FA5729DB-BF13-CF86-BFA5-2A2A0FD2F1D9}"/>
              </a:ext>
            </a:extLst>
          </p:cNvPr>
          <p:cNvSpPr/>
          <p:nvPr/>
        </p:nvSpPr>
        <p:spPr>
          <a:xfrm rot="12877406">
            <a:off x="6475712" y="3366336"/>
            <a:ext cx="273515" cy="592153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FBE19A-680C-83A8-8C4F-8F00D3884193}"/>
              </a:ext>
            </a:extLst>
          </p:cNvPr>
          <p:cNvSpPr txBox="1">
            <a:spLocks/>
          </p:cNvSpPr>
          <p:nvPr/>
        </p:nvSpPr>
        <p:spPr>
          <a:xfrm>
            <a:off x="270934" y="5854120"/>
            <a:ext cx="5635926" cy="6898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normAutofit fontScale="92500" lnSpcReduction="20000"/>
          </a:bodyPr>
          <a:lstStyle/>
          <a:p>
            <a:r>
              <a:rPr lang="ko-KR" altLang="en-US" sz="4800" dirty="0"/>
              <a:t>복약 알림 설정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B1B475-E8FD-B126-B8F2-A6D5163FDAC3}"/>
              </a:ext>
            </a:extLst>
          </p:cNvPr>
          <p:cNvSpPr txBox="1">
            <a:spLocks/>
          </p:cNvSpPr>
          <p:nvPr/>
        </p:nvSpPr>
        <p:spPr>
          <a:xfrm>
            <a:off x="440258" y="6557423"/>
            <a:ext cx="4618565" cy="532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fontScale="92500" lnSpcReduction="20000"/>
          </a:bodyPr>
          <a:lstStyle/>
          <a:p>
            <a:r>
              <a:rPr lang="ko-KR" altLang="en-US" sz="3600" dirty="0"/>
              <a:t>매일 </a:t>
            </a:r>
            <a:r>
              <a:rPr lang="en-US" altLang="ko-KR" sz="3600" dirty="0"/>
              <a:t>14</a:t>
            </a:r>
            <a:r>
              <a:rPr lang="ko-KR" altLang="en-US" sz="3600" dirty="0"/>
              <a:t>시 </a:t>
            </a:r>
            <a:r>
              <a:rPr lang="en-US" altLang="ko-KR" sz="3600" dirty="0"/>
              <a:t>C</a:t>
            </a:r>
            <a:r>
              <a:rPr lang="ko-KR" altLang="en-US" sz="3600" dirty="0"/>
              <a:t>약 알림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4DAFEC-782E-FA1B-9BF8-48011D29FC91}"/>
              </a:ext>
            </a:extLst>
          </p:cNvPr>
          <p:cNvSpPr txBox="1">
            <a:spLocks/>
          </p:cNvSpPr>
          <p:nvPr/>
        </p:nvSpPr>
        <p:spPr>
          <a:xfrm>
            <a:off x="440257" y="7203583"/>
            <a:ext cx="4618565" cy="532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fontScale="77500" lnSpcReduction="20000"/>
          </a:bodyPr>
          <a:lstStyle/>
          <a:p>
            <a:r>
              <a:rPr lang="ko-KR" altLang="en-US" sz="3600" dirty="0" err="1"/>
              <a:t>월수금</a:t>
            </a:r>
            <a:r>
              <a:rPr lang="ko-KR" altLang="en-US" sz="3600" dirty="0"/>
              <a:t> </a:t>
            </a:r>
            <a:r>
              <a:rPr lang="en-US" altLang="ko-KR" sz="3600" dirty="0"/>
              <a:t>14</a:t>
            </a:r>
            <a:r>
              <a:rPr lang="ko-KR" altLang="en-US" sz="3600" dirty="0"/>
              <a:t>시</a:t>
            </a:r>
            <a:r>
              <a:rPr lang="en-US" altLang="ko-KR" sz="3600" dirty="0"/>
              <a:t>,20</a:t>
            </a:r>
            <a:r>
              <a:rPr lang="ko-KR" altLang="en-US" sz="3600" dirty="0"/>
              <a:t>시 </a:t>
            </a:r>
            <a:r>
              <a:rPr lang="en-US" altLang="ko-KR" sz="3600" dirty="0"/>
              <a:t>D</a:t>
            </a:r>
            <a:r>
              <a:rPr lang="ko-KR" altLang="en-US" sz="3600" dirty="0"/>
              <a:t>약 알림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39941B-BEB4-3BCF-C0F6-FBEA78E75A6D}"/>
              </a:ext>
            </a:extLst>
          </p:cNvPr>
          <p:cNvSpPr txBox="1">
            <a:spLocks/>
          </p:cNvSpPr>
          <p:nvPr/>
        </p:nvSpPr>
        <p:spPr>
          <a:xfrm>
            <a:off x="393694" y="7879383"/>
            <a:ext cx="6134098" cy="7115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pPr algn="ctr"/>
            <a:r>
              <a:rPr lang="ko-KR" altLang="en-US" sz="3200" dirty="0"/>
              <a:t>알림 추가하기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541C3-37AF-1913-4C4E-EA2BEF3B31B5}"/>
              </a:ext>
            </a:extLst>
          </p:cNvPr>
          <p:cNvSpPr txBox="1">
            <a:spLocks/>
          </p:cNvSpPr>
          <p:nvPr/>
        </p:nvSpPr>
        <p:spPr>
          <a:xfrm>
            <a:off x="478372" y="518587"/>
            <a:ext cx="5177361" cy="62712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normAutofit fontScale="77500" lnSpcReduction="20000"/>
          </a:bodyPr>
          <a:lstStyle/>
          <a:p>
            <a:r>
              <a:rPr lang="ko-KR" altLang="en-US" sz="4800" dirty="0"/>
              <a:t>오늘의 약</a:t>
            </a:r>
            <a:r>
              <a:rPr lang="en-US" altLang="ko-KR" sz="4800" dirty="0"/>
              <a:t>,</a:t>
            </a:r>
            <a:r>
              <a:rPr lang="ko-KR" altLang="en-US" sz="4800" dirty="0"/>
              <a:t> </a:t>
            </a:r>
            <a:r>
              <a:rPr lang="ko-KR" altLang="en-US" sz="4800" dirty="0" err="1"/>
              <a:t>잊지마세요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6591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48A93-3364-1C13-7466-821E53D46279}"/>
              </a:ext>
            </a:extLst>
          </p:cNvPr>
          <p:cNvSpPr txBox="1"/>
          <p:nvPr/>
        </p:nvSpPr>
        <p:spPr>
          <a:xfrm>
            <a:off x="49247" y="4336814"/>
            <a:ext cx="190418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13" dirty="0"/>
              <a:t>🔄 </a:t>
            </a:r>
            <a:r>
              <a:rPr lang="en-US" altLang="ko-KR" sz="1013" dirty="0"/>
              <a:t>Task Flow (</a:t>
            </a:r>
            <a:r>
              <a:rPr lang="ko-KR" altLang="en-US" sz="1013" dirty="0"/>
              <a:t>기능 흐름</a:t>
            </a:r>
            <a:r>
              <a:rPr lang="en-US" altLang="ko-KR" sz="1013" dirty="0"/>
              <a:t>)</a:t>
            </a:r>
            <a:endParaRPr lang="ko-KR" alt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F2B09-5EA9-0657-41D9-8E4191AFE428}"/>
              </a:ext>
            </a:extLst>
          </p:cNvPr>
          <p:cNvSpPr txBox="1"/>
          <p:nvPr/>
        </p:nvSpPr>
        <p:spPr>
          <a:xfrm>
            <a:off x="239392" y="4624174"/>
            <a:ext cx="342808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13" dirty="0"/>
              <a:t>🌟 주요 기능 흐름 예시 ①</a:t>
            </a:r>
            <a:r>
              <a:rPr lang="en-US" altLang="ko-KR" sz="1013" dirty="0"/>
              <a:t>: </a:t>
            </a:r>
            <a:r>
              <a:rPr lang="ko-KR" altLang="en-US" sz="1013" b="1" dirty="0"/>
              <a:t>증상 입력 → 약 추천</a:t>
            </a:r>
            <a:endParaRPr lang="ko-KR" altLang="en-US" sz="101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25EF1-F585-A55A-379D-CB5142A64539}"/>
              </a:ext>
            </a:extLst>
          </p:cNvPr>
          <p:cNvSpPr txBox="1"/>
          <p:nvPr/>
        </p:nvSpPr>
        <p:spPr>
          <a:xfrm>
            <a:off x="493831" y="4911534"/>
            <a:ext cx="3428088" cy="1027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13" dirty="0"/>
              <a:t>[홈] → [증상 입력]</a:t>
            </a:r>
          </a:p>
          <a:p>
            <a:r>
              <a:rPr lang="ko-KR" altLang="en-US" sz="1013" dirty="0"/>
              <a:t>   └ 텍스트 </a:t>
            </a:r>
            <a:r>
              <a:rPr lang="ko-KR" altLang="en-US" sz="1013" dirty="0" err="1"/>
              <a:t>or</a:t>
            </a:r>
            <a:r>
              <a:rPr lang="ko-KR" altLang="en-US" sz="1013" dirty="0"/>
              <a:t> 음성 선택</a:t>
            </a:r>
          </a:p>
          <a:p>
            <a:r>
              <a:rPr lang="ko-KR" altLang="en-US" sz="1013" dirty="0"/>
              <a:t>   └ AI </a:t>
            </a:r>
            <a:r>
              <a:rPr lang="ko-KR" altLang="en-US" sz="1013" dirty="0" err="1"/>
              <a:t>or</a:t>
            </a:r>
            <a:r>
              <a:rPr lang="ko-KR" altLang="en-US" sz="1013" dirty="0"/>
              <a:t> DB 기반으로 증상 분석</a:t>
            </a:r>
          </a:p>
          <a:p>
            <a:r>
              <a:rPr lang="ko-KR" altLang="en-US" sz="1013" dirty="0"/>
              <a:t>   └ 성분 기반 약 추천 리스트 출력</a:t>
            </a:r>
          </a:p>
          <a:p>
            <a:r>
              <a:rPr lang="ko-KR" altLang="en-US" sz="1013" dirty="0"/>
              <a:t>         └ 각 약에 복용법, 부작용, 가격 정보 표시</a:t>
            </a:r>
          </a:p>
          <a:p>
            <a:r>
              <a:rPr lang="ko-KR" altLang="en-US" sz="1013" dirty="0"/>
              <a:t>         └ 기존 복용 약과 상호작용 확인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52FC6-DCE1-9777-0E81-D7569AD0366D}"/>
              </a:ext>
            </a:extLst>
          </p:cNvPr>
          <p:cNvSpPr txBox="1"/>
          <p:nvPr/>
        </p:nvSpPr>
        <p:spPr>
          <a:xfrm>
            <a:off x="239392" y="5977953"/>
            <a:ext cx="3941071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13" dirty="0"/>
              <a:t>🌟 주요 기능 흐름 예시 ②</a:t>
            </a:r>
            <a:r>
              <a:rPr lang="en-US" altLang="ko-KR" sz="1013" dirty="0"/>
              <a:t>: </a:t>
            </a:r>
            <a:r>
              <a:rPr lang="ko-KR" altLang="en-US" sz="1013" b="1" dirty="0"/>
              <a:t>복용 중인 약 등록 </a:t>
            </a:r>
            <a:r>
              <a:rPr lang="en-US" altLang="ko-KR" sz="1013" b="1" dirty="0"/>
              <a:t>+ </a:t>
            </a:r>
            <a:r>
              <a:rPr lang="ko-KR" altLang="en-US" sz="1013" b="1" dirty="0"/>
              <a:t>상호작용 확인</a:t>
            </a:r>
            <a:endParaRPr lang="ko-KR" altLang="en-US" sz="101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FD7A8-F7E3-958C-811C-18B81A8B0424}"/>
              </a:ext>
            </a:extLst>
          </p:cNvPr>
          <p:cNvSpPr txBox="1"/>
          <p:nvPr/>
        </p:nvSpPr>
        <p:spPr>
          <a:xfrm>
            <a:off x="493831" y="6265312"/>
            <a:ext cx="3428088" cy="1339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13" dirty="0"/>
              <a:t>[홈] → [복용 중인 약 등록]</a:t>
            </a:r>
          </a:p>
          <a:p>
            <a:r>
              <a:rPr lang="ko-KR" altLang="en-US" sz="1013" dirty="0"/>
              <a:t>   └ 텍스트 입력 </a:t>
            </a:r>
            <a:r>
              <a:rPr lang="ko-KR" altLang="en-US" sz="1013" dirty="0" err="1"/>
              <a:t>or</a:t>
            </a:r>
            <a:r>
              <a:rPr lang="ko-KR" altLang="en-US" sz="1013" dirty="0"/>
              <a:t> 사진 찍기 (OCR)</a:t>
            </a:r>
          </a:p>
          <a:p>
            <a:r>
              <a:rPr lang="ko-KR" altLang="en-US" sz="1013" dirty="0"/>
              <a:t>   └ 약 목록에 추가됨</a:t>
            </a:r>
          </a:p>
          <a:p>
            <a:endParaRPr lang="ko-KR" altLang="en-US" sz="1013" dirty="0"/>
          </a:p>
          <a:p>
            <a:r>
              <a:rPr lang="ko-KR" altLang="en-US" sz="1013" dirty="0"/>
              <a:t>[홈] → [약물 상호작용 확인]</a:t>
            </a:r>
          </a:p>
          <a:p>
            <a:r>
              <a:rPr lang="ko-KR" altLang="en-US" sz="1013" dirty="0"/>
              <a:t>   └ 새로 복용할 약 입력</a:t>
            </a:r>
          </a:p>
          <a:p>
            <a:r>
              <a:rPr lang="ko-KR" altLang="en-US" sz="1013" dirty="0"/>
              <a:t>   └ 기존 약과 성분 충돌 여부 분석</a:t>
            </a:r>
          </a:p>
          <a:p>
            <a:r>
              <a:rPr lang="ko-KR" altLang="en-US" sz="1013" dirty="0"/>
              <a:t>         └ 위험 등급별 경고 표시 (예: 빨강/노랑/안전)</a:t>
            </a:r>
          </a:p>
        </p:txBody>
      </p:sp>
    </p:spTree>
    <p:extLst>
      <p:ext uri="{BB962C8B-B14F-4D97-AF65-F5344CB8AC3E}">
        <p14:creationId xmlns:p14="http://schemas.microsoft.com/office/powerpoint/2010/main" val="152664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28D502-02A3-9CF8-FA93-5809CC31DB0C}"/>
              </a:ext>
            </a:extLst>
          </p:cNvPr>
          <p:cNvSpPr txBox="1"/>
          <p:nvPr/>
        </p:nvSpPr>
        <p:spPr>
          <a:xfrm>
            <a:off x="313261" y="4470963"/>
            <a:ext cx="342808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13" dirty="0"/>
              <a:t>🌟 주요 기능 흐름 예시 ③</a:t>
            </a:r>
            <a:r>
              <a:rPr lang="en-US" altLang="ko-KR" sz="1013" dirty="0"/>
              <a:t>: </a:t>
            </a:r>
            <a:r>
              <a:rPr lang="ko-KR" altLang="en-US" sz="1013" b="1" dirty="0"/>
              <a:t>복약 시간 알림 설정</a:t>
            </a:r>
            <a:endParaRPr lang="ko-KR" altLang="en-US" sz="101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F64C2-344C-FCCF-F707-56EE92A74487}"/>
              </a:ext>
            </a:extLst>
          </p:cNvPr>
          <p:cNvSpPr txBox="1"/>
          <p:nvPr/>
        </p:nvSpPr>
        <p:spPr>
          <a:xfrm>
            <a:off x="619682" y="4773485"/>
            <a:ext cx="3428088" cy="71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13" dirty="0"/>
              <a:t>[홈] → [복약 알림 설정]</a:t>
            </a:r>
          </a:p>
          <a:p>
            <a:r>
              <a:rPr lang="ko-KR" altLang="en-US" sz="1013" dirty="0"/>
              <a:t>   └ 약 선택 → 시간 설정 → 요일 선택</a:t>
            </a:r>
          </a:p>
          <a:p>
            <a:r>
              <a:rPr lang="ko-KR" altLang="en-US" sz="1013" dirty="0"/>
              <a:t>   └ 푸시 알림 </a:t>
            </a:r>
            <a:r>
              <a:rPr lang="ko-KR" altLang="en-US" sz="1013" dirty="0" err="1"/>
              <a:t>or</a:t>
            </a:r>
            <a:r>
              <a:rPr lang="ko-KR" altLang="en-US" sz="1013" dirty="0"/>
              <a:t> 음성 알림 설정</a:t>
            </a:r>
          </a:p>
          <a:p>
            <a:r>
              <a:rPr lang="ko-KR" altLang="en-US" sz="1013" dirty="0"/>
              <a:t>   └ 알림 내역은 [알림] 메뉴에서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D5D43-C7DE-8EE7-58DE-06E8D1F7D48F}"/>
              </a:ext>
            </a:extLst>
          </p:cNvPr>
          <p:cNvSpPr txBox="1"/>
          <p:nvPr/>
        </p:nvSpPr>
        <p:spPr>
          <a:xfrm>
            <a:off x="313261" y="5543438"/>
            <a:ext cx="342808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13"/>
              <a:t>🌟 주요 기능 흐름 예시 ④</a:t>
            </a:r>
            <a:r>
              <a:rPr lang="en-US" altLang="ko-KR" sz="1013" dirty="0"/>
              <a:t>: </a:t>
            </a:r>
            <a:r>
              <a:rPr lang="ko-KR" altLang="en-US" sz="1013" b="1" dirty="0"/>
              <a:t>복지 정보 접근</a:t>
            </a:r>
            <a:endParaRPr lang="ko-KR" altLang="en-US" sz="101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A4393-D302-41C5-D513-A59C989D4891}"/>
              </a:ext>
            </a:extLst>
          </p:cNvPr>
          <p:cNvSpPr txBox="1"/>
          <p:nvPr/>
        </p:nvSpPr>
        <p:spPr>
          <a:xfrm>
            <a:off x="488359" y="5845958"/>
            <a:ext cx="3428088" cy="71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13" dirty="0"/>
              <a:t>[홈] → [복지 정보 보기]</a:t>
            </a:r>
          </a:p>
          <a:p>
            <a:r>
              <a:rPr lang="ko-KR" altLang="en-US" sz="1013" dirty="0"/>
              <a:t>   └ 나이/지역 기반 자동 필터링</a:t>
            </a:r>
          </a:p>
          <a:p>
            <a:r>
              <a:rPr lang="ko-KR" altLang="en-US" sz="1013" dirty="0"/>
              <a:t>   └ ‘보건소 무료 복약 상담’ 등 개인 맞춤형 복지 카드 형태로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528DF-8F1D-B769-16A7-BF6D4E4D1719}"/>
              </a:ext>
            </a:extLst>
          </p:cNvPr>
          <p:cNvSpPr txBox="1"/>
          <p:nvPr/>
        </p:nvSpPr>
        <p:spPr>
          <a:xfrm>
            <a:off x="313261" y="6615913"/>
            <a:ext cx="3428088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13" dirty="0"/>
              <a:t>✅ 보조 기능 흐름</a:t>
            </a:r>
            <a:r>
              <a:rPr lang="en-US" altLang="ko-KR" sz="1013" dirty="0"/>
              <a:t>: </a:t>
            </a:r>
            <a:r>
              <a:rPr lang="ko-KR" altLang="en-US" sz="1013" b="1" dirty="0"/>
              <a:t>시니어 모드 활성화</a:t>
            </a:r>
            <a:endParaRPr lang="ko-KR" altLang="en-US" sz="1013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AB0AA-2252-3208-6B0F-5848C0DC8E51}"/>
              </a:ext>
            </a:extLst>
          </p:cNvPr>
          <p:cNvSpPr txBox="1"/>
          <p:nvPr/>
        </p:nvSpPr>
        <p:spPr>
          <a:xfrm>
            <a:off x="488359" y="6918432"/>
            <a:ext cx="3428088" cy="40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13" dirty="0"/>
              <a:t>[설정] → [시니어 UI 모드 ON]</a:t>
            </a:r>
          </a:p>
          <a:p>
            <a:r>
              <a:rPr lang="ko-KR" altLang="en-US" sz="1013" dirty="0"/>
              <a:t>   └ 버튼 커짐, 글자 큼, 음성 안내 활성화</a:t>
            </a:r>
          </a:p>
        </p:txBody>
      </p:sp>
    </p:spTree>
    <p:extLst>
      <p:ext uri="{BB962C8B-B14F-4D97-AF65-F5344CB8AC3E}">
        <p14:creationId xmlns:p14="http://schemas.microsoft.com/office/powerpoint/2010/main" val="82642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5265E11-8172-430A-578B-8D0F0A1979A8}"/>
              </a:ext>
            </a:extLst>
          </p:cNvPr>
          <p:cNvCxnSpPr>
            <a:cxnSpLocks/>
          </p:cNvCxnSpPr>
          <p:nvPr/>
        </p:nvCxnSpPr>
        <p:spPr>
          <a:xfrm>
            <a:off x="0" y="10684933"/>
            <a:ext cx="685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CD3F09-D867-4C2B-DC8B-5C772BA71CAD}"/>
              </a:ext>
            </a:extLst>
          </p:cNvPr>
          <p:cNvSpPr txBox="1"/>
          <p:nvPr/>
        </p:nvSpPr>
        <p:spPr>
          <a:xfrm>
            <a:off x="270934" y="10888133"/>
            <a:ext cx="1032933" cy="10156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홈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27803-1FFE-03F1-4916-EADE0A22A2C6}"/>
              </a:ext>
            </a:extLst>
          </p:cNvPr>
          <p:cNvSpPr txBox="1"/>
          <p:nvPr/>
        </p:nvSpPr>
        <p:spPr>
          <a:xfrm>
            <a:off x="1913468" y="10888132"/>
            <a:ext cx="116839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내정보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AA868-35DE-C834-FCD1-332ACC485B18}"/>
              </a:ext>
            </a:extLst>
          </p:cNvPr>
          <p:cNvSpPr txBox="1"/>
          <p:nvPr/>
        </p:nvSpPr>
        <p:spPr>
          <a:xfrm>
            <a:off x="3653367" y="10888132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알림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74859A-D775-EE7A-E17E-D18AC7E83174}"/>
              </a:ext>
            </a:extLst>
          </p:cNvPr>
          <p:cNvSpPr txBox="1"/>
          <p:nvPr/>
        </p:nvSpPr>
        <p:spPr>
          <a:xfrm>
            <a:off x="5393267" y="10888133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설정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CCD3E6-079C-16B7-0329-A918A2589127}"/>
              </a:ext>
            </a:extLst>
          </p:cNvPr>
          <p:cNvSpPr txBox="1">
            <a:spLocks/>
          </p:cNvSpPr>
          <p:nvPr/>
        </p:nvSpPr>
        <p:spPr>
          <a:xfrm>
            <a:off x="440268" y="812799"/>
            <a:ext cx="2641599" cy="26923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7200" dirty="0"/>
              <a:t>증상입력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C05855-8471-46E4-D5B9-6F1679EC810E}"/>
              </a:ext>
            </a:extLst>
          </p:cNvPr>
          <p:cNvSpPr txBox="1"/>
          <p:nvPr/>
        </p:nvSpPr>
        <p:spPr>
          <a:xfrm>
            <a:off x="3784601" y="812799"/>
            <a:ext cx="2641599" cy="269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복용 중인 약 등록</a:t>
            </a:r>
          </a:p>
          <a:p>
            <a:endParaRPr lang="ko-KR" altLang="en-US" sz="4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DD52-B77C-568C-EDBC-05B9367E4CC8}"/>
              </a:ext>
            </a:extLst>
          </p:cNvPr>
          <p:cNvSpPr txBox="1"/>
          <p:nvPr/>
        </p:nvSpPr>
        <p:spPr>
          <a:xfrm>
            <a:off x="440268" y="4055534"/>
            <a:ext cx="2641599" cy="269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ko-KR" altLang="en-US" sz="5400" dirty="0"/>
              <a:t>약물 상호장용 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51DBC6-B772-0768-4F1C-74A22659B7C0}"/>
              </a:ext>
            </a:extLst>
          </p:cNvPr>
          <p:cNvSpPr txBox="1"/>
          <p:nvPr/>
        </p:nvSpPr>
        <p:spPr>
          <a:xfrm>
            <a:off x="3776132" y="4055533"/>
            <a:ext cx="2641599" cy="269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ko-KR" altLang="en-US" sz="6000" dirty="0"/>
              <a:t>복약 알림 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1E3D62-D4C4-56E4-FA40-90BB6A760064}"/>
              </a:ext>
            </a:extLst>
          </p:cNvPr>
          <p:cNvSpPr txBox="1"/>
          <p:nvPr/>
        </p:nvSpPr>
        <p:spPr>
          <a:xfrm>
            <a:off x="440268" y="7404100"/>
            <a:ext cx="2641599" cy="269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US" altLang="ko-KR" sz="11500" dirty="0"/>
              <a:t>###</a:t>
            </a:r>
            <a:endParaRPr lang="ko-KR" altLang="en-US" sz="1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B1E31A-C94B-ACB7-3B5F-C2A4557BE507}"/>
              </a:ext>
            </a:extLst>
          </p:cNvPr>
          <p:cNvSpPr txBox="1"/>
          <p:nvPr/>
        </p:nvSpPr>
        <p:spPr>
          <a:xfrm>
            <a:off x="3776132" y="7370233"/>
            <a:ext cx="2641599" cy="269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 fontScale="85000" lnSpcReduction="10000"/>
          </a:bodyPr>
          <a:lstStyle/>
          <a:p>
            <a:r>
              <a:rPr lang="en-US" altLang="ko-KR" sz="13800" dirty="0"/>
              <a:t>###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23617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B4808-841D-D96B-266A-CFA96EB0D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9211D3D-0213-E685-6629-F074DB2E6C64}"/>
              </a:ext>
            </a:extLst>
          </p:cNvPr>
          <p:cNvCxnSpPr>
            <a:cxnSpLocks/>
          </p:cNvCxnSpPr>
          <p:nvPr/>
        </p:nvCxnSpPr>
        <p:spPr>
          <a:xfrm>
            <a:off x="0" y="10684933"/>
            <a:ext cx="685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15FA3E-D941-CD03-609F-75219C8C62AF}"/>
              </a:ext>
            </a:extLst>
          </p:cNvPr>
          <p:cNvSpPr txBox="1"/>
          <p:nvPr/>
        </p:nvSpPr>
        <p:spPr>
          <a:xfrm>
            <a:off x="270934" y="10888133"/>
            <a:ext cx="1032933" cy="10156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홈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24D63E-3DF9-9ACF-D94E-B74E0FF7A9C6}"/>
              </a:ext>
            </a:extLst>
          </p:cNvPr>
          <p:cNvSpPr txBox="1"/>
          <p:nvPr/>
        </p:nvSpPr>
        <p:spPr>
          <a:xfrm>
            <a:off x="1913468" y="10888132"/>
            <a:ext cx="116839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내정보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1C638-624C-0564-B942-B8BF28AB3F1D}"/>
              </a:ext>
            </a:extLst>
          </p:cNvPr>
          <p:cNvSpPr txBox="1"/>
          <p:nvPr/>
        </p:nvSpPr>
        <p:spPr>
          <a:xfrm>
            <a:off x="3653367" y="10888132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알림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07691C-B6FE-00DE-23E5-E8D801507CA1}"/>
              </a:ext>
            </a:extLst>
          </p:cNvPr>
          <p:cNvSpPr txBox="1"/>
          <p:nvPr/>
        </p:nvSpPr>
        <p:spPr>
          <a:xfrm>
            <a:off x="5393267" y="10888133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설정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103F17-458D-CC11-D4CF-90C830B56AF4}"/>
              </a:ext>
            </a:extLst>
          </p:cNvPr>
          <p:cNvSpPr txBox="1">
            <a:spLocks/>
          </p:cNvSpPr>
          <p:nvPr/>
        </p:nvSpPr>
        <p:spPr>
          <a:xfrm>
            <a:off x="440268" y="812799"/>
            <a:ext cx="5985932" cy="26923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7200" dirty="0"/>
              <a:t>증상입력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049DFF-DAD5-9C15-2B08-063BBE87BEE8}"/>
              </a:ext>
            </a:extLst>
          </p:cNvPr>
          <p:cNvSpPr txBox="1"/>
          <p:nvPr/>
        </p:nvSpPr>
        <p:spPr>
          <a:xfrm>
            <a:off x="334434" y="4127499"/>
            <a:ext cx="6091766" cy="269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복용 중인 약 등록</a:t>
            </a:r>
          </a:p>
          <a:p>
            <a:endParaRPr lang="ko-KR" altLang="en-US" sz="4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95A853-8E04-8ED4-0945-E02C7E311289}"/>
              </a:ext>
            </a:extLst>
          </p:cNvPr>
          <p:cNvSpPr txBox="1"/>
          <p:nvPr/>
        </p:nvSpPr>
        <p:spPr>
          <a:xfrm>
            <a:off x="440268" y="7404100"/>
            <a:ext cx="2641599" cy="269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US" altLang="ko-KR" sz="11500" dirty="0"/>
              <a:t>###</a:t>
            </a:r>
            <a:endParaRPr lang="ko-KR" altLang="en-US" sz="1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E9A523-F8A6-6507-84F5-A05DD972C9E7}"/>
              </a:ext>
            </a:extLst>
          </p:cNvPr>
          <p:cNvSpPr txBox="1"/>
          <p:nvPr/>
        </p:nvSpPr>
        <p:spPr>
          <a:xfrm>
            <a:off x="3776132" y="7370233"/>
            <a:ext cx="2641599" cy="269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 fontScale="85000" lnSpcReduction="10000"/>
          </a:bodyPr>
          <a:lstStyle/>
          <a:p>
            <a:r>
              <a:rPr lang="en-US" altLang="ko-KR" sz="13800" dirty="0"/>
              <a:t>###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04655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587ADF-EAD8-E66E-55DF-E4F7EB76F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DB8295F-2186-2DE1-6F9C-5A0D39442DE9}"/>
              </a:ext>
            </a:extLst>
          </p:cNvPr>
          <p:cNvCxnSpPr>
            <a:cxnSpLocks/>
          </p:cNvCxnSpPr>
          <p:nvPr/>
        </p:nvCxnSpPr>
        <p:spPr>
          <a:xfrm>
            <a:off x="0" y="10684933"/>
            <a:ext cx="685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DB860-302D-788A-9C8C-E7A02006A2BC}"/>
              </a:ext>
            </a:extLst>
          </p:cNvPr>
          <p:cNvSpPr txBox="1"/>
          <p:nvPr/>
        </p:nvSpPr>
        <p:spPr>
          <a:xfrm>
            <a:off x="270934" y="10888133"/>
            <a:ext cx="1032933" cy="10156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홈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D463BC-A850-5456-A2CE-9072D0A42EF4}"/>
              </a:ext>
            </a:extLst>
          </p:cNvPr>
          <p:cNvSpPr txBox="1"/>
          <p:nvPr/>
        </p:nvSpPr>
        <p:spPr>
          <a:xfrm>
            <a:off x="1913468" y="10888132"/>
            <a:ext cx="116839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내정보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E0484-F7A9-B51E-929D-D776CA040A7A}"/>
              </a:ext>
            </a:extLst>
          </p:cNvPr>
          <p:cNvSpPr txBox="1"/>
          <p:nvPr/>
        </p:nvSpPr>
        <p:spPr>
          <a:xfrm>
            <a:off x="3653367" y="10888132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알림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FA2669-4BCA-D1C5-9443-4F60CD635164}"/>
              </a:ext>
            </a:extLst>
          </p:cNvPr>
          <p:cNvSpPr txBox="1"/>
          <p:nvPr/>
        </p:nvSpPr>
        <p:spPr>
          <a:xfrm>
            <a:off x="5393267" y="10888133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설정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82C623-DEA4-A2E7-D496-B81C1CBC9AB3}"/>
              </a:ext>
            </a:extLst>
          </p:cNvPr>
          <p:cNvSpPr txBox="1">
            <a:spLocks/>
          </p:cNvSpPr>
          <p:nvPr/>
        </p:nvSpPr>
        <p:spPr>
          <a:xfrm>
            <a:off x="440268" y="812799"/>
            <a:ext cx="5985932" cy="60028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13100" dirty="0"/>
              <a:t>증상입력</a:t>
            </a:r>
            <a:endParaRPr lang="ko-KR" alt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6795E9-F39F-9B0F-BBCF-3285EAE75B87}"/>
              </a:ext>
            </a:extLst>
          </p:cNvPr>
          <p:cNvSpPr txBox="1"/>
          <p:nvPr/>
        </p:nvSpPr>
        <p:spPr>
          <a:xfrm>
            <a:off x="440268" y="7404100"/>
            <a:ext cx="2641599" cy="269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US" altLang="ko-KR" sz="11500" dirty="0"/>
              <a:t>###</a:t>
            </a:r>
            <a:endParaRPr lang="ko-KR" altLang="en-US" sz="1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7623F4-A309-9CD5-F3F7-A415037A4A7B}"/>
              </a:ext>
            </a:extLst>
          </p:cNvPr>
          <p:cNvSpPr txBox="1"/>
          <p:nvPr/>
        </p:nvSpPr>
        <p:spPr>
          <a:xfrm>
            <a:off x="3776132" y="7370233"/>
            <a:ext cx="2641599" cy="269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 fontScale="85000" lnSpcReduction="10000"/>
          </a:bodyPr>
          <a:lstStyle/>
          <a:p>
            <a:r>
              <a:rPr lang="en-US" altLang="ko-KR" sz="13800" dirty="0"/>
              <a:t>###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5466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D54B9-FD1E-A0A7-3843-095CD2B38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56E613-02A9-3A56-1D42-DD897F44478A}"/>
              </a:ext>
            </a:extLst>
          </p:cNvPr>
          <p:cNvCxnSpPr>
            <a:cxnSpLocks/>
          </p:cNvCxnSpPr>
          <p:nvPr/>
        </p:nvCxnSpPr>
        <p:spPr>
          <a:xfrm>
            <a:off x="0" y="10684933"/>
            <a:ext cx="685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CE988B-A363-A62F-A56F-E14BF83820E9}"/>
              </a:ext>
            </a:extLst>
          </p:cNvPr>
          <p:cNvSpPr txBox="1"/>
          <p:nvPr/>
        </p:nvSpPr>
        <p:spPr>
          <a:xfrm>
            <a:off x="270934" y="10888133"/>
            <a:ext cx="1032933" cy="10156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홈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443AC-B9E2-8D01-9B6F-D4BD4225022F}"/>
              </a:ext>
            </a:extLst>
          </p:cNvPr>
          <p:cNvSpPr txBox="1"/>
          <p:nvPr/>
        </p:nvSpPr>
        <p:spPr>
          <a:xfrm>
            <a:off x="1913468" y="10888132"/>
            <a:ext cx="116839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내정보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F2F70-3A9C-633C-0BCE-C15533ECDAE9}"/>
              </a:ext>
            </a:extLst>
          </p:cNvPr>
          <p:cNvSpPr txBox="1"/>
          <p:nvPr/>
        </p:nvSpPr>
        <p:spPr>
          <a:xfrm>
            <a:off x="3653367" y="10888132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알림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D9CD43-6E2D-B0CA-99A4-DEA82C6BBF3D}"/>
              </a:ext>
            </a:extLst>
          </p:cNvPr>
          <p:cNvSpPr txBox="1"/>
          <p:nvPr/>
        </p:nvSpPr>
        <p:spPr>
          <a:xfrm>
            <a:off x="5393267" y="10888133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설정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DE325-3B67-400A-6F00-06490D082CCF}"/>
              </a:ext>
            </a:extLst>
          </p:cNvPr>
          <p:cNvSpPr txBox="1">
            <a:spLocks/>
          </p:cNvSpPr>
          <p:nvPr/>
        </p:nvSpPr>
        <p:spPr>
          <a:xfrm>
            <a:off x="440269" y="575734"/>
            <a:ext cx="2988732" cy="11853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normAutofit fontScale="85000" lnSpcReduction="10000"/>
          </a:bodyPr>
          <a:lstStyle/>
          <a:p>
            <a:r>
              <a:rPr lang="ko-KR" altLang="en-US" sz="6000" dirty="0"/>
              <a:t>증상입력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AD721C-1575-D043-8314-F77CF2A28FDC}"/>
              </a:ext>
            </a:extLst>
          </p:cNvPr>
          <p:cNvSpPr txBox="1"/>
          <p:nvPr/>
        </p:nvSpPr>
        <p:spPr>
          <a:xfrm>
            <a:off x="440268" y="7404100"/>
            <a:ext cx="2641599" cy="269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en-US" altLang="ko-KR" sz="11500" dirty="0"/>
              <a:t>###</a:t>
            </a:r>
            <a:endParaRPr lang="ko-KR" altLang="en-US" sz="1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0B79F7-5E7D-8626-4FFF-51CF82F07BCA}"/>
              </a:ext>
            </a:extLst>
          </p:cNvPr>
          <p:cNvSpPr txBox="1"/>
          <p:nvPr/>
        </p:nvSpPr>
        <p:spPr>
          <a:xfrm>
            <a:off x="3776132" y="7370233"/>
            <a:ext cx="2641599" cy="2692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 fontScale="85000" lnSpcReduction="10000"/>
          </a:bodyPr>
          <a:lstStyle/>
          <a:p>
            <a:r>
              <a:rPr lang="en-US" altLang="ko-KR" sz="13800" dirty="0"/>
              <a:t>###</a:t>
            </a:r>
            <a:endParaRPr lang="ko-KR" altLang="en-US" sz="13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A3E72-4940-C5F9-4863-FC3FC59A2D8C}"/>
              </a:ext>
            </a:extLst>
          </p:cNvPr>
          <p:cNvSpPr txBox="1">
            <a:spLocks/>
          </p:cNvSpPr>
          <p:nvPr/>
        </p:nvSpPr>
        <p:spPr>
          <a:xfrm>
            <a:off x="3568701" y="575734"/>
            <a:ext cx="2988732" cy="1185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lnSpcReduction="10000"/>
          </a:bodyPr>
          <a:lstStyle/>
          <a:p>
            <a:r>
              <a:rPr lang="ko-KR" altLang="en-US" sz="3600" dirty="0"/>
              <a:t>복용 중인 약 등록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F3EFD-EFE0-8472-0557-690B09B62289}"/>
              </a:ext>
            </a:extLst>
          </p:cNvPr>
          <p:cNvSpPr txBox="1">
            <a:spLocks/>
          </p:cNvSpPr>
          <p:nvPr/>
        </p:nvSpPr>
        <p:spPr>
          <a:xfrm>
            <a:off x="440268" y="2175937"/>
            <a:ext cx="4952999" cy="7662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lnSpcReduction="10000"/>
          </a:bodyPr>
          <a:lstStyle/>
          <a:p>
            <a:r>
              <a:rPr lang="ko-KR" altLang="en-US" sz="4800" dirty="0"/>
              <a:t>증상입력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F5A86-0EC5-07F6-352F-80528535875F}"/>
              </a:ext>
            </a:extLst>
          </p:cNvPr>
          <p:cNvSpPr txBox="1">
            <a:spLocks/>
          </p:cNvSpPr>
          <p:nvPr/>
        </p:nvSpPr>
        <p:spPr>
          <a:xfrm>
            <a:off x="516468" y="3357038"/>
            <a:ext cx="5901263" cy="35856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en-US" altLang="ko-KR" sz="4800" dirty="0"/>
              <a:t>###</a:t>
            </a:r>
            <a:endParaRPr lang="ko-KR" altLang="en-US" sz="4800" dirty="0"/>
          </a:p>
        </p:txBody>
      </p:sp>
      <p:pic>
        <p:nvPicPr>
          <p:cNvPr id="6" name="그래픽 5" descr="돋보기 단색으로 채워진">
            <a:extLst>
              <a:ext uri="{FF2B5EF4-FFF2-40B4-BE49-F238E27FC236}">
                <a16:creationId xmlns:a16="http://schemas.microsoft.com/office/drawing/2014/main" id="{B6EEF190-6DF8-DC06-A4DB-5CD8C39C0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633" y="21759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1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FF85D7-72C6-34FF-4EE3-0EE40391C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92821BB-75C0-B0FF-2220-29ABD0443092}"/>
              </a:ext>
            </a:extLst>
          </p:cNvPr>
          <p:cNvCxnSpPr>
            <a:cxnSpLocks/>
          </p:cNvCxnSpPr>
          <p:nvPr/>
        </p:nvCxnSpPr>
        <p:spPr>
          <a:xfrm>
            <a:off x="0" y="10684933"/>
            <a:ext cx="685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88CA8C-CB37-A275-A047-ED85D7C4CE1F}"/>
              </a:ext>
            </a:extLst>
          </p:cNvPr>
          <p:cNvSpPr txBox="1"/>
          <p:nvPr/>
        </p:nvSpPr>
        <p:spPr>
          <a:xfrm>
            <a:off x="270934" y="10888133"/>
            <a:ext cx="1032933" cy="10156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홈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F32056-17A6-651D-F34C-0DD4EFB470CC}"/>
              </a:ext>
            </a:extLst>
          </p:cNvPr>
          <p:cNvSpPr txBox="1"/>
          <p:nvPr/>
        </p:nvSpPr>
        <p:spPr>
          <a:xfrm>
            <a:off x="1913468" y="10888132"/>
            <a:ext cx="116839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내정보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F36E90-B19C-8856-07E2-2B1805A60B22}"/>
              </a:ext>
            </a:extLst>
          </p:cNvPr>
          <p:cNvSpPr txBox="1"/>
          <p:nvPr/>
        </p:nvSpPr>
        <p:spPr>
          <a:xfrm>
            <a:off x="3653367" y="10888132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알림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82EE16-C377-840B-FA96-2351AE031EE2}"/>
              </a:ext>
            </a:extLst>
          </p:cNvPr>
          <p:cNvSpPr txBox="1"/>
          <p:nvPr/>
        </p:nvSpPr>
        <p:spPr>
          <a:xfrm>
            <a:off x="5393267" y="10888133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설정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C179A-CAFC-1A8C-2374-58EA67A5C507}"/>
              </a:ext>
            </a:extLst>
          </p:cNvPr>
          <p:cNvSpPr txBox="1">
            <a:spLocks/>
          </p:cNvSpPr>
          <p:nvPr/>
        </p:nvSpPr>
        <p:spPr>
          <a:xfrm>
            <a:off x="440269" y="575734"/>
            <a:ext cx="2988732" cy="11853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normAutofit fontScale="85000" lnSpcReduction="10000"/>
          </a:bodyPr>
          <a:lstStyle/>
          <a:p>
            <a:r>
              <a:rPr lang="ko-KR" altLang="en-US" sz="6000" dirty="0"/>
              <a:t>증상입력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59CB9-9CC0-F876-DE0B-A004371214A2}"/>
              </a:ext>
            </a:extLst>
          </p:cNvPr>
          <p:cNvSpPr txBox="1"/>
          <p:nvPr/>
        </p:nvSpPr>
        <p:spPr>
          <a:xfrm>
            <a:off x="440268" y="7404101"/>
            <a:ext cx="5985932" cy="1748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ko-KR" altLang="en-US" sz="2800" dirty="0"/>
              <a:t>머리가 아파요</a:t>
            </a:r>
            <a:r>
              <a:rPr lang="en-US" altLang="ko-KR" sz="2800" dirty="0"/>
              <a:t>, </a:t>
            </a:r>
            <a:r>
              <a:rPr lang="ko-KR" altLang="en-US" sz="2800" dirty="0"/>
              <a:t>심장이 아파요</a:t>
            </a:r>
            <a:r>
              <a:rPr lang="en-US" altLang="ko-KR" sz="2800" dirty="0"/>
              <a:t>, </a:t>
            </a:r>
            <a:r>
              <a:rPr lang="ko-KR" altLang="en-US" sz="2800" dirty="0"/>
              <a:t> 위가 아파요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E9EC3-294A-76DB-3E0E-4DABC260EF60}"/>
              </a:ext>
            </a:extLst>
          </p:cNvPr>
          <p:cNvSpPr txBox="1">
            <a:spLocks/>
          </p:cNvSpPr>
          <p:nvPr/>
        </p:nvSpPr>
        <p:spPr>
          <a:xfrm>
            <a:off x="3568701" y="575734"/>
            <a:ext cx="2988732" cy="1185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lnSpcReduction="10000"/>
          </a:bodyPr>
          <a:lstStyle/>
          <a:p>
            <a:r>
              <a:rPr lang="ko-KR" altLang="en-US" sz="3600" dirty="0"/>
              <a:t>약물간 상호작용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5AC78-9E8D-4643-8C8E-70AAA1A4E01B}"/>
              </a:ext>
            </a:extLst>
          </p:cNvPr>
          <p:cNvSpPr txBox="1">
            <a:spLocks/>
          </p:cNvSpPr>
          <p:nvPr/>
        </p:nvSpPr>
        <p:spPr>
          <a:xfrm>
            <a:off x="440268" y="2175937"/>
            <a:ext cx="4952999" cy="7662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lnSpcReduction="10000"/>
          </a:bodyPr>
          <a:lstStyle/>
          <a:p>
            <a:r>
              <a:rPr lang="ko-KR" altLang="en-US" sz="4800" dirty="0"/>
              <a:t>직접입력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15FB4-15CC-6103-F1FE-2A3654B25000}"/>
              </a:ext>
            </a:extLst>
          </p:cNvPr>
          <p:cNvSpPr txBox="1">
            <a:spLocks/>
          </p:cNvSpPr>
          <p:nvPr/>
        </p:nvSpPr>
        <p:spPr>
          <a:xfrm>
            <a:off x="440268" y="3162321"/>
            <a:ext cx="5901263" cy="7662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normAutofit lnSpcReduction="10000"/>
          </a:bodyPr>
          <a:lstStyle/>
          <a:p>
            <a:r>
              <a:rPr lang="en-US" altLang="ko-KR" sz="4800" dirty="0"/>
              <a:t>-&gt; </a:t>
            </a:r>
            <a:r>
              <a:rPr lang="ko-KR" altLang="en-US" sz="4800" dirty="0"/>
              <a:t>머리가 아파요</a:t>
            </a:r>
          </a:p>
        </p:txBody>
      </p:sp>
      <p:pic>
        <p:nvPicPr>
          <p:cNvPr id="6" name="그래픽 5" descr="돋보기 단색으로 채워진">
            <a:extLst>
              <a:ext uri="{FF2B5EF4-FFF2-40B4-BE49-F238E27FC236}">
                <a16:creationId xmlns:a16="http://schemas.microsoft.com/office/drawing/2014/main" id="{D410D404-DE34-2F36-A987-B8BD86566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633" y="217593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1F20BF-E4E9-57AB-C65D-0694E50ADC3B}"/>
              </a:ext>
            </a:extLst>
          </p:cNvPr>
          <p:cNvSpPr txBox="1">
            <a:spLocks/>
          </p:cNvSpPr>
          <p:nvPr/>
        </p:nvSpPr>
        <p:spPr>
          <a:xfrm>
            <a:off x="440267" y="3928550"/>
            <a:ext cx="5901263" cy="7662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lnSpcReduction="10000"/>
          </a:bodyPr>
          <a:lstStyle/>
          <a:p>
            <a:r>
              <a:rPr lang="en-US" altLang="ko-KR" sz="4800" dirty="0"/>
              <a:t>-&gt; </a:t>
            </a:r>
            <a:r>
              <a:rPr lang="ko-KR" altLang="en-US" sz="4800" dirty="0"/>
              <a:t>허리가 아파요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EB777-E329-BF18-8BCE-ED1E5FF3A5A5}"/>
              </a:ext>
            </a:extLst>
          </p:cNvPr>
          <p:cNvSpPr txBox="1">
            <a:spLocks/>
          </p:cNvSpPr>
          <p:nvPr/>
        </p:nvSpPr>
        <p:spPr>
          <a:xfrm>
            <a:off x="440267" y="4694779"/>
            <a:ext cx="5901263" cy="7662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normAutofit lnSpcReduction="10000"/>
          </a:bodyPr>
          <a:lstStyle/>
          <a:p>
            <a:r>
              <a:rPr lang="en-US" altLang="ko-KR" sz="4800" dirty="0"/>
              <a:t>-&gt; </a:t>
            </a:r>
            <a:r>
              <a:rPr lang="ko-KR" altLang="en-US" sz="4800" dirty="0"/>
              <a:t>심장이 아파요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74E8A-5F59-B09A-9AA0-0AFBAFA674ED}"/>
              </a:ext>
            </a:extLst>
          </p:cNvPr>
          <p:cNvSpPr txBox="1">
            <a:spLocks/>
          </p:cNvSpPr>
          <p:nvPr/>
        </p:nvSpPr>
        <p:spPr>
          <a:xfrm>
            <a:off x="440267" y="5488527"/>
            <a:ext cx="5901263" cy="7662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lnSpcReduction="10000"/>
          </a:bodyPr>
          <a:lstStyle/>
          <a:p>
            <a:r>
              <a:rPr lang="en-US" altLang="ko-KR" sz="4800" dirty="0"/>
              <a:t>-&gt; </a:t>
            </a:r>
            <a:r>
              <a:rPr lang="ko-KR" altLang="en-US" sz="4800" dirty="0"/>
              <a:t>목이 아파요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62D0D-C7AA-618A-DAD8-3171ADF2422D}"/>
              </a:ext>
            </a:extLst>
          </p:cNvPr>
          <p:cNvSpPr txBox="1">
            <a:spLocks/>
          </p:cNvSpPr>
          <p:nvPr/>
        </p:nvSpPr>
        <p:spPr>
          <a:xfrm>
            <a:off x="440267" y="6227237"/>
            <a:ext cx="5901263" cy="7662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lnSpcReduction="10000"/>
          </a:bodyPr>
          <a:lstStyle/>
          <a:p>
            <a:r>
              <a:rPr lang="en-US" altLang="ko-KR" sz="4800" dirty="0"/>
              <a:t>-&gt; </a:t>
            </a:r>
            <a:r>
              <a:rPr lang="ko-KR" altLang="en-US" sz="4800" dirty="0"/>
              <a:t>눈이 아파요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BF1B5-1D24-A7A4-2297-E267E091331D}"/>
              </a:ext>
            </a:extLst>
          </p:cNvPr>
          <p:cNvSpPr txBox="1"/>
          <p:nvPr/>
        </p:nvSpPr>
        <p:spPr>
          <a:xfrm>
            <a:off x="436034" y="9260396"/>
            <a:ext cx="5985932" cy="876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 algn="ctr"/>
            <a:r>
              <a:rPr lang="ko-KR" altLang="en-US" sz="4800" dirty="0"/>
              <a:t>몸 자가 진단 시작 </a:t>
            </a:r>
          </a:p>
        </p:txBody>
      </p:sp>
    </p:spTree>
    <p:extLst>
      <p:ext uri="{BB962C8B-B14F-4D97-AF65-F5344CB8AC3E}">
        <p14:creationId xmlns:p14="http://schemas.microsoft.com/office/powerpoint/2010/main" val="273388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3BF3A4-F42C-90AE-8412-3EBF3B7CA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FBF307-1C8D-CE08-FE36-7830B4D99CFD}"/>
              </a:ext>
            </a:extLst>
          </p:cNvPr>
          <p:cNvCxnSpPr>
            <a:cxnSpLocks/>
          </p:cNvCxnSpPr>
          <p:nvPr/>
        </p:nvCxnSpPr>
        <p:spPr>
          <a:xfrm>
            <a:off x="0" y="10684933"/>
            <a:ext cx="685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2B7396-3650-AAA5-270B-020D57AC6ADE}"/>
              </a:ext>
            </a:extLst>
          </p:cNvPr>
          <p:cNvSpPr txBox="1"/>
          <p:nvPr/>
        </p:nvSpPr>
        <p:spPr>
          <a:xfrm>
            <a:off x="270934" y="10888133"/>
            <a:ext cx="1032933" cy="10156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홈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A2905-9A39-8DEB-724C-C21DD3B2EBE0}"/>
              </a:ext>
            </a:extLst>
          </p:cNvPr>
          <p:cNvSpPr txBox="1"/>
          <p:nvPr/>
        </p:nvSpPr>
        <p:spPr>
          <a:xfrm>
            <a:off x="1913468" y="10888132"/>
            <a:ext cx="116839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내정보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A8C70C-696A-95B1-F169-01AFB18090DC}"/>
              </a:ext>
            </a:extLst>
          </p:cNvPr>
          <p:cNvSpPr txBox="1"/>
          <p:nvPr/>
        </p:nvSpPr>
        <p:spPr>
          <a:xfrm>
            <a:off x="3653367" y="10888132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알림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F1AEA-9899-61CE-0888-1639D2109390}"/>
              </a:ext>
            </a:extLst>
          </p:cNvPr>
          <p:cNvSpPr txBox="1"/>
          <p:nvPr/>
        </p:nvSpPr>
        <p:spPr>
          <a:xfrm>
            <a:off x="5393267" y="10888133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설정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8C0F2-7C48-83FB-674A-69610C1D1D47}"/>
              </a:ext>
            </a:extLst>
          </p:cNvPr>
          <p:cNvSpPr txBox="1">
            <a:spLocks/>
          </p:cNvSpPr>
          <p:nvPr/>
        </p:nvSpPr>
        <p:spPr>
          <a:xfrm>
            <a:off x="440269" y="575734"/>
            <a:ext cx="2988732" cy="1185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fontScale="85000" lnSpcReduction="10000"/>
          </a:bodyPr>
          <a:lstStyle/>
          <a:p>
            <a:r>
              <a:rPr lang="ko-KR" altLang="en-US" sz="6000" dirty="0"/>
              <a:t>증상입력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709AD-A72F-0D0D-7105-0758A360167C}"/>
              </a:ext>
            </a:extLst>
          </p:cNvPr>
          <p:cNvSpPr txBox="1">
            <a:spLocks/>
          </p:cNvSpPr>
          <p:nvPr/>
        </p:nvSpPr>
        <p:spPr>
          <a:xfrm>
            <a:off x="3568701" y="575734"/>
            <a:ext cx="2988732" cy="118532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wrap="square" rtlCol="0">
            <a:normAutofit lnSpcReduction="10000"/>
          </a:bodyPr>
          <a:lstStyle/>
          <a:p>
            <a:r>
              <a:rPr lang="ko-KR" altLang="en-US" sz="3600" dirty="0"/>
              <a:t>약물간 상호작용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1336B-841D-F361-B0DA-5230F3FF0A32}"/>
              </a:ext>
            </a:extLst>
          </p:cNvPr>
          <p:cNvSpPr txBox="1">
            <a:spLocks/>
          </p:cNvSpPr>
          <p:nvPr/>
        </p:nvSpPr>
        <p:spPr>
          <a:xfrm>
            <a:off x="404284" y="2235202"/>
            <a:ext cx="5115984" cy="13546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fontScale="92500"/>
          </a:bodyPr>
          <a:lstStyle/>
          <a:p>
            <a:r>
              <a:rPr lang="ko-KR" altLang="en-US" sz="6000" dirty="0"/>
              <a:t>첫 번째 약 입력 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A9E47-6047-F4D0-8409-9E7BC8DB865D}"/>
              </a:ext>
            </a:extLst>
          </p:cNvPr>
          <p:cNvSpPr txBox="1">
            <a:spLocks/>
          </p:cNvSpPr>
          <p:nvPr/>
        </p:nvSpPr>
        <p:spPr>
          <a:xfrm>
            <a:off x="440269" y="4402669"/>
            <a:ext cx="5115985" cy="13546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fontScale="85000" lnSpcReduction="10000"/>
          </a:bodyPr>
          <a:lstStyle/>
          <a:p>
            <a:r>
              <a:rPr lang="ko-KR" altLang="en-US" sz="6600" dirty="0"/>
              <a:t>두 번째 약 입력</a:t>
            </a:r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EE725BAA-75F6-F718-8171-919CBD1CA630}"/>
              </a:ext>
            </a:extLst>
          </p:cNvPr>
          <p:cNvSpPr/>
          <p:nvPr/>
        </p:nvSpPr>
        <p:spPr>
          <a:xfrm>
            <a:off x="2929467" y="3589866"/>
            <a:ext cx="1049866" cy="81280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1307F6-CBAA-7D18-A557-F406AADD84D4}"/>
              </a:ext>
            </a:extLst>
          </p:cNvPr>
          <p:cNvSpPr txBox="1">
            <a:spLocks/>
          </p:cNvSpPr>
          <p:nvPr/>
        </p:nvSpPr>
        <p:spPr>
          <a:xfrm>
            <a:off x="404284" y="6460067"/>
            <a:ext cx="6053666" cy="10244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fontScale="77500" lnSpcReduction="20000"/>
          </a:bodyPr>
          <a:lstStyle/>
          <a:p>
            <a:r>
              <a:rPr lang="ko-KR" altLang="en-US" sz="6600" dirty="0"/>
              <a:t>복용 가능 여부 확인</a:t>
            </a:r>
          </a:p>
        </p:txBody>
      </p:sp>
      <p:pic>
        <p:nvPicPr>
          <p:cNvPr id="23" name="그래픽 22" descr="카메라 윤곽선">
            <a:extLst>
              <a:ext uri="{FF2B5EF4-FFF2-40B4-BE49-F238E27FC236}">
                <a16:creationId xmlns:a16="http://schemas.microsoft.com/office/drawing/2014/main" id="{8FFA57EA-2702-1A3F-A11C-5BF1DBC3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2449" y="2235202"/>
            <a:ext cx="1214966" cy="1214966"/>
          </a:xfrm>
          <a:prstGeom prst="rect">
            <a:avLst/>
          </a:prstGeom>
        </p:spPr>
      </p:pic>
      <p:pic>
        <p:nvPicPr>
          <p:cNvPr id="24" name="그래픽 23" descr="카메라 윤곽선">
            <a:extLst>
              <a:ext uri="{FF2B5EF4-FFF2-40B4-BE49-F238E27FC236}">
                <a16:creationId xmlns:a16="http://schemas.microsoft.com/office/drawing/2014/main" id="{397C48AA-BCEE-D77B-9E55-B4B023E2A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2448" y="4402669"/>
            <a:ext cx="1214967" cy="121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1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1625C0-D04A-BD26-9DAF-33C108F60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B3074AF-967D-79A2-38BD-BE59D1A5DE96}"/>
              </a:ext>
            </a:extLst>
          </p:cNvPr>
          <p:cNvCxnSpPr>
            <a:cxnSpLocks/>
          </p:cNvCxnSpPr>
          <p:nvPr/>
        </p:nvCxnSpPr>
        <p:spPr>
          <a:xfrm>
            <a:off x="0" y="10684933"/>
            <a:ext cx="685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54F5AA-CEBA-58FB-F27E-AD5A56CE4EBF}"/>
              </a:ext>
            </a:extLst>
          </p:cNvPr>
          <p:cNvSpPr txBox="1"/>
          <p:nvPr/>
        </p:nvSpPr>
        <p:spPr>
          <a:xfrm>
            <a:off x="270934" y="10888133"/>
            <a:ext cx="103293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홈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2204A-393C-A738-D147-F2D3DB2732B9}"/>
              </a:ext>
            </a:extLst>
          </p:cNvPr>
          <p:cNvSpPr txBox="1"/>
          <p:nvPr/>
        </p:nvSpPr>
        <p:spPr>
          <a:xfrm>
            <a:off x="1913468" y="10888132"/>
            <a:ext cx="1168399" cy="1077218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alpha val="97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내정보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BD6896-563C-40F9-1F80-1B8E2EC2A128}"/>
              </a:ext>
            </a:extLst>
          </p:cNvPr>
          <p:cNvSpPr txBox="1"/>
          <p:nvPr/>
        </p:nvSpPr>
        <p:spPr>
          <a:xfrm>
            <a:off x="3653367" y="10888132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알림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8B8B6B-BF30-5EA2-AAE6-FAA7C8E476C4}"/>
              </a:ext>
            </a:extLst>
          </p:cNvPr>
          <p:cNvSpPr txBox="1"/>
          <p:nvPr/>
        </p:nvSpPr>
        <p:spPr>
          <a:xfrm>
            <a:off x="5393267" y="10888133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설정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F9787E-E593-23A6-668F-399AB736FE19}"/>
              </a:ext>
            </a:extLst>
          </p:cNvPr>
          <p:cNvSpPr txBox="1">
            <a:spLocks/>
          </p:cNvSpPr>
          <p:nvPr/>
        </p:nvSpPr>
        <p:spPr>
          <a:xfrm>
            <a:off x="1646766" y="575734"/>
            <a:ext cx="3975101" cy="1185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 err="1"/>
              <a:t>홍길동님</a:t>
            </a:r>
            <a:endParaRPr lang="ko-KR" altLang="en-US" sz="4800" dirty="0"/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28AE8642-8A10-BF98-37CF-70AD9B25A9B0}"/>
              </a:ext>
            </a:extLst>
          </p:cNvPr>
          <p:cNvSpPr/>
          <p:nvPr/>
        </p:nvSpPr>
        <p:spPr>
          <a:xfrm>
            <a:off x="372534" y="508001"/>
            <a:ext cx="1032933" cy="1253062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4CB1E-9481-7D3D-7CA0-78E97B07126B}"/>
              </a:ext>
            </a:extLst>
          </p:cNvPr>
          <p:cNvSpPr txBox="1">
            <a:spLocks/>
          </p:cNvSpPr>
          <p:nvPr/>
        </p:nvSpPr>
        <p:spPr>
          <a:xfrm>
            <a:off x="558801" y="2235202"/>
            <a:ext cx="2870200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/>
              <a:t>나이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A4627-964D-A34D-71F7-E9041AAFBF0E}"/>
              </a:ext>
            </a:extLst>
          </p:cNvPr>
          <p:cNvSpPr txBox="1">
            <a:spLocks/>
          </p:cNvSpPr>
          <p:nvPr/>
        </p:nvSpPr>
        <p:spPr>
          <a:xfrm>
            <a:off x="3429000" y="2235201"/>
            <a:ext cx="3263897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성별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9802E-4A44-5583-C9B6-48EE64B20398}"/>
              </a:ext>
            </a:extLst>
          </p:cNvPr>
          <p:cNvSpPr txBox="1">
            <a:spLocks/>
          </p:cNvSpPr>
          <p:nvPr/>
        </p:nvSpPr>
        <p:spPr>
          <a:xfrm>
            <a:off x="558797" y="3132669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병력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A0D75-0CEB-9306-5A13-E239EA1C3887}"/>
              </a:ext>
            </a:extLst>
          </p:cNvPr>
          <p:cNvSpPr txBox="1">
            <a:spLocks/>
          </p:cNvSpPr>
          <p:nvPr/>
        </p:nvSpPr>
        <p:spPr>
          <a:xfrm>
            <a:off x="5621868" y="575734"/>
            <a:ext cx="1071030" cy="11853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fontScale="85000" lnSpcReduction="20000"/>
          </a:bodyPr>
          <a:lstStyle/>
          <a:p>
            <a:r>
              <a:rPr lang="ko-KR" altLang="en-US" sz="4800" dirty="0"/>
              <a:t>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0ADAC-B596-19A1-167C-979E607A2E6A}"/>
              </a:ext>
            </a:extLst>
          </p:cNvPr>
          <p:cNvSpPr txBox="1">
            <a:spLocks/>
          </p:cNvSpPr>
          <p:nvPr/>
        </p:nvSpPr>
        <p:spPr>
          <a:xfrm>
            <a:off x="558797" y="4013201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복용중인 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EBF48-2B63-389B-2956-D05F3B4722CC}"/>
              </a:ext>
            </a:extLst>
          </p:cNvPr>
          <p:cNvSpPr txBox="1">
            <a:spLocks/>
          </p:cNvSpPr>
          <p:nvPr/>
        </p:nvSpPr>
        <p:spPr>
          <a:xfrm>
            <a:off x="541864" y="8737601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보호자 등록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8E6FC-49C6-20F6-D64E-3FD4B2456AAA}"/>
              </a:ext>
            </a:extLst>
          </p:cNvPr>
          <p:cNvSpPr txBox="1">
            <a:spLocks/>
          </p:cNvSpPr>
          <p:nvPr/>
        </p:nvSpPr>
        <p:spPr>
          <a:xfrm>
            <a:off x="558796" y="4910668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내 주변 약국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C4441-3DBB-A7F1-4569-2C210F40E4B4}"/>
              </a:ext>
            </a:extLst>
          </p:cNvPr>
          <p:cNvSpPr txBox="1">
            <a:spLocks/>
          </p:cNvSpPr>
          <p:nvPr/>
        </p:nvSpPr>
        <p:spPr>
          <a:xfrm>
            <a:off x="556684" y="5791200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endParaRPr lang="ko-KR" altLang="en-US" sz="4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C0051E-695C-7747-238B-03C7303F6B4B}"/>
              </a:ext>
            </a:extLst>
          </p:cNvPr>
          <p:cNvSpPr txBox="1">
            <a:spLocks/>
          </p:cNvSpPr>
          <p:nvPr/>
        </p:nvSpPr>
        <p:spPr>
          <a:xfrm>
            <a:off x="556687" y="6671727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endParaRPr lang="ko-KR" altLang="en-US" sz="4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216227-4DC3-B8E5-F7AD-F0A4CA9112FA}"/>
              </a:ext>
            </a:extLst>
          </p:cNvPr>
          <p:cNvSpPr txBox="1">
            <a:spLocks/>
          </p:cNvSpPr>
          <p:nvPr/>
        </p:nvSpPr>
        <p:spPr>
          <a:xfrm>
            <a:off x="550336" y="9601206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로그아웃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75ECC6-D68D-DFC5-1BFE-2CB496EC9633}"/>
              </a:ext>
            </a:extLst>
          </p:cNvPr>
          <p:cNvSpPr txBox="1">
            <a:spLocks/>
          </p:cNvSpPr>
          <p:nvPr/>
        </p:nvSpPr>
        <p:spPr>
          <a:xfrm>
            <a:off x="556690" y="7789325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9940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149DB3-BABC-6F46-AB18-3FD23EAB8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52A2AD7-5793-9503-2FFE-878BF7BD073D}"/>
              </a:ext>
            </a:extLst>
          </p:cNvPr>
          <p:cNvCxnSpPr>
            <a:cxnSpLocks/>
          </p:cNvCxnSpPr>
          <p:nvPr/>
        </p:nvCxnSpPr>
        <p:spPr>
          <a:xfrm>
            <a:off x="0" y="10684933"/>
            <a:ext cx="685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50778F-1B00-CAC7-05A2-D727B41369CC}"/>
              </a:ext>
            </a:extLst>
          </p:cNvPr>
          <p:cNvSpPr txBox="1"/>
          <p:nvPr/>
        </p:nvSpPr>
        <p:spPr>
          <a:xfrm>
            <a:off x="270934" y="10888133"/>
            <a:ext cx="103293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홈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1C9F6B-0D65-03DB-FBA1-A229B053F5F0}"/>
              </a:ext>
            </a:extLst>
          </p:cNvPr>
          <p:cNvSpPr txBox="1"/>
          <p:nvPr/>
        </p:nvSpPr>
        <p:spPr>
          <a:xfrm>
            <a:off x="1913468" y="10888132"/>
            <a:ext cx="1168399" cy="1077218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alpha val="97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내정보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7E1477-328C-F54E-4C9D-89F01A4945A0}"/>
              </a:ext>
            </a:extLst>
          </p:cNvPr>
          <p:cNvSpPr txBox="1"/>
          <p:nvPr/>
        </p:nvSpPr>
        <p:spPr>
          <a:xfrm>
            <a:off x="3653367" y="10888132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알림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D91B6-880B-52E0-8BD7-F9E9A7E3EA22}"/>
              </a:ext>
            </a:extLst>
          </p:cNvPr>
          <p:cNvSpPr txBox="1"/>
          <p:nvPr/>
        </p:nvSpPr>
        <p:spPr>
          <a:xfrm>
            <a:off x="5393267" y="10888133"/>
            <a:ext cx="10329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설정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8334A-BA97-9854-2B47-25D258285DFE}"/>
              </a:ext>
            </a:extLst>
          </p:cNvPr>
          <p:cNvSpPr txBox="1">
            <a:spLocks/>
          </p:cNvSpPr>
          <p:nvPr/>
        </p:nvSpPr>
        <p:spPr>
          <a:xfrm>
            <a:off x="1646766" y="575734"/>
            <a:ext cx="3975101" cy="1185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 err="1"/>
              <a:t>홍길동님</a:t>
            </a:r>
            <a:endParaRPr lang="ko-KR" altLang="en-US" sz="4800" dirty="0"/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A5BE6CC6-8B53-62B8-5F29-C2A4BD4ABD46}"/>
              </a:ext>
            </a:extLst>
          </p:cNvPr>
          <p:cNvSpPr/>
          <p:nvPr/>
        </p:nvSpPr>
        <p:spPr>
          <a:xfrm>
            <a:off x="372534" y="508001"/>
            <a:ext cx="1032933" cy="1253062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B7735-DF3D-761F-7AA7-BC12875E76AE}"/>
              </a:ext>
            </a:extLst>
          </p:cNvPr>
          <p:cNvSpPr txBox="1">
            <a:spLocks/>
          </p:cNvSpPr>
          <p:nvPr/>
        </p:nvSpPr>
        <p:spPr>
          <a:xfrm>
            <a:off x="558801" y="2235202"/>
            <a:ext cx="2870200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/>
              <a:t>나이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FEC2C-BECE-DF0A-68AC-489651721983}"/>
              </a:ext>
            </a:extLst>
          </p:cNvPr>
          <p:cNvSpPr txBox="1">
            <a:spLocks/>
          </p:cNvSpPr>
          <p:nvPr/>
        </p:nvSpPr>
        <p:spPr>
          <a:xfrm>
            <a:off x="3429000" y="2235201"/>
            <a:ext cx="3263897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성별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B133C-4D42-2ACA-18BE-6FEF1E0BA474}"/>
              </a:ext>
            </a:extLst>
          </p:cNvPr>
          <p:cNvSpPr txBox="1">
            <a:spLocks/>
          </p:cNvSpPr>
          <p:nvPr/>
        </p:nvSpPr>
        <p:spPr>
          <a:xfrm>
            <a:off x="558797" y="3132669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병력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6E5BD-03DE-640D-CF32-0D0758B99E4B}"/>
              </a:ext>
            </a:extLst>
          </p:cNvPr>
          <p:cNvSpPr txBox="1">
            <a:spLocks/>
          </p:cNvSpPr>
          <p:nvPr/>
        </p:nvSpPr>
        <p:spPr>
          <a:xfrm>
            <a:off x="5621868" y="575734"/>
            <a:ext cx="1071030" cy="11853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 fontScale="85000" lnSpcReduction="20000"/>
          </a:bodyPr>
          <a:lstStyle/>
          <a:p>
            <a:r>
              <a:rPr lang="ko-KR" altLang="en-US" sz="4800" dirty="0"/>
              <a:t>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14EB3-300C-D457-3670-0B8E47B4D18F}"/>
              </a:ext>
            </a:extLst>
          </p:cNvPr>
          <p:cNvSpPr txBox="1">
            <a:spLocks/>
          </p:cNvSpPr>
          <p:nvPr/>
        </p:nvSpPr>
        <p:spPr>
          <a:xfrm>
            <a:off x="558797" y="4013201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복용중인 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CDDA9-B587-DE41-2137-B84CBECE403C}"/>
              </a:ext>
            </a:extLst>
          </p:cNvPr>
          <p:cNvSpPr txBox="1">
            <a:spLocks/>
          </p:cNvSpPr>
          <p:nvPr/>
        </p:nvSpPr>
        <p:spPr>
          <a:xfrm>
            <a:off x="541864" y="8737601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보호자 등록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4AE119-B750-0440-93D8-03634D9F99B6}"/>
              </a:ext>
            </a:extLst>
          </p:cNvPr>
          <p:cNvSpPr txBox="1">
            <a:spLocks/>
          </p:cNvSpPr>
          <p:nvPr/>
        </p:nvSpPr>
        <p:spPr>
          <a:xfrm>
            <a:off x="558796" y="4910668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내 주변 약국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68DD0A-CF39-8688-CB6D-66FE9D54E471}"/>
              </a:ext>
            </a:extLst>
          </p:cNvPr>
          <p:cNvSpPr txBox="1">
            <a:spLocks/>
          </p:cNvSpPr>
          <p:nvPr/>
        </p:nvSpPr>
        <p:spPr>
          <a:xfrm>
            <a:off x="556684" y="5791200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endParaRPr lang="ko-KR" altLang="en-US" sz="4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536C19-981E-4D2D-F00F-5645A9563796}"/>
              </a:ext>
            </a:extLst>
          </p:cNvPr>
          <p:cNvSpPr txBox="1">
            <a:spLocks/>
          </p:cNvSpPr>
          <p:nvPr/>
        </p:nvSpPr>
        <p:spPr>
          <a:xfrm>
            <a:off x="556687" y="6671727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endParaRPr lang="ko-KR" altLang="en-US" sz="4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87EF4-6144-4B82-76E6-0AA38AD55FA3}"/>
              </a:ext>
            </a:extLst>
          </p:cNvPr>
          <p:cNvSpPr txBox="1">
            <a:spLocks/>
          </p:cNvSpPr>
          <p:nvPr/>
        </p:nvSpPr>
        <p:spPr>
          <a:xfrm>
            <a:off x="550336" y="9601206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r>
              <a:rPr lang="ko-KR" altLang="en-US" sz="4800" dirty="0"/>
              <a:t>로그아웃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9DAD8-DD60-1AC5-ACAD-A923E5C288CE}"/>
              </a:ext>
            </a:extLst>
          </p:cNvPr>
          <p:cNvSpPr txBox="1">
            <a:spLocks/>
          </p:cNvSpPr>
          <p:nvPr/>
        </p:nvSpPr>
        <p:spPr>
          <a:xfrm>
            <a:off x="556690" y="7789325"/>
            <a:ext cx="6134099" cy="8805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normAutofit/>
          </a:bodyPr>
          <a:lstStyle/>
          <a:p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2700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561</Words>
  <Application>Microsoft Office PowerPoint</Application>
  <PresentationFormat>와이드스크린</PresentationFormat>
  <Paragraphs>174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지섭 노</dc:creator>
  <cp:lastModifiedBy>지섭 노</cp:lastModifiedBy>
  <cp:revision>2</cp:revision>
  <dcterms:created xsi:type="dcterms:W3CDTF">2025-07-27T17:30:05Z</dcterms:created>
  <dcterms:modified xsi:type="dcterms:W3CDTF">2025-07-28T06:13:53Z</dcterms:modified>
</cp:coreProperties>
</file>