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660"/>
  </p:normalViewPr>
  <p:slideViewPr>
    <p:cSldViewPr snapToGrid="0">
      <p:cViewPr varScale="1">
        <p:scale>
          <a:sx n="85" d="100"/>
          <a:sy n="85" d="100"/>
        </p:scale>
        <p:origin x="77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876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765D411-72F5-4084-98E5-10BE625F81AF}"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8652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47538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1935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71696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36501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4074763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074227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66480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95138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5D411-72F5-4084-98E5-10BE625F81A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13684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5D411-72F5-4084-98E5-10BE625F81A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68160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5D411-72F5-4084-98E5-10BE625F81AF}"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87129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5D411-72F5-4084-98E5-10BE625F81AF}"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161359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5D411-72F5-4084-98E5-10BE625F81AF}"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403564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65D411-72F5-4084-98E5-10BE625F81A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247596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65D411-72F5-4084-98E5-10BE625F81A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04A56-3E78-483B-9D8C-DEEA2C20AAE5}" type="slidenum">
              <a:rPr lang="en-US" smtClean="0"/>
              <a:t>‹#›</a:t>
            </a:fld>
            <a:endParaRPr lang="en-US"/>
          </a:p>
        </p:txBody>
      </p:sp>
    </p:spTree>
    <p:extLst>
      <p:ext uri="{BB962C8B-B14F-4D97-AF65-F5344CB8AC3E}">
        <p14:creationId xmlns:p14="http://schemas.microsoft.com/office/powerpoint/2010/main" val="16585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765D411-72F5-4084-98E5-10BE625F81AF}" type="datetimeFigureOut">
              <a:rPr lang="en-US" smtClean="0"/>
              <a:t>4/28/2022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2504A56-3E78-483B-9D8C-DEEA2C20AAE5}" type="slidenum">
              <a:rPr lang="en-US" smtClean="0"/>
              <a:t>‹#›</a:t>
            </a:fld>
            <a:endParaRPr lang="en-US"/>
          </a:p>
        </p:txBody>
      </p:sp>
    </p:spTree>
    <p:extLst>
      <p:ext uri="{BB962C8B-B14F-4D97-AF65-F5344CB8AC3E}">
        <p14:creationId xmlns:p14="http://schemas.microsoft.com/office/powerpoint/2010/main" val="423915768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link.springer.com/article/10.1007/BF00116251" TargetMode="External"/><Relationship Id="rId2" Type="http://schemas.openxmlformats.org/officeDocument/2006/relationships/hyperlink" Target="https://link.springer.com/article/10.1007/s42979-021-00592-x" TargetMode="External"/><Relationship Id="rId1" Type="http://schemas.openxmlformats.org/officeDocument/2006/relationships/slideLayout" Target="../slideLayouts/slideLayout6.xml"/><Relationship Id="rId5" Type="http://schemas.openxmlformats.org/officeDocument/2006/relationships/hyperlink" Target="https://www.sciencedirect.com/science/article/pii/S235197891930736X" TargetMode="External"/><Relationship Id="rId4" Type="http://schemas.openxmlformats.org/officeDocument/2006/relationships/hyperlink" Target="https://saiconference.com/Downloads/SpecialIssueNo10/Paper_3-A_comparative_study_of_decision_tree_ID3_and_C4.5.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C20-B494-4DC3-A36E-45543D7FFCA8}"/>
              </a:ext>
            </a:extLst>
          </p:cNvPr>
          <p:cNvSpPr>
            <a:spLocks noGrp="1"/>
          </p:cNvSpPr>
          <p:nvPr>
            <p:ph type="ctrTitle"/>
          </p:nvPr>
        </p:nvSpPr>
        <p:spPr>
          <a:xfrm>
            <a:off x="1051670" y="64528"/>
            <a:ext cx="10611412" cy="2977869"/>
          </a:xfrm>
        </p:spPr>
        <p:txBody>
          <a:bodyPr>
            <a:normAutofit fontScale="90000"/>
          </a:bodyPr>
          <a:lstStyle/>
          <a:p>
            <a:r>
              <a:rPr lang="en-IN" sz="5300" dirty="0">
                <a:solidFill>
                  <a:schemeClr val="bg2">
                    <a:lumMod val="50000"/>
                  </a:schemeClr>
                </a:solidFill>
                <a:effectLst/>
                <a:latin typeface="Times New Roman" panose="02020603050405020304" pitchFamily="18" charset="0"/>
                <a:ea typeface="Times New Roman" panose="02020603050405020304" pitchFamily="18" charset="0"/>
              </a:rPr>
              <a:t>Application of decision tree in     		classification analysis</a:t>
            </a:r>
            <a:br>
              <a:rPr lang="en-US" sz="1800" dirty="0">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a16="http://schemas.microsoft.com/office/drawing/2014/main" id="{D16C3A4E-1BA3-433E-ABA9-8B636A656AF7}"/>
              </a:ext>
            </a:extLst>
          </p:cNvPr>
          <p:cNvSpPr>
            <a:spLocks noGrp="1"/>
          </p:cNvSpPr>
          <p:nvPr>
            <p:ph type="subTitle" idx="1"/>
          </p:nvPr>
        </p:nvSpPr>
        <p:spPr>
          <a:xfrm>
            <a:off x="1894352" y="3429000"/>
            <a:ext cx="8791575" cy="2102224"/>
          </a:xfrm>
        </p:spPr>
        <p:txBody>
          <a:bodyPr>
            <a:noAutofit/>
          </a:bodyPr>
          <a:lstStyle/>
          <a:p>
            <a:r>
              <a:rPr lang="en-US" sz="3200" dirty="0">
                <a:solidFill>
                  <a:schemeClr val="bg2">
                    <a:lumMod val="50000"/>
                  </a:schemeClr>
                </a:solidFill>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a:t>
            </a:r>
            <a:r>
              <a:rPr lang="en-US" sz="3200" dirty="0">
                <a:solidFill>
                  <a:schemeClr val="bg2">
                    <a:lumMod val="50000"/>
                  </a:schemeClr>
                </a:solidFill>
                <a:latin typeface="Times New Roman" panose="02020603050405020304" pitchFamily="18" charset="0"/>
                <a:cs typeface="Times New Roman" panose="02020603050405020304" pitchFamily="18" charset="0"/>
              </a:rPr>
              <a:t>CHETAN BAGRA</a:t>
            </a:r>
          </a:p>
          <a:p>
            <a:r>
              <a:rPr lang="en-US" sz="3200" dirty="0">
                <a:solidFill>
                  <a:schemeClr val="bg2">
                    <a:lumMod val="50000"/>
                  </a:schemeClr>
                </a:solidFill>
                <a:latin typeface="Times New Roman" panose="02020603050405020304" pitchFamily="18" charset="0"/>
                <a:cs typeface="Times New Roman" panose="02020603050405020304" pitchFamily="18" charset="0"/>
              </a:rPr>
              <a:t>MIS</a:t>
            </a:r>
            <a:r>
              <a:rPr lang="en-US" sz="3200" dirty="0">
                <a:latin typeface="Times New Roman" panose="02020603050405020304" pitchFamily="18" charset="0"/>
                <a:cs typeface="Times New Roman" panose="02020603050405020304" pitchFamily="18" charset="0"/>
              </a:rPr>
              <a:t>           	   </a:t>
            </a:r>
            <a:r>
              <a:rPr lang="en-US" sz="3200" dirty="0">
                <a:solidFill>
                  <a:schemeClr val="bg2">
                    <a:lumMod val="50000"/>
                  </a:schemeClr>
                </a:solidFill>
                <a:latin typeface="Times New Roman" panose="02020603050405020304" pitchFamily="18" charset="0"/>
                <a:cs typeface="Times New Roman" panose="02020603050405020304" pitchFamily="18" charset="0"/>
              </a:rPr>
              <a:t>112015033</a:t>
            </a:r>
          </a:p>
          <a:p>
            <a:r>
              <a:rPr lang="en-US" sz="3200" dirty="0">
                <a:solidFill>
                  <a:schemeClr val="bg2">
                    <a:lumMod val="50000"/>
                  </a:schemeClr>
                </a:solidFill>
                <a:latin typeface="Times New Roman" panose="02020603050405020304" pitchFamily="18" charset="0"/>
                <a:cs typeface="Times New Roman" panose="02020603050405020304" pitchFamily="18" charset="0"/>
              </a:rPr>
              <a:t>MENTOR</a:t>
            </a:r>
            <a:r>
              <a:rPr lang="en-US" sz="3200" dirty="0">
                <a:latin typeface="Times New Roman" panose="02020603050405020304" pitchFamily="18" charset="0"/>
                <a:cs typeface="Times New Roman" panose="02020603050405020304" pitchFamily="18" charset="0"/>
              </a:rPr>
              <a:t>         </a:t>
            </a:r>
            <a:r>
              <a:rPr lang="en-US" sz="3200" dirty="0">
                <a:solidFill>
                  <a:schemeClr val="bg2">
                    <a:lumMod val="50000"/>
                  </a:schemeClr>
                </a:solidFill>
                <a:latin typeface="Times New Roman" panose="02020603050405020304" pitchFamily="18" charset="0"/>
                <a:cs typeface="Times New Roman" panose="02020603050405020304" pitchFamily="18" charset="0"/>
              </a:rPr>
              <a:t>DR.TANMOY HAZRA</a:t>
            </a:r>
          </a:p>
          <a:p>
            <a:endParaRPr lang="en-US" sz="3200"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1FCC326A-6A88-4AE2-9F10-17E2745A4F58}"/>
              </a:ext>
            </a:extLst>
          </p:cNvPr>
          <p:cNvSpPr/>
          <p:nvPr/>
        </p:nvSpPr>
        <p:spPr>
          <a:xfrm>
            <a:off x="3818965" y="3594847"/>
            <a:ext cx="726140"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5" name="Arrow: Right 4">
            <a:extLst>
              <a:ext uri="{FF2B5EF4-FFF2-40B4-BE49-F238E27FC236}">
                <a16:creationId xmlns:a16="http://schemas.microsoft.com/office/drawing/2014/main" id="{2E147FCE-C341-4325-85E6-BF1BA0FAFE71}"/>
              </a:ext>
            </a:extLst>
          </p:cNvPr>
          <p:cNvSpPr/>
          <p:nvPr/>
        </p:nvSpPr>
        <p:spPr>
          <a:xfrm>
            <a:off x="3818965" y="4202206"/>
            <a:ext cx="726140"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6" name="Arrow: Right 5">
            <a:extLst>
              <a:ext uri="{FF2B5EF4-FFF2-40B4-BE49-F238E27FC236}">
                <a16:creationId xmlns:a16="http://schemas.microsoft.com/office/drawing/2014/main" id="{FC5ACEF0-DC9A-440F-8868-3FE81BE4890D}"/>
              </a:ext>
            </a:extLst>
          </p:cNvPr>
          <p:cNvSpPr/>
          <p:nvPr/>
        </p:nvSpPr>
        <p:spPr>
          <a:xfrm>
            <a:off x="3818965" y="4866715"/>
            <a:ext cx="726140"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p:spTree>
    <p:extLst>
      <p:ext uri="{BB962C8B-B14F-4D97-AF65-F5344CB8AC3E}">
        <p14:creationId xmlns:p14="http://schemas.microsoft.com/office/powerpoint/2010/main" val="33304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alendar&#10;&#10;Description automatically generated">
            <a:extLst>
              <a:ext uri="{FF2B5EF4-FFF2-40B4-BE49-F238E27FC236}">
                <a16:creationId xmlns:a16="http://schemas.microsoft.com/office/drawing/2014/main" id="{611A2084-9D2C-4701-AB2B-F3826F138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548" y="786117"/>
            <a:ext cx="9576904"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407883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945E0-DA54-4E12-853F-97C3F1ECFC91}"/>
              </a:ext>
            </a:extLst>
          </p:cNvPr>
          <p:cNvSpPr>
            <a:spLocks noGrp="1"/>
          </p:cNvSpPr>
          <p:nvPr>
            <p:ph type="title"/>
          </p:nvPr>
        </p:nvSpPr>
        <p:spPr>
          <a:xfrm>
            <a:off x="7528501" y="1274012"/>
            <a:ext cx="3971902" cy="3028983"/>
          </a:xfrm>
        </p:spPr>
        <p:txBody>
          <a:bodyPr vert="horz" lIns="91440" tIns="45720" rIns="91440" bIns="45720" rtlCol="0" anchor="b">
            <a:normAutofit/>
          </a:bodyPr>
          <a:lstStyle/>
          <a:p>
            <a:r>
              <a:rPr lang="en-US" sz="3700" dirty="0">
                <a:solidFill>
                  <a:srgbClr val="FFFFFF"/>
                </a:solidFill>
              </a:rPr>
              <a:t>Popular classification techniques</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D8A828A-74CD-41A9-97F4-E3EF28BDC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938" y="1097060"/>
            <a:ext cx="5200994" cy="4334162"/>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20987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069D5-9BCD-4F6A-A09F-652347065432}"/>
              </a:ext>
            </a:extLst>
          </p:cNvPr>
          <p:cNvSpPr>
            <a:spLocks noGrp="1"/>
          </p:cNvSpPr>
          <p:nvPr>
            <p:ph type="title"/>
          </p:nvPr>
        </p:nvSpPr>
        <p:spPr>
          <a:xfrm>
            <a:off x="7532710" y="620722"/>
            <a:ext cx="3518748" cy="1142462"/>
          </a:xfrm>
        </p:spPr>
        <p:txBody>
          <a:bodyPr anchor="b">
            <a:normAutofit/>
          </a:bodyPr>
          <a:lstStyle/>
          <a:p>
            <a:r>
              <a:rPr lang="en-US" sz="2800" dirty="0">
                <a:solidFill>
                  <a:schemeClr val="tx2">
                    <a:lumMod val="25000"/>
                  </a:schemeClr>
                </a:solidFill>
              </a:rPr>
              <a:t>    Decision tree</a:t>
            </a:r>
          </a:p>
        </p:txBody>
      </p:sp>
      <p:sp>
        <p:nvSpPr>
          <p:cNvPr id="1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4AEED57-CF5F-482D-A8BA-332137E2F320}"/>
              </a:ext>
            </a:extLst>
          </p:cNvPr>
          <p:cNvPicPr>
            <a:picLocks noChangeAspect="1"/>
          </p:cNvPicPr>
          <p:nvPr/>
        </p:nvPicPr>
        <p:blipFill rotWithShape="1">
          <a:blip r:embed="rId2">
            <a:extLst>
              <a:ext uri="{28A0092B-C50C-407E-A947-70E740481C1C}">
                <a14:useLocalDpi xmlns:a14="http://schemas.microsoft.com/office/drawing/2010/main" val="0"/>
              </a:ext>
            </a:extLst>
          </a:blip>
          <a:srcRect t="3519" r="-2" b="-2"/>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1C1C42F8-857F-4D47-B321-AAE6568CB0F3}"/>
              </a:ext>
            </a:extLst>
          </p:cNvPr>
          <p:cNvSpPr>
            <a:spLocks noGrp="1"/>
          </p:cNvSpPr>
          <p:nvPr>
            <p:ph idx="1"/>
          </p:nvPr>
        </p:nvSpPr>
        <p:spPr>
          <a:xfrm>
            <a:off x="7532710" y="1822448"/>
            <a:ext cx="3479419" cy="4551457"/>
          </a:xfrm>
        </p:spPr>
        <p:txBody>
          <a:bodyPr anchor="t">
            <a:normAutofit lnSpcReduction="10000"/>
          </a:bodyPr>
          <a:lstStyle/>
          <a:p>
            <a:r>
              <a:rPr lang="en-IN" dirty="0">
                <a:solidFill>
                  <a:schemeClr val="tx1"/>
                </a:solidFill>
                <a:effectLst/>
                <a:latin typeface="Times New Roman" panose="02020603050405020304" pitchFamily="18" charset="0"/>
                <a:ea typeface="Calibri" panose="020F0502020204030204" pitchFamily="34" charset="0"/>
              </a:rPr>
              <a:t>A decision tree is a support tool with a tree-like structure that models probable outcomes, cost of resources, utilities and possible consequences. </a:t>
            </a:r>
          </a:p>
          <a:p>
            <a:r>
              <a:rPr lang="en-IN" dirty="0">
                <a:solidFill>
                  <a:schemeClr val="tx1"/>
                </a:solidFill>
                <a:effectLst/>
                <a:latin typeface="Times New Roman" panose="02020603050405020304" pitchFamily="18" charset="0"/>
                <a:ea typeface="Calibri" panose="020F0502020204030204" pitchFamily="34" charset="0"/>
              </a:rPr>
              <a:t>Decision trees provide a way to present algorithms with conditional control statements.</a:t>
            </a:r>
          </a:p>
          <a:p>
            <a:r>
              <a:rPr lang="en-IN" dirty="0">
                <a:solidFill>
                  <a:schemeClr val="tx1"/>
                </a:solidFill>
                <a:effectLst/>
                <a:latin typeface="Times New Roman" panose="02020603050405020304" pitchFamily="18" charset="0"/>
                <a:ea typeface="Calibri" panose="020F0502020204030204" pitchFamily="34" charset="0"/>
              </a:rPr>
              <a:t>They include branches that represents decision making steps that can lead to a favourable result.</a:t>
            </a:r>
            <a:r>
              <a:rPr lang="en-IN" dirty="0">
                <a:solidFill>
                  <a:schemeClr val="tx1"/>
                </a:solidFill>
                <a:effectLst/>
                <a:latin typeface="Calibri" panose="020F0502020204030204" pitchFamily="34" charset="0"/>
                <a:ea typeface="Calibri" panose="020F0502020204030204" pitchFamily="34" charset="0"/>
              </a:rPr>
              <a:t> </a:t>
            </a:r>
          </a:p>
          <a:p>
            <a:endParaRPr lang="en-US" sz="1400" dirty="0"/>
          </a:p>
        </p:txBody>
      </p:sp>
      <p:grpSp>
        <p:nvGrpSpPr>
          <p:cNvPr id="14"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6684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5" name="Rectangle 24">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96644F-CC80-457B-92D5-A54B8587CAD8}"/>
              </a:ext>
            </a:extLst>
          </p:cNvPr>
          <p:cNvSpPr>
            <a:spLocks noGrp="1"/>
          </p:cNvSpPr>
          <p:nvPr>
            <p:ph type="title"/>
          </p:nvPr>
        </p:nvSpPr>
        <p:spPr>
          <a:xfrm>
            <a:off x="3646585" y="3582511"/>
            <a:ext cx="9552558" cy="1233251"/>
          </a:xfrm>
        </p:spPr>
        <p:txBody>
          <a:bodyPr vert="horz" lIns="91440" tIns="45720" rIns="91440" bIns="45720" rtlCol="0" anchor="b">
            <a:normAutofit/>
          </a:bodyPr>
          <a:lstStyle/>
          <a:p>
            <a:r>
              <a:rPr lang="en-US" sz="2800" dirty="0"/>
              <a:t>The induction ask</a:t>
            </a:r>
          </a:p>
        </p:txBody>
      </p:sp>
      <p:grpSp>
        <p:nvGrpSpPr>
          <p:cNvPr id="27" name="Group 26">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4"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able&#10;&#10;Description automatically generated">
            <a:extLst>
              <a:ext uri="{FF2B5EF4-FFF2-40B4-BE49-F238E27FC236}">
                <a16:creationId xmlns:a16="http://schemas.microsoft.com/office/drawing/2014/main" id="{22E059AD-2D75-4BB2-B6FE-F05373DAAF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1535" y="1154011"/>
            <a:ext cx="4201297" cy="2751849"/>
          </a:xfrm>
          <a:prstGeom prst="rect">
            <a:avLst/>
          </a:prstGeom>
        </p:spPr>
      </p:pic>
      <p:pic>
        <p:nvPicPr>
          <p:cNvPr id="10" name="Content Placeholder 9" descr="Diagram&#10;&#10;Description automatically generated">
            <a:extLst>
              <a:ext uri="{FF2B5EF4-FFF2-40B4-BE49-F238E27FC236}">
                <a16:creationId xmlns:a16="http://schemas.microsoft.com/office/drawing/2014/main" id="{ACC714A8-F4D1-4C54-8BEC-EA9410708E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96949" y="1022222"/>
            <a:ext cx="4157293" cy="2806172"/>
          </a:xfrm>
          <a:prstGeom prst="rect">
            <a:avLst/>
          </a:prstGeom>
        </p:spPr>
      </p:pic>
      <p:sp>
        <p:nvSpPr>
          <p:cNvPr id="11" name="TextBox 10">
            <a:extLst>
              <a:ext uri="{FF2B5EF4-FFF2-40B4-BE49-F238E27FC236}">
                <a16:creationId xmlns:a16="http://schemas.microsoft.com/office/drawing/2014/main" id="{F1847300-373F-4AAE-BC25-AB533A8B7734}"/>
              </a:ext>
            </a:extLst>
          </p:cNvPr>
          <p:cNvSpPr txBox="1"/>
          <p:nvPr/>
        </p:nvSpPr>
        <p:spPr>
          <a:xfrm>
            <a:off x="739329" y="4815762"/>
            <a:ext cx="9615670" cy="1754326"/>
          </a:xfrm>
          <a:prstGeom prst="rect">
            <a:avLst/>
          </a:prstGeom>
          <a:noFill/>
        </p:spPr>
        <p:txBody>
          <a:bodyPr wrap="square" rtlCol="0">
            <a:spAutoFit/>
          </a:bodyPr>
          <a:lstStyle/>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The induction task is to develop a classification rule that can determine the class of any object from its values of the attributes.</a:t>
            </a:r>
            <a:r>
              <a:rPr lang="en-IN" sz="1800" dirty="0">
                <a:effectLst/>
                <a:latin typeface="Calibri" panose="020F0502020204030204" pitchFamily="34" charset="0"/>
                <a:ea typeface="Calibri" panose="020F0502020204030204" pitchFamily="34" charset="0"/>
              </a:rPr>
              <a:t> </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Leaves of a decision tree are class name, other nodes represent attribute-based tests with a branch for each possible outcome. </a:t>
            </a:r>
          </a:p>
          <a:p>
            <a:pPr marL="285750" indent="-285750">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If the attributes are adequate, it is always possible to construct a decision tree that correctly classifies each object in the training set.</a:t>
            </a:r>
            <a:endParaRPr lang="en-US" dirty="0"/>
          </a:p>
        </p:txBody>
      </p:sp>
    </p:spTree>
    <p:extLst>
      <p:ext uri="{BB962C8B-B14F-4D97-AF65-F5344CB8AC3E}">
        <p14:creationId xmlns:p14="http://schemas.microsoft.com/office/powerpoint/2010/main" val="314814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C2190-FFC2-44AE-B7A4-DFE292B1FF28}"/>
              </a:ext>
            </a:extLst>
          </p:cNvPr>
          <p:cNvSpPr txBox="1"/>
          <p:nvPr/>
        </p:nvSpPr>
        <p:spPr>
          <a:xfrm>
            <a:off x="618565" y="537882"/>
            <a:ext cx="10354235"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essence of the induction is to move beyond training set and to construct decision tree that not only classify the training data correctly but also the unseen data.</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decision tree must capture some meaningful relationship between an object’s class and value of it’s attributes.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small data one approach would be construct all decision tree that classify the objects in training data and select the simplest one.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data set with many attributes and objects it’s not feasible to construct all decision tree as it requires a lot of mathematic computation.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5FACC939-40E8-4161-8436-C296C2DB9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799" y="3064212"/>
            <a:ext cx="6363251" cy="3436918"/>
          </a:xfrm>
          <a:prstGeom prst="rect">
            <a:avLst/>
          </a:prstGeom>
        </p:spPr>
      </p:pic>
      <p:pic>
        <p:nvPicPr>
          <p:cNvPr id="11" name="Picture 10" descr="Diagram&#10;&#10;Description automatically generated">
            <a:extLst>
              <a:ext uri="{FF2B5EF4-FFF2-40B4-BE49-F238E27FC236}">
                <a16:creationId xmlns:a16="http://schemas.microsoft.com/office/drawing/2014/main" id="{7F3B91DD-792A-4837-A37F-AE330C3B3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53" y="3064211"/>
            <a:ext cx="5208035" cy="3436917"/>
          </a:xfrm>
          <a:prstGeom prst="rect">
            <a:avLst/>
          </a:prstGeom>
        </p:spPr>
      </p:pic>
    </p:spTree>
    <p:extLst>
      <p:ext uri="{BB962C8B-B14F-4D97-AF65-F5344CB8AC3E}">
        <p14:creationId xmlns:p14="http://schemas.microsoft.com/office/powerpoint/2010/main" val="153517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924A-18AB-418E-8531-3A7BE43B6938}"/>
              </a:ext>
            </a:extLst>
          </p:cNvPr>
          <p:cNvSpPr>
            <a:spLocks noGrp="1"/>
          </p:cNvSpPr>
          <p:nvPr>
            <p:ph type="title"/>
          </p:nvPr>
        </p:nvSpPr>
        <p:spPr>
          <a:xfrm>
            <a:off x="3292941" y="0"/>
            <a:ext cx="8534400" cy="855633"/>
          </a:xfrm>
        </p:spPr>
        <p:txBody>
          <a:bodyPr/>
          <a:lstStyle/>
          <a:p>
            <a:r>
              <a:rPr lang="en-US" dirty="0">
                <a:solidFill>
                  <a:schemeClr val="tx2">
                    <a:lumMod val="25000"/>
                  </a:schemeClr>
                </a:solidFill>
              </a:rPr>
              <a:t>     Id3 algorithm</a:t>
            </a:r>
          </a:p>
        </p:txBody>
      </p:sp>
      <p:sp>
        <p:nvSpPr>
          <p:cNvPr id="3" name="TextBox 2">
            <a:extLst>
              <a:ext uri="{FF2B5EF4-FFF2-40B4-BE49-F238E27FC236}">
                <a16:creationId xmlns:a16="http://schemas.microsoft.com/office/drawing/2014/main" id="{689B054C-BC78-4C15-BB15-3B26D892244F}"/>
              </a:ext>
            </a:extLst>
          </p:cNvPr>
          <p:cNvSpPr txBox="1"/>
          <p:nvPr/>
        </p:nvSpPr>
        <p:spPr>
          <a:xfrm>
            <a:off x="364659" y="717020"/>
            <a:ext cx="10022543" cy="1754326"/>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basic structure of ID3 is iterative.</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 subset of the training set called the window is chosen at random and a decision tree formed from it; this tree correctly classifies all objects in the window.</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 All other objects are classified using this decision tree and one is not classified correctly then it is included in window and again tree is built.</a:t>
            </a:r>
          </a:p>
          <a:p>
            <a:endParaRPr lang="en-US" dirty="0"/>
          </a:p>
        </p:txBody>
      </p:sp>
      <p:sp>
        <p:nvSpPr>
          <p:cNvPr id="4" name="TextBox 3">
            <a:extLst>
              <a:ext uri="{FF2B5EF4-FFF2-40B4-BE49-F238E27FC236}">
                <a16:creationId xmlns:a16="http://schemas.microsoft.com/office/drawing/2014/main" id="{A8167BB9-5F80-431D-AC66-620CDB503A39}"/>
              </a:ext>
            </a:extLst>
          </p:cNvPr>
          <p:cNvSpPr txBox="1"/>
          <p:nvPr/>
        </p:nvSpPr>
        <p:spPr>
          <a:xfrm>
            <a:off x="1156447" y="2425293"/>
            <a:ext cx="2608729"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Information Entropy</a:t>
            </a:r>
          </a:p>
        </p:txBody>
      </p:sp>
      <p:sp>
        <p:nvSpPr>
          <p:cNvPr id="5" name="TextBox 4">
            <a:extLst>
              <a:ext uri="{FF2B5EF4-FFF2-40B4-BE49-F238E27FC236}">
                <a16:creationId xmlns:a16="http://schemas.microsoft.com/office/drawing/2014/main" id="{CF74E778-1320-4CA0-9956-B336D5AC229C}"/>
              </a:ext>
            </a:extLst>
          </p:cNvPr>
          <p:cNvSpPr txBox="1"/>
          <p:nvPr/>
        </p:nvSpPr>
        <p:spPr>
          <a:xfrm>
            <a:off x="6347012" y="2471346"/>
            <a:ext cx="3379695"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Information Gain</a:t>
            </a:r>
          </a:p>
        </p:txBody>
      </p:sp>
      <p:sp>
        <p:nvSpPr>
          <p:cNvPr id="6" name="TextBox 5">
            <a:extLst>
              <a:ext uri="{FF2B5EF4-FFF2-40B4-BE49-F238E27FC236}">
                <a16:creationId xmlns:a16="http://schemas.microsoft.com/office/drawing/2014/main" id="{4B1CE560-BCE3-43ED-B672-0F19061823C4}"/>
              </a:ext>
            </a:extLst>
          </p:cNvPr>
          <p:cNvSpPr txBox="1"/>
          <p:nvPr/>
        </p:nvSpPr>
        <p:spPr>
          <a:xfrm>
            <a:off x="448234" y="2840678"/>
            <a:ext cx="4858871" cy="2862322"/>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Information entropy of the given data measures the least amount of the information necessary to represent a data item from given data.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Suppose that we are given a probability space S with the elements 1, 2, ..., n. The probability an element “I” would be chosen from the probability space is P</a:t>
            </a:r>
            <a:r>
              <a:rPr lang="en-IN" sz="1800" baseline="-25000" dirty="0">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 Then the information entropy of the probability space is defined as:</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A1425CC-A867-4156-B7D3-18753C654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00" y="5392443"/>
            <a:ext cx="4953429" cy="365792"/>
          </a:xfrm>
          <a:prstGeom prst="rect">
            <a:avLst/>
          </a:prstGeom>
        </p:spPr>
      </p:pic>
      <p:sp>
        <p:nvSpPr>
          <p:cNvPr id="9" name="TextBox 8">
            <a:extLst>
              <a:ext uri="{FF2B5EF4-FFF2-40B4-BE49-F238E27FC236}">
                <a16:creationId xmlns:a16="http://schemas.microsoft.com/office/drawing/2014/main" id="{0116C177-13D0-4BFE-9DE2-E83507104014}"/>
              </a:ext>
            </a:extLst>
          </p:cNvPr>
          <p:cNvSpPr txBox="1"/>
          <p:nvPr/>
        </p:nvSpPr>
        <p:spPr>
          <a:xfrm>
            <a:off x="5853953" y="2903256"/>
            <a:ext cx="5056094" cy="2111668"/>
          </a:xfrm>
          <a:prstGeom prst="rect">
            <a:avLst/>
          </a:prstGeom>
          <a:noFill/>
        </p:spPr>
        <p:txBody>
          <a:bodyPr wrap="square" rtlCol="0">
            <a:spAutoFit/>
          </a:bodyPr>
          <a:lstStyle/>
          <a:p>
            <a:pPr marL="285750" marR="0" indent="-285750">
              <a:lnSpc>
                <a:spcPct val="115000"/>
              </a:lnSpc>
              <a:spcBef>
                <a:spcPts val="0"/>
              </a:spcBef>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information gain is the amount of the information entropy gained as a result of a certain procedure.</a:t>
            </a:r>
          </a:p>
          <a:p>
            <a:pPr marL="285750" marR="0" indent="-285750">
              <a:lnSpc>
                <a:spcPct val="115000"/>
              </a:lnSpc>
              <a:spcBef>
                <a:spcPts val="0"/>
              </a:spcBef>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If we group elements by their value of an attribute A, then we define the information gain as:</a:t>
            </a:r>
            <a:endParaRPr lang="en-US" sz="1800" dirty="0">
              <a:effectLst/>
              <a:latin typeface="Calibri" panose="020F0502020204030204" pitchFamily="34" charset="0"/>
              <a:ea typeface="Calibri" panose="020F0502020204030204" pitchFamily="34" charset="0"/>
            </a:endParaRPr>
          </a:p>
        </p:txBody>
      </p:sp>
      <p:pic>
        <p:nvPicPr>
          <p:cNvPr id="11" name="Picture 10" descr="A picture containing shape&#10;&#10;Description automatically generated">
            <a:extLst>
              <a:ext uri="{FF2B5EF4-FFF2-40B4-BE49-F238E27FC236}">
                <a16:creationId xmlns:a16="http://schemas.microsoft.com/office/drawing/2014/main" id="{BA3D84F2-6CE3-40FF-8F8E-C8FB73539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790" y="5122281"/>
            <a:ext cx="4816257" cy="804364"/>
          </a:xfrm>
          <a:prstGeom prst="rect">
            <a:avLst/>
          </a:prstGeom>
        </p:spPr>
      </p:pic>
      <p:sp>
        <p:nvSpPr>
          <p:cNvPr id="12" name="TextBox 11">
            <a:extLst>
              <a:ext uri="{FF2B5EF4-FFF2-40B4-BE49-F238E27FC236}">
                <a16:creationId xmlns:a16="http://schemas.microsoft.com/office/drawing/2014/main" id="{EC60019B-EE41-4024-BABC-BD3EDC8C6539}"/>
              </a:ext>
            </a:extLst>
          </p:cNvPr>
          <p:cNvSpPr txBox="1"/>
          <p:nvPr/>
        </p:nvSpPr>
        <p:spPr>
          <a:xfrm>
            <a:off x="448234" y="6248400"/>
            <a:ext cx="11510683" cy="390684"/>
          </a:xfrm>
          <a:prstGeom prst="rect">
            <a:avLst/>
          </a:prstGeom>
          <a:noFill/>
        </p:spPr>
        <p:txBody>
          <a:bodyPr wrap="square" rtlCol="0">
            <a:spAutoFit/>
          </a:bodyPr>
          <a:lstStyle/>
          <a:p>
            <a:pPr marL="342900" marR="0" indent="-342900">
              <a:lnSpc>
                <a:spcPct val="115000"/>
              </a:lnSpc>
              <a:spcBef>
                <a:spcPts val="0"/>
              </a:spcBef>
              <a:spcAft>
                <a:spcPts val="1000"/>
              </a:spcAft>
              <a:buFont typeface="Wingdings" panose="05000000000000000000" pitchFamily="2" charset="2"/>
              <a:buChar char="Ø"/>
            </a:pPr>
            <a:r>
              <a:rPr lang="en-IN" sz="1800">
                <a:effectLst/>
                <a:latin typeface="Times New Roman" panose="02020603050405020304" pitchFamily="18" charset="0"/>
                <a:ea typeface="Calibri" panose="020F0502020204030204" pitchFamily="34" charset="0"/>
              </a:rPr>
              <a:t>The ID3 algorithm partitions the set S according to the attribute that yields the highest information gain.</a:t>
            </a:r>
            <a:endParaRPr lang="en-U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9932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 radar chart&#10;&#10;Description automatically generated">
            <a:extLst>
              <a:ext uri="{FF2B5EF4-FFF2-40B4-BE49-F238E27FC236}">
                <a16:creationId xmlns:a16="http://schemas.microsoft.com/office/drawing/2014/main" id="{12C1B708-BB9A-45AC-9424-01752CB3E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626" y="2626659"/>
            <a:ext cx="9150014" cy="4122040"/>
          </a:xfrm>
          <a:prstGeom prst="rect">
            <a:avLst/>
          </a:prstGeom>
        </p:spPr>
      </p:pic>
      <p:pic>
        <p:nvPicPr>
          <p:cNvPr id="22" name="Picture 21" descr="Table&#10;&#10;Description automatically generated">
            <a:extLst>
              <a:ext uri="{FF2B5EF4-FFF2-40B4-BE49-F238E27FC236}">
                <a16:creationId xmlns:a16="http://schemas.microsoft.com/office/drawing/2014/main" id="{845F75E0-D25D-4068-A23C-CEA63CE60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921253" cy="2530059"/>
          </a:xfrm>
          <a:prstGeom prst="rect">
            <a:avLst/>
          </a:prstGeom>
        </p:spPr>
      </p:pic>
      <p:sp>
        <p:nvSpPr>
          <p:cNvPr id="23" name="TextBox 22">
            <a:extLst>
              <a:ext uri="{FF2B5EF4-FFF2-40B4-BE49-F238E27FC236}">
                <a16:creationId xmlns:a16="http://schemas.microsoft.com/office/drawing/2014/main" id="{62553A9B-171D-4096-9B1A-F25EAB5598DB}"/>
              </a:ext>
            </a:extLst>
          </p:cNvPr>
          <p:cNvSpPr txBox="1"/>
          <p:nvPr/>
        </p:nvSpPr>
        <p:spPr>
          <a:xfrm>
            <a:off x="0" y="4016189"/>
            <a:ext cx="2716306" cy="1754326"/>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Now if object comes with attributes as (warm, Strong, Sunny,?) then with help of decision tree we can classify that we cannot play the match.</a:t>
            </a:r>
            <a:r>
              <a:rPr lang="en-IN" sz="1800" dirty="0">
                <a:effectLst/>
                <a:latin typeface="Calibri" panose="020F050202020403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3063871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17B3E-2624-41A0-9A3D-F834C6A1F80F}"/>
              </a:ext>
            </a:extLst>
          </p:cNvPr>
          <p:cNvSpPr txBox="1"/>
          <p:nvPr/>
        </p:nvSpPr>
        <p:spPr>
          <a:xfrm>
            <a:off x="4320988" y="89646"/>
            <a:ext cx="4177554" cy="523220"/>
          </a:xfrm>
          <a:prstGeom prst="rect">
            <a:avLst/>
          </a:prstGeom>
          <a:noFill/>
        </p:spPr>
        <p:txBody>
          <a:bodyPr wrap="square" rtlCol="0">
            <a:spAutoFit/>
          </a:bodyPr>
          <a:lstStyle/>
          <a:p>
            <a:r>
              <a:rPr lang="en-US" sz="2800" dirty="0">
                <a:solidFill>
                  <a:srgbClr val="00B0F0"/>
                </a:solidFill>
              </a:rPr>
              <a:t>Gaps in ID3 Algorithm</a:t>
            </a:r>
          </a:p>
        </p:txBody>
      </p:sp>
      <p:sp>
        <p:nvSpPr>
          <p:cNvPr id="3" name="TextBox 2">
            <a:extLst>
              <a:ext uri="{FF2B5EF4-FFF2-40B4-BE49-F238E27FC236}">
                <a16:creationId xmlns:a16="http://schemas.microsoft.com/office/drawing/2014/main" id="{F4F8FE30-9CD0-42B0-B32D-BDC881383830}"/>
              </a:ext>
            </a:extLst>
          </p:cNvPr>
          <p:cNvSpPr txBox="1"/>
          <p:nvPr/>
        </p:nvSpPr>
        <p:spPr>
          <a:xfrm>
            <a:off x="412377" y="612866"/>
            <a:ext cx="10999694"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Errors in the training set may cause the attributes to become inadequate or may lead to decision trees of spurious complexity.</a:t>
            </a:r>
            <a:endParaRPr lang="en-US" dirty="0"/>
          </a:p>
        </p:txBody>
      </p:sp>
      <p:pic>
        <p:nvPicPr>
          <p:cNvPr id="4" name="Picture 3" descr="Table&#10;&#10;Description automatically generated">
            <a:extLst>
              <a:ext uri="{FF2B5EF4-FFF2-40B4-BE49-F238E27FC236}">
                <a16:creationId xmlns:a16="http://schemas.microsoft.com/office/drawing/2014/main" id="{9582A275-D49D-4A44-B882-6F083675B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77" y="1581926"/>
            <a:ext cx="11483787" cy="4985937"/>
          </a:xfrm>
          <a:prstGeom prst="rect">
            <a:avLst/>
          </a:prstGeom>
        </p:spPr>
      </p:pic>
    </p:spTree>
    <p:extLst>
      <p:ext uri="{BB962C8B-B14F-4D97-AF65-F5344CB8AC3E}">
        <p14:creationId xmlns:p14="http://schemas.microsoft.com/office/powerpoint/2010/main" val="376888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E1609-0CC2-460A-B6A9-E6AF74D665D7}"/>
              </a:ext>
            </a:extLst>
          </p:cNvPr>
          <p:cNvSpPr txBox="1"/>
          <p:nvPr/>
        </p:nvSpPr>
        <p:spPr>
          <a:xfrm>
            <a:off x="313765" y="224118"/>
            <a:ext cx="3505200"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Unknown attribute values.</a:t>
            </a:r>
            <a:endParaRPr lang="en-US" sz="1800" dirty="0">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endParaRPr lang="en-US" dirty="0"/>
          </a:p>
        </p:txBody>
      </p:sp>
      <p:pic>
        <p:nvPicPr>
          <p:cNvPr id="3" name="Picture 2" descr="Table&#10;&#10;Description automatically generated">
            <a:extLst>
              <a:ext uri="{FF2B5EF4-FFF2-40B4-BE49-F238E27FC236}">
                <a16:creationId xmlns:a16="http://schemas.microsoft.com/office/drawing/2014/main" id="{0E7350BD-6492-4A63-A3C5-9DDF2E491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33" y="600635"/>
            <a:ext cx="11337402" cy="2178424"/>
          </a:xfrm>
          <a:prstGeom prst="rect">
            <a:avLst/>
          </a:prstGeom>
        </p:spPr>
      </p:pic>
      <p:pic>
        <p:nvPicPr>
          <p:cNvPr id="4" name="Picture 3" descr="Chart, line chart&#10;&#10;Description automatically generated">
            <a:extLst>
              <a:ext uri="{FF2B5EF4-FFF2-40B4-BE49-F238E27FC236}">
                <a16:creationId xmlns:a16="http://schemas.microsoft.com/office/drawing/2014/main" id="{136A9BF8-4196-4C96-9751-A16D2E997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3" y="2862072"/>
            <a:ext cx="11337402" cy="3702558"/>
          </a:xfrm>
          <a:prstGeom prst="rect">
            <a:avLst/>
          </a:prstGeom>
        </p:spPr>
      </p:pic>
    </p:spTree>
    <p:extLst>
      <p:ext uri="{BB962C8B-B14F-4D97-AF65-F5344CB8AC3E}">
        <p14:creationId xmlns:p14="http://schemas.microsoft.com/office/powerpoint/2010/main" val="408947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DA9DE-DB0B-4EA2-86FF-47B4317DF609}"/>
              </a:ext>
            </a:extLst>
          </p:cNvPr>
          <p:cNvSpPr txBox="1"/>
          <p:nvPr/>
        </p:nvSpPr>
        <p:spPr>
          <a:xfrm>
            <a:off x="331694" y="1210235"/>
            <a:ext cx="11259671" cy="480131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Using information gain for feature selection, the algorithm tends to select attributes with more values .</a:t>
            </a:r>
          </a:p>
          <a:p>
            <a:pPr marL="285750" indent="-285750">
              <a:buFont typeface="Wingdings" panose="05000000000000000000" pitchFamily="2" charset="2"/>
              <a:buChar char="Ø"/>
            </a:pPr>
            <a:endParaRPr lang="en-IN" sz="2400" dirty="0">
              <a:latin typeface="Times New Roman" panose="02020603050405020304" pitchFamily="18" charset="0"/>
              <a:ea typeface="Calibri" panose="020F0502020204030204" pitchFamily="34" charset="0"/>
            </a:endParaRPr>
          </a:p>
          <a:p>
            <a:endParaRPr lang="en-IN"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In the decision tree building process, it is difficult to control the tree size. </a:t>
            </a:r>
          </a:p>
          <a:p>
            <a:pPr marL="285750" indent="-285750">
              <a:buFont typeface="Wingdings" panose="05000000000000000000" pitchFamily="2" charset="2"/>
              <a:buChar char="Ø"/>
            </a:pPr>
            <a:endParaRPr lang="en-IN" sz="2400" dirty="0">
              <a:latin typeface="Times New Roman" panose="02020603050405020304" pitchFamily="18" charset="0"/>
              <a:ea typeface="Calibri" panose="020F0502020204030204" pitchFamily="34" charset="0"/>
            </a:endParaRPr>
          </a:p>
          <a:p>
            <a:endParaRPr lang="en-IN" sz="24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There are several logarithmic calculations in the attribute selection process, this has made the computation of information gain time consuming.</a:t>
            </a:r>
          </a:p>
          <a:p>
            <a:pPr marL="285750" indent="-285750">
              <a:buFont typeface="Wingdings" panose="05000000000000000000" pitchFamily="2" charset="2"/>
              <a:buChar char="Ø"/>
            </a:pPr>
            <a:endParaRPr lang="en-IN" sz="2400" dirty="0">
              <a:latin typeface="Times New Roman" panose="02020603050405020304" pitchFamily="18" charset="0"/>
              <a:ea typeface="Calibri" panose="020F0502020204030204" pitchFamily="34" charset="0"/>
            </a:endParaRPr>
          </a:p>
          <a:p>
            <a:endParaRPr lang="en-IN"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rPr>
              <a:t>ID3 only work with discrete data, it does not work with continuous data.</a:t>
            </a:r>
            <a:endParaRPr lang="en-US" sz="24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96491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1" name="Rectangle 20">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E841264-2A81-4C32-9EF7-8A84CC977BA5}"/>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dirty="0">
                <a:solidFill>
                  <a:schemeClr val="tx2">
                    <a:lumMod val="25000"/>
                  </a:schemeClr>
                </a:solidFill>
              </a:rPr>
              <a:t>   </a:t>
            </a:r>
            <a:r>
              <a:rPr lang="en-US" sz="2800" dirty="0">
                <a:solidFill>
                  <a:srgbClr val="002060"/>
                </a:solidFill>
              </a:rPr>
              <a:t>Introduction</a:t>
            </a:r>
          </a:p>
        </p:txBody>
      </p:sp>
      <p:sp>
        <p:nvSpPr>
          <p:cNvPr id="23"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graphical user interface&#10;&#10;Description automatically generated">
            <a:extLst>
              <a:ext uri="{FF2B5EF4-FFF2-40B4-BE49-F238E27FC236}">
                <a16:creationId xmlns:a16="http://schemas.microsoft.com/office/drawing/2014/main" id="{678186A9-D7EE-4885-97D7-8C0AB86FF285}"/>
              </a:ext>
            </a:extLst>
          </p:cNvPr>
          <p:cNvPicPr>
            <a:picLocks noChangeAspect="1"/>
          </p:cNvPicPr>
          <p:nvPr/>
        </p:nvPicPr>
        <p:blipFill rotWithShape="1">
          <a:blip r:embed="rId2">
            <a:extLst>
              <a:ext uri="{28A0092B-C50C-407E-A947-70E740481C1C}">
                <a14:useLocalDpi xmlns:a14="http://schemas.microsoft.com/office/drawing/2010/main" val="0"/>
              </a:ext>
            </a:extLst>
          </a:blip>
          <a:srcRect l="13020" r="16097" b="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7" name="Text Placeholder 6">
            <a:extLst>
              <a:ext uri="{FF2B5EF4-FFF2-40B4-BE49-F238E27FC236}">
                <a16:creationId xmlns:a16="http://schemas.microsoft.com/office/drawing/2014/main" id="{8424A0B6-83AA-4A26-8D5B-428736F51D1F}"/>
              </a:ext>
            </a:extLst>
          </p:cNvPr>
          <p:cNvSpPr>
            <a:spLocks noGrp="1"/>
          </p:cNvSpPr>
          <p:nvPr>
            <p:ph type="body" idx="1"/>
          </p:nvPr>
        </p:nvSpPr>
        <p:spPr>
          <a:xfrm>
            <a:off x="7532710" y="1822449"/>
            <a:ext cx="3479419" cy="3070226"/>
          </a:xfrm>
        </p:spPr>
        <p:txBody>
          <a:bodyPr vert="horz" lIns="91440" tIns="45720" rIns="91440" bIns="45720" rtlCol="0" anchor="t">
            <a:normAutofit/>
          </a:bodyPr>
          <a:lstStyle/>
          <a:p>
            <a:r>
              <a:rPr lang="en-US" sz="1400" dirty="0">
                <a:solidFill>
                  <a:schemeClr val="tx1">
                    <a:lumMod val="95000"/>
                  </a:schemeClr>
                </a:solidFill>
              </a:rPr>
              <a:t>We are living in age of data where       everything is digitally recorded.</a:t>
            </a:r>
          </a:p>
          <a:p>
            <a:r>
              <a:rPr lang="en-US" sz="1400" dirty="0">
                <a:solidFill>
                  <a:schemeClr val="tx1">
                    <a:lumMod val="95000"/>
                  </a:schemeClr>
                </a:solidFill>
              </a:rPr>
              <a:t>Abundance of:</a:t>
            </a:r>
          </a:p>
          <a:p>
            <a:pPr marL="285750" indent="-285750">
              <a:buFont typeface="Arial" panose="020B0604020202020204" pitchFamily="34" charset="0"/>
              <a:buChar char="•"/>
            </a:pPr>
            <a:r>
              <a:rPr lang="en-US" sz="1400" dirty="0">
                <a:solidFill>
                  <a:schemeClr val="tx1">
                    <a:lumMod val="95000"/>
                  </a:schemeClr>
                </a:solidFill>
              </a:rPr>
              <a:t>Social Media Data</a:t>
            </a:r>
          </a:p>
          <a:p>
            <a:pPr marL="285750" indent="-285750">
              <a:buFont typeface="Arial" panose="020B0604020202020204" pitchFamily="34" charset="0"/>
              <a:buChar char="•"/>
            </a:pPr>
            <a:r>
              <a:rPr lang="en-US" sz="1400" dirty="0">
                <a:solidFill>
                  <a:schemeClr val="tx1">
                    <a:lumMod val="95000"/>
                  </a:schemeClr>
                </a:solidFill>
              </a:rPr>
              <a:t>Business Data</a:t>
            </a:r>
          </a:p>
          <a:p>
            <a:pPr marL="285750" indent="-285750">
              <a:buFont typeface="Arial" panose="020B0604020202020204" pitchFamily="34" charset="0"/>
              <a:buChar char="•"/>
            </a:pPr>
            <a:r>
              <a:rPr lang="en-US" sz="1400" dirty="0">
                <a:solidFill>
                  <a:schemeClr val="tx1">
                    <a:lumMod val="95000"/>
                  </a:schemeClr>
                </a:solidFill>
              </a:rPr>
              <a:t>Cyber Security Data</a:t>
            </a:r>
          </a:p>
          <a:p>
            <a:pPr marL="285750" indent="-285750">
              <a:buFont typeface="Arial" panose="020B0604020202020204" pitchFamily="34" charset="0"/>
              <a:buChar char="•"/>
            </a:pPr>
            <a:r>
              <a:rPr lang="en-US" sz="1400" dirty="0">
                <a:solidFill>
                  <a:schemeClr val="tx1">
                    <a:lumMod val="95000"/>
                  </a:schemeClr>
                </a:solidFill>
              </a:rPr>
              <a:t>Health Data</a:t>
            </a:r>
          </a:p>
          <a:p>
            <a:pPr marL="285750" indent="-285750">
              <a:buFont typeface="Arial" panose="020B0604020202020204" pitchFamily="34" charset="0"/>
              <a:buChar char="•"/>
            </a:pPr>
            <a:r>
              <a:rPr lang="en-US" sz="1400" dirty="0">
                <a:solidFill>
                  <a:schemeClr val="tx1">
                    <a:lumMod val="95000"/>
                  </a:schemeClr>
                </a:solidFill>
              </a:rPr>
              <a:t>Smartphone Data</a:t>
            </a:r>
          </a:p>
          <a:p>
            <a:pPr marL="285750" indent="-285750">
              <a:buFont typeface="Arial" panose="020B0604020202020204" pitchFamily="34" charset="0"/>
              <a:buChar char="•"/>
            </a:pPr>
            <a:r>
              <a:rPr lang="en-US" sz="1400" dirty="0">
                <a:solidFill>
                  <a:schemeClr val="tx1">
                    <a:lumMod val="95000"/>
                  </a:schemeClr>
                </a:solidFill>
              </a:rPr>
              <a:t>IOT Data</a:t>
            </a:r>
          </a:p>
        </p:txBody>
      </p:sp>
      <p:grpSp>
        <p:nvGrpSpPr>
          <p:cNvPr id="25" name="Group 24">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206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65F5-B0F2-4963-8796-D9E4C7A4E1FB}"/>
              </a:ext>
            </a:extLst>
          </p:cNvPr>
          <p:cNvSpPr>
            <a:spLocks noGrp="1"/>
          </p:cNvSpPr>
          <p:nvPr>
            <p:ph type="title"/>
          </p:nvPr>
        </p:nvSpPr>
        <p:spPr>
          <a:xfrm>
            <a:off x="2620588" y="-358588"/>
            <a:ext cx="8534400" cy="1507067"/>
          </a:xfrm>
        </p:spPr>
        <p:txBody>
          <a:bodyPr/>
          <a:lstStyle/>
          <a:p>
            <a:r>
              <a:rPr lang="en-US" dirty="0">
                <a:solidFill>
                  <a:schemeClr val="tx2">
                    <a:lumMod val="25000"/>
                  </a:schemeClr>
                </a:solidFill>
              </a:rPr>
              <a:t>          C4.5 algorithm</a:t>
            </a:r>
          </a:p>
        </p:txBody>
      </p:sp>
      <p:sp>
        <p:nvSpPr>
          <p:cNvPr id="3" name="TextBox 2">
            <a:extLst>
              <a:ext uri="{FF2B5EF4-FFF2-40B4-BE49-F238E27FC236}">
                <a16:creationId xmlns:a16="http://schemas.microsoft.com/office/drawing/2014/main" id="{6C346881-C459-4969-8507-9B65A5FA21F0}"/>
              </a:ext>
            </a:extLst>
          </p:cNvPr>
          <p:cNvSpPr txBox="1"/>
          <p:nvPr/>
        </p:nvSpPr>
        <p:spPr>
          <a:xfrm>
            <a:off x="304800" y="691279"/>
            <a:ext cx="10560424" cy="1754326"/>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C4.5 algorithm is the extension of the ID3 algorithm. It was developed to overcome some of the limitations of the ID3.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IGR(Information gain ratio) which is used in C4.5 algorithm is less biased selection criteria. It takes information gain and normalize it with split entropy.</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It creates a possibility to use continuous data.</a:t>
            </a:r>
            <a:endParaRPr lang="en-US" sz="1800" dirty="0">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Pruning of the tree after creation.</a:t>
            </a:r>
            <a:endParaRPr lang="en-US" sz="1800" dirty="0">
              <a:effectLst/>
              <a:latin typeface="Calibri" panose="020F0502020204030204" pitchFamily="34" charset="0"/>
              <a:ea typeface="Calibri" panose="020F0502020204030204" pitchFamily="34" charset="0"/>
            </a:endParaRPr>
          </a:p>
        </p:txBody>
      </p:sp>
      <p:pic>
        <p:nvPicPr>
          <p:cNvPr id="4" name="Picture 3" descr="Text&#10;&#10;Description automatically generated">
            <a:extLst>
              <a:ext uri="{FF2B5EF4-FFF2-40B4-BE49-F238E27FC236}">
                <a16:creationId xmlns:a16="http://schemas.microsoft.com/office/drawing/2014/main" id="{060CE095-A7C0-4F20-A0E5-59A7AF848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311" y="2563916"/>
            <a:ext cx="6637185" cy="2785323"/>
          </a:xfrm>
          <a:prstGeom prst="rect">
            <a:avLst/>
          </a:prstGeom>
        </p:spPr>
      </p:pic>
      <p:sp>
        <p:nvSpPr>
          <p:cNvPr id="5" name="TextBox 4">
            <a:extLst>
              <a:ext uri="{FF2B5EF4-FFF2-40B4-BE49-F238E27FC236}">
                <a16:creationId xmlns:a16="http://schemas.microsoft.com/office/drawing/2014/main" id="{2BF8CBD0-CCCE-4D6B-A5C1-60ECC245BE99}"/>
              </a:ext>
            </a:extLst>
          </p:cNvPr>
          <p:cNvSpPr txBox="1"/>
          <p:nvPr/>
        </p:nvSpPr>
        <p:spPr>
          <a:xfrm>
            <a:off x="509016" y="5784005"/>
            <a:ext cx="11173968" cy="390684"/>
          </a:xfrm>
          <a:prstGeom prst="rect">
            <a:avLst/>
          </a:prstGeom>
          <a:noFill/>
        </p:spPr>
        <p:txBody>
          <a:bodyPr wrap="square" rtlCol="0">
            <a:spAutoFit/>
          </a:bodyPr>
          <a:lstStyle/>
          <a:p>
            <a:pPr marL="285750" marR="0" indent="-285750">
              <a:lnSpc>
                <a:spcPct val="115000"/>
              </a:lnSpc>
              <a:spcBef>
                <a:spcPts val="0"/>
              </a:spcBef>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P’ (j/p) is the proportion of elements present at the position p, taking the value of </a:t>
            </a:r>
            <a:r>
              <a:rPr lang="en-IN" sz="1800" dirty="0" err="1">
                <a:effectLst/>
                <a:latin typeface="Times New Roman" panose="02020603050405020304" pitchFamily="18" charset="0"/>
                <a:ea typeface="Calibri" panose="020F0502020204030204" pitchFamily="34" charset="0"/>
              </a:rPr>
              <a:t>j</a:t>
            </a:r>
            <a:r>
              <a:rPr lang="en-IN" sz="1800" baseline="-25000" dirty="0" err="1">
                <a:effectLst/>
                <a:latin typeface="Times New Roman" panose="02020603050405020304" pitchFamily="18" charset="0"/>
                <a:ea typeface="Calibri" panose="020F0502020204030204" pitchFamily="34" charset="0"/>
              </a:rPr>
              <a:t>th</a:t>
            </a:r>
            <a:r>
              <a:rPr lang="en-IN" sz="1800" dirty="0">
                <a:effectLst/>
                <a:latin typeface="Times New Roman" panose="02020603050405020304" pitchFamily="18" charset="0"/>
                <a:ea typeface="Calibri" panose="020F0502020204030204" pitchFamily="34" charset="0"/>
              </a:rPr>
              <a:t> test.</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194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229DB-81D0-4F31-85B2-256C3A5E4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223647"/>
            <a:ext cx="4964430" cy="6410706"/>
          </a:xfrm>
          <a:prstGeom prst="rect">
            <a:avLst/>
          </a:prstGeom>
        </p:spPr>
      </p:pic>
      <p:sp>
        <p:nvSpPr>
          <p:cNvPr id="4" name="TextBox 3">
            <a:extLst>
              <a:ext uri="{FF2B5EF4-FFF2-40B4-BE49-F238E27FC236}">
                <a16:creationId xmlns:a16="http://schemas.microsoft.com/office/drawing/2014/main" id="{98A8EFE6-725C-46D4-9E3F-AC46E32645BD}"/>
              </a:ext>
            </a:extLst>
          </p:cNvPr>
          <p:cNvSpPr txBox="1"/>
          <p:nvPr/>
        </p:nvSpPr>
        <p:spPr>
          <a:xfrm>
            <a:off x="5394960" y="411480"/>
            <a:ext cx="6327648"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3 steps are similar  to ID3 algorithm.</a:t>
            </a:r>
          </a:p>
        </p:txBody>
      </p:sp>
      <p:sp>
        <p:nvSpPr>
          <p:cNvPr id="5" name="TextBox 4">
            <a:extLst>
              <a:ext uri="{FF2B5EF4-FFF2-40B4-BE49-F238E27FC236}">
                <a16:creationId xmlns:a16="http://schemas.microsoft.com/office/drawing/2014/main" id="{EFE538A8-D631-4640-A2C4-E4F09B6C1207}"/>
              </a:ext>
            </a:extLst>
          </p:cNvPr>
          <p:cNvSpPr txBox="1"/>
          <p:nvPr/>
        </p:nvSpPr>
        <p:spPr>
          <a:xfrm>
            <a:off x="5394960" y="992034"/>
            <a:ext cx="6725322" cy="709233"/>
          </a:xfrm>
          <a:prstGeom prst="rect">
            <a:avLst/>
          </a:prstGeom>
          <a:noFill/>
        </p:spPr>
        <p:txBody>
          <a:bodyPr wrap="square" rtlCol="0">
            <a:spAutoFit/>
          </a:bodyPr>
          <a:lstStyle/>
          <a:p>
            <a:pPr marL="285750" marR="0" indent="-285750">
              <a:lnSpc>
                <a:spcPct val="115000"/>
              </a:lnSpc>
              <a:spcBef>
                <a:spcPts val="0"/>
              </a:spcBef>
              <a:spcAft>
                <a:spcPts val="1000"/>
              </a:spcAft>
              <a:buFont typeface="Arial" panose="020B0604020202020204" pitchFamily="34" charset="0"/>
              <a:buChar char="•"/>
            </a:pPr>
            <a:r>
              <a:rPr lang="en-IN" sz="1800" dirty="0" err="1">
                <a:effectLst/>
                <a:latin typeface="Times New Roman" panose="02020603050405020304" pitchFamily="18" charset="0"/>
                <a:ea typeface="Calibri" panose="020F0502020204030204" pitchFamily="34" charset="0"/>
              </a:rPr>
              <a:t>Splitinfo</a:t>
            </a:r>
            <a:r>
              <a:rPr lang="en-IN" sz="1800" dirty="0">
                <a:effectLst/>
                <a:latin typeface="Times New Roman" panose="02020603050405020304" pitchFamily="18" charset="0"/>
                <a:ea typeface="Calibri" panose="020F0502020204030204" pitchFamily="34" charset="0"/>
              </a:rPr>
              <a:t>(outlook)=-(4/14)*log(4/14)-(5/14)*log(5/14)-(5/14)*log(5/14)</a:t>
            </a:r>
            <a:endParaRPr lang="en-US" sz="18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96272599-5869-440F-AC1C-5E2951706926}"/>
              </a:ext>
            </a:extLst>
          </p:cNvPr>
          <p:cNvSpPr txBox="1"/>
          <p:nvPr/>
        </p:nvSpPr>
        <p:spPr>
          <a:xfrm>
            <a:off x="5394960" y="1951354"/>
            <a:ext cx="5168403"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Interesting part is to calculate Gain(</a:t>
            </a:r>
            <a:r>
              <a:rPr lang="en-US" dirty="0" err="1">
                <a:latin typeface="Times New Roman" panose="02020603050405020304" pitchFamily="18" charset="0"/>
                <a:cs typeface="Times New Roman" panose="02020603050405020304" pitchFamily="18" charset="0"/>
              </a:rPr>
              <a:t>S,Humidity</a:t>
            </a:r>
            <a:r>
              <a:rPr lang="en-US"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8D1A0E8B-04B1-40D9-8D93-2591ADC3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0713" y="2944905"/>
            <a:ext cx="6280675" cy="3501615"/>
          </a:xfrm>
          <a:prstGeom prst="rect">
            <a:avLst/>
          </a:prstGeom>
        </p:spPr>
      </p:pic>
    </p:spTree>
    <p:extLst>
      <p:ext uri="{BB962C8B-B14F-4D97-AF65-F5344CB8AC3E}">
        <p14:creationId xmlns:p14="http://schemas.microsoft.com/office/powerpoint/2010/main" val="380622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with low confidence">
            <a:extLst>
              <a:ext uri="{FF2B5EF4-FFF2-40B4-BE49-F238E27FC236}">
                <a16:creationId xmlns:a16="http://schemas.microsoft.com/office/drawing/2014/main" id="{2D825632-DD92-43C8-8AB7-A133882D9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968" y="786117"/>
            <a:ext cx="6608064"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04962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2FDE7CB-A0B9-4C48-80CE-B61F4F9E2F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A3258CC7-31A5-4656-A7C5-16CBDC9787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C3ADF9B-28A3-4312-A210-984E680D9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D75538-7D02-42CE-8091-38ED0178C2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A61D5E-676C-44A0-8EF0-D68EBB55F8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F19251D-8C13-48D6-8334-6FCBB4337C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C8C7AE78-B569-4E9C-8EA3-8D19B0A0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CC070D07-FDFC-499A-8004-94AE18EF3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696DD3E8-F815-4E98-ACD7-A932A77762B0}"/>
              </a:ext>
            </a:extLst>
          </p:cNvPr>
          <p:cNvPicPr>
            <a:picLocks noChangeAspect="1"/>
          </p:cNvPicPr>
          <p:nvPr/>
        </p:nvPicPr>
        <p:blipFill rotWithShape="1">
          <a:blip r:embed="rId2">
            <a:extLst>
              <a:ext uri="{28A0092B-C50C-407E-A947-70E740481C1C}">
                <a14:useLocalDpi xmlns:a14="http://schemas.microsoft.com/office/drawing/2010/main" val="0"/>
              </a:ext>
            </a:extLst>
          </a:blip>
          <a:srcRect l="3968" r="-4" b="-4"/>
          <a:stretch/>
        </p:blipFill>
        <p:spPr>
          <a:xfrm>
            <a:off x="789096" y="781589"/>
            <a:ext cx="5226470" cy="4955408"/>
          </a:xfrm>
          <a:custGeom>
            <a:avLst/>
            <a:gdLst/>
            <a:ahLst/>
            <a:cxnLst/>
            <a:rect l="l" t="t" r="r" b="b"/>
            <a:pathLst>
              <a:path w="5226470" h="4955408">
                <a:moveTo>
                  <a:pt x="490693" y="0"/>
                </a:moveTo>
                <a:lnTo>
                  <a:pt x="5226470" y="0"/>
                </a:lnTo>
                <a:lnTo>
                  <a:pt x="5226470" y="4955408"/>
                </a:lnTo>
                <a:lnTo>
                  <a:pt x="0" y="4955408"/>
                </a:lnTo>
                <a:lnTo>
                  <a:pt x="0" y="481549"/>
                </a:lnTo>
                <a:close/>
              </a:path>
            </a:pathLst>
          </a:custGeom>
        </p:spPr>
      </p:pic>
      <p:pic>
        <p:nvPicPr>
          <p:cNvPr id="4" name="Picture 3" descr="Chart, bar chart&#10;&#10;Description automatically generated">
            <a:extLst>
              <a:ext uri="{FF2B5EF4-FFF2-40B4-BE49-F238E27FC236}">
                <a16:creationId xmlns:a16="http://schemas.microsoft.com/office/drawing/2014/main" id="{30B82B6D-BF56-4808-AA68-A3E706624555}"/>
              </a:ext>
            </a:extLst>
          </p:cNvPr>
          <p:cNvPicPr>
            <a:picLocks noChangeAspect="1"/>
          </p:cNvPicPr>
          <p:nvPr/>
        </p:nvPicPr>
        <p:blipFill rotWithShape="1">
          <a:blip r:embed="rId3">
            <a:extLst>
              <a:ext uri="{28A0092B-C50C-407E-A947-70E740481C1C}">
                <a14:useLocalDpi xmlns:a14="http://schemas.microsoft.com/office/drawing/2010/main" val="0"/>
              </a:ext>
            </a:extLst>
          </a:blip>
          <a:srcRect l="5838" r="3" b="3"/>
          <a:stretch/>
        </p:blipFill>
        <p:spPr>
          <a:xfrm>
            <a:off x="6176433" y="789546"/>
            <a:ext cx="5226470" cy="4955408"/>
          </a:xfrm>
          <a:custGeom>
            <a:avLst/>
            <a:gdLst/>
            <a:ahLst/>
            <a:cxnLst/>
            <a:rect l="l" t="t" r="r" b="b"/>
            <a:pathLst>
              <a:path w="5226470" h="4955408">
                <a:moveTo>
                  <a:pt x="0" y="0"/>
                </a:moveTo>
                <a:lnTo>
                  <a:pt x="5226470" y="0"/>
                </a:lnTo>
                <a:lnTo>
                  <a:pt x="5226470" y="4485508"/>
                </a:lnTo>
                <a:lnTo>
                  <a:pt x="4747647" y="4955408"/>
                </a:lnTo>
                <a:lnTo>
                  <a:pt x="0" y="4955408"/>
                </a:lnTo>
                <a:close/>
              </a:path>
            </a:pathLst>
          </a:custGeom>
        </p:spPr>
      </p:pic>
      <p:sp>
        <p:nvSpPr>
          <p:cNvPr id="5" name="TextBox 4">
            <a:extLst>
              <a:ext uri="{FF2B5EF4-FFF2-40B4-BE49-F238E27FC236}">
                <a16:creationId xmlns:a16="http://schemas.microsoft.com/office/drawing/2014/main" id="{90767F00-5A03-4B64-9ABD-7866697FA18B}"/>
              </a:ext>
            </a:extLst>
          </p:cNvPr>
          <p:cNvSpPr txBox="1"/>
          <p:nvPr/>
        </p:nvSpPr>
        <p:spPr>
          <a:xfrm>
            <a:off x="5555000" y="151136"/>
            <a:ext cx="3035808" cy="369332"/>
          </a:xfrm>
          <a:prstGeom prst="rect">
            <a:avLst/>
          </a:prstGeom>
          <a:noFill/>
        </p:spPr>
        <p:txBody>
          <a:bodyPr wrap="square" rtlCol="0">
            <a:spAutoFit/>
          </a:bodyPr>
          <a:lstStyle/>
          <a:p>
            <a:r>
              <a:rPr lang="en-US" dirty="0">
                <a:solidFill>
                  <a:schemeClr val="tx2">
                    <a:lumMod val="25000"/>
                  </a:schemeClr>
                </a:solidFill>
              </a:rPr>
              <a:t>ID3 vs C4.5</a:t>
            </a:r>
          </a:p>
        </p:txBody>
      </p:sp>
    </p:spTree>
    <p:extLst>
      <p:ext uri="{BB962C8B-B14F-4D97-AF65-F5344CB8AC3E}">
        <p14:creationId xmlns:p14="http://schemas.microsoft.com/office/powerpoint/2010/main" val="406389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857D65-7CC8-436F-BF44-F66F68CCEBD9}"/>
              </a:ext>
            </a:extLst>
          </p:cNvPr>
          <p:cNvSpPr txBox="1"/>
          <p:nvPr/>
        </p:nvSpPr>
        <p:spPr>
          <a:xfrm>
            <a:off x="4437530" y="89647"/>
            <a:ext cx="3036409" cy="400110"/>
          </a:xfrm>
          <a:prstGeom prst="rect">
            <a:avLst/>
          </a:prstGeom>
          <a:noFill/>
        </p:spPr>
        <p:txBody>
          <a:bodyPr wrap="none" rtlCol="0">
            <a:spAutoFit/>
          </a:bodyPr>
          <a:lstStyle/>
          <a:p>
            <a:r>
              <a:rPr lang="en-US" sz="2000" dirty="0">
                <a:solidFill>
                  <a:schemeClr val="tx2">
                    <a:lumMod val="25000"/>
                  </a:schemeClr>
                </a:solidFill>
              </a:rPr>
              <a:t>Gaps in C4.5 Algorithm</a:t>
            </a:r>
          </a:p>
        </p:txBody>
      </p:sp>
      <p:sp>
        <p:nvSpPr>
          <p:cNvPr id="4" name="TextBox 3">
            <a:extLst>
              <a:ext uri="{FF2B5EF4-FFF2-40B4-BE49-F238E27FC236}">
                <a16:creationId xmlns:a16="http://schemas.microsoft.com/office/drawing/2014/main" id="{01084D43-65D7-4279-AFED-CBE29D92A527}"/>
              </a:ext>
            </a:extLst>
          </p:cNvPr>
          <p:cNvSpPr txBox="1"/>
          <p:nvPr/>
        </p:nvSpPr>
        <p:spPr>
          <a:xfrm>
            <a:off x="797859" y="995082"/>
            <a:ext cx="10641106" cy="3581750"/>
          </a:xfrm>
          <a:prstGeom prst="rect">
            <a:avLst/>
          </a:prstGeom>
          <a:noFill/>
        </p:spPr>
        <p:txBody>
          <a:bodyPr wrap="square" rtlCol="0">
            <a:spAutoFit/>
          </a:bodyPr>
          <a:lstStyle/>
          <a:p>
            <a:pPr marL="342900" marR="0" lvl="0" indent="-342900">
              <a:lnSpc>
                <a:spcPct val="115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pruning strategy can be optimized.</a:t>
            </a:r>
          </a:p>
          <a:p>
            <a:pPr marR="0" lvl="0">
              <a:lnSpc>
                <a:spcPct val="115000"/>
              </a:lnSpc>
              <a:spcBef>
                <a:spcPts val="0"/>
              </a:spcBef>
              <a:spcAft>
                <a:spcPts val="1000"/>
              </a:spcAft>
            </a:pPr>
            <a:endParaRPr lang="en-US" sz="1800" dirty="0">
              <a:effectLst/>
              <a:latin typeface="Times New Roman" panose="02020603050405020304" pitchFamily="18" charset="0"/>
              <a:ea typeface="Times New Roman" panose="02020603050405020304" pitchFamily="18" charset="0"/>
            </a:endParaRPr>
          </a:p>
          <a:p>
            <a:pPr marL="342900" indent="-342900">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entropy model used in C4.5 has a lot of time-consuming logarithmic operations, continuous values ​​and sorting operations.</a:t>
            </a:r>
          </a:p>
          <a:p>
            <a:pPr>
              <a:lnSpc>
                <a:spcPct val="115000"/>
              </a:lnSpc>
              <a:spcAft>
                <a:spcPts val="1000"/>
              </a:spcAft>
            </a:pPr>
            <a:endParaRPr lang="en-US" sz="1800" dirty="0">
              <a:effectLst/>
              <a:latin typeface="Calibri" panose="020F0502020204030204" pitchFamily="34" charset="0"/>
              <a:ea typeface="Calibri" panose="020F0502020204030204" pitchFamily="34" charset="0"/>
            </a:endParaRPr>
          </a:p>
          <a:p>
            <a:pPr marL="342900" indent="-342900">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C4.5 In the process of constructing the tree, the numerical attribute values ​​need to be sorted according to their size, and a split point is selected from it, so it is only suitable for the data set that can reside in the memory, when the training set is too large to fit in the memory, The program cannot run.</a:t>
            </a:r>
            <a:endParaRPr lang="en-US" sz="1800" dirty="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000"/>
              </a:spcAft>
              <a:buFont typeface="Symbol" panose="05050102010706020507" pitchFamily="18" charset="2"/>
              <a:buChar char=""/>
            </a:pP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15548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1D22-5DF7-4D02-BC77-6E51D9EDDDCC}"/>
              </a:ext>
            </a:extLst>
          </p:cNvPr>
          <p:cNvSpPr>
            <a:spLocks noGrp="1"/>
          </p:cNvSpPr>
          <p:nvPr>
            <p:ph type="title"/>
          </p:nvPr>
        </p:nvSpPr>
        <p:spPr>
          <a:xfrm>
            <a:off x="3050895" y="0"/>
            <a:ext cx="8534400" cy="1102659"/>
          </a:xfrm>
        </p:spPr>
        <p:txBody>
          <a:bodyPr>
            <a:normAutofit fontScale="90000"/>
          </a:bodyPr>
          <a:lstStyle/>
          <a:p>
            <a:r>
              <a:rPr lang="en-US" dirty="0">
                <a:solidFill>
                  <a:schemeClr val="tx2">
                    <a:lumMod val="25000"/>
                  </a:schemeClr>
                </a:solidFill>
              </a:rPr>
              <a:t>Application of classification          				 technique in real life</a:t>
            </a:r>
          </a:p>
        </p:txBody>
      </p:sp>
      <p:sp>
        <p:nvSpPr>
          <p:cNvPr id="3" name="TextBox 2">
            <a:extLst>
              <a:ext uri="{FF2B5EF4-FFF2-40B4-BE49-F238E27FC236}">
                <a16:creationId xmlns:a16="http://schemas.microsoft.com/office/drawing/2014/main" id="{0C037F96-74AD-42CF-81B1-C8FA4A7E70AA}"/>
              </a:ext>
            </a:extLst>
          </p:cNvPr>
          <p:cNvSpPr txBox="1"/>
          <p:nvPr/>
        </p:nvSpPr>
        <p:spPr>
          <a:xfrm>
            <a:off x="704421" y="995083"/>
            <a:ext cx="298903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Spam Filtering</a:t>
            </a:r>
          </a:p>
        </p:txBody>
      </p:sp>
      <p:pic>
        <p:nvPicPr>
          <p:cNvPr id="5" name="Picture 4" descr="Diagram&#10;&#10;Description automatically generated">
            <a:extLst>
              <a:ext uri="{FF2B5EF4-FFF2-40B4-BE49-F238E27FC236}">
                <a16:creationId xmlns:a16="http://schemas.microsoft.com/office/drawing/2014/main" id="{66453B61-B1DE-4BDE-AD5F-A19C09344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18" y="1364415"/>
            <a:ext cx="4735606" cy="2192740"/>
          </a:xfrm>
          <a:prstGeom prst="rect">
            <a:avLst/>
          </a:prstGeom>
        </p:spPr>
      </p:pic>
      <p:sp>
        <p:nvSpPr>
          <p:cNvPr id="6" name="TextBox 5">
            <a:extLst>
              <a:ext uri="{FF2B5EF4-FFF2-40B4-BE49-F238E27FC236}">
                <a16:creationId xmlns:a16="http://schemas.microsoft.com/office/drawing/2014/main" id="{DEB8153E-82BE-4201-B312-CFC3722009FF}"/>
              </a:ext>
            </a:extLst>
          </p:cNvPr>
          <p:cNvSpPr txBox="1"/>
          <p:nvPr/>
        </p:nvSpPr>
        <p:spPr>
          <a:xfrm>
            <a:off x="6302188" y="995083"/>
            <a:ext cx="337073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 Text Classification</a:t>
            </a:r>
          </a:p>
        </p:txBody>
      </p:sp>
      <p:pic>
        <p:nvPicPr>
          <p:cNvPr id="8" name="Picture 7" descr="Diagram&#10;&#10;Description automatically generated">
            <a:extLst>
              <a:ext uri="{FF2B5EF4-FFF2-40B4-BE49-F238E27FC236}">
                <a16:creationId xmlns:a16="http://schemas.microsoft.com/office/drawing/2014/main" id="{2731A956-6D09-40B9-B96D-C1F5A6040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694" y="1364415"/>
            <a:ext cx="5222131" cy="2192740"/>
          </a:xfrm>
          <a:prstGeom prst="rect">
            <a:avLst/>
          </a:prstGeom>
        </p:spPr>
      </p:pic>
      <p:sp>
        <p:nvSpPr>
          <p:cNvPr id="9" name="TextBox 8">
            <a:extLst>
              <a:ext uri="{FF2B5EF4-FFF2-40B4-BE49-F238E27FC236}">
                <a16:creationId xmlns:a16="http://schemas.microsoft.com/office/drawing/2014/main" id="{8182FEF4-FACC-4AF1-9883-5DAA9DBF3A41}"/>
              </a:ext>
            </a:extLst>
          </p:cNvPr>
          <p:cNvSpPr txBox="1"/>
          <p:nvPr/>
        </p:nvSpPr>
        <p:spPr>
          <a:xfrm>
            <a:off x="704421" y="3693459"/>
            <a:ext cx="3487270" cy="646331"/>
          </a:xfrm>
          <a:prstGeom prst="rect">
            <a:avLst/>
          </a:prstGeom>
          <a:noFill/>
        </p:spPr>
        <p:txBody>
          <a:bodyPr wrap="square" rtlCol="0">
            <a:spAutoFit/>
          </a:bodyPr>
          <a:lstStyle/>
          <a:p>
            <a:pPr marL="285750" indent="-285750">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Customer behavior assessment for promotional offers</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B434AAC-0F4F-4678-BF39-FF67569FB011}"/>
              </a:ext>
            </a:extLst>
          </p:cNvPr>
          <p:cNvSpPr txBox="1"/>
          <p:nvPr/>
        </p:nvSpPr>
        <p:spPr>
          <a:xfrm>
            <a:off x="6302188" y="3693459"/>
            <a:ext cx="522213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Credit card fraud detection</a:t>
            </a:r>
          </a:p>
        </p:txBody>
      </p:sp>
      <p:sp>
        <p:nvSpPr>
          <p:cNvPr id="11" name="TextBox 10">
            <a:extLst>
              <a:ext uri="{FF2B5EF4-FFF2-40B4-BE49-F238E27FC236}">
                <a16:creationId xmlns:a16="http://schemas.microsoft.com/office/drawing/2014/main" id="{2EE4CA07-D7F1-40FC-9467-AAFB90A8D617}"/>
              </a:ext>
            </a:extLst>
          </p:cNvPr>
          <p:cNvSpPr txBox="1"/>
          <p:nvPr/>
        </p:nvSpPr>
        <p:spPr>
          <a:xfrm flipH="1">
            <a:off x="704421" y="4476094"/>
            <a:ext cx="341689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Sentiment Analysis</a:t>
            </a:r>
          </a:p>
        </p:txBody>
      </p:sp>
      <p:sp>
        <p:nvSpPr>
          <p:cNvPr id="13" name="TextBox 12">
            <a:extLst>
              <a:ext uri="{FF2B5EF4-FFF2-40B4-BE49-F238E27FC236}">
                <a16:creationId xmlns:a16="http://schemas.microsoft.com/office/drawing/2014/main" id="{56FA21C8-58D2-4B6C-B545-9B994FF3E6AB}"/>
              </a:ext>
            </a:extLst>
          </p:cNvPr>
          <p:cNvSpPr txBox="1"/>
          <p:nvPr/>
        </p:nvSpPr>
        <p:spPr>
          <a:xfrm>
            <a:off x="6302188" y="4476094"/>
            <a:ext cx="5346101" cy="369332"/>
          </a:xfrm>
          <a:prstGeom prst="rect">
            <a:avLst/>
          </a:prstGeom>
          <a:noFill/>
        </p:spPr>
        <p:txBody>
          <a:bodyPr wrap="square" rtlCol="0">
            <a:spAutoFit/>
          </a:bodyPr>
          <a:lstStyle/>
          <a:p>
            <a:pPr marL="285750" indent="-285750">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Malware classification</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55E6E25-94D2-4DD9-AFBE-A61F66AEA6C7}"/>
              </a:ext>
            </a:extLst>
          </p:cNvPr>
          <p:cNvSpPr txBox="1"/>
          <p:nvPr/>
        </p:nvSpPr>
        <p:spPr>
          <a:xfrm>
            <a:off x="698351" y="5124253"/>
            <a:ext cx="339607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classification</a:t>
            </a:r>
          </a:p>
        </p:txBody>
      </p:sp>
      <p:sp>
        <p:nvSpPr>
          <p:cNvPr id="15" name="TextBox 14">
            <a:extLst>
              <a:ext uri="{FF2B5EF4-FFF2-40B4-BE49-F238E27FC236}">
                <a16:creationId xmlns:a16="http://schemas.microsoft.com/office/drawing/2014/main" id="{CD2A6263-89C8-4A85-B672-28078E85A658}"/>
              </a:ext>
            </a:extLst>
          </p:cNvPr>
          <p:cNvSpPr txBox="1"/>
          <p:nvPr/>
        </p:nvSpPr>
        <p:spPr>
          <a:xfrm flipH="1">
            <a:off x="6302188" y="5170419"/>
            <a:ext cx="3783106" cy="369332"/>
          </a:xfrm>
          <a:prstGeom prst="rect">
            <a:avLst/>
          </a:prstGeom>
          <a:noFill/>
        </p:spPr>
        <p:txBody>
          <a:bodyPr wrap="square" rtlCol="0">
            <a:spAutoFit/>
          </a:bodyPr>
          <a:lstStyle/>
          <a:p>
            <a:pPr marL="285750" indent="-285750">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Customer </a:t>
            </a:r>
            <a:r>
              <a:rPr lang="en-US" i="0" dirty="0" err="1">
                <a:effectLst/>
                <a:latin typeface="Times New Roman" panose="02020603050405020304" pitchFamily="18" charset="0"/>
                <a:cs typeface="Times New Roman" panose="02020603050405020304" pitchFamily="18" charset="0"/>
              </a:rPr>
              <a:t>behaviour</a:t>
            </a:r>
            <a:r>
              <a:rPr lang="en-US" i="0" dirty="0">
                <a:effectLst/>
                <a:latin typeface="Times New Roman" panose="02020603050405020304" pitchFamily="18" charset="0"/>
                <a:cs typeface="Times New Roman" panose="02020603050405020304" pitchFamily="18" charset="0"/>
              </a:rPr>
              <a:t>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89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406C-BF7F-4226-8650-CAB22A3D3FFB}"/>
              </a:ext>
            </a:extLst>
          </p:cNvPr>
          <p:cNvSpPr>
            <a:spLocks noGrp="1"/>
          </p:cNvSpPr>
          <p:nvPr>
            <p:ph type="title"/>
          </p:nvPr>
        </p:nvSpPr>
        <p:spPr>
          <a:xfrm>
            <a:off x="2235106" y="-313765"/>
            <a:ext cx="8534400" cy="1507067"/>
          </a:xfrm>
        </p:spPr>
        <p:txBody>
          <a:bodyPr>
            <a:normAutofit/>
          </a:bodyPr>
          <a:lstStyle/>
          <a:p>
            <a:r>
              <a:rPr lang="en-US" sz="3200" dirty="0">
                <a:solidFill>
                  <a:schemeClr val="tx2">
                    <a:lumMod val="25000"/>
                  </a:schemeClr>
                </a:solidFill>
              </a:rPr>
              <a:t>   References to literature survey</a:t>
            </a:r>
          </a:p>
        </p:txBody>
      </p:sp>
      <p:sp>
        <p:nvSpPr>
          <p:cNvPr id="4" name="TextBox 3">
            <a:hlinkClick r:id="rId2"/>
            <a:extLst>
              <a:ext uri="{FF2B5EF4-FFF2-40B4-BE49-F238E27FC236}">
                <a16:creationId xmlns:a16="http://schemas.microsoft.com/office/drawing/2014/main" id="{4316875A-27F7-4EC1-80D1-A8E72DF2FAB9}"/>
              </a:ext>
            </a:extLst>
          </p:cNvPr>
          <p:cNvSpPr txBox="1"/>
          <p:nvPr/>
        </p:nvSpPr>
        <p:spPr>
          <a:xfrm>
            <a:off x="841094" y="2096869"/>
            <a:ext cx="3594847"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and real life application</a:t>
            </a:r>
          </a:p>
        </p:txBody>
      </p:sp>
      <p:sp>
        <p:nvSpPr>
          <p:cNvPr id="5" name="TextBox 4">
            <a:hlinkClick r:id="rId3"/>
            <a:extLst>
              <a:ext uri="{FF2B5EF4-FFF2-40B4-BE49-F238E27FC236}">
                <a16:creationId xmlns:a16="http://schemas.microsoft.com/office/drawing/2014/main" id="{B437A771-534B-4073-A1C5-D9E766F90C15}"/>
              </a:ext>
            </a:extLst>
          </p:cNvPr>
          <p:cNvSpPr txBox="1"/>
          <p:nvPr/>
        </p:nvSpPr>
        <p:spPr>
          <a:xfrm>
            <a:off x="5997388" y="2050702"/>
            <a:ext cx="372931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 to </a:t>
            </a:r>
            <a:r>
              <a:rPr lang="en-US">
                <a:latin typeface="Times New Roman" panose="02020603050405020304" pitchFamily="18" charset="0"/>
                <a:cs typeface="Times New Roman" panose="02020603050405020304" pitchFamily="18" charset="0"/>
              </a:rPr>
              <a:t>induction of tree</a:t>
            </a:r>
            <a:endParaRPr lang="en-US" dirty="0">
              <a:latin typeface="Times New Roman" panose="02020603050405020304" pitchFamily="18" charset="0"/>
              <a:cs typeface="Times New Roman" panose="02020603050405020304" pitchFamily="18" charset="0"/>
            </a:endParaRPr>
          </a:p>
        </p:txBody>
      </p:sp>
      <p:sp>
        <p:nvSpPr>
          <p:cNvPr id="6" name="TextBox 5">
            <a:hlinkClick r:id="rId4"/>
            <a:extLst>
              <a:ext uri="{FF2B5EF4-FFF2-40B4-BE49-F238E27FC236}">
                <a16:creationId xmlns:a16="http://schemas.microsoft.com/office/drawing/2014/main" id="{287B0F72-37E7-4A2B-96C6-A7C8CE7E9D99}"/>
              </a:ext>
            </a:extLst>
          </p:cNvPr>
          <p:cNvSpPr txBox="1"/>
          <p:nvPr/>
        </p:nvSpPr>
        <p:spPr>
          <a:xfrm>
            <a:off x="841094" y="3899647"/>
            <a:ext cx="278802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ID3 and C4.5</a:t>
            </a:r>
          </a:p>
        </p:txBody>
      </p:sp>
      <p:sp>
        <p:nvSpPr>
          <p:cNvPr id="7" name="TextBox 6">
            <a:hlinkClick r:id="rId5"/>
            <a:extLst>
              <a:ext uri="{FF2B5EF4-FFF2-40B4-BE49-F238E27FC236}">
                <a16:creationId xmlns:a16="http://schemas.microsoft.com/office/drawing/2014/main" id="{E5DD05B5-511A-45A9-9BB6-41D15FA1A38A}"/>
              </a:ext>
            </a:extLst>
          </p:cNvPr>
          <p:cNvSpPr txBox="1"/>
          <p:nvPr/>
        </p:nvSpPr>
        <p:spPr>
          <a:xfrm>
            <a:off x="5997388" y="3899647"/>
            <a:ext cx="3013037"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Optimization of ID3 and C4.5</a:t>
            </a:r>
          </a:p>
        </p:txBody>
      </p:sp>
    </p:spTree>
    <p:extLst>
      <p:ext uri="{BB962C8B-B14F-4D97-AF65-F5344CB8AC3E}">
        <p14:creationId xmlns:p14="http://schemas.microsoft.com/office/powerpoint/2010/main" val="67821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E1A4-2D0A-4684-A1F8-2B0E90960609}"/>
              </a:ext>
            </a:extLst>
          </p:cNvPr>
          <p:cNvSpPr>
            <a:spLocks noGrp="1"/>
          </p:cNvSpPr>
          <p:nvPr>
            <p:ph type="title"/>
          </p:nvPr>
        </p:nvSpPr>
        <p:spPr>
          <a:xfrm>
            <a:off x="2387506" y="2603251"/>
            <a:ext cx="8534400" cy="1507067"/>
          </a:xfrm>
        </p:spPr>
        <p:txBody>
          <a:bodyPr>
            <a:noAutofit/>
          </a:bodyPr>
          <a:lstStyle/>
          <a:p>
            <a:r>
              <a:rPr lang="en-US" sz="9600" dirty="0">
                <a:solidFill>
                  <a:schemeClr val="tx2">
                    <a:lumMod val="25000"/>
                  </a:schemeClr>
                </a:solidFill>
              </a:rPr>
              <a:t>Thank you</a:t>
            </a:r>
          </a:p>
        </p:txBody>
      </p:sp>
    </p:spTree>
    <p:extLst>
      <p:ext uri="{BB962C8B-B14F-4D97-AF65-F5344CB8AC3E}">
        <p14:creationId xmlns:p14="http://schemas.microsoft.com/office/powerpoint/2010/main" val="172414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32606D-8765-4744-885E-A4C0E8D75A21}"/>
              </a:ext>
            </a:extLst>
          </p:cNvPr>
          <p:cNvSpPr>
            <a:spLocks noGrp="1"/>
          </p:cNvSpPr>
          <p:nvPr>
            <p:ph type="title"/>
          </p:nvPr>
        </p:nvSpPr>
        <p:spPr>
          <a:xfrm>
            <a:off x="7811152" y="932329"/>
            <a:ext cx="4380847" cy="2918013"/>
          </a:xfrm>
        </p:spPr>
        <p:txBody>
          <a:bodyPr>
            <a:noAutofit/>
          </a:bodyPr>
          <a:lstStyle/>
          <a:p>
            <a:r>
              <a:rPr lang="en-US" sz="4000" dirty="0">
                <a:solidFill>
                  <a:schemeClr val="tx1">
                    <a:lumMod val="95000"/>
                  </a:schemeClr>
                </a:solidFill>
              </a:rPr>
              <a:t>Data Collection 		   from </a:t>
            </a:r>
            <a:r>
              <a:rPr lang="en-US" sz="4000" dirty="0" err="1">
                <a:solidFill>
                  <a:schemeClr val="tx1">
                    <a:lumMod val="95000"/>
                  </a:schemeClr>
                </a:solidFill>
              </a:rPr>
              <a:t>iot</a:t>
            </a:r>
            <a:r>
              <a:rPr lang="en-US" sz="4000" dirty="0">
                <a:solidFill>
                  <a:schemeClr val="tx1">
                    <a:lumMod val="95000"/>
                  </a:schemeClr>
                </a:solidFill>
              </a:rPr>
              <a:t> </a:t>
            </a:r>
          </a:p>
        </p:txBody>
      </p:sp>
      <p:pic>
        <p:nvPicPr>
          <p:cNvPr id="8" name="Content Placeholder 7">
            <a:extLst>
              <a:ext uri="{FF2B5EF4-FFF2-40B4-BE49-F238E27FC236}">
                <a16:creationId xmlns:a16="http://schemas.microsoft.com/office/drawing/2014/main" id="{83E5C70E-4FC3-456C-B837-2CF4032DB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1" y="189816"/>
            <a:ext cx="6929718" cy="6478368"/>
          </a:xfrm>
        </p:spPr>
      </p:pic>
      <p:sp>
        <p:nvSpPr>
          <p:cNvPr id="6" name="Text Placeholder 5">
            <a:extLst>
              <a:ext uri="{FF2B5EF4-FFF2-40B4-BE49-F238E27FC236}">
                <a16:creationId xmlns:a16="http://schemas.microsoft.com/office/drawing/2014/main" id="{871FC308-EEEE-4890-8959-FFC0959E5118}"/>
              </a:ext>
            </a:extLst>
          </p:cNvPr>
          <p:cNvSpPr>
            <a:spLocks noGrp="1"/>
          </p:cNvSpPr>
          <p:nvPr>
            <p:ph type="body" sz="half" idx="2"/>
          </p:nvPr>
        </p:nvSpPr>
        <p:spPr>
          <a:xfrm>
            <a:off x="7631859" y="4379258"/>
            <a:ext cx="3657600" cy="2091267"/>
          </a:xfrm>
        </p:spPr>
        <p:txBody>
          <a:bodyPr/>
          <a:lstStyle/>
          <a:p>
            <a:endParaRPr lang="en-US" dirty="0"/>
          </a:p>
        </p:txBody>
      </p:sp>
    </p:spTree>
    <p:extLst>
      <p:ext uri="{BB962C8B-B14F-4D97-AF65-F5344CB8AC3E}">
        <p14:creationId xmlns:p14="http://schemas.microsoft.com/office/powerpoint/2010/main" val="263706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493827-319A-4BA2-BC65-07A30F0E0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47" y="368070"/>
            <a:ext cx="7651536" cy="6265812"/>
          </a:xfrm>
          <a:prstGeom prst="rect">
            <a:avLst/>
          </a:prstGeom>
        </p:spPr>
      </p:pic>
      <p:sp>
        <p:nvSpPr>
          <p:cNvPr id="10" name="Content Placeholder 9">
            <a:extLst>
              <a:ext uri="{FF2B5EF4-FFF2-40B4-BE49-F238E27FC236}">
                <a16:creationId xmlns:a16="http://schemas.microsoft.com/office/drawing/2014/main" id="{AC1B2E83-601E-4CC8-BA0E-295ED6663425}"/>
              </a:ext>
            </a:extLst>
          </p:cNvPr>
          <p:cNvSpPr>
            <a:spLocks noGrp="1"/>
          </p:cNvSpPr>
          <p:nvPr>
            <p:ph idx="1"/>
          </p:nvPr>
        </p:nvSpPr>
        <p:spPr>
          <a:xfrm>
            <a:off x="7914406" y="380023"/>
            <a:ext cx="4076047" cy="6253859"/>
          </a:xfrm>
        </p:spPr>
        <p:txBody>
          <a:bodyPr/>
          <a:lstStyle/>
          <a:p>
            <a:pPr marL="0" indent="0">
              <a:buNone/>
            </a:pPr>
            <a:r>
              <a:rPr lang="en-US" dirty="0">
                <a:solidFill>
                  <a:schemeClr val="tx1"/>
                </a:solidFill>
              </a:rPr>
              <a:t>Extracting insights from the data can be used to build intelligent application in the relevant domain.</a:t>
            </a:r>
          </a:p>
          <a:p>
            <a:r>
              <a:rPr lang="en-US" sz="1400" dirty="0">
                <a:solidFill>
                  <a:schemeClr val="tx1"/>
                </a:solidFill>
              </a:rPr>
              <a:t>To build data driven automated and intelligent cyber security system , relevant cyber security data can be used.</a:t>
            </a:r>
          </a:p>
          <a:p>
            <a:r>
              <a:rPr lang="en-US" sz="1400" dirty="0">
                <a:solidFill>
                  <a:schemeClr val="tx1"/>
                </a:solidFill>
              </a:rPr>
              <a:t>To build personalized context aware application relevant smartphone data can be used.</a:t>
            </a:r>
          </a:p>
          <a:p>
            <a:endParaRPr lang="en-US" dirty="0"/>
          </a:p>
        </p:txBody>
      </p:sp>
    </p:spTree>
    <p:extLst>
      <p:ext uri="{BB962C8B-B14F-4D97-AF65-F5344CB8AC3E}">
        <p14:creationId xmlns:p14="http://schemas.microsoft.com/office/powerpoint/2010/main" val="155723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198142-767A-43CE-8A2A-F603EB8D3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511" y="242048"/>
            <a:ext cx="11158977" cy="3924078"/>
          </a:xfrm>
        </p:spPr>
      </p:pic>
      <p:sp>
        <p:nvSpPr>
          <p:cNvPr id="9" name="TextBox 8">
            <a:extLst>
              <a:ext uri="{FF2B5EF4-FFF2-40B4-BE49-F238E27FC236}">
                <a16:creationId xmlns:a16="http://schemas.microsoft.com/office/drawing/2014/main" id="{3109864F-216E-45C5-962B-C7099E7A30AB}"/>
              </a:ext>
            </a:extLst>
          </p:cNvPr>
          <p:cNvSpPr txBox="1"/>
          <p:nvPr/>
        </p:nvSpPr>
        <p:spPr>
          <a:xfrm flipH="1">
            <a:off x="618565" y="4446495"/>
            <a:ext cx="9816353" cy="2308324"/>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tx1">
                    <a:lumMod val="95000"/>
                  </a:schemeClr>
                </a:solidFill>
                <a:effectLst/>
                <a:latin typeface="Times New Roman" panose="02020603050405020304" pitchFamily="18" charset="0"/>
                <a:ea typeface="Calibri" panose="020F0502020204030204" pitchFamily="34" charset="0"/>
              </a:rPr>
              <a:t>Machine learning (ML) have grown rapidly in recent years in the context of data analysis and computing that typically allows the applications to function in an intelligent manner.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In the area of machine learning algorithms, classification analysis, regression, data clustering, feature engineering and dimensionality reduction, association rule learning, or reinforcement learning techniques exist to effectively build data-driven systems.</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effectiveness and the efficiency of a machine learning solution depend on the nature and characteristics of data and the performance of the learning algorithms. </a:t>
            </a:r>
            <a:endParaRPr lang="en-US" sz="1800" dirty="0">
              <a:effectLst/>
              <a:latin typeface="Calibri" panose="020F0502020204030204" pitchFamily="34" charset="0"/>
              <a:ea typeface="Calibri" panose="020F0502020204030204" pitchFamily="34" charset="0"/>
            </a:endParaRPr>
          </a:p>
          <a:p>
            <a:endParaRPr lang="en-US" dirty="0">
              <a:solidFill>
                <a:schemeClr val="tx1">
                  <a:lumMod val="95000"/>
                </a:schemeClr>
              </a:solidFill>
            </a:endParaRPr>
          </a:p>
        </p:txBody>
      </p:sp>
    </p:spTree>
    <p:extLst>
      <p:ext uri="{BB962C8B-B14F-4D97-AF65-F5344CB8AC3E}">
        <p14:creationId xmlns:p14="http://schemas.microsoft.com/office/powerpoint/2010/main" val="25108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6540-031C-4BD4-AF34-57C5B5F4BEFD}"/>
              </a:ext>
            </a:extLst>
          </p:cNvPr>
          <p:cNvSpPr>
            <a:spLocks noGrp="1"/>
          </p:cNvSpPr>
          <p:nvPr>
            <p:ph type="title"/>
          </p:nvPr>
        </p:nvSpPr>
        <p:spPr>
          <a:xfrm>
            <a:off x="4045978" y="354603"/>
            <a:ext cx="3591951" cy="622551"/>
          </a:xfrm>
        </p:spPr>
        <p:txBody>
          <a:bodyPr>
            <a:normAutofit fontScale="90000"/>
          </a:bodyPr>
          <a:lstStyle/>
          <a:p>
            <a:r>
              <a:rPr lang="en-US" dirty="0"/>
              <a:t>Types of data</a:t>
            </a:r>
          </a:p>
        </p:txBody>
      </p:sp>
      <p:pic>
        <p:nvPicPr>
          <p:cNvPr id="5" name="Content Placeholder 4">
            <a:extLst>
              <a:ext uri="{FF2B5EF4-FFF2-40B4-BE49-F238E27FC236}">
                <a16:creationId xmlns:a16="http://schemas.microsoft.com/office/drawing/2014/main" id="{53F417E2-58C0-422B-88F0-967FE2027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4" y="1120588"/>
            <a:ext cx="11555506" cy="4598894"/>
          </a:xfrm>
        </p:spPr>
      </p:pic>
      <p:sp>
        <p:nvSpPr>
          <p:cNvPr id="6" name="TextBox 5">
            <a:extLst>
              <a:ext uri="{FF2B5EF4-FFF2-40B4-BE49-F238E27FC236}">
                <a16:creationId xmlns:a16="http://schemas.microsoft.com/office/drawing/2014/main" id="{2201310D-EA73-447A-AFDA-A49E9892D41A}"/>
              </a:ext>
            </a:extLst>
          </p:cNvPr>
          <p:cNvSpPr txBox="1"/>
          <p:nvPr/>
        </p:nvSpPr>
        <p:spPr>
          <a:xfrm>
            <a:off x="215154" y="6134065"/>
            <a:ext cx="10560422" cy="369332"/>
          </a:xfrm>
          <a:prstGeom prst="rect">
            <a:avLst/>
          </a:prstGeom>
          <a:noFill/>
        </p:spPr>
        <p:txBody>
          <a:bodyPr wrap="square" rtlCol="0">
            <a:spAutoFit/>
          </a:bodyPr>
          <a:lstStyle/>
          <a:p>
            <a:r>
              <a:rPr lang="en-US" dirty="0"/>
              <a:t>Metadata         It is not normal form of data. It is the “data about the data”.</a:t>
            </a:r>
          </a:p>
        </p:txBody>
      </p:sp>
      <p:cxnSp>
        <p:nvCxnSpPr>
          <p:cNvPr id="8" name="Straight Arrow Connector 7">
            <a:extLst>
              <a:ext uri="{FF2B5EF4-FFF2-40B4-BE49-F238E27FC236}">
                <a16:creationId xmlns:a16="http://schemas.microsoft.com/office/drawing/2014/main" id="{8951D6FC-653F-47F6-B7ED-76DD407B91FC}"/>
              </a:ext>
            </a:extLst>
          </p:cNvPr>
          <p:cNvCxnSpPr/>
          <p:nvPr/>
        </p:nvCxnSpPr>
        <p:spPr>
          <a:xfrm>
            <a:off x="1506071" y="6318731"/>
            <a:ext cx="475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49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98BE2E4-6D43-43E5-9110-75CFFCBDE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288580"/>
            <a:ext cx="10619232" cy="3951121"/>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93106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A0DD3-05EB-4E3B-8F2A-D4BDFDBA4E7C}"/>
              </a:ext>
            </a:extLst>
          </p:cNvPr>
          <p:cNvSpPr>
            <a:spLocks noGrp="1"/>
          </p:cNvSpPr>
          <p:nvPr>
            <p:ph type="title"/>
          </p:nvPr>
        </p:nvSpPr>
        <p:spPr>
          <a:xfrm>
            <a:off x="7532710" y="620722"/>
            <a:ext cx="3518748" cy="1142462"/>
          </a:xfrm>
        </p:spPr>
        <p:txBody>
          <a:bodyPr anchor="b">
            <a:normAutofit/>
          </a:bodyPr>
          <a:lstStyle/>
          <a:p>
            <a:r>
              <a:rPr lang="en-US" sz="2800" dirty="0"/>
              <a:t> </a:t>
            </a:r>
            <a:r>
              <a:rPr lang="en-US" sz="2800" dirty="0">
                <a:solidFill>
                  <a:schemeClr val="tx2">
                    <a:lumMod val="25000"/>
                  </a:schemeClr>
                </a:solidFill>
              </a:rPr>
              <a:t>Classification       	  analysis</a:t>
            </a:r>
          </a:p>
        </p:txBody>
      </p:sp>
      <p:sp>
        <p:nvSpPr>
          <p:cNvPr id="1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hematic&#10;&#10;Description automatically generated">
            <a:extLst>
              <a:ext uri="{FF2B5EF4-FFF2-40B4-BE49-F238E27FC236}">
                <a16:creationId xmlns:a16="http://schemas.microsoft.com/office/drawing/2014/main" id="{51E897F0-AEDB-47F9-9651-A337B101E518}"/>
              </a:ext>
            </a:extLst>
          </p:cNvPr>
          <p:cNvPicPr>
            <a:picLocks noChangeAspect="1"/>
          </p:cNvPicPr>
          <p:nvPr/>
        </p:nvPicPr>
        <p:blipFill rotWithShape="1">
          <a:blip r:embed="rId2">
            <a:extLst>
              <a:ext uri="{28A0092B-C50C-407E-A947-70E740481C1C}">
                <a14:useLocalDpi xmlns:a14="http://schemas.microsoft.com/office/drawing/2010/main" val="0"/>
              </a:ext>
            </a:extLst>
          </a:blip>
          <a:srcRect t="4160" r="-2" b="1084"/>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F2BC7B9D-154D-4787-BE6C-30F5A8C275CB}"/>
              </a:ext>
            </a:extLst>
          </p:cNvPr>
          <p:cNvSpPr>
            <a:spLocks noGrp="1"/>
          </p:cNvSpPr>
          <p:nvPr>
            <p:ph idx="1"/>
          </p:nvPr>
        </p:nvSpPr>
        <p:spPr>
          <a:xfrm>
            <a:off x="7532710" y="1822448"/>
            <a:ext cx="3479419" cy="4349751"/>
          </a:xfrm>
        </p:spPr>
        <p:txBody>
          <a:bodyPr anchor="t">
            <a:normAutofit lnSpcReduction="10000"/>
          </a:bodyPr>
          <a:lstStyle/>
          <a:p>
            <a:pPr>
              <a:lnSpc>
                <a:spcPct val="90000"/>
              </a:lnSpc>
            </a:pPr>
            <a:r>
              <a:rPr lang="en-IN" sz="1900" dirty="0">
                <a:solidFill>
                  <a:schemeClr val="tx1">
                    <a:lumMod val="95000"/>
                  </a:schemeClr>
                </a:solidFill>
                <a:effectLst/>
                <a:latin typeface="Times New Roman" panose="02020603050405020304" pitchFamily="18" charset="0"/>
                <a:ea typeface="Calibri" panose="020F0502020204030204" pitchFamily="34" charset="0"/>
              </a:rPr>
              <a:t>Classification is regarded as a supervised learning method in machine learning, referring to a problem of predictive modelling as well, where a class label is predicted for a given data set. </a:t>
            </a:r>
          </a:p>
          <a:p>
            <a:pPr>
              <a:lnSpc>
                <a:spcPct val="90000"/>
              </a:lnSpc>
            </a:pPr>
            <a:endParaRPr lang="en-IN" sz="1900" dirty="0">
              <a:solidFill>
                <a:schemeClr val="tx1">
                  <a:lumMod val="95000"/>
                </a:schemeClr>
              </a:solidFill>
              <a:effectLst/>
              <a:latin typeface="Times New Roman" panose="02020603050405020304" pitchFamily="18" charset="0"/>
              <a:ea typeface="Calibri" panose="020F0502020204030204" pitchFamily="34" charset="0"/>
            </a:endParaRPr>
          </a:p>
          <a:p>
            <a:pPr>
              <a:lnSpc>
                <a:spcPct val="90000"/>
              </a:lnSpc>
            </a:pPr>
            <a:r>
              <a:rPr lang="en-IN" sz="1900" dirty="0">
                <a:solidFill>
                  <a:schemeClr val="tx1">
                    <a:lumMod val="95000"/>
                  </a:schemeClr>
                </a:solidFill>
                <a:latin typeface="Times New Roman" panose="02020603050405020304" pitchFamily="18" charset="0"/>
                <a:ea typeface="Calibri" panose="020F0502020204030204" pitchFamily="34" charset="0"/>
              </a:rPr>
              <a:t>I</a:t>
            </a:r>
            <a:r>
              <a:rPr lang="en-IN" sz="1900" dirty="0">
                <a:solidFill>
                  <a:schemeClr val="tx1">
                    <a:lumMod val="95000"/>
                  </a:schemeClr>
                </a:solidFill>
                <a:effectLst/>
                <a:latin typeface="Times New Roman" panose="02020603050405020304" pitchFamily="18" charset="0"/>
                <a:ea typeface="Calibri" panose="020F0502020204030204" pitchFamily="34" charset="0"/>
              </a:rPr>
              <a:t>t maps a function (f) from input variables (X) to output variables (Y) as target, label or categories. </a:t>
            </a:r>
          </a:p>
          <a:p>
            <a:pPr>
              <a:lnSpc>
                <a:spcPct val="90000"/>
              </a:lnSpc>
            </a:pPr>
            <a:r>
              <a:rPr lang="en-IN" sz="1900" dirty="0">
                <a:solidFill>
                  <a:schemeClr val="tx1">
                    <a:lumMod val="95000"/>
                  </a:schemeClr>
                </a:solidFill>
                <a:effectLst/>
                <a:latin typeface="Times New Roman" panose="02020603050405020304" pitchFamily="18" charset="0"/>
                <a:ea typeface="Calibri" panose="020F0502020204030204" pitchFamily="34" charset="0"/>
              </a:rPr>
              <a:t>spam detection such as “spam” and “not spam” in email service providers can be a classification problem</a:t>
            </a:r>
            <a:r>
              <a:rPr lang="en-IN" sz="1400" dirty="0">
                <a:effectLst/>
                <a:latin typeface="Times New Roman" panose="02020603050405020304" pitchFamily="18" charset="0"/>
                <a:ea typeface="Calibri" panose="020F0502020204030204" pitchFamily="34" charset="0"/>
              </a:rPr>
              <a:t>.</a:t>
            </a:r>
          </a:p>
          <a:p>
            <a:pPr>
              <a:lnSpc>
                <a:spcPct val="90000"/>
              </a:lnSpc>
            </a:pPr>
            <a:endParaRPr lang="en-US" sz="1400" dirty="0"/>
          </a:p>
        </p:txBody>
      </p:sp>
      <p:grpSp>
        <p:nvGrpSpPr>
          <p:cNvPr id="14"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7879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DAD9-4315-4991-B7EF-611F2B94137C}"/>
              </a:ext>
            </a:extLst>
          </p:cNvPr>
          <p:cNvSpPr>
            <a:spLocks noGrp="1"/>
          </p:cNvSpPr>
          <p:nvPr>
            <p:ph type="title"/>
          </p:nvPr>
        </p:nvSpPr>
        <p:spPr>
          <a:xfrm>
            <a:off x="3275012" y="0"/>
            <a:ext cx="8534400" cy="1004047"/>
          </a:xfrm>
        </p:spPr>
        <p:txBody>
          <a:bodyPr>
            <a:normAutofit/>
          </a:bodyPr>
          <a:lstStyle/>
          <a:p>
            <a:r>
              <a:rPr lang="en-US" sz="2800" dirty="0"/>
              <a:t>Types of classification</a:t>
            </a:r>
          </a:p>
        </p:txBody>
      </p:sp>
      <p:sp>
        <p:nvSpPr>
          <p:cNvPr id="8" name="TextBox 7">
            <a:extLst>
              <a:ext uri="{FF2B5EF4-FFF2-40B4-BE49-F238E27FC236}">
                <a16:creationId xmlns:a16="http://schemas.microsoft.com/office/drawing/2014/main" id="{BBDCE412-8D5C-40E5-A844-54404FF8A051}"/>
              </a:ext>
            </a:extLst>
          </p:cNvPr>
          <p:cNvSpPr txBox="1"/>
          <p:nvPr/>
        </p:nvSpPr>
        <p:spPr>
          <a:xfrm>
            <a:off x="860612" y="1371600"/>
            <a:ext cx="10560423" cy="369332"/>
          </a:xfrm>
          <a:prstGeom prst="rect">
            <a:avLst/>
          </a:prstGeom>
          <a:noFill/>
        </p:spPr>
        <p:txBody>
          <a:bodyPr wrap="square" rtlCol="0">
            <a:spAutoFit/>
          </a:bodyPr>
          <a:lstStyle/>
          <a:p>
            <a:r>
              <a:rPr lang="en-US" dirty="0"/>
              <a:t>Binary Classification                Multi-Class Classification                   Multi-Label Classification</a:t>
            </a:r>
          </a:p>
        </p:txBody>
      </p:sp>
      <p:sp>
        <p:nvSpPr>
          <p:cNvPr id="9" name="TextBox 8">
            <a:extLst>
              <a:ext uri="{FF2B5EF4-FFF2-40B4-BE49-F238E27FC236}">
                <a16:creationId xmlns:a16="http://schemas.microsoft.com/office/drawing/2014/main" id="{94C597FE-4E6D-4155-B18B-8BE8C815EAAF}"/>
              </a:ext>
            </a:extLst>
          </p:cNvPr>
          <p:cNvSpPr txBox="1"/>
          <p:nvPr/>
        </p:nvSpPr>
        <p:spPr>
          <a:xfrm>
            <a:off x="860612" y="2043953"/>
            <a:ext cx="2521977" cy="3970318"/>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It refers to the classification tasks having two class labels such as “true and false” or “yes and no”.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“cancer not detected” is the normal state of a task that involves a medical test, and “cancer detected” could be considered as the abnormal state.</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5D108F0F-D3C9-4CC1-AC6D-20D8E3EE80F4}"/>
              </a:ext>
            </a:extLst>
          </p:cNvPr>
          <p:cNvSpPr txBox="1"/>
          <p:nvPr/>
        </p:nvSpPr>
        <p:spPr>
          <a:xfrm>
            <a:off x="4114800" y="2083370"/>
            <a:ext cx="2841811" cy="4524315"/>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Traditionally, this refers to those classification tasks having more than two class labels.</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T</a:t>
            </a:r>
            <a:r>
              <a:rPr lang="en-IN" sz="1800" dirty="0">
                <a:effectLst/>
                <a:latin typeface="Times New Roman" panose="02020603050405020304" pitchFamily="18" charset="0"/>
                <a:ea typeface="Calibri" panose="020F0502020204030204" pitchFamily="34" charset="0"/>
              </a:rPr>
              <a:t>o classify various types of network attacks in the NSL-KDD dataset, where the attack categories are classified into four class labels, such as DoS (Denial of Service Attack), U2R (User to Root Attack), R2L (Root to Local Attack), and Probing Attack.</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30FACB31-DA8F-4505-BCE8-86BB1FE1708F}"/>
              </a:ext>
            </a:extLst>
          </p:cNvPr>
          <p:cNvSpPr txBox="1"/>
          <p:nvPr/>
        </p:nvSpPr>
        <p:spPr>
          <a:xfrm>
            <a:off x="8148917" y="2108485"/>
            <a:ext cx="2913529"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M</a:t>
            </a:r>
            <a:r>
              <a:rPr lang="en-IN" sz="1800" dirty="0">
                <a:effectLst/>
                <a:latin typeface="Times New Roman" panose="02020603050405020304" pitchFamily="18" charset="0"/>
                <a:ea typeface="Calibri" panose="020F0502020204030204" pitchFamily="34" charset="0"/>
              </a:rPr>
              <a:t>ultilabel classification is an important consideration where an example is associated with several classes or labels. </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The </a:t>
            </a:r>
            <a:r>
              <a:rPr lang="en-IN" sz="1800" dirty="0">
                <a:effectLst/>
                <a:latin typeface="Times New Roman" panose="02020603050405020304" pitchFamily="18" charset="0"/>
                <a:ea typeface="Calibri" panose="020F0502020204030204" pitchFamily="34" charset="0"/>
              </a:rPr>
              <a:t>classes involved in the problem are hierarchically structured, and each example may simultaneously belong to more than one class in each hierarchical level.</a:t>
            </a:r>
            <a:endParaRPr lang="en-US" dirty="0"/>
          </a:p>
        </p:txBody>
      </p:sp>
    </p:spTree>
    <p:extLst>
      <p:ext uri="{BB962C8B-B14F-4D97-AF65-F5344CB8AC3E}">
        <p14:creationId xmlns:p14="http://schemas.microsoft.com/office/powerpoint/2010/main" val="3634732380"/>
      </p:ext>
    </p:extLst>
  </p:cSld>
  <p:clrMapOvr>
    <a:masterClrMapping/>
  </p:clrMapOvr>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999</TotalTime>
  <Words>1353</Words>
  <Application>Microsoft Office PowerPoint</Application>
  <PresentationFormat>Widescreen</PresentationFormat>
  <Paragraphs>104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Symbol</vt:lpstr>
      <vt:lpstr>Times New Roman</vt:lpstr>
      <vt:lpstr>Wingdings</vt:lpstr>
      <vt:lpstr>Wingdings 3</vt:lpstr>
      <vt:lpstr>Slice</vt:lpstr>
      <vt:lpstr>Application of decision tree in       classification analysis </vt:lpstr>
      <vt:lpstr>   Introduction</vt:lpstr>
      <vt:lpstr>Data Collection      from iot </vt:lpstr>
      <vt:lpstr>PowerPoint Presentation</vt:lpstr>
      <vt:lpstr>PowerPoint Presentation</vt:lpstr>
      <vt:lpstr>Types of data</vt:lpstr>
      <vt:lpstr>PowerPoint Presentation</vt:lpstr>
      <vt:lpstr> Classification          analysis</vt:lpstr>
      <vt:lpstr>Types of classification</vt:lpstr>
      <vt:lpstr>PowerPoint Presentation</vt:lpstr>
      <vt:lpstr>Popular classification techniques</vt:lpstr>
      <vt:lpstr>    Decision tree</vt:lpstr>
      <vt:lpstr>The induction ask</vt:lpstr>
      <vt:lpstr>PowerPoint Presentation</vt:lpstr>
      <vt:lpstr>     Id3 algorithm</vt:lpstr>
      <vt:lpstr>PowerPoint Presentation</vt:lpstr>
      <vt:lpstr>PowerPoint Presentation</vt:lpstr>
      <vt:lpstr>PowerPoint Presentation</vt:lpstr>
      <vt:lpstr>PowerPoint Presentation</vt:lpstr>
      <vt:lpstr>          C4.5 algorithm</vt:lpstr>
      <vt:lpstr>PowerPoint Presentation</vt:lpstr>
      <vt:lpstr>PowerPoint Presentation</vt:lpstr>
      <vt:lpstr>PowerPoint Presentation</vt:lpstr>
      <vt:lpstr>PowerPoint Presentation</vt:lpstr>
      <vt:lpstr>Application of classification               technique in real life</vt:lpstr>
      <vt:lpstr>   References to literature 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Bagra</dc:creator>
  <cp:lastModifiedBy>Chetan Bagra</cp:lastModifiedBy>
  <cp:revision>8</cp:revision>
  <dcterms:created xsi:type="dcterms:W3CDTF">2022-04-20T04:31:18Z</dcterms:created>
  <dcterms:modified xsi:type="dcterms:W3CDTF">2022-04-28T10:54:47Z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2022-04-20T04:31:18Z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bdfbade2-a351-483d-994f-0eafbae289d1</vt:lpwstr>
  </property>
  <property fmtid="{D5CDD505-2E9C-101B-9397-08002B2CF9AE}" pid="7" name="MSIP_Label_defa4170-0d19-0005-0004-bc88714345d2_ActionId">
    <vt:lpwstr>24087f36-9af9-49be-bc9c-269e0f3020e2</vt:lpwstr>
  </property>
  <property fmtid="{D5CDD505-2E9C-101B-9397-08002B2CF9AE}" pid="8" name="MSIP_Label_defa4170-0d19-0005-0004-bc88714345d2_ContentBits">
    <vt:lpwstr>0</vt:lpwstr>
  </property>
</Properties>
</file>