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png" ContentType="image/png"/>
  <Override PartName="/ppt/media/image5.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24384000" cy="13716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25651C9-D8F6-4559-B325-FC6121C86EC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1218960" y="320940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B7F1941D-EAC4-4F20-BE0E-480ACE7E177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F4460A6E-3037-4CD5-98DF-2C355FA1FD35}"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12189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86385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1605852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12189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86385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1605852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9A11D234-3F03-47DB-89D7-ADBB23D5C25A}"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C076F1F1-5819-48FC-898E-970FEBA2C8F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1218960" y="3209400"/>
            <a:ext cx="21944880" cy="7954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1BE822F2-E760-4F7C-B35C-BAC14A637F5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1218960" y="3209400"/>
            <a:ext cx="21944880" cy="7954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606E6B25-E9EC-41CE-92C5-D936EA3832B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9C568E32-A398-43A5-A5FB-4CF16F3FCA5F}"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9C30C1B7-514A-4937-8C65-4AFAC1EDC51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A44E58E2-2513-415D-BDFA-525F623A54C8}"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6E958620-3ED2-4AFA-8BB2-F4E3DD9A7A46}"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1218960" y="3209400"/>
            <a:ext cx="21944880" cy="7954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2BA8F8C6-9F14-424D-826C-D193F9C26A11}"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08FD9573-E3E6-4D27-B6F6-2726D688A62C}"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9441F8F9-0026-4ADD-8DA8-F6102AC096BF}"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1218960" y="320940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CF8753A8-69FB-4074-AACA-62FE432107AE}"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89783517-DDB6-455D-84DE-A368F045F2A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12189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86385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1605852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12189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86385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1605852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DB2688EB-0AB1-4737-8D43-3BB78AA5E0D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1218960" y="3209400"/>
            <a:ext cx="21944880" cy="7954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159279D0-9F5B-42FC-95C4-FC7778DBD1A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B4320D48-0C89-4E1A-B00A-B2BF2E37F60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BF82E2F9-E3E5-4D49-A1AF-1FE6ECE341F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23FBECA9-66B5-4FB0-B3F6-CC4EADB7BDB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5C70B528-2535-4007-A1CF-46F43EFCDE3D}"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9D3C7CBE-C853-4213-ABC0-0B53358EACB5}"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666105CC-1246-453D-8CBF-AD6CE07B13B0}"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33f"/>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20574000" y="12344400"/>
            <a:ext cx="2742480" cy="685080"/>
          </a:xfrm>
          <a:prstGeom prst="rect">
            <a:avLst/>
          </a:prstGeom>
          <a:noFill/>
          <a:ln w="12600">
            <a:noFill/>
          </a:ln>
        </p:spPr>
        <p:txBody>
          <a:bodyPr lIns="50760" rIns="50760" tIns="50760" bIns="50760" anchor="t">
            <a:noAutofit/>
          </a:bodyPr>
          <a:lstStyle>
            <a:lvl1pPr algn="ctr">
              <a:lnSpc>
                <a:spcPct val="100000"/>
              </a:lnSpc>
              <a:buNone/>
              <a:tabLst>
                <a:tab algn="l" pos="0"/>
              </a:tabLst>
              <a:defRPr b="0" lang="en-US" sz="2800" spc="-1" strike="noStrike">
                <a:solidFill>
                  <a:srgbClr val="000000"/>
                </a:solidFill>
                <a:latin typeface="Helvetica Neue Light"/>
                <a:ea typeface="Helvetica Neue Light"/>
              </a:defRPr>
            </a:lvl1pPr>
          </a:lstStyle>
          <a:p>
            <a:pPr algn="ctr">
              <a:lnSpc>
                <a:spcPct val="100000"/>
              </a:lnSpc>
              <a:buNone/>
              <a:tabLst>
                <a:tab algn="l" pos="0"/>
              </a:tabLst>
            </a:pPr>
            <a:fld id="{0B80A338-40E9-4A0F-A03E-E27AC67AD813}" type="slidenum">
              <a:rPr b="0" lang="en-US" sz="2800" spc="-1" strike="noStrike">
                <a:solidFill>
                  <a:srgbClr val="000000"/>
                </a:solidFill>
                <a:latin typeface="Helvetica Neue Light"/>
                <a:ea typeface="Helvetica Neue Light"/>
              </a:rPr>
              <a:t>4</a:t>
            </a:fld>
            <a:endParaRPr b="0" lang="en-US" sz="2800" spc="-1" strike="noStrike">
              <a:latin typeface="Times New Roman"/>
            </a:endParaRPr>
          </a:p>
        </p:txBody>
      </p:sp>
      <p:sp>
        <p:nvSpPr>
          <p:cNvPr id="1" name="PlaceHolder 2"/>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2"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33f"/>
        </a:solidFill>
      </p:bgPr>
    </p:bg>
    <p:spTree>
      <p:nvGrpSpPr>
        <p:cNvPr id="1" name=""/>
        <p:cNvGrpSpPr/>
        <p:nvPr/>
      </p:nvGrpSpPr>
      <p:grpSpPr>
        <a:xfrm>
          <a:off x="0" y="0"/>
          <a:ext cx="0" cy="0"/>
          <a:chOff x="0" y="0"/>
          <a:chExt cx="0" cy="0"/>
        </a:xfrm>
      </p:grpSpPr>
      <p:sp>
        <p:nvSpPr>
          <p:cNvPr id="39" name="PlaceHolder 1"/>
          <p:cNvSpPr>
            <a:spLocks noGrp="1"/>
          </p:cNvSpPr>
          <p:nvPr>
            <p:ph type="sldNum" idx="2"/>
          </p:nvPr>
        </p:nvSpPr>
        <p:spPr>
          <a:xfrm>
            <a:off x="20345400" y="12290040"/>
            <a:ext cx="3038760" cy="968040"/>
          </a:xfrm>
          <a:prstGeom prst="rect">
            <a:avLst/>
          </a:prstGeom>
          <a:noFill/>
          <a:ln w="12600">
            <a:noFill/>
          </a:ln>
        </p:spPr>
        <p:txBody>
          <a:bodyPr lIns="50760" rIns="50760" tIns="50760" bIns="50760" anchor="t">
            <a:noAutofit/>
          </a:bodyPr>
          <a:lstStyle>
            <a:lvl1pPr algn="ctr">
              <a:lnSpc>
                <a:spcPct val="100000"/>
              </a:lnSpc>
              <a:buNone/>
              <a:tabLst>
                <a:tab algn="l" pos="0"/>
              </a:tabLst>
              <a:defRPr b="0" lang="en-US" sz="2800" spc="-1" strike="noStrike">
                <a:solidFill>
                  <a:srgbClr val="000000"/>
                </a:solidFill>
                <a:latin typeface="Helvetica Neue Light"/>
                <a:ea typeface="Helvetica Neue Light"/>
              </a:defRPr>
            </a:lvl1pPr>
          </a:lstStyle>
          <a:p>
            <a:pPr algn="ctr">
              <a:lnSpc>
                <a:spcPct val="100000"/>
              </a:lnSpc>
              <a:buNone/>
              <a:tabLst>
                <a:tab algn="l" pos="0"/>
              </a:tabLst>
            </a:pPr>
            <a:fld id="{593CAFBE-634F-4239-AACA-3CD6DC09CFA0}" type="slidenum">
              <a:rPr b="0" lang="en-US" sz="2800" spc="-1" strike="noStrike">
                <a:solidFill>
                  <a:srgbClr val="000000"/>
                </a:solidFill>
                <a:latin typeface="Helvetica Neue Light"/>
                <a:ea typeface="Helvetica Neue Light"/>
              </a:rPr>
              <a:t>&lt;number&gt;</a:t>
            </a:fld>
            <a:endParaRPr b="0" lang="en-US" sz="2800" spc="-1" strike="noStrike">
              <a:latin typeface="Times New Roman"/>
            </a:endParaRPr>
          </a:p>
        </p:txBody>
      </p:sp>
      <p:sp>
        <p:nvSpPr>
          <p:cNvPr id="40" name="PlaceHolder 2"/>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41"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basnya.streamlit.app/" TargetMode="External"/><Relationship Id="rId2" Type="http://schemas.openxmlformats.org/officeDocument/2006/relationships/hyperlink" Target="https://github.com/no-one2k/basnya"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twitter.com/bballbreakdown" TargetMode="External"/><Relationship Id="rId3" Type="http://schemas.openxmlformats.org/officeDocument/2006/relationships/hyperlink" Target="https://www.youtube.com/@bballbreakdown" TargetMode="External"/><Relationship Id="rId4" Type="http://schemas.openxmlformats.org/officeDocument/2006/relationships/image" Target="../media/image5.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Рисунок 2"/>
          <p:cNvSpPr/>
          <p:nvPr/>
        </p:nvSpPr>
        <p:spPr>
          <a:xfrm>
            <a:off x="2781360" y="1333440"/>
            <a:ext cx="27589680" cy="11048040"/>
          </a:xfrm>
          <a:prstGeom prst="roundRect">
            <a:avLst>
              <a:gd name="adj" fmla="val 50000"/>
            </a:avLst>
          </a:prstGeom>
          <a:blipFill rotWithShape="0">
            <a:blip r:embed="rId1"/>
            <a:srcRect/>
            <a:stretch/>
          </a:blipFill>
          <a:ln w="0">
            <a:noFill/>
          </a:ln>
        </p:spPr>
        <p:style>
          <a:lnRef idx="0"/>
          <a:fillRef idx="0"/>
          <a:effectRef idx="0"/>
          <a:fontRef idx="minor"/>
        </p:style>
      </p:sp>
      <p:sp>
        <p:nvSpPr>
          <p:cNvPr id="79" name="Кружок"/>
          <p:cNvSpPr/>
          <p:nvPr/>
        </p:nvSpPr>
        <p:spPr>
          <a:xfrm>
            <a:off x="3706920" y="2119320"/>
            <a:ext cx="9399960" cy="9399960"/>
          </a:xfrm>
          <a:prstGeom prst="ellipse">
            <a:avLst/>
          </a:prstGeom>
          <a:solidFill>
            <a:srgbClr val="31333f"/>
          </a:solidFill>
          <a:ln w="12700">
            <a:noFill/>
          </a:ln>
        </p:spPr>
        <p:style>
          <a:lnRef idx="0"/>
          <a:fillRef idx="0"/>
          <a:effectRef idx="0"/>
          <a:fontRef idx="minor"/>
        </p:style>
      </p:sp>
      <p:sp>
        <p:nvSpPr>
          <p:cNvPr id="80" name="Radiance"/>
          <p:cNvSpPr/>
          <p:nvPr/>
        </p:nvSpPr>
        <p:spPr>
          <a:xfrm>
            <a:off x="5706360" y="5685120"/>
            <a:ext cx="5124960" cy="1624680"/>
          </a:xfrm>
          <a:prstGeom prst="rect">
            <a:avLst/>
          </a:prstGeom>
          <a:noFill/>
          <a:ln w="12700">
            <a:noFill/>
          </a:ln>
        </p:spPr>
        <p:style>
          <a:lnRef idx="0"/>
          <a:fillRef idx="0"/>
          <a:effectRef idx="0"/>
          <a:fontRef idx="minor"/>
        </p:style>
        <p:txBody>
          <a:bodyPr wrap="none" lIns="50760" rIns="50760" tIns="50760" bIns="50760" anchor="ctr">
            <a:spAutoFit/>
          </a:bodyPr>
          <a:p>
            <a:pPr algn="ctr">
              <a:lnSpc>
                <a:spcPct val="100000"/>
              </a:lnSpc>
              <a:buNone/>
              <a:tabLst>
                <a:tab algn="l" pos="0"/>
              </a:tabLst>
            </a:pPr>
            <a:r>
              <a:rPr b="0" lang="en-US" sz="10000" spc="-1" strike="noStrike">
                <a:solidFill>
                  <a:srgbClr val="ffffff"/>
                </a:solidFill>
                <a:latin typeface="Maven Pro Bold"/>
                <a:ea typeface="Maven Pro Bold"/>
              </a:rPr>
              <a:t>BASNya</a:t>
            </a:r>
            <a:endParaRPr b="0" lang="en-US" sz="10000" spc="-1" strike="noStrike">
              <a:latin typeface="Arial"/>
            </a:endParaRPr>
          </a:p>
        </p:txBody>
      </p:sp>
      <p:sp>
        <p:nvSpPr>
          <p:cNvPr id="81" name="Premium PowerPoint, Keynote, Google Slides Template"/>
          <p:cNvSpPr/>
          <p:nvPr/>
        </p:nvSpPr>
        <p:spPr>
          <a:xfrm>
            <a:off x="6026760" y="7139160"/>
            <a:ext cx="4483800" cy="192924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4000" spc="-1" strike="noStrike">
                <a:solidFill>
                  <a:srgbClr val="e6edf3"/>
                </a:solidFill>
                <a:latin typeface="Maven Pro Medium"/>
                <a:ea typeface="OpenSans-Regular"/>
              </a:rPr>
              <a:t>Basketball Auto-generated Statistical News</a:t>
            </a:r>
            <a:endParaRPr b="0" lang="en-US" sz="4000" spc="-1" strike="noStrike">
              <a:latin typeface="Arial"/>
            </a:endParaRPr>
          </a:p>
        </p:txBody>
      </p:sp>
      <p:sp>
        <p:nvSpPr>
          <p:cNvPr id="2" name="PlaceHolder 1"/>
          <p:cNvSpPr>
            <a:spLocks noGrp="1"/>
          </p:cNvSpPr>
          <p:nvPr>
            <p:ph type="sldNum" idx="1"/>
          </p:nvPr>
        </p:nvSpPr>
        <p:spPr/>
        <p:txBody>
          <a:bodyPr/>
          <a:p>
            <a:fld id="{388B2B7D-E3B9-418E-82D3-FBFA6BB4B24C}"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itle text slide 5"/>
          <p:cNvSpPr/>
          <p:nvPr/>
        </p:nvSpPr>
        <p:spPr>
          <a:xfrm>
            <a:off x="2394720" y="2072880"/>
            <a:ext cx="1955016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Карточка модели. Детали</a:t>
            </a:r>
            <a:endParaRPr b="0" lang="en-US" sz="8000" spc="-1" strike="noStrike">
              <a:latin typeface="Arial"/>
            </a:endParaRPr>
          </a:p>
        </p:txBody>
      </p:sp>
      <p:sp>
        <p:nvSpPr>
          <p:cNvPr id="13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4"/>
          <p:cNvSpPr/>
          <p:nvPr/>
        </p:nvSpPr>
        <p:spPr>
          <a:xfrm>
            <a:off x="1600200" y="4572000"/>
            <a:ext cx="20802240" cy="68907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Данные получены с портала stats.nba.com с помощью пакета `nba_api`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для обучения детектора аномалий — протоколы игр регулярных сезонов НБА 2021-22 и 2022-23</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для подсистемы сигналов — протоколы игр текущего сезона НБА (2023-24)</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Стек: python + prefect + sklearn + shap + langchain + openAI + streamlit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Fairness</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не используем пол\расу\национальность\возраст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сторонняя LLM как чёрный ящик</a:t>
            </a:r>
            <a:endParaRPr b="0" lang="en-US" sz="3600" spc="-1" strike="noStrike">
              <a:latin typeface="Arial"/>
            </a:endParaRPr>
          </a:p>
        </p:txBody>
      </p:sp>
      <p:sp>
        <p:nvSpPr>
          <p:cNvPr id="2" name="PlaceHolder 1"/>
          <p:cNvSpPr>
            <a:spLocks noGrp="1"/>
          </p:cNvSpPr>
          <p:nvPr>
            <p:ph type="sldNum" idx="2"/>
          </p:nvPr>
        </p:nvSpPr>
        <p:spPr/>
        <p:txBody>
          <a:bodyPr/>
          <a:p>
            <a:fld id="{E0307154-1F7B-43EF-8CD9-4AB434A5ED1B}"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itle text slide 20"/>
          <p:cNvSpPr/>
          <p:nvPr/>
        </p:nvSpPr>
        <p:spPr>
          <a:xfrm>
            <a:off x="2394720" y="2072880"/>
            <a:ext cx="1955016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Какие были сложности</a:t>
            </a:r>
            <a:endParaRPr b="0" lang="en-US" sz="8000" spc="-1" strike="noStrike">
              <a:latin typeface="Arial"/>
            </a:endParaRPr>
          </a:p>
        </p:txBody>
      </p:sp>
      <p:sp>
        <p:nvSpPr>
          <p:cNvPr id="13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1"/>
          <p:cNvSpPr/>
          <p:nvPr/>
        </p:nvSpPr>
        <p:spPr>
          <a:xfrm>
            <a:off x="2451240" y="5003640"/>
            <a:ext cx="19226520" cy="597852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Слишком широкая постановка задачи в самом начале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Отсутствие прямых метрик для более узкой задачи: как измерить и сравнивать интересность?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PYOD и SHAP не дружат между собой</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4. Отсутствие документации на данные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5*. Галлюцинации и некорректное поведение LLM</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6*. Малое разнообразие и «искусственность» контента</a:t>
            </a:r>
            <a:endParaRPr b="0" lang="en-US" sz="3600" spc="-1" strike="noStrike">
              <a:latin typeface="Arial"/>
            </a:endParaRPr>
          </a:p>
        </p:txBody>
      </p:sp>
      <p:sp>
        <p:nvSpPr>
          <p:cNvPr id="2" name="PlaceHolder 1"/>
          <p:cNvSpPr>
            <a:spLocks noGrp="1"/>
          </p:cNvSpPr>
          <p:nvPr>
            <p:ph type="sldNum" idx="2"/>
          </p:nvPr>
        </p:nvSpPr>
        <p:spPr/>
        <p:txBody>
          <a:bodyPr/>
          <a:p>
            <a:fld id="{6E2E2864-DED8-4B0D-B371-A21C7A01FDDA}"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64853"/>
        </a:solidFill>
      </p:bgPr>
    </p:bg>
    <p:spTree>
      <p:nvGrpSpPr>
        <p:cNvPr id="1" name=""/>
        <p:cNvGrpSpPr/>
        <p:nvPr/>
      </p:nvGrpSpPr>
      <p:grpSpPr>
        <a:xfrm>
          <a:off x="0" y="0"/>
          <a:ext cx="0" cy="0"/>
          <a:chOff x="0" y="0"/>
          <a:chExt cx="0" cy="0"/>
        </a:xfrm>
      </p:grpSpPr>
      <p:grpSp>
        <p:nvGrpSpPr>
          <p:cNvPr id="136" name="Группа 29"/>
          <p:cNvGrpSpPr/>
          <p:nvPr/>
        </p:nvGrpSpPr>
        <p:grpSpPr>
          <a:xfrm>
            <a:off x="1296360" y="1017000"/>
            <a:ext cx="11680920" cy="11680920"/>
            <a:chOff x="1296360" y="1017000"/>
            <a:chExt cx="11680920" cy="11680920"/>
          </a:xfrm>
        </p:grpSpPr>
        <p:sp>
          <p:nvSpPr>
            <p:cNvPr id="137" name="Кружок 82"/>
            <p:cNvSpPr/>
            <p:nvPr/>
          </p:nvSpPr>
          <p:spPr>
            <a:xfrm>
              <a:off x="1296360" y="1017000"/>
              <a:ext cx="11680920" cy="11680920"/>
            </a:xfrm>
            <a:prstGeom prst="ellipse">
              <a:avLst/>
            </a:prstGeom>
            <a:gradFill rotWithShape="0">
              <a:gsLst>
                <a:gs pos="0">
                  <a:srgbClr val="5e9eee"/>
                </a:gs>
                <a:gs pos="100000">
                  <a:srgbClr val="635ed6"/>
                </a:gs>
              </a:gsLst>
              <a:lin ang="3402000"/>
            </a:gradFill>
            <a:ln w="12700">
              <a:noFill/>
            </a:ln>
          </p:spPr>
          <p:style>
            <a:lnRef idx="0"/>
            <a:fillRef idx="0"/>
            <a:effectRef idx="0"/>
            <a:fontRef idx="minor"/>
          </p:style>
        </p:sp>
        <p:sp>
          <p:nvSpPr>
            <p:cNvPr id="138" name="Thank you! 1"/>
            <p:cNvSpPr/>
            <p:nvPr/>
          </p:nvSpPr>
          <p:spPr>
            <a:xfrm>
              <a:off x="2514600" y="5029200"/>
              <a:ext cx="9512640" cy="3757680"/>
            </a:xfrm>
            <a:prstGeom prst="rect">
              <a:avLst/>
            </a:prstGeom>
            <a:noFill/>
            <a:ln w="12700">
              <a:noFill/>
            </a:ln>
          </p:spPr>
          <p:style>
            <a:lnRef idx="0"/>
            <a:fillRef idx="0"/>
            <a:effectRef idx="0"/>
            <a:fontRef idx="minor"/>
          </p:style>
          <p:txBody>
            <a:bodyPr numCol="1" spcCol="0" wrap="none" lIns="50760" rIns="50760" tIns="50760" bIns="50760" anchor="ctr">
              <a:spAutoFit/>
            </a:bodyPr>
            <a:p>
              <a:pPr algn="ctr">
                <a:lnSpc>
                  <a:spcPct val="100000"/>
                </a:lnSpc>
                <a:buNone/>
                <a:tabLst>
                  <a:tab algn="l" pos="0"/>
                </a:tabLst>
              </a:pPr>
              <a:r>
                <a:rPr b="0" lang="en-US" sz="12000" spc="-1" strike="noStrike">
                  <a:solidFill>
                    <a:srgbClr val="31333f"/>
                  </a:solidFill>
                  <a:latin typeface="Maven Pro Bold"/>
                  <a:ea typeface="Maven Pro Bold"/>
                </a:rPr>
                <a:t>Спасибо за </a:t>
              </a:r>
              <a:br>
                <a:rPr sz="12000"/>
              </a:br>
              <a:r>
                <a:rPr b="0" lang="en-US" sz="12000" spc="-1" strike="noStrike">
                  <a:solidFill>
                    <a:srgbClr val="31333f"/>
                  </a:solidFill>
                  <a:latin typeface="Maven Pro Bold"/>
                  <a:ea typeface="Maven Pro Bold"/>
                </a:rPr>
                <a:t>внимание</a:t>
              </a:r>
              <a:endParaRPr b="0" lang="en-US" sz="12000" spc="-1" strike="noStrike">
                <a:latin typeface="Arial"/>
              </a:endParaRPr>
            </a:p>
          </p:txBody>
        </p:sp>
      </p:grpSp>
      <p:sp>
        <p:nvSpPr>
          <p:cNvPr id="139" name="Закругленный прямоугольник 52"/>
          <p:cNvSpPr/>
          <p:nvPr/>
        </p:nvSpPr>
        <p:spPr>
          <a:xfrm>
            <a:off x="14731920" y="1015920"/>
            <a:ext cx="18114480" cy="11683080"/>
          </a:xfrm>
          <a:prstGeom prst="roundRect">
            <a:avLst>
              <a:gd name="adj" fmla="val 50000"/>
            </a:avLst>
          </a:prstGeom>
          <a:solidFill>
            <a:srgbClr val="31333f"/>
          </a:solidFill>
          <a:ln w="12700">
            <a:noFill/>
          </a:ln>
        </p:spPr>
        <p:style>
          <a:lnRef idx="0"/>
          <a:fillRef idx="0"/>
          <a:effectRef idx="0"/>
          <a:fontRef idx="minor"/>
        </p:style>
      </p:sp>
      <p:sp>
        <p:nvSpPr>
          <p:cNvPr id="140" name="Кружок 83"/>
          <p:cNvSpPr/>
          <p:nvPr/>
        </p:nvSpPr>
        <p:spPr>
          <a:xfrm>
            <a:off x="15976440" y="10906200"/>
            <a:ext cx="1030680" cy="1030680"/>
          </a:xfrm>
          <a:prstGeom prst="ellipse">
            <a:avLst/>
          </a:prstGeom>
          <a:solidFill>
            <a:srgbClr val="646879"/>
          </a:solidFill>
          <a:ln w="12700">
            <a:noFill/>
          </a:ln>
        </p:spPr>
        <p:style>
          <a:lnRef idx="0"/>
          <a:fillRef idx="0"/>
          <a:effectRef idx="0"/>
          <a:fontRef idx="minor"/>
        </p:style>
      </p:sp>
      <p:sp>
        <p:nvSpPr>
          <p:cNvPr id="141" name="Кружок 84"/>
          <p:cNvSpPr/>
          <p:nvPr/>
        </p:nvSpPr>
        <p:spPr>
          <a:xfrm>
            <a:off x="17276760" y="10906200"/>
            <a:ext cx="1030680" cy="1030680"/>
          </a:xfrm>
          <a:prstGeom prst="ellipse">
            <a:avLst/>
          </a:prstGeom>
          <a:solidFill>
            <a:srgbClr val="464853"/>
          </a:solidFill>
          <a:ln w="12700">
            <a:noFill/>
          </a:ln>
        </p:spPr>
        <p:style>
          <a:lnRef idx="0"/>
          <a:fillRef idx="0"/>
          <a:effectRef idx="0"/>
          <a:fontRef idx="minor"/>
        </p:style>
      </p:sp>
      <p:sp>
        <p:nvSpPr>
          <p:cNvPr id="142" name="Кружок 85"/>
          <p:cNvSpPr/>
          <p:nvPr/>
        </p:nvSpPr>
        <p:spPr>
          <a:xfrm>
            <a:off x="18576720" y="10906200"/>
            <a:ext cx="1030680" cy="1030680"/>
          </a:xfrm>
          <a:prstGeom prst="ellipse">
            <a:avLst/>
          </a:prstGeom>
          <a:solidFill>
            <a:srgbClr val="31333f"/>
          </a:solidFill>
          <a:ln w="12700">
            <a:noFill/>
          </a:ln>
        </p:spPr>
        <p:style>
          <a:lnRef idx="0"/>
          <a:fillRef idx="0"/>
          <a:effectRef idx="0"/>
          <a:fontRef idx="minor"/>
        </p:style>
      </p:sp>
      <p:sp>
        <p:nvSpPr>
          <p:cNvPr id="143" name="Кружок 86"/>
          <p:cNvSpPr/>
          <p:nvPr/>
        </p:nvSpPr>
        <p:spPr>
          <a:xfrm>
            <a:off x="19877040" y="10906200"/>
            <a:ext cx="1030680" cy="1030680"/>
          </a:xfrm>
          <a:prstGeom prst="ellipse">
            <a:avLst/>
          </a:prstGeom>
          <a:solidFill>
            <a:schemeClr val="accent2"/>
          </a:solidFill>
          <a:ln w="12700">
            <a:noFill/>
          </a:ln>
        </p:spPr>
        <p:style>
          <a:lnRef idx="0"/>
          <a:fillRef idx="0"/>
          <a:effectRef idx="0"/>
          <a:fontRef idx="minor"/>
        </p:style>
      </p:sp>
      <p:sp>
        <p:nvSpPr>
          <p:cNvPr id="144" name="Кружок 87"/>
          <p:cNvSpPr/>
          <p:nvPr/>
        </p:nvSpPr>
        <p:spPr>
          <a:xfrm>
            <a:off x="21177000" y="10906200"/>
            <a:ext cx="1030680" cy="1030680"/>
          </a:xfrm>
          <a:prstGeom prst="ellipse">
            <a:avLst/>
          </a:prstGeom>
          <a:solidFill>
            <a:schemeClr val="accent1"/>
          </a:solidFill>
          <a:ln w="12700">
            <a:noFill/>
          </a:ln>
        </p:spPr>
        <p:style>
          <a:lnRef idx="0"/>
          <a:fillRef idx="0"/>
          <a:effectRef idx="0"/>
          <a:fontRef idx="minor"/>
        </p:style>
      </p:sp>
      <p:sp>
        <p:nvSpPr>
          <p:cNvPr id="145" name="Кружок 88"/>
          <p:cNvSpPr/>
          <p:nvPr/>
        </p:nvSpPr>
        <p:spPr>
          <a:xfrm>
            <a:off x="22477320" y="10906200"/>
            <a:ext cx="1030680" cy="1030680"/>
          </a:xfrm>
          <a:prstGeom prst="ellipse">
            <a:avLst/>
          </a:prstGeom>
          <a:solidFill>
            <a:srgbClr val="eef4fe"/>
          </a:solidFill>
          <a:ln w="12700">
            <a:noFill/>
          </a:ln>
        </p:spPr>
        <p:style>
          <a:lnRef idx="0"/>
          <a:fillRef idx="0"/>
          <a:effectRef idx="0"/>
          <a:fontRef idx="minor"/>
        </p:style>
      </p:sp>
      <p:sp>
        <p:nvSpPr>
          <p:cNvPr id="146" name="Кружок 89"/>
          <p:cNvSpPr/>
          <p:nvPr/>
        </p:nvSpPr>
        <p:spPr>
          <a:xfrm>
            <a:off x="23777280" y="10906200"/>
            <a:ext cx="1030680" cy="1030680"/>
          </a:xfrm>
          <a:prstGeom prst="ellipse">
            <a:avLst/>
          </a:prstGeom>
          <a:solidFill>
            <a:srgbClr val="d2dbe4"/>
          </a:solidFill>
          <a:ln w="12700">
            <a:noFill/>
          </a:ln>
        </p:spPr>
        <p:style>
          <a:lnRef idx="0"/>
          <a:fillRef idx="0"/>
          <a:effectRef idx="0"/>
          <a:fontRef idx="minor"/>
        </p:style>
      </p:sp>
      <p:sp>
        <p:nvSpPr>
          <p:cNvPr id="2" name="PlaceHolder 1"/>
          <p:cNvSpPr>
            <a:spLocks noGrp="1"/>
          </p:cNvSpPr>
          <p:nvPr>
            <p:ph type="sldNum" idx="2"/>
          </p:nvPr>
        </p:nvSpPr>
        <p:spPr/>
        <p:txBody>
          <a:bodyPr/>
          <a:p>
            <a:fld id="{E364E6FD-DB5C-4BE7-A283-7681C1CAE0B4}" type="slidenum">
              <a:t>12</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itle text slide 21"/>
          <p:cNvSpPr/>
          <p:nvPr/>
        </p:nvSpPr>
        <p:spPr>
          <a:xfrm>
            <a:off x="2394720" y="2072880"/>
            <a:ext cx="91112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Суть проекта</a:t>
            </a:r>
            <a:endParaRPr b="0" lang="en-US" sz="8000" spc="-1" strike="noStrike">
              <a:latin typeface="Arial"/>
            </a:endParaRPr>
          </a:p>
        </p:txBody>
      </p:sp>
      <p:sp>
        <p:nvSpPr>
          <p:cNvPr id="8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7"/>
          <p:cNvSpPr/>
          <p:nvPr/>
        </p:nvSpPr>
        <p:spPr>
          <a:xfrm>
            <a:off x="2451240" y="5003640"/>
            <a:ext cx="19265400" cy="57243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Автоматическая генерация твитов на основе аномальных\интересных выступлений игроков НБА</a:t>
            </a:r>
            <a:endParaRPr b="0" lang="en-US" sz="3600" spc="-1" strike="noStrike">
              <a:latin typeface="Arial"/>
            </a:endParaRPr>
          </a:p>
          <a:p>
            <a:pPr>
              <a:lnSpc>
                <a:spcPct val="120000"/>
              </a:lnSpc>
              <a:spcBef>
                <a:spcPts val="2001"/>
              </a:spcBef>
              <a:buNone/>
              <a:tabLst>
                <a:tab algn="l" pos="0"/>
              </a:tabLst>
            </a:pP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Демо-стенд проекта: </a:t>
            </a:r>
            <a:r>
              <a:rPr b="0" lang="ru-RU" sz="3600" spc="-1" strike="noStrike" u="sng">
                <a:solidFill>
                  <a:srgbClr val="635ed5"/>
                </a:solidFill>
                <a:uFillTx/>
                <a:latin typeface="Open Sans"/>
                <a:ea typeface="Open Sans"/>
                <a:hlinkClick r:id="rId1"/>
              </a:rPr>
              <a:t>https://basnya.streamlit.app</a:t>
            </a:r>
            <a:r>
              <a:rPr b="0" lang="ru-RU" sz="3600" spc="-1" strike="noStrike">
                <a:solidFill>
                  <a:srgbClr val="d2dbe4"/>
                </a:solidFill>
                <a:latin typeface="Open Sans"/>
                <a:ea typeface="Open Sans"/>
              </a:rPr>
              <a:t>  </a:t>
            </a:r>
            <a:br>
              <a:rPr sz="3600"/>
            </a:br>
            <a:r>
              <a:rPr b="0" lang="ru-RU" sz="3600" spc="-1" strike="noStrike">
                <a:solidFill>
                  <a:srgbClr val="d2dbe4"/>
                </a:solidFill>
                <a:latin typeface="Open Sans"/>
                <a:ea typeface="Open Sans"/>
              </a:rPr>
              <a:t>Пароль: basnya_weak_password</a:t>
            </a:r>
            <a:endParaRPr b="0" lang="en-US" sz="3600" spc="-1" strike="noStrike">
              <a:latin typeface="Arial"/>
            </a:endParaRPr>
          </a:p>
          <a:p>
            <a:pPr>
              <a:lnSpc>
                <a:spcPct val="120000"/>
              </a:lnSpc>
              <a:spcBef>
                <a:spcPts val="2001"/>
              </a:spcBef>
              <a:buNone/>
              <a:tabLst>
                <a:tab algn="l" pos="0"/>
              </a:tabLst>
            </a:pP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Код проекта: </a:t>
            </a:r>
            <a:r>
              <a:rPr b="0" lang="ru-RU" sz="3600" spc="-1" strike="noStrike" u="sng">
                <a:solidFill>
                  <a:srgbClr val="635ed5"/>
                </a:solidFill>
                <a:uFillTx/>
                <a:latin typeface="Open Sans"/>
                <a:ea typeface="Open Sans"/>
                <a:hlinkClick r:id="rId2"/>
              </a:rPr>
              <a:t>https://github.com/no-one2k/basnya</a:t>
            </a:r>
            <a:r>
              <a:rPr b="0" lang="ru-RU" sz="3600" spc="-1" strike="noStrike">
                <a:solidFill>
                  <a:srgbClr val="d2dbe4"/>
                </a:solidFill>
                <a:latin typeface="Open Sans"/>
                <a:ea typeface="Open Sans"/>
              </a:rPr>
              <a:t> </a:t>
            </a:r>
            <a:endParaRPr b="0" lang="en-US" sz="3600" spc="-1" strike="noStrike">
              <a:latin typeface="Arial"/>
            </a:endParaRPr>
          </a:p>
        </p:txBody>
      </p:sp>
      <p:sp>
        <p:nvSpPr>
          <p:cNvPr id="2" name="PlaceHolder 1"/>
          <p:cNvSpPr>
            <a:spLocks noGrp="1"/>
          </p:cNvSpPr>
          <p:nvPr>
            <p:ph type="sldNum" idx="2"/>
          </p:nvPr>
        </p:nvSpPr>
        <p:spPr/>
        <p:txBody>
          <a:bodyPr/>
          <a:p>
            <a:fld id="{F39CA67C-186E-4B0C-90F4-1403AF40D750}"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Закругленный прямоугольник"/>
          <p:cNvSpPr/>
          <p:nvPr/>
        </p:nvSpPr>
        <p:spPr>
          <a:xfrm>
            <a:off x="2438280" y="2438280"/>
            <a:ext cx="6228360" cy="8838000"/>
          </a:xfrm>
          <a:prstGeom prst="roundRect">
            <a:avLst>
              <a:gd name="adj" fmla="val 3496"/>
            </a:avLst>
          </a:prstGeom>
          <a:solidFill>
            <a:srgbClr val="31333f"/>
          </a:solidFill>
          <a:ln w="12700">
            <a:noFill/>
          </a:ln>
        </p:spPr>
        <p:style>
          <a:lnRef idx="0"/>
          <a:fillRef idx="0"/>
          <a:effectRef idx="0"/>
          <a:fontRef idx="minor"/>
        </p:style>
      </p:sp>
      <p:sp>
        <p:nvSpPr>
          <p:cNvPr id="85" name="Закругленный прямоугольник"/>
          <p:cNvSpPr/>
          <p:nvPr/>
        </p:nvSpPr>
        <p:spPr>
          <a:xfrm>
            <a:off x="9077400" y="2438280"/>
            <a:ext cx="6228360" cy="8838000"/>
          </a:xfrm>
          <a:prstGeom prst="roundRect">
            <a:avLst>
              <a:gd name="adj" fmla="val 3496"/>
            </a:avLst>
          </a:prstGeom>
          <a:solidFill>
            <a:srgbClr val="31333f"/>
          </a:solidFill>
          <a:ln w="12700">
            <a:noFill/>
          </a:ln>
        </p:spPr>
        <p:style>
          <a:lnRef idx="0"/>
          <a:fillRef idx="0"/>
          <a:effectRef idx="0"/>
          <a:fontRef idx="minor"/>
        </p:style>
      </p:sp>
      <p:sp>
        <p:nvSpPr>
          <p:cNvPr id="86" name="Закругленный прямоугольник"/>
          <p:cNvSpPr/>
          <p:nvPr/>
        </p:nvSpPr>
        <p:spPr>
          <a:xfrm>
            <a:off x="15716160" y="2438280"/>
            <a:ext cx="6228360" cy="8838000"/>
          </a:xfrm>
          <a:prstGeom prst="roundRect">
            <a:avLst>
              <a:gd name="adj" fmla="val 3496"/>
            </a:avLst>
          </a:prstGeom>
          <a:solidFill>
            <a:srgbClr val="31333f"/>
          </a:solidFill>
          <a:ln w="12700">
            <a:noFill/>
          </a:ln>
        </p:spPr>
        <p:style>
          <a:lnRef idx="0"/>
          <a:fillRef idx="0"/>
          <a:effectRef idx="0"/>
          <a:fontRef idx="minor"/>
        </p:style>
      </p:sp>
      <p:sp>
        <p:nvSpPr>
          <p:cNvPr id="87" name="Рисунок 11"/>
          <p:cNvSpPr/>
          <p:nvPr/>
        </p:nvSpPr>
        <p:spPr>
          <a:xfrm>
            <a:off x="9756720" y="3137040"/>
            <a:ext cx="1954440" cy="2014920"/>
          </a:xfrm>
          <a:prstGeom prst="roundRect">
            <a:avLst>
              <a:gd name="adj" fmla="val 5201"/>
            </a:avLst>
          </a:prstGeom>
          <a:blipFill rotWithShape="0">
            <a:blip r:embed="rId1"/>
            <a:srcRect/>
            <a:stretch/>
          </a:blipFill>
          <a:ln w="0">
            <a:noFill/>
          </a:ln>
        </p:spPr>
        <p:style>
          <a:lnRef idx="0"/>
          <a:fillRef idx="0"/>
          <a:effectRef idx="0"/>
          <a:fontRef idx="minor"/>
        </p:style>
      </p:sp>
      <p:sp>
        <p:nvSpPr>
          <p:cNvPr id="88" name="Рисунок 13"/>
          <p:cNvSpPr/>
          <p:nvPr/>
        </p:nvSpPr>
        <p:spPr>
          <a:xfrm>
            <a:off x="16362360" y="3137040"/>
            <a:ext cx="1954440" cy="2014920"/>
          </a:xfrm>
          <a:prstGeom prst="roundRect">
            <a:avLst>
              <a:gd name="adj" fmla="val 6243"/>
            </a:avLst>
          </a:prstGeom>
          <a:blipFill rotWithShape="0">
            <a:blip r:embed="rId2"/>
            <a:srcRect/>
            <a:stretch/>
          </a:blipFill>
          <a:ln w="0">
            <a:noFill/>
          </a:ln>
        </p:spPr>
        <p:style>
          <a:lnRef idx="0"/>
          <a:fillRef idx="0"/>
          <a:effectRef idx="0"/>
          <a:fontRef idx="minor"/>
        </p:style>
      </p:sp>
      <p:sp>
        <p:nvSpPr>
          <p:cNvPr id="89" name="Alice Stark"/>
          <p:cNvSpPr/>
          <p:nvPr/>
        </p:nvSpPr>
        <p:spPr>
          <a:xfrm>
            <a:off x="3042360" y="5054760"/>
            <a:ext cx="4704480" cy="1015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Алексей</a:t>
            </a:r>
            <a:endParaRPr b="0" lang="en-US" sz="6000" spc="-1" strike="noStrike">
              <a:latin typeface="Arial"/>
            </a:endParaRPr>
          </a:p>
        </p:txBody>
      </p:sp>
      <p:sp>
        <p:nvSpPr>
          <p:cNvPr id="90" name="Lorem ipsum sed dolor sit sed amet, consectetur adipiscing incididunt ut labore et dolore nostrud exercitation ullamco"/>
          <p:cNvSpPr/>
          <p:nvPr/>
        </p:nvSpPr>
        <p:spPr>
          <a:xfrm>
            <a:off x="3111840" y="6997680"/>
            <a:ext cx="4983480" cy="24771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en-US" sz="2600" spc="-1" strike="noStrike">
                <a:solidFill>
                  <a:srgbClr val="d2dbe4"/>
                </a:solidFill>
                <a:latin typeface="Open Sans"/>
                <a:ea typeface="Open Sans"/>
              </a:rPr>
              <a:t>Lorem ipsum sed dolor sit sed amet, consectetur adipiscing incididunt ut labore et dolore nostrud exercitation ullamco</a:t>
            </a:r>
            <a:endParaRPr b="0" lang="en-US" sz="2600" spc="-1" strike="noStrike">
              <a:latin typeface="Arial"/>
            </a:endParaRPr>
          </a:p>
        </p:txBody>
      </p:sp>
      <p:sp>
        <p:nvSpPr>
          <p:cNvPr id="91" name="MANAGER"/>
          <p:cNvSpPr/>
          <p:nvPr/>
        </p:nvSpPr>
        <p:spPr>
          <a:xfrm>
            <a:off x="3085560" y="6175440"/>
            <a:ext cx="3832920" cy="4968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2600" spc="-1" strike="noStrike" cap="all">
                <a:solidFill>
                  <a:srgbClr val="646879"/>
                </a:solidFill>
                <a:latin typeface="Maven Pro Medium"/>
                <a:ea typeface="Maven Pro Medium"/>
              </a:rPr>
              <a:t>MANAGER</a:t>
            </a:r>
            <a:endParaRPr b="0" lang="en-US" sz="2600" spc="-1" strike="noStrike">
              <a:latin typeface="Arial"/>
            </a:endParaRPr>
          </a:p>
        </p:txBody>
      </p:sp>
      <p:sp>
        <p:nvSpPr>
          <p:cNvPr id="92" name="Закругленный прямоугольник"/>
          <p:cNvSpPr/>
          <p:nvPr/>
        </p:nvSpPr>
        <p:spPr>
          <a:xfrm>
            <a:off x="3200400" y="9651960"/>
            <a:ext cx="3907800" cy="791280"/>
          </a:xfrm>
          <a:prstGeom prst="roundRect">
            <a:avLst>
              <a:gd name="adj" fmla="val 13215"/>
            </a:avLst>
          </a:prstGeom>
          <a:gradFill rotWithShape="0">
            <a:gsLst>
              <a:gs pos="0">
                <a:srgbClr val="5e9eee"/>
              </a:gs>
              <a:gs pos="100000">
                <a:srgbClr val="635ed6"/>
              </a:gs>
            </a:gsLst>
            <a:lin ang="3402000"/>
          </a:gradFill>
          <a:ln w="12700">
            <a:noFill/>
          </a:ln>
        </p:spPr>
        <p:style>
          <a:lnRef idx="0"/>
          <a:fillRef idx="0"/>
          <a:effectRef idx="0"/>
          <a:fontRef idx="minor"/>
        </p:style>
      </p:sp>
      <p:sp>
        <p:nvSpPr>
          <p:cNvPr id="93" name="More Information"/>
          <p:cNvSpPr/>
          <p:nvPr/>
        </p:nvSpPr>
        <p:spPr>
          <a:xfrm>
            <a:off x="3237840" y="9784440"/>
            <a:ext cx="3832920" cy="49680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2600" spc="-1" strike="noStrike" cap="all">
                <a:solidFill>
                  <a:srgbClr val="31333f"/>
                </a:solidFill>
                <a:latin typeface="Maven Pro Medium"/>
                <a:ea typeface="Maven Pro Medium"/>
              </a:rPr>
              <a:t>More Information</a:t>
            </a:r>
            <a:endParaRPr b="0" lang="en-US" sz="2600" spc="-1" strike="noStrike">
              <a:latin typeface="Arial"/>
            </a:endParaRPr>
          </a:p>
        </p:txBody>
      </p:sp>
      <p:sp>
        <p:nvSpPr>
          <p:cNvPr id="94" name="Alex Lee"/>
          <p:cNvSpPr/>
          <p:nvPr/>
        </p:nvSpPr>
        <p:spPr>
          <a:xfrm>
            <a:off x="9681120" y="5054760"/>
            <a:ext cx="4704480" cy="1015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Богдан</a:t>
            </a:r>
            <a:endParaRPr b="0" lang="en-US" sz="6000" spc="-1" strike="noStrike">
              <a:latin typeface="Arial"/>
            </a:endParaRPr>
          </a:p>
        </p:txBody>
      </p:sp>
      <p:sp>
        <p:nvSpPr>
          <p:cNvPr id="95" name="Lorem ipsum sed dolor sit sed amet, consectetur adipiscing incididunt ut labore et dolore nostrud exercitation ullamco"/>
          <p:cNvSpPr/>
          <p:nvPr/>
        </p:nvSpPr>
        <p:spPr>
          <a:xfrm>
            <a:off x="9750600" y="6997680"/>
            <a:ext cx="4983480" cy="24771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en-US" sz="2600" spc="-1" strike="noStrike">
                <a:solidFill>
                  <a:srgbClr val="d2dbe4"/>
                </a:solidFill>
                <a:latin typeface="Open Sans"/>
                <a:ea typeface="Open Sans"/>
              </a:rPr>
              <a:t>Lorem ipsum sed dolor sit sed amet, consectetur adipiscing incididunt ut labore et dolore nostrud exercitation ullamco</a:t>
            </a:r>
            <a:endParaRPr b="0" lang="en-US" sz="2600" spc="-1" strike="noStrike">
              <a:latin typeface="Arial"/>
            </a:endParaRPr>
          </a:p>
        </p:txBody>
      </p:sp>
      <p:sp>
        <p:nvSpPr>
          <p:cNvPr id="96" name="MANAGER"/>
          <p:cNvSpPr/>
          <p:nvPr/>
        </p:nvSpPr>
        <p:spPr>
          <a:xfrm>
            <a:off x="9724320" y="6175440"/>
            <a:ext cx="3832920" cy="4968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2600" spc="-1" strike="noStrike" cap="all">
                <a:solidFill>
                  <a:srgbClr val="646879"/>
                </a:solidFill>
                <a:latin typeface="Maven Pro Medium"/>
                <a:ea typeface="Maven Pro Medium"/>
              </a:rPr>
              <a:t>MANAGER</a:t>
            </a:r>
            <a:endParaRPr b="0" lang="en-US" sz="2600" spc="-1" strike="noStrike">
              <a:latin typeface="Arial"/>
            </a:endParaRPr>
          </a:p>
        </p:txBody>
      </p:sp>
      <p:sp>
        <p:nvSpPr>
          <p:cNvPr id="97" name="Закругленный прямоугольник"/>
          <p:cNvSpPr/>
          <p:nvPr/>
        </p:nvSpPr>
        <p:spPr>
          <a:xfrm>
            <a:off x="9839160" y="9651960"/>
            <a:ext cx="3907800" cy="791280"/>
          </a:xfrm>
          <a:prstGeom prst="roundRect">
            <a:avLst>
              <a:gd name="adj" fmla="val 13215"/>
            </a:avLst>
          </a:prstGeom>
          <a:gradFill rotWithShape="0">
            <a:gsLst>
              <a:gs pos="0">
                <a:srgbClr val="5e9eee"/>
              </a:gs>
              <a:gs pos="100000">
                <a:srgbClr val="635ed6"/>
              </a:gs>
            </a:gsLst>
            <a:lin ang="3402000"/>
          </a:gradFill>
          <a:ln w="12700">
            <a:noFill/>
          </a:ln>
        </p:spPr>
        <p:style>
          <a:lnRef idx="0"/>
          <a:fillRef idx="0"/>
          <a:effectRef idx="0"/>
          <a:fontRef idx="minor"/>
        </p:style>
      </p:sp>
      <p:sp>
        <p:nvSpPr>
          <p:cNvPr id="98" name="More Information"/>
          <p:cNvSpPr/>
          <p:nvPr/>
        </p:nvSpPr>
        <p:spPr>
          <a:xfrm>
            <a:off x="9876600" y="9784440"/>
            <a:ext cx="3832920" cy="49680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2600" spc="-1" strike="noStrike" cap="all">
                <a:solidFill>
                  <a:srgbClr val="31333f"/>
                </a:solidFill>
                <a:latin typeface="Maven Pro Medium"/>
                <a:ea typeface="Maven Pro Medium"/>
              </a:rPr>
              <a:t>More Information</a:t>
            </a:r>
            <a:endParaRPr b="0" lang="en-US" sz="2600" spc="-1" strike="noStrike">
              <a:latin typeface="Arial"/>
            </a:endParaRPr>
          </a:p>
        </p:txBody>
      </p:sp>
      <p:sp>
        <p:nvSpPr>
          <p:cNvPr id="99" name="Andy Fry"/>
          <p:cNvSpPr/>
          <p:nvPr/>
        </p:nvSpPr>
        <p:spPr>
          <a:xfrm>
            <a:off x="16319880" y="5054760"/>
            <a:ext cx="4704480" cy="1015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Борис</a:t>
            </a:r>
            <a:endParaRPr b="0" lang="en-US" sz="6000" spc="-1" strike="noStrike">
              <a:latin typeface="Arial"/>
            </a:endParaRPr>
          </a:p>
        </p:txBody>
      </p:sp>
      <p:sp>
        <p:nvSpPr>
          <p:cNvPr id="100" name="Lorem ipsum sed dolor sit sed amet, consectetur adipiscing incididunt ut labore et dolore nostrud exercitation ullamco"/>
          <p:cNvSpPr/>
          <p:nvPr/>
        </p:nvSpPr>
        <p:spPr>
          <a:xfrm>
            <a:off x="16389360" y="6997680"/>
            <a:ext cx="4983480" cy="24771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en-US" sz="2600" spc="-1" strike="noStrike">
                <a:solidFill>
                  <a:srgbClr val="d2dbe4"/>
                </a:solidFill>
                <a:latin typeface="Open Sans"/>
                <a:ea typeface="Open Sans"/>
              </a:rPr>
              <a:t>Lorem ipsum sed dolor sit sed amet, consectetur adipiscing incididunt ut labore et dolore nostrud exercitation ullamco</a:t>
            </a:r>
            <a:endParaRPr b="0" lang="en-US" sz="2600" spc="-1" strike="noStrike">
              <a:latin typeface="Arial"/>
            </a:endParaRPr>
          </a:p>
        </p:txBody>
      </p:sp>
      <p:sp>
        <p:nvSpPr>
          <p:cNvPr id="101" name="MANAGER"/>
          <p:cNvSpPr/>
          <p:nvPr/>
        </p:nvSpPr>
        <p:spPr>
          <a:xfrm>
            <a:off x="16363080" y="6175440"/>
            <a:ext cx="3832920" cy="4968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2600" spc="-1" strike="noStrike" cap="all">
                <a:solidFill>
                  <a:srgbClr val="646879"/>
                </a:solidFill>
                <a:latin typeface="Maven Pro Medium"/>
                <a:ea typeface="Maven Pro Medium"/>
              </a:rPr>
              <a:t>MANAGER</a:t>
            </a:r>
            <a:endParaRPr b="0" lang="en-US" sz="2600" spc="-1" strike="noStrike">
              <a:latin typeface="Arial"/>
            </a:endParaRPr>
          </a:p>
        </p:txBody>
      </p:sp>
      <p:sp>
        <p:nvSpPr>
          <p:cNvPr id="102" name="Закругленный прямоугольник"/>
          <p:cNvSpPr/>
          <p:nvPr/>
        </p:nvSpPr>
        <p:spPr>
          <a:xfrm>
            <a:off x="16477920" y="9651960"/>
            <a:ext cx="3907800" cy="791280"/>
          </a:xfrm>
          <a:prstGeom prst="roundRect">
            <a:avLst>
              <a:gd name="adj" fmla="val 13215"/>
            </a:avLst>
          </a:prstGeom>
          <a:gradFill rotWithShape="0">
            <a:gsLst>
              <a:gs pos="0">
                <a:srgbClr val="5e9eee"/>
              </a:gs>
              <a:gs pos="100000">
                <a:srgbClr val="635ed6"/>
              </a:gs>
            </a:gsLst>
            <a:lin ang="3402000"/>
          </a:gradFill>
          <a:ln w="12700">
            <a:noFill/>
          </a:ln>
        </p:spPr>
        <p:style>
          <a:lnRef idx="0"/>
          <a:fillRef idx="0"/>
          <a:effectRef idx="0"/>
          <a:fontRef idx="minor"/>
        </p:style>
      </p:sp>
      <p:sp>
        <p:nvSpPr>
          <p:cNvPr id="103" name="More Information"/>
          <p:cNvSpPr/>
          <p:nvPr/>
        </p:nvSpPr>
        <p:spPr>
          <a:xfrm>
            <a:off x="16515360" y="9784440"/>
            <a:ext cx="3832920" cy="49680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2600" spc="-1" strike="noStrike" cap="all">
                <a:solidFill>
                  <a:srgbClr val="31333f"/>
                </a:solidFill>
                <a:latin typeface="Maven Pro Medium"/>
                <a:ea typeface="Maven Pro Medium"/>
              </a:rPr>
              <a:t>More Information</a:t>
            </a:r>
            <a:endParaRPr b="0" lang="en-US" sz="2600" spc="-1" strike="noStrike">
              <a:latin typeface="Arial"/>
            </a:endParaRPr>
          </a:p>
        </p:txBody>
      </p:sp>
      <p:sp>
        <p:nvSpPr>
          <p:cNvPr id="2" name="PlaceHolder 1"/>
          <p:cNvSpPr>
            <a:spLocks noGrp="1"/>
          </p:cNvSpPr>
          <p:nvPr>
            <p:ph type="sldNum" idx="1"/>
          </p:nvPr>
        </p:nvSpPr>
        <p:spPr/>
        <p:txBody>
          <a:bodyPr/>
          <a:p>
            <a:fld id="{158E5BEB-2E54-47E8-AF0C-51344412D646}"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itle text slide"/>
          <p:cNvSpPr/>
          <p:nvPr/>
        </p:nvSpPr>
        <p:spPr>
          <a:xfrm>
            <a:off x="2394720" y="966240"/>
            <a:ext cx="1863576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Для кого\чего мы делали проект</a:t>
            </a:r>
            <a:endParaRPr b="0" lang="en-US" sz="8000" spc="-1" strike="noStrike">
              <a:latin typeface="Arial"/>
            </a:endParaRPr>
          </a:p>
        </p:txBody>
      </p:sp>
      <p:pic>
        <p:nvPicPr>
          <p:cNvPr id="105" name="" descr=""/>
          <p:cNvPicPr/>
          <p:nvPr/>
        </p:nvPicPr>
        <p:blipFill>
          <a:blip r:embed="rId1"/>
          <a:stretch/>
        </p:blipFill>
        <p:spPr>
          <a:xfrm>
            <a:off x="952200" y="2891160"/>
            <a:ext cx="4762800" cy="4762800"/>
          </a:xfrm>
          <a:prstGeom prst="rect">
            <a:avLst/>
          </a:prstGeom>
          <a:ln w="0">
            <a:noFill/>
          </a:ln>
        </p:spPr>
      </p:pic>
      <p:sp>
        <p:nvSpPr>
          <p:cNvPr id="106" name=""/>
          <p:cNvSpPr txBox="1"/>
          <p:nvPr/>
        </p:nvSpPr>
        <p:spPr>
          <a:xfrm>
            <a:off x="914400" y="8148960"/>
            <a:ext cx="5029200" cy="2138040"/>
          </a:xfrm>
          <a:prstGeom prst="rect">
            <a:avLst/>
          </a:prstGeom>
          <a:noFill/>
          <a:ln w="0">
            <a:noFill/>
          </a:ln>
        </p:spPr>
        <p:txBody>
          <a:bodyPr lIns="90000" rIns="90000" tIns="45000" bIns="45000" anchor="t">
            <a:noAutofit/>
          </a:bodyPr>
          <a:p>
            <a:r>
              <a:rPr b="0" lang="en-US" sz="3600" spc="-1" strike="noStrike">
                <a:latin typeface="Arial"/>
              </a:rPr>
              <a:t>Coach Nick</a:t>
            </a:r>
            <a:endParaRPr b="0" lang="en-US" sz="3600" spc="-1" strike="noStrike">
              <a:latin typeface="Arial"/>
            </a:endParaRPr>
          </a:p>
          <a:p>
            <a:pPr marL="216000" indent="-216000">
              <a:lnSpc>
                <a:spcPct val="100000"/>
              </a:lnSpc>
              <a:buClr>
                <a:srgbClr val="ffffff"/>
              </a:buClr>
              <a:buSzPct val="45000"/>
              <a:buFont typeface="Wingdings" charset="2"/>
              <a:buChar char=""/>
            </a:pPr>
            <a:r>
              <a:rPr b="0" lang="en-US" sz="3600" spc="-1" strike="noStrike">
                <a:latin typeface="Arial"/>
              </a:rPr>
              <a:t>Nick Hauselman</a:t>
            </a:r>
            <a:endParaRPr b="0" lang="en-US" sz="3600" spc="-1" strike="noStrike">
              <a:latin typeface="Arial"/>
            </a:endParaRPr>
          </a:p>
          <a:p>
            <a:pPr marL="216000" indent="-216000">
              <a:buClr>
                <a:srgbClr val="ffffff"/>
              </a:buClr>
              <a:buSzPct val="45000"/>
              <a:buFont typeface="Wingdings" charset="2"/>
              <a:buChar char=""/>
            </a:pPr>
            <a:r>
              <a:rPr b="0" lang="en-US" sz="3600" spc="-1" strike="noStrike">
                <a:latin typeface="Arial"/>
                <a:hlinkClick r:id="rId2"/>
              </a:rPr>
              <a:t>твиттере</a:t>
            </a:r>
            <a:r>
              <a:rPr b="0" lang="en-US" sz="3600" spc="-1" strike="noStrike">
                <a:latin typeface="Arial"/>
              </a:rPr>
              <a:t>: 144.5K </a:t>
            </a:r>
            <a:endParaRPr b="0" lang="en-US" sz="3600" spc="-1" strike="noStrike">
              <a:latin typeface="Arial"/>
            </a:endParaRPr>
          </a:p>
          <a:p>
            <a:pPr marL="216000" indent="-216000">
              <a:buClr>
                <a:srgbClr val="ffffff"/>
              </a:buClr>
              <a:buSzPct val="45000"/>
              <a:buFont typeface="Wingdings" charset="2"/>
              <a:buChar char=""/>
            </a:pPr>
            <a:r>
              <a:rPr b="0" lang="en-US" sz="3600" spc="-1" strike="noStrike">
                <a:latin typeface="Arial"/>
                <a:hlinkClick r:id="rId3"/>
              </a:rPr>
              <a:t>Ютубе</a:t>
            </a:r>
            <a:r>
              <a:rPr b="0" lang="en-US" sz="3600" spc="-1" strike="noStrike">
                <a:latin typeface="Arial"/>
              </a:rPr>
              <a:t>: 866K</a:t>
            </a:r>
            <a:endParaRPr b="0" lang="en-US" sz="3600" spc="-1" strike="noStrike">
              <a:latin typeface="Arial"/>
            </a:endParaRPr>
          </a:p>
        </p:txBody>
      </p:sp>
      <p:pic>
        <p:nvPicPr>
          <p:cNvPr id="107" name="" descr=""/>
          <p:cNvPicPr/>
          <p:nvPr/>
        </p:nvPicPr>
        <p:blipFill>
          <a:blip r:embed="rId4"/>
          <a:stretch/>
        </p:blipFill>
        <p:spPr>
          <a:xfrm>
            <a:off x="6400800" y="2743200"/>
            <a:ext cx="16916400" cy="10388520"/>
          </a:xfrm>
          <a:prstGeom prst="rect">
            <a:avLst/>
          </a:prstGeom>
          <a:ln w="0">
            <a:noFill/>
          </a:ln>
        </p:spPr>
      </p:pic>
      <p:sp>
        <p:nvSpPr>
          <p:cNvPr id="2" name="PlaceHolder 1"/>
          <p:cNvSpPr>
            <a:spLocks noGrp="1"/>
          </p:cNvSpPr>
          <p:nvPr>
            <p:ph type="sldNum" idx="2"/>
          </p:nvPr>
        </p:nvSpPr>
        <p:spPr/>
        <p:txBody>
          <a:bodyPr/>
          <a:p>
            <a:fld id="{3B235841-A900-47CA-BB9D-6321DE0A7957}"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218960" y="547200"/>
            <a:ext cx="21944160" cy="2289240"/>
          </a:xfrm>
          <a:prstGeom prst="rect">
            <a:avLst/>
          </a:prstGeom>
          <a:noFill/>
          <a:ln w="0">
            <a:noFill/>
          </a:ln>
        </p:spPr>
        <p:txBody>
          <a:bodyPr lIns="0" rIns="0" tIns="0" bIns="0" anchor="ctr">
            <a:noAutofit/>
          </a:bodyPr>
          <a:p>
            <a:pPr>
              <a:lnSpc>
                <a:spcPct val="100000"/>
              </a:lnSpc>
              <a:buNone/>
              <a:tabLst>
                <a:tab algn="l" pos="0"/>
              </a:tabLst>
            </a:pPr>
            <a:r>
              <a:rPr b="0" lang="ru-RU" sz="8000" spc="-1" strike="noStrike">
                <a:solidFill>
                  <a:srgbClr val="ffffff"/>
                </a:solidFill>
                <a:latin typeface="Maven Pro Medium"/>
                <a:ea typeface="Maven Pro Medium"/>
              </a:rPr>
              <a:t>Цели проекта</a:t>
            </a:r>
            <a:endParaRPr b="0" lang="en-US" sz="8000" spc="-1" strike="noStrike">
              <a:latin typeface="Arial"/>
            </a:endParaRPr>
          </a:p>
        </p:txBody>
      </p:sp>
      <p:sp>
        <p:nvSpPr>
          <p:cNvPr id="109" name="PlaceHolder 2"/>
          <p:cNvSpPr>
            <a:spLocks noGrp="1"/>
          </p:cNvSpPr>
          <p:nvPr>
            <p:ph/>
          </p:nvPr>
        </p:nvSpPr>
        <p:spPr>
          <a:xfrm>
            <a:off x="915120" y="3200400"/>
            <a:ext cx="21944160" cy="8915040"/>
          </a:xfrm>
          <a:prstGeom prst="rect">
            <a:avLst/>
          </a:prstGeom>
          <a:noFill/>
          <a:ln w="0">
            <a:noFill/>
          </a:ln>
        </p:spPr>
        <p:txBody>
          <a:bodyPr lIns="0" rIns="0" tIns="0" bIns="0" anchor="t">
            <a:normAutofit/>
          </a:bodyPr>
          <a:p>
            <a:pPr marL="432000" indent="-324000">
              <a:lnSpc>
                <a:spcPct val="100000"/>
              </a:lnSpc>
              <a:buClr>
                <a:srgbClr val="ffffff"/>
              </a:buClr>
              <a:buSzPct val="45000"/>
              <a:buFont typeface="Wingdings" charset="2"/>
              <a:buChar char=""/>
              <a:tabLst>
                <a:tab algn="l" pos="0"/>
              </a:tabLst>
            </a:pPr>
            <a:r>
              <a:rPr b="0" lang="en-US" sz="3600" spc="-1" strike="noStrike">
                <a:solidFill>
                  <a:srgbClr val="ffffff"/>
                </a:solidFill>
                <a:latin typeface="Maven Pro Medium"/>
                <a:ea typeface="Maven Pro Medium"/>
              </a:rPr>
              <a:t>Автоматизировать создание контента на стыке баскетбола и статистики</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Меньше трудозатрат</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Чаще публикации</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Меньше пауза между окончанием игры и выходом контента</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Больше разнообразия</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Шире охват команд и игроков</a:t>
            </a:r>
            <a:br>
              <a:rPr sz="3600"/>
            </a:br>
            <a:r>
              <a:rPr b="0" lang="en-US" sz="3600" spc="-1" strike="noStrike">
                <a:solidFill>
                  <a:srgbClr val="ffffff"/>
                </a:solidFill>
                <a:latin typeface="Maven Pro Medium"/>
                <a:ea typeface="Maven Pro Medium"/>
              </a:rPr>
              <a:t> </a:t>
            </a:r>
            <a:endParaRPr b="0" lang="en-US" sz="3600" spc="-1" strike="noStrike">
              <a:latin typeface="Arial"/>
            </a:endParaRPr>
          </a:p>
          <a:p>
            <a:pPr marL="432000" indent="-324000">
              <a:lnSpc>
                <a:spcPct val="100000"/>
              </a:lnSpc>
              <a:buClr>
                <a:srgbClr val="ffffff"/>
              </a:buClr>
              <a:buSzPct val="45000"/>
              <a:buFont typeface="Wingdings" charset="2"/>
              <a:buChar char=""/>
              <a:tabLst>
                <a:tab algn="l" pos="0"/>
              </a:tabLst>
            </a:pPr>
            <a:r>
              <a:rPr b="0" lang="en-US" sz="3600" spc="-1" strike="noStrike">
                <a:solidFill>
                  <a:srgbClr val="ffffff"/>
                </a:solidFill>
                <a:latin typeface="Maven Pro Medium"/>
                <a:ea typeface="Maven Pro Medium"/>
              </a:rPr>
              <a:t>Освоение техник и инструментов построения ML систем</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ML Design Doc как методологический подход</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LLM</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Инструменты для ETL, ML Observability и прототипирования UI </a:t>
            </a:r>
            <a:endParaRPr b="0" lang="en-US" sz="3600" spc="-1" strike="noStrike">
              <a:latin typeface="Arial"/>
            </a:endParaRPr>
          </a:p>
        </p:txBody>
      </p:sp>
      <p:sp>
        <p:nvSpPr>
          <p:cNvPr id="4" name="PlaceHolder 3"/>
          <p:cNvSpPr>
            <a:spLocks noGrp="1"/>
          </p:cNvSpPr>
          <p:nvPr>
            <p:ph type="sldNum" idx="2"/>
          </p:nvPr>
        </p:nvSpPr>
        <p:spPr/>
        <p:txBody>
          <a:bodyPr/>
          <a:p>
            <a:fld id="{2D2F0959-08DB-4BF6-9F17-793505104362}"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itle text slide 2"/>
          <p:cNvSpPr/>
          <p:nvPr/>
        </p:nvSpPr>
        <p:spPr>
          <a:xfrm>
            <a:off x="2394720" y="2072880"/>
            <a:ext cx="1955016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Основной сценарий использования</a:t>
            </a:r>
            <a:endParaRPr b="0" lang="en-US" sz="8000" spc="-1" strike="noStrike">
              <a:latin typeface="Arial"/>
            </a:endParaRPr>
          </a:p>
        </p:txBody>
      </p:sp>
      <p:sp>
        <p:nvSpPr>
          <p:cNvPr id="11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2"/>
          <p:cNvSpPr/>
          <p:nvPr/>
        </p:nvSpPr>
        <p:spPr>
          <a:xfrm>
            <a:off x="2360520" y="4663440"/>
            <a:ext cx="19226520" cy="73659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2600" spc="-1" strike="noStrike">
                <a:solidFill>
                  <a:srgbClr val="d2dbe4"/>
                </a:solidFill>
                <a:latin typeface="Open Sans"/>
                <a:ea typeface="Open Sans"/>
              </a:rPr>
              <a:t>(ЗДЕСЬ НУЖНЫ СКРИНШОТЫ или на отдельном слайде)</a:t>
            </a:r>
            <a:endParaRPr b="0" lang="en-US" sz="2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1) Пользователь авторизуется в аппе и выбирает дату, за которую он хочет проанализировать игры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Игры для этой даты загружаются в хранилище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Пользователь выбирает какие игры ему хочется проанализировать</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4) Для выбранных игр происходит поиск потенциально интересных фактов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5) По этим фактам генерируются твиты</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6) Пользователь публикует твит(ы) в исходном виде или проводит дополнительное ручное исследование на их основе </a:t>
            </a:r>
            <a:endParaRPr b="0" lang="en-US" sz="3600" spc="-1" strike="noStrike">
              <a:latin typeface="Arial"/>
            </a:endParaRPr>
          </a:p>
        </p:txBody>
      </p:sp>
      <p:sp>
        <p:nvSpPr>
          <p:cNvPr id="2" name="PlaceHolder 1"/>
          <p:cNvSpPr>
            <a:spLocks noGrp="1"/>
          </p:cNvSpPr>
          <p:nvPr>
            <p:ph type="sldNum" idx="2"/>
          </p:nvPr>
        </p:nvSpPr>
        <p:spPr/>
        <p:txBody>
          <a:bodyPr/>
          <a:p>
            <a:fld id="{087F96E9-A088-4A8C-84EF-4944FF6E5186}"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itle text slide"/>
          <p:cNvSpPr/>
          <p:nvPr/>
        </p:nvSpPr>
        <p:spPr>
          <a:xfrm>
            <a:off x="2394720" y="2072880"/>
            <a:ext cx="911124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Что мы строили</a:t>
            </a:r>
            <a:endParaRPr b="0" lang="en-US" sz="8000" spc="-1" strike="noStrike">
              <a:latin typeface="Arial"/>
            </a:endParaRPr>
          </a:p>
        </p:txBody>
      </p:sp>
      <p:sp>
        <p:nvSpPr>
          <p:cNvPr id="11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2451240" y="5003640"/>
            <a:ext cx="19226520" cy="440820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Система сбора баскетбольной статистики</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Анализ и выявление потенциально интересных фактов</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Генерация контента</a:t>
            </a:r>
            <a:endParaRPr b="0" lang="en-US" sz="3600" spc="-1" strike="noStrike">
              <a:latin typeface="Arial"/>
            </a:endParaRPr>
          </a:p>
        </p:txBody>
      </p:sp>
      <p:sp>
        <p:nvSpPr>
          <p:cNvPr id="2" name="PlaceHolder 1"/>
          <p:cNvSpPr>
            <a:spLocks noGrp="1"/>
          </p:cNvSpPr>
          <p:nvPr>
            <p:ph type="sldNum" idx="2"/>
          </p:nvPr>
        </p:nvSpPr>
        <p:spPr/>
        <p:txBody>
          <a:bodyPr/>
          <a:p>
            <a:fld id="{BAFB064C-3F27-49AE-A834-3CFEA6E261B0}"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itle text slide 3"/>
          <p:cNvSpPr/>
          <p:nvPr/>
        </p:nvSpPr>
        <p:spPr>
          <a:xfrm>
            <a:off x="2394720" y="2072880"/>
            <a:ext cx="1955016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Предположения и ограничения</a:t>
            </a:r>
            <a:endParaRPr b="0" lang="en-US" sz="8000" spc="-1" strike="noStrike">
              <a:latin typeface="Arial"/>
            </a:endParaRPr>
          </a:p>
        </p:txBody>
      </p:sp>
      <p:sp>
        <p:nvSpPr>
          <p:cNvPr id="11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3"/>
          <p:cNvSpPr/>
          <p:nvPr/>
        </p:nvSpPr>
        <p:spPr>
          <a:xfrm>
            <a:off x="2451240" y="5003640"/>
            <a:ext cx="19226520" cy="623268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Знания о пользователе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англоязычный</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владеет python и средствами анализа данных</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Знания о задаче: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разработка и эксплуатация  должны быть дешёвыми</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- 1 игровой день обрабатывается менее, чем за 1 час</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интересность контента сложно оценить =&gt; нужен отбор человеком</a:t>
            </a:r>
            <a:endParaRPr b="0" lang="en-US" sz="3600" spc="-1" strike="noStrike">
              <a:latin typeface="Arial"/>
            </a:endParaRPr>
          </a:p>
        </p:txBody>
      </p:sp>
      <p:sp>
        <p:nvSpPr>
          <p:cNvPr id="2" name="PlaceHolder 1"/>
          <p:cNvSpPr>
            <a:spLocks noGrp="1"/>
          </p:cNvSpPr>
          <p:nvPr>
            <p:ph type="sldNum" idx="2"/>
          </p:nvPr>
        </p:nvSpPr>
        <p:spPr/>
        <p:txBody>
          <a:bodyPr/>
          <a:p>
            <a:fld id="{8BDC766B-D72C-49DF-831F-D98994B62A33}"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itle text slide 4"/>
          <p:cNvSpPr/>
          <p:nvPr/>
        </p:nvSpPr>
        <p:spPr>
          <a:xfrm>
            <a:off x="2394720" y="2072880"/>
            <a:ext cx="1955016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Карточка модели. Схема</a:t>
            </a:r>
            <a:endParaRPr b="0" lang="en-US" sz="8000" spc="-1" strike="noStrike">
              <a:latin typeface="Arial"/>
            </a:endParaRPr>
          </a:p>
        </p:txBody>
      </p:sp>
      <p:sp>
        <p:nvSpPr>
          <p:cNvPr id="117" name=""/>
          <p:cNvSpPr/>
          <p:nvPr/>
        </p:nvSpPr>
        <p:spPr>
          <a:xfrm>
            <a:off x="1143000" y="5486400"/>
            <a:ext cx="2057040" cy="2057040"/>
          </a:xfrm>
          <a:prstGeom prst="flowChartMagneticDisk">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DB</a:t>
            </a:r>
            <a:endParaRPr b="0" lang="en-US" sz="3200" spc="-1" strike="noStrike">
              <a:latin typeface="Arial"/>
            </a:endParaRPr>
          </a:p>
        </p:txBody>
      </p:sp>
      <p:sp>
        <p:nvSpPr>
          <p:cNvPr id="118" name=""/>
          <p:cNvSpPr/>
          <p:nvPr/>
        </p:nvSpPr>
        <p:spPr>
          <a:xfrm>
            <a:off x="1143000" y="8915400"/>
            <a:ext cx="2057040" cy="228564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Список</a:t>
            </a:r>
            <a:br>
              <a:rPr sz="3200"/>
            </a:br>
            <a:r>
              <a:rPr b="0" lang="en-US" sz="3200" spc="-1" strike="noStrike">
                <a:solidFill>
                  <a:srgbClr val="000000"/>
                </a:solidFill>
                <a:latin typeface="Arial"/>
                <a:ea typeface="DejaVu Sans"/>
              </a:rPr>
              <a:t>игр</a:t>
            </a:r>
            <a:endParaRPr b="0" lang="en-US" sz="3200" spc="-1" strike="noStrike">
              <a:latin typeface="Arial"/>
            </a:endParaRPr>
          </a:p>
        </p:txBody>
      </p:sp>
      <p:sp>
        <p:nvSpPr>
          <p:cNvPr id="119" name=""/>
          <p:cNvSpPr/>
          <p:nvPr/>
        </p:nvSpPr>
        <p:spPr>
          <a:xfrm>
            <a:off x="3657600" y="7728840"/>
            <a:ext cx="1599840" cy="1142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0" name=""/>
          <p:cNvSpPr/>
          <p:nvPr/>
        </p:nvSpPr>
        <p:spPr>
          <a:xfrm>
            <a:off x="18059400" y="7772400"/>
            <a:ext cx="1599840" cy="1142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1" name=""/>
          <p:cNvSpPr/>
          <p:nvPr/>
        </p:nvSpPr>
        <p:spPr>
          <a:xfrm>
            <a:off x="20116800" y="6858000"/>
            <a:ext cx="3657240" cy="2742840"/>
          </a:xfrm>
          <a:prstGeom prst="wedgeRoundRectCallout">
            <a:avLst>
              <a:gd name="adj1" fmla="val -30324"/>
              <a:gd name="adj2" fmla="val 158333"/>
              <a:gd name="adj3"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Твиты</a:t>
            </a:r>
            <a:endParaRPr b="0" lang="en-US" sz="3200" spc="-1" strike="noStrike">
              <a:latin typeface="Arial"/>
            </a:endParaRPr>
          </a:p>
        </p:txBody>
      </p:sp>
      <p:sp>
        <p:nvSpPr>
          <p:cNvPr id="122" name=""/>
          <p:cNvSpPr/>
          <p:nvPr/>
        </p:nvSpPr>
        <p:spPr>
          <a:xfrm>
            <a:off x="5735880" y="4007160"/>
            <a:ext cx="11886840" cy="8565480"/>
          </a:xfrm>
          <a:prstGeom prst="flowChartAlternateProcess">
            <a:avLst/>
          </a:prstGeom>
          <a:noFill/>
          <a:ln w="76320">
            <a:solidFill>
              <a:srgbClr val="3465a4"/>
            </a:solidFill>
            <a:round/>
          </a:ln>
        </p:spPr>
        <p:style>
          <a:lnRef idx="0"/>
          <a:fillRef idx="0"/>
          <a:effectRef idx="0"/>
          <a:fontRef idx="minor"/>
        </p:style>
      </p:sp>
      <p:sp>
        <p:nvSpPr>
          <p:cNvPr id="123" name=""/>
          <p:cNvSpPr/>
          <p:nvPr/>
        </p:nvSpPr>
        <p:spPr>
          <a:xfrm>
            <a:off x="5735880" y="8229600"/>
            <a:ext cx="11887200" cy="360"/>
          </a:xfrm>
          <a:prstGeom prst="line">
            <a:avLst/>
          </a:prstGeom>
          <a:ln w="76320">
            <a:solidFill>
              <a:srgbClr val="3465a4"/>
            </a:solidFill>
            <a:round/>
          </a:ln>
        </p:spPr>
        <p:style>
          <a:lnRef idx="0"/>
          <a:fillRef idx="0"/>
          <a:effectRef idx="0"/>
          <a:fontRef idx="minor"/>
        </p:style>
      </p:sp>
      <p:sp>
        <p:nvSpPr>
          <p:cNvPr id="124" name=""/>
          <p:cNvSpPr/>
          <p:nvPr/>
        </p:nvSpPr>
        <p:spPr>
          <a:xfrm>
            <a:off x="14630400" y="5029200"/>
            <a:ext cx="2285640" cy="228564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LLM</a:t>
            </a:r>
            <a:endParaRPr b="0" lang="en-US" sz="3200" spc="-1" strike="noStrike">
              <a:latin typeface="Arial"/>
            </a:endParaRPr>
          </a:p>
        </p:txBody>
      </p:sp>
      <p:sp>
        <p:nvSpPr>
          <p:cNvPr id="125" name=""/>
          <p:cNvSpPr/>
          <p:nvPr/>
        </p:nvSpPr>
        <p:spPr>
          <a:xfrm>
            <a:off x="14401800" y="9144000"/>
            <a:ext cx="2285640" cy="228564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LLM</a:t>
            </a:r>
            <a:endParaRPr b="0" lang="en-US" sz="3200" spc="-1" strike="noStrike">
              <a:latin typeface="Arial"/>
            </a:endParaRPr>
          </a:p>
        </p:txBody>
      </p:sp>
      <p:sp>
        <p:nvSpPr>
          <p:cNvPr id="126" name=""/>
          <p:cNvSpPr/>
          <p:nvPr/>
        </p:nvSpPr>
        <p:spPr>
          <a:xfrm>
            <a:off x="6858000" y="9236520"/>
            <a:ext cx="5943240" cy="228564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1" lang="en-US" sz="3200" spc="-1" strike="noStrike">
                <a:solidFill>
                  <a:srgbClr val="000000"/>
                </a:solidFill>
                <a:latin typeface="Arial"/>
                <a:ea typeface="DejaVu Sans"/>
              </a:rPr>
              <a:t>Подсистема Сигналов</a:t>
            </a:r>
            <a:br>
              <a:rPr sz="3200"/>
            </a:br>
            <a:r>
              <a:rPr b="0" lang="en-US" sz="3200" spc="-1" strike="noStrike">
                <a:solidFill>
                  <a:srgbClr val="000000"/>
                </a:solidFill>
                <a:latin typeface="Arial"/>
                <a:ea typeface="DejaVu Sans"/>
              </a:rPr>
              <a:t>aka </a:t>
            </a:r>
            <a:br>
              <a:rPr sz="3200"/>
            </a:br>
            <a:r>
              <a:rPr b="0" lang="en-US" sz="3200" spc="-1" strike="noStrike">
                <a:solidFill>
                  <a:srgbClr val="000000"/>
                </a:solidFill>
                <a:latin typeface="Arial"/>
                <a:ea typeface="DejaVu Sans"/>
              </a:rPr>
              <a:t>Расширенная аналитика</a:t>
            </a:r>
            <a:endParaRPr b="0" lang="en-US" sz="3200" spc="-1" strike="noStrike">
              <a:latin typeface="Arial"/>
            </a:endParaRPr>
          </a:p>
        </p:txBody>
      </p:sp>
      <p:sp>
        <p:nvSpPr>
          <p:cNvPr id="127" name=""/>
          <p:cNvSpPr/>
          <p:nvPr/>
        </p:nvSpPr>
        <p:spPr>
          <a:xfrm>
            <a:off x="12801600" y="9829800"/>
            <a:ext cx="1599840" cy="1142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8" name=""/>
          <p:cNvSpPr/>
          <p:nvPr/>
        </p:nvSpPr>
        <p:spPr>
          <a:xfrm>
            <a:off x="6629400" y="5029200"/>
            <a:ext cx="2514240" cy="228564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1" lang="en-US" sz="3200" spc="-1" strike="noStrike">
                <a:solidFill>
                  <a:srgbClr val="000000"/>
                </a:solidFill>
                <a:latin typeface="Arial"/>
                <a:ea typeface="DejaVu Sans"/>
              </a:rPr>
              <a:t>Детектор Аномалий</a:t>
            </a:r>
            <a:endParaRPr b="0" lang="en-US" sz="3200" spc="-1" strike="noStrike">
              <a:latin typeface="Arial"/>
            </a:endParaRPr>
          </a:p>
        </p:txBody>
      </p:sp>
      <p:sp>
        <p:nvSpPr>
          <p:cNvPr id="129" name=""/>
          <p:cNvSpPr/>
          <p:nvPr/>
        </p:nvSpPr>
        <p:spPr>
          <a:xfrm>
            <a:off x="9144000" y="5715000"/>
            <a:ext cx="1599840" cy="1142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30" name=""/>
          <p:cNvSpPr/>
          <p:nvPr/>
        </p:nvSpPr>
        <p:spPr>
          <a:xfrm>
            <a:off x="13030200" y="5715000"/>
            <a:ext cx="1599840" cy="1142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31" name=""/>
          <p:cNvSpPr/>
          <p:nvPr/>
        </p:nvSpPr>
        <p:spPr>
          <a:xfrm>
            <a:off x="10744200" y="5029200"/>
            <a:ext cx="2285640" cy="228564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3200" spc="-1" strike="noStrike">
                <a:solidFill>
                  <a:srgbClr val="000000"/>
                </a:solidFill>
                <a:latin typeface="Arial"/>
                <a:ea typeface="DejaVu Sans"/>
              </a:rPr>
              <a:t>SHAP</a:t>
            </a:r>
            <a:endParaRPr b="0" lang="en-US" sz="3200" spc="-1" strike="noStrike">
              <a:latin typeface="Arial"/>
            </a:endParaRPr>
          </a:p>
        </p:txBody>
      </p:sp>
      <p:sp>
        <p:nvSpPr>
          <p:cNvPr id="2" name="PlaceHolder 1"/>
          <p:cNvSpPr>
            <a:spLocks noGrp="1"/>
          </p:cNvSpPr>
          <p:nvPr>
            <p:ph type="sldNum" idx="2"/>
          </p:nvPr>
        </p:nvSpPr>
        <p:spPr/>
        <p:txBody>
          <a:bodyPr/>
          <a:p>
            <a:fld id="{1400A290-BBF3-43CB-B25E-606183187671}"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289</TotalTime>
  <Application>LibreOffice/7.3.7.2$Linux_X86_64 LibreOffice_project/30$Build-2</Application>
  <AppVersion>15.0000</AppVersion>
  <Words>3834</Words>
  <Paragraphs>281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2023-12-23T22:03:50Z</dcterms:modified>
  <cp:revision>29</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Произвольный</vt:lpwstr>
  </property>
  <property fmtid="{D5CDD505-2E9C-101B-9397-08002B2CF9AE}" pid="4" name="Slides">
    <vt:i4>39</vt:i4>
  </property>
</Properties>
</file>