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3.jpeg" ContentType="image/jpeg"/>
  <Override PartName="/ppt/media/image2.png" ContentType="image/png"/>
  <Override PartName="/ppt/media/image4.jpeg" ContentType="image/jpeg"/>
  <Override PartName="/ppt/media/image5.jpeg" ContentType="image/jpe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media/image10.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24384000" cy="13716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C9AED1DD-4567-4720-AB0A-1AB97D464B5D}"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1218960" y="3209400"/>
            <a:ext cx="219448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1218960" y="7364520"/>
            <a:ext cx="219448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7FA1A52F-4438-4D60-8335-94542FF55595}"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12189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5"/>
          <p:cNvSpPr>
            <a:spLocks noGrp="1"/>
          </p:cNvSpPr>
          <p:nvPr>
            <p:ph/>
          </p:nvPr>
        </p:nvSpPr>
        <p:spPr>
          <a:xfrm>
            <a:off x="124635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
          </p:nvPr>
        </p:nvSpPr>
        <p:spPr/>
        <p:txBody>
          <a:bodyPr/>
          <a:p>
            <a:fld id="{F8FE5738-DCC8-4A82-9A25-1185639A6C70}"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1218960" y="320940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8638560" y="320940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4"/>
          <p:cNvSpPr>
            <a:spLocks noGrp="1"/>
          </p:cNvSpPr>
          <p:nvPr>
            <p:ph/>
          </p:nvPr>
        </p:nvSpPr>
        <p:spPr>
          <a:xfrm>
            <a:off x="16058520" y="320940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5"/>
          <p:cNvSpPr>
            <a:spLocks noGrp="1"/>
          </p:cNvSpPr>
          <p:nvPr>
            <p:ph/>
          </p:nvPr>
        </p:nvSpPr>
        <p:spPr>
          <a:xfrm>
            <a:off x="1218960" y="736452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6"/>
          <p:cNvSpPr>
            <a:spLocks noGrp="1"/>
          </p:cNvSpPr>
          <p:nvPr>
            <p:ph/>
          </p:nvPr>
        </p:nvSpPr>
        <p:spPr>
          <a:xfrm>
            <a:off x="8638560" y="736452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7"/>
          <p:cNvSpPr>
            <a:spLocks noGrp="1"/>
          </p:cNvSpPr>
          <p:nvPr>
            <p:ph/>
          </p:nvPr>
        </p:nvSpPr>
        <p:spPr>
          <a:xfrm>
            <a:off x="16058520" y="736452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
          </p:nvPr>
        </p:nvSpPr>
        <p:spPr/>
        <p:txBody>
          <a:bodyPr/>
          <a:p>
            <a:fld id="{8B9E0CC5-593F-4FAB-A66E-A15DC3F2639D}"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1FF29C2E-8216-4049-BDDB-77A58D3A0C05}"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type="subTitle"/>
          </p:nvPr>
        </p:nvSpPr>
        <p:spPr>
          <a:xfrm>
            <a:off x="1218960" y="3209400"/>
            <a:ext cx="21944880" cy="79549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691C7D77-5834-45B3-B652-5005B97AA4D0}"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p:nvPr>
        </p:nvSpPr>
        <p:spPr>
          <a:xfrm>
            <a:off x="1218960" y="3209400"/>
            <a:ext cx="21944880" cy="79549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2"/>
          </p:nvPr>
        </p:nvSpPr>
        <p:spPr/>
        <p:txBody>
          <a:bodyPr/>
          <a:p>
            <a:fld id="{B51FC813-716D-4BD8-8552-FDABFAC0331C}"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12189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124635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0AA5E8A7-9B4B-4BCA-905B-93755677969F}"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2"/>
          </p:nvPr>
        </p:nvSpPr>
        <p:spPr/>
        <p:txBody>
          <a:bodyPr/>
          <a:p>
            <a:fld id="{CB565DCA-DFE8-4C56-9751-592A61324DB0}"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1218960" y="547200"/>
            <a:ext cx="21944880" cy="106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E30680B2-74FE-437A-A7B6-202ED21C5EE8}"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3"/>
          <p:cNvSpPr>
            <a:spLocks noGrp="1"/>
          </p:cNvSpPr>
          <p:nvPr>
            <p:ph/>
          </p:nvPr>
        </p:nvSpPr>
        <p:spPr>
          <a:xfrm>
            <a:off x="124635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4"/>
          <p:cNvSpPr>
            <a:spLocks noGrp="1"/>
          </p:cNvSpPr>
          <p:nvPr>
            <p:ph/>
          </p:nvPr>
        </p:nvSpPr>
        <p:spPr>
          <a:xfrm>
            <a:off x="12189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BCCD1CC8-2BA5-49DC-AB6F-AC53BA6E0239}"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 name="PlaceHolder 2"/>
          <p:cNvSpPr>
            <a:spLocks noGrp="1"/>
          </p:cNvSpPr>
          <p:nvPr>
            <p:ph type="subTitle"/>
          </p:nvPr>
        </p:nvSpPr>
        <p:spPr>
          <a:xfrm>
            <a:off x="1218960" y="3209400"/>
            <a:ext cx="21944880" cy="79549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3CB48AAB-9287-44E8-B2FB-44068F50F45D}"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12189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124635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79747DF2-B6B3-41CE-809B-CCFF91F1F8AF}"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1218960" y="7364520"/>
            <a:ext cx="219448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CC4806C6-9A0A-4FEE-858C-FD46687A698A}"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1218960" y="3209400"/>
            <a:ext cx="219448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1218960" y="7364520"/>
            <a:ext cx="219448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17C57EF5-8767-485B-93A1-ECF8890A0992}"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4"/>
          <p:cNvSpPr>
            <a:spLocks noGrp="1"/>
          </p:cNvSpPr>
          <p:nvPr>
            <p:ph/>
          </p:nvPr>
        </p:nvSpPr>
        <p:spPr>
          <a:xfrm>
            <a:off x="12189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5"/>
          <p:cNvSpPr>
            <a:spLocks noGrp="1"/>
          </p:cNvSpPr>
          <p:nvPr>
            <p:ph/>
          </p:nvPr>
        </p:nvSpPr>
        <p:spPr>
          <a:xfrm>
            <a:off x="124635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2"/>
          </p:nvPr>
        </p:nvSpPr>
        <p:spPr/>
        <p:txBody>
          <a:bodyPr/>
          <a:p>
            <a:fld id="{8BE91F44-6B88-4DB2-A4AA-73D77929361B}"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1218960" y="320940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8638560" y="320940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16058520" y="320940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5"/>
          <p:cNvSpPr>
            <a:spLocks noGrp="1"/>
          </p:cNvSpPr>
          <p:nvPr>
            <p:ph/>
          </p:nvPr>
        </p:nvSpPr>
        <p:spPr>
          <a:xfrm>
            <a:off x="1218960" y="736452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6"/>
          <p:cNvSpPr>
            <a:spLocks noGrp="1"/>
          </p:cNvSpPr>
          <p:nvPr>
            <p:ph/>
          </p:nvPr>
        </p:nvSpPr>
        <p:spPr>
          <a:xfrm>
            <a:off x="8638560" y="736452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7"/>
          <p:cNvSpPr>
            <a:spLocks noGrp="1"/>
          </p:cNvSpPr>
          <p:nvPr>
            <p:ph/>
          </p:nvPr>
        </p:nvSpPr>
        <p:spPr>
          <a:xfrm>
            <a:off x="16058520" y="736452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2"/>
          </p:nvPr>
        </p:nvSpPr>
        <p:spPr/>
        <p:txBody>
          <a:bodyPr/>
          <a:p>
            <a:fld id="{F714C62E-8BFC-41E9-9BEA-539B0DF7515D}"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p:nvPr>
        </p:nvSpPr>
        <p:spPr>
          <a:xfrm>
            <a:off x="1218960" y="3209400"/>
            <a:ext cx="21944880" cy="79549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C4F96ED5-B8F3-47EB-B244-FFFD2BE86D5B}"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12189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3"/>
          <p:cNvSpPr>
            <a:spLocks noGrp="1"/>
          </p:cNvSpPr>
          <p:nvPr>
            <p:ph/>
          </p:nvPr>
        </p:nvSpPr>
        <p:spPr>
          <a:xfrm>
            <a:off x="124635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2206270C-59DA-4013-BD0F-C5B0FBFE5CF8}"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1"/>
          </p:nvPr>
        </p:nvSpPr>
        <p:spPr/>
        <p:txBody>
          <a:bodyPr/>
          <a:p>
            <a:fld id="{0E274B9A-9E95-4516-8A14-0E258DE69BD1}"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218960" y="547200"/>
            <a:ext cx="21944880" cy="106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67C5DEEA-E22E-420D-B108-7C9AAF1261F9}"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3"/>
          <p:cNvSpPr>
            <a:spLocks noGrp="1"/>
          </p:cNvSpPr>
          <p:nvPr>
            <p:ph/>
          </p:nvPr>
        </p:nvSpPr>
        <p:spPr>
          <a:xfrm>
            <a:off x="124635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4"/>
          <p:cNvSpPr>
            <a:spLocks noGrp="1"/>
          </p:cNvSpPr>
          <p:nvPr>
            <p:ph/>
          </p:nvPr>
        </p:nvSpPr>
        <p:spPr>
          <a:xfrm>
            <a:off x="12189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DE06128A-CD8B-46CF-86C5-98AF51D84D7A}"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12189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124635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FC7B84B7-DC1A-4285-8082-28EA647F21CE}"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1218960" y="7364520"/>
            <a:ext cx="219448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7E09D344-7CCA-4F36-9ECE-5728B818D23B}"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1333f"/>
        </a:solidFill>
      </p:bgPr>
    </p:bg>
    <p:spTree>
      <p:nvGrpSpPr>
        <p:cNvPr id="1" name=""/>
        <p:cNvGrpSpPr/>
        <p:nvPr/>
      </p:nvGrpSpPr>
      <p:grpSpPr>
        <a:xfrm>
          <a:off x="0" y="0"/>
          <a:ext cx="0" cy="0"/>
          <a:chOff x="0" y="0"/>
          <a:chExt cx="0" cy="0"/>
        </a:xfrm>
      </p:grpSpPr>
      <p:sp>
        <p:nvSpPr>
          <p:cNvPr id="0" name="PlaceHolder 1"/>
          <p:cNvSpPr>
            <a:spLocks noGrp="1"/>
          </p:cNvSpPr>
          <p:nvPr>
            <p:ph type="sldNum" idx="1"/>
          </p:nvPr>
        </p:nvSpPr>
        <p:spPr>
          <a:xfrm>
            <a:off x="20574000" y="12344400"/>
            <a:ext cx="2741760" cy="684360"/>
          </a:xfrm>
          <a:prstGeom prst="rect">
            <a:avLst/>
          </a:prstGeom>
          <a:noFill/>
          <a:ln w="12600">
            <a:noFill/>
          </a:ln>
        </p:spPr>
        <p:txBody>
          <a:bodyPr lIns="50760" rIns="50760" tIns="50760" bIns="50760" anchor="t">
            <a:noAutofit/>
          </a:bodyPr>
          <a:lstStyle>
            <a:lvl1pPr algn="ctr">
              <a:lnSpc>
                <a:spcPct val="100000"/>
              </a:lnSpc>
              <a:buNone/>
              <a:tabLst>
                <a:tab algn="l" pos="0"/>
              </a:tabLst>
              <a:defRPr b="0" lang="en-US" sz="2800" spc="-1" strike="noStrike">
                <a:solidFill>
                  <a:srgbClr val="000000"/>
                </a:solidFill>
                <a:latin typeface="Helvetica Neue Light"/>
                <a:ea typeface="Helvetica Neue Light"/>
              </a:defRPr>
            </a:lvl1pPr>
          </a:lstStyle>
          <a:p>
            <a:pPr algn="ctr">
              <a:lnSpc>
                <a:spcPct val="100000"/>
              </a:lnSpc>
              <a:buNone/>
              <a:tabLst>
                <a:tab algn="l" pos="0"/>
              </a:tabLst>
            </a:pPr>
            <a:fld id="{E834F720-FC6E-49AE-9071-371B08719878}" type="slidenum">
              <a:rPr b="0" lang="en-US" sz="2800" spc="-1" strike="noStrike">
                <a:solidFill>
                  <a:srgbClr val="000000"/>
                </a:solidFill>
                <a:latin typeface="Helvetica Neue Light"/>
                <a:ea typeface="Helvetica Neue Light"/>
              </a:rPr>
              <a:t>&lt;number&gt;</a:t>
            </a:fld>
            <a:endParaRPr b="0" lang="en-US" sz="2800" spc="-1" strike="noStrike">
              <a:latin typeface="Times New Roman"/>
            </a:endParaRPr>
          </a:p>
        </p:txBody>
      </p:sp>
      <p:sp>
        <p:nvSpPr>
          <p:cNvPr id="1" name="PlaceHolder 2"/>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 name="PlaceHolder 3"/>
          <p:cNvSpPr>
            <a:spLocks noGrp="1"/>
          </p:cNvSpPr>
          <p:nvPr>
            <p:ph type="body"/>
          </p:nvPr>
        </p:nvSpPr>
        <p:spPr>
          <a:xfrm>
            <a:off x="1218960" y="3209400"/>
            <a:ext cx="21944880" cy="7954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1333f"/>
        </a:solidFill>
      </p:bgPr>
    </p:bg>
    <p:spTree>
      <p:nvGrpSpPr>
        <p:cNvPr id="1" name=""/>
        <p:cNvGrpSpPr/>
        <p:nvPr/>
      </p:nvGrpSpPr>
      <p:grpSpPr>
        <a:xfrm>
          <a:off x="0" y="0"/>
          <a:ext cx="0" cy="0"/>
          <a:chOff x="0" y="0"/>
          <a:chExt cx="0" cy="0"/>
        </a:xfrm>
      </p:grpSpPr>
      <p:sp>
        <p:nvSpPr>
          <p:cNvPr id="39" name="PlaceHolder 1"/>
          <p:cNvSpPr>
            <a:spLocks noGrp="1"/>
          </p:cNvSpPr>
          <p:nvPr>
            <p:ph type="sldNum" idx="2"/>
          </p:nvPr>
        </p:nvSpPr>
        <p:spPr>
          <a:xfrm>
            <a:off x="20345400" y="12290040"/>
            <a:ext cx="3038040" cy="967320"/>
          </a:xfrm>
          <a:prstGeom prst="rect">
            <a:avLst/>
          </a:prstGeom>
          <a:noFill/>
          <a:ln w="12600">
            <a:noFill/>
          </a:ln>
        </p:spPr>
        <p:txBody>
          <a:bodyPr lIns="50760" rIns="50760" tIns="50760" bIns="50760" anchor="t">
            <a:noAutofit/>
          </a:bodyPr>
          <a:lstStyle>
            <a:lvl1pPr algn="ctr">
              <a:lnSpc>
                <a:spcPct val="100000"/>
              </a:lnSpc>
              <a:buNone/>
              <a:tabLst>
                <a:tab algn="l" pos="0"/>
              </a:tabLst>
              <a:defRPr b="0" lang="en-US" sz="2800" spc="-1" strike="noStrike">
                <a:solidFill>
                  <a:srgbClr val="000000"/>
                </a:solidFill>
                <a:latin typeface="Helvetica Neue Light"/>
                <a:ea typeface="Helvetica Neue Light"/>
              </a:defRPr>
            </a:lvl1pPr>
          </a:lstStyle>
          <a:p>
            <a:pPr algn="ctr">
              <a:lnSpc>
                <a:spcPct val="100000"/>
              </a:lnSpc>
              <a:buNone/>
              <a:tabLst>
                <a:tab algn="l" pos="0"/>
              </a:tabLst>
            </a:pPr>
            <a:fld id="{AA53E9EE-BDB3-49D3-8183-FFB4636B6934}" type="slidenum">
              <a:rPr b="0" lang="en-US" sz="2800" spc="-1" strike="noStrike">
                <a:solidFill>
                  <a:srgbClr val="000000"/>
                </a:solidFill>
                <a:latin typeface="Helvetica Neue Light"/>
                <a:ea typeface="Helvetica Neue Light"/>
              </a:rPr>
              <a:t>&lt;number&gt;</a:t>
            </a:fld>
            <a:endParaRPr b="0" lang="en-US" sz="2800" spc="-1" strike="noStrike">
              <a:latin typeface="Times New Roman"/>
            </a:endParaRPr>
          </a:p>
        </p:txBody>
      </p:sp>
      <p:sp>
        <p:nvSpPr>
          <p:cNvPr id="40" name="PlaceHolder 2"/>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1" name="PlaceHolder 3"/>
          <p:cNvSpPr>
            <a:spLocks noGrp="1"/>
          </p:cNvSpPr>
          <p:nvPr>
            <p:ph type="body"/>
          </p:nvPr>
        </p:nvSpPr>
        <p:spPr>
          <a:xfrm>
            <a:off x="1218960" y="3209400"/>
            <a:ext cx="21944880" cy="7954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basnya.streamlit.app/" TargetMode="External"/><Relationship Id="rId2" Type="http://schemas.openxmlformats.org/officeDocument/2006/relationships/hyperlink" Target="https://github.com/no-one2k/basnya" TargetMode="External"/><Relationship Id="rId3" Type="http://schemas.openxmlformats.org/officeDocument/2006/relationships/image" Target="../media/image2.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hyperlink" Target="https://twitter.com/bballbreakdown" TargetMode="External"/><Relationship Id="rId3" Type="http://schemas.openxmlformats.org/officeDocument/2006/relationships/hyperlink" Target="https://www.youtube.com/@bballbreakdown" TargetMode="External"/><Relationship Id="rId4" Type="http://schemas.openxmlformats.org/officeDocument/2006/relationships/image" Target="../media/image7.png"/><Relationship Id="rId5"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Рисунок 2"/>
          <p:cNvSpPr/>
          <p:nvPr/>
        </p:nvSpPr>
        <p:spPr>
          <a:xfrm>
            <a:off x="2781360" y="1333440"/>
            <a:ext cx="27588960" cy="11047320"/>
          </a:xfrm>
          <a:prstGeom prst="roundRect">
            <a:avLst>
              <a:gd name="adj" fmla="val 50000"/>
            </a:avLst>
          </a:prstGeom>
          <a:blipFill rotWithShape="0">
            <a:blip r:embed="rId1"/>
            <a:srcRect/>
            <a:stretch/>
          </a:blipFill>
          <a:ln w="0">
            <a:noFill/>
          </a:ln>
        </p:spPr>
        <p:style>
          <a:lnRef idx="0"/>
          <a:fillRef idx="0"/>
          <a:effectRef idx="0"/>
          <a:fontRef idx="minor"/>
        </p:style>
      </p:sp>
      <p:sp>
        <p:nvSpPr>
          <p:cNvPr id="79" name="Кружок"/>
          <p:cNvSpPr/>
          <p:nvPr/>
        </p:nvSpPr>
        <p:spPr>
          <a:xfrm>
            <a:off x="3706920" y="2119320"/>
            <a:ext cx="9399240" cy="9399240"/>
          </a:xfrm>
          <a:prstGeom prst="ellipse">
            <a:avLst/>
          </a:prstGeom>
          <a:solidFill>
            <a:srgbClr val="31333f"/>
          </a:solidFill>
          <a:ln w="12700">
            <a:noFill/>
          </a:ln>
        </p:spPr>
        <p:style>
          <a:lnRef idx="0"/>
          <a:fillRef idx="0"/>
          <a:effectRef idx="0"/>
          <a:fontRef idx="minor"/>
        </p:style>
      </p:sp>
      <p:sp>
        <p:nvSpPr>
          <p:cNvPr id="80" name="Radiance"/>
          <p:cNvSpPr/>
          <p:nvPr/>
        </p:nvSpPr>
        <p:spPr>
          <a:xfrm>
            <a:off x="5706360" y="5685120"/>
            <a:ext cx="5124240" cy="1624680"/>
          </a:xfrm>
          <a:prstGeom prst="rect">
            <a:avLst/>
          </a:prstGeom>
          <a:noFill/>
          <a:ln w="12700">
            <a:noFill/>
          </a:ln>
        </p:spPr>
        <p:style>
          <a:lnRef idx="0"/>
          <a:fillRef idx="0"/>
          <a:effectRef idx="0"/>
          <a:fontRef idx="minor"/>
        </p:style>
        <p:txBody>
          <a:bodyPr wrap="none" lIns="50760" rIns="50760" tIns="50760" bIns="50760" anchor="ctr">
            <a:spAutoFit/>
          </a:bodyPr>
          <a:p>
            <a:pPr algn="ctr">
              <a:lnSpc>
                <a:spcPct val="100000"/>
              </a:lnSpc>
              <a:buNone/>
              <a:tabLst>
                <a:tab algn="l" pos="0"/>
              </a:tabLst>
            </a:pPr>
            <a:r>
              <a:rPr b="0" lang="en-US" sz="10000" spc="-1" strike="noStrike">
                <a:solidFill>
                  <a:srgbClr val="ffffff"/>
                </a:solidFill>
                <a:latin typeface="Maven Pro Bold"/>
                <a:ea typeface="Maven Pro Bold"/>
              </a:rPr>
              <a:t>BASNya</a:t>
            </a:r>
            <a:endParaRPr b="0" lang="en-US" sz="10000" spc="-1" strike="noStrike">
              <a:latin typeface="Arial"/>
            </a:endParaRPr>
          </a:p>
        </p:txBody>
      </p:sp>
      <p:sp>
        <p:nvSpPr>
          <p:cNvPr id="81" name="Premium PowerPoint, Keynote, Google Slides Template"/>
          <p:cNvSpPr/>
          <p:nvPr/>
        </p:nvSpPr>
        <p:spPr>
          <a:xfrm>
            <a:off x="6026760" y="7139160"/>
            <a:ext cx="4483080" cy="1929240"/>
          </a:xfrm>
          <a:prstGeom prst="rect">
            <a:avLst/>
          </a:prstGeom>
          <a:noFill/>
          <a:ln w="12700">
            <a:noFill/>
          </a:ln>
        </p:spPr>
        <p:style>
          <a:lnRef idx="0"/>
          <a:fillRef idx="0"/>
          <a:effectRef idx="0"/>
          <a:fontRef idx="minor"/>
        </p:style>
        <p:txBody>
          <a:bodyPr lIns="50760" rIns="50760" tIns="50760" bIns="50760" anchor="ctr">
            <a:spAutoFit/>
          </a:bodyPr>
          <a:p>
            <a:pPr algn="ctr">
              <a:lnSpc>
                <a:spcPct val="100000"/>
              </a:lnSpc>
              <a:buNone/>
              <a:tabLst>
                <a:tab algn="l" pos="0"/>
              </a:tabLst>
            </a:pPr>
            <a:r>
              <a:rPr b="0" lang="en-US" sz="4000" spc="-1" strike="noStrike">
                <a:solidFill>
                  <a:srgbClr val="e6edf3"/>
                </a:solidFill>
                <a:latin typeface="Maven Pro Medium"/>
                <a:ea typeface="OpenSans-Regular"/>
              </a:rPr>
              <a:t>Basketball Auto-generated Statistical News</a:t>
            </a:r>
            <a:endParaRPr b="0" lang="en-US" sz="4000" spc="-1" strike="noStrike">
              <a:latin typeface="Arial"/>
            </a:endParaRPr>
          </a:p>
        </p:txBody>
      </p:sp>
      <p:sp>
        <p:nvSpPr>
          <p:cNvPr id="2" name="PlaceHolder 1"/>
          <p:cNvSpPr>
            <a:spLocks noGrp="1"/>
          </p:cNvSpPr>
          <p:nvPr>
            <p:ph type="sldNum" idx="1"/>
          </p:nvPr>
        </p:nvSpPr>
        <p:spPr/>
        <p:txBody>
          <a:bodyPr/>
          <a:p>
            <a:fld id="{0535E1C8-D2ED-494D-9888-427442905F8D}"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itle text slide 8"/>
          <p:cNvSpPr/>
          <p:nvPr/>
        </p:nvSpPr>
        <p:spPr>
          <a:xfrm>
            <a:off x="2394720" y="2072880"/>
            <a:ext cx="1954944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Основной сценарий использования</a:t>
            </a:r>
            <a:endParaRPr b="0" lang="en-US" sz="8000" spc="-1" strike="noStrike">
              <a:latin typeface="Arial"/>
            </a:endParaRPr>
          </a:p>
        </p:txBody>
      </p:sp>
      <p:pic>
        <p:nvPicPr>
          <p:cNvPr id="109" name="" descr=""/>
          <p:cNvPicPr/>
          <p:nvPr/>
        </p:nvPicPr>
        <p:blipFill>
          <a:blip r:embed="rId1"/>
          <a:stretch/>
        </p:blipFill>
        <p:spPr>
          <a:xfrm>
            <a:off x="1976040" y="4114800"/>
            <a:ext cx="20431080" cy="7772040"/>
          </a:xfrm>
          <a:prstGeom prst="rect">
            <a:avLst/>
          </a:prstGeom>
          <a:ln w="0">
            <a:noFill/>
          </a:ln>
        </p:spPr>
      </p:pic>
      <p:sp>
        <p:nvSpPr>
          <p:cNvPr id="2" name="PlaceHolder 1"/>
          <p:cNvSpPr>
            <a:spLocks noGrp="1"/>
          </p:cNvSpPr>
          <p:nvPr>
            <p:ph type="sldNum" idx="2"/>
          </p:nvPr>
        </p:nvSpPr>
        <p:spPr/>
        <p:txBody>
          <a:bodyPr/>
          <a:p>
            <a:fld id="{0B3A3F7E-9E70-4364-AF60-F51DFA50234B}"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itle text slide"/>
          <p:cNvSpPr/>
          <p:nvPr/>
        </p:nvSpPr>
        <p:spPr>
          <a:xfrm>
            <a:off x="2394720" y="2072880"/>
            <a:ext cx="911052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Что мы строили</a:t>
            </a:r>
            <a:endParaRPr b="0" lang="en-US" sz="8000" spc="-1" strike="noStrike">
              <a:latin typeface="Arial"/>
            </a:endParaRPr>
          </a:p>
        </p:txBody>
      </p:sp>
      <p:sp>
        <p:nvSpPr>
          <p:cNvPr id="11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p:nvPr/>
        </p:nvSpPr>
        <p:spPr>
          <a:xfrm>
            <a:off x="2451240" y="5003640"/>
            <a:ext cx="19225800" cy="440820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3600" spc="-1" strike="noStrike">
                <a:solidFill>
                  <a:srgbClr val="d2dbe4"/>
                </a:solidFill>
                <a:latin typeface="Open Sans"/>
                <a:ea typeface="Open Sans"/>
              </a:rPr>
              <a:t>Система сбора баскетбольной статистики</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Анализ и выявление потенциально интересных фактов</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Генерация контента</a:t>
            </a:r>
            <a:endParaRPr b="0" lang="en-US" sz="3600" spc="-1" strike="noStrike">
              <a:latin typeface="Arial"/>
            </a:endParaRPr>
          </a:p>
        </p:txBody>
      </p:sp>
      <p:sp>
        <p:nvSpPr>
          <p:cNvPr id="2" name="PlaceHolder 1"/>
          <p:cNvSpPr>
            <a:spLocks noGrp="1"/>
          </p:cNvSpPr>
          <p:nvPr>
            <p:ph type="sldNum" idx="2"/>
          </p:nvPr>
        </p:nvSpPr>
        <p:spPr/>
        <p:txBody>
          <a:bodyPr/>
          <a:p>
            <a:fld id="{4EF95C17-9B60-4B01-BDDA-344217E6C039}"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itle text slide 3"/>
          <p:cNvSpPr/>
          <p:nvPr/>
        </p:nvSpPr>
        <p:spPr>
          <a:xfrm>
            <a:off x="2394720" y="2072880"/>
            <a:ext cx="1954944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Предположения и ограничения</a:t>
            </a:r>
            <a:endParaRPr b="0" lang="en-US" sz="8000" spc="-1" strike="noStrike">
              <a:latin typeface="Arial"/>
            </a:endParaRPr>
          </a:p>
        </p:txBody>
      </p:sp>
      <p:sp>
        <p:nvSpPr>
          <p:cNvPr id="11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3"/>
          <p:cNvSpPr/>
          <p:nvPr/>
        </p:nvSpPr>
        <p:spPr>
          <a:xfrm>
            <a:off x="2451240" y="5003640"/>
            <a:ext cx="19225800" cy="623268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3600" spc="-1" strike="noStrike">
                <a:solidFill>
                  <a:srgbClr val="d2dbe4"/>
                </a:solidFill>
                <a:latin typeface="Open Sans"/>
                <a:ea typeface="Open Sans"/>
              </a:rPr>
              <a:t>1. Знания о пользователе</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англоязычный</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владеет python и средствами анализа данных</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2. Знания о задаче:</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разработка и эксплуатация  должны быть дешёвыми</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- 1 игровой день обрабатывается менее, чем за 1 час</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интересность контента сложно оценить =&gt; нужен отбор человеком</a:t>
            </a:r>
            <a:endParaRPr b="0" lang="en-US" sz="3600" spc="-1" strike="noStrike">
              <a:latin typeface="Arial"/>
            </a:endParaRPr>
          </a:p>
        </p:txBody>
      </p:sp>
      <p:sp>
        <p:nvSpPr>
          <p:cNvPr id="2" name="PlaceHolder 1"/>
          <p:cNvSpPr>
            <a:spLocks noGrp="1"/>
          </p:cNvSpPr>
          <p:nvPr>
            <p:ph type="sldNum" idx="2"/>
          </p:nvPr>
        </p:nvSpPr>
        <p:spPr/>
        <p:txBody>
          <a:bodyPr/>
          <a:p>
            <a:fld id="{B7EEC018-C755-418C-837B-4F2C12C1E0BD}"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itle text slide 4"/>
          <p:cNvSpPr/>
          <p:nvPr/>
        </p:nvSpPr>
        <p:spPr>
          <a:xfrm>
            <a:off x="2394720" y="2072880"/>
            <a:ext cx="1954944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Карточка модели. Схема</a:t>
            </a:r>
            <a:endParaRPr b="0" lang="en-US" sz="8000" spc="-1" strike="noStrike">
              <a:latin typeface="Arial"/>
            </a:endParaRPr>
          </a:p>
        </p:txBody>
      </p:sp>
      <p:sp>
        <p:nvSpPr>
          <p:cNvPr id="115" name=""/>
          <p:cNvSpPr/>
          <p:nvPr/>
        </p:nvSpPr>
        <p:spPr>
          <a:xfrm>
            <a:off x="1143000" y="5486400"/>
            <a:ext cx="2056320" cy="2056320"/>
          </a:xfrm>
          <a:prstGeom prst="flowChartMagneticDisk">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3200" spc="-1" strike="noStrike">
                <a:solidFill>
                  <a:srgbClr val="000000"/>
                </a:solidFill>
                <a:latin typeface="Arial"/>
                <a:ea typeface="DejaVu Sans"/>
              </a:rPr>
              <a:t>DB</a:t>
            </a:r>
            <a:endParaRPr b="0" lang="en-US" sz="3200" spc="-1" strike="noStrike">
              <a:latin typeface="Arial"/>
            </a:endParaRPr>
          </a:p>
        </p:txBody>
      </p:sp>
      <p:sp>
        <p:nvSpPr>
          <p:cNvPr id="116" name=""/>
          <p:cNvSpPr/>
          <p:nvPr/>
        </p:nvSpPr>
        <p:spPr>
          <a:xfrm>
            <a:off x="1143000" y="8915400"/>
            <a:ext cx="2056320" cy="228492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3200" spc="-1" strike="noStrike">
                <a:solidFill>
                  <a:srgbClr val="000000"/>
                </a:solidFill>
                <a:latin typeface="Arial"/>
                <a:ea typeface="DejaVu Sans"/>
              </a:rPr>
              <a:t>Список</a:t>
            </a:r>
            <a:br>
              <a:rPr sz="3200"/>
            </a:br>
            <a:r>
              <a:rPr b="0" lang="en-US" sz="3200" spc="-1" strike="noStrike">
                <a:solidFill>
                  <a:srgbClr val="000000"/>
                </a:solidFill>
                <a:latin typeface="Arial"/>
                <a:ea typeface="DejaVu Sans"/>
              </a:rPr>
              <a:t>игр</a:t>
            </a:r>
            <a:endParaRPr b="0" lang="en-US" sz="3200" spc="-1" strike="noStrike">
              <a:latin typeface="Arial"/>
            </a:endParaRPr>
          </a:p>
        </p:txBody>
      </p:sp>
      <p:sp>
        <p:nvSpPr>
          <p:cNvPr id="117" name=""/>
          <p:cNvSpPr/>
          <p:nvPr/>
        </p:nvSpPr>
        <p:spPr>
          <a:xfrm>
            <a:off x="3657600" y="7728840"/>
            <a:ext cx="1599120" cy="114192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18" name=""/>
          <p:cNvSpPr/>
          <p:nvPr/>
        </p:nvSpPr>
        <p:spPr>
          <a:xfrm>
            <a:off x="18059400" y="7772400"/>
            <a:ext cx="1599120" cy="114192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19" name=""/>
          <p:cNvSpPr/>
          <p:nvPr/>
        </p:nvSpPr>
        <p:spPr>
          <a:xfrm>
            <a:off x="20116800" y="6858000"/>
            <a:ext cx="3656520" cy="2742120"/>
          </a:xfrm>
          <a:prstGeom prst="wedgeRoundRectCallout">
            <a:avLst>
              <a:gd name="adj1" fmla="val -30324"/>
              <a:gd name="adj2" fmla="val 158333"/>
              <a:gd name="adj3" fmla="val 16667"/>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3200" spc="-1" strike="noStrike">
                <a:solidFill>
                  <a:srgbClr val="000000"/>
                </a:solidFill>
                <a:latin typeface="Arial"/>
                <a:ea typeface="DejaVu Sans"/>
              </a:rPr>
              <a:t>Твиты</a:t>
            </a:r>
            <a:endParaRPr b="0" lang="en-US" sz="3200" spc="-1" strike="noStrike">
              <a:latin typeface="Arial"/>
            </a:endParaRPr>
          </a:p>
        </p:txBody>
      </p:sp>
      <p:sp>
        <p:nvSpPr>
          <p:cNvPr id="120" name=""/>
          <p:cNvSpPr/>
          <p:nvPr/>
        </p:nvSpPr>
        <p:spPr>
          <a:xfrm>
            <a:off x="5735880" y="4007160"/>
            <a:ext cx="11886120" cy="8564760"/>
          </a:xfrm>
          <a:prstGeom prst="flowChartAlternateProcess">
            <a:avLst/>
          </a:prstGeom>
          <a:noFill/>
          <a:ln w="76320">
            <a:solidFill>
              <a:srgbClr val="3465a4"/>
            </a:solidFill>
            <a:round/>
          </a:ln>
        </p:spPr>
        <p:style>
          <a:lnRef idx="0"/>
          <a:fillRef idx="0"/>
          <a:effectRef idx="0"/>
          <a:fontRef idx="minor"/>
        </p:style>
      </p:sp>
      <p:sp>
        <p:nvSpPr>
          <p:cNvPr id="121" name=""/>
          <p:cNvSpPr/>
          <p:nvPr/>
        </p:nvSpPr>
        <p:spPr>
          <a:xfrm>
            <a:off x="5735880" y="8229600"/>
            <a:ext cx="11887200" cy="360"/>
          </a:xfrm>
          <a:prstGeom prst="line">
            <a:avLst/>
          </a:prstGeom>
          <a:ln w="76320">
            <a:solidFill>
              <a:srgbClr val="3465a4"/>
            </a:solidFill>
            <a:round/>
          </a:ln>
        </p:spPr>
        <p:style>
          <a:lnRef idx="0"/>
          <a:fillRef idx="0"/>
          <a:effectRef idx="0"/>
          <a:fontRef idx="minor"/>
        </p:style>
      </p:sp>
      <p:sp>
        <p:nvSpPr>
          <p:cNvPr id="122" name=""/>
          <p:cNvSpPr/>
          <p:nvPr/>
        </p:nvSpPr>
        <p:spPr>
          <a:xfrm>
            <a:off x="14630400" y="5029200"/>
            <a:ext cx="2284920" cy="228492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3200" spc="-1" strike="noStrike">
                <a:solidFill>
                  <a:srgbClr val="000000"/>
                </a:solidFill>
                <a:latin typeface="Arial"/>
                <a:ea typeface="DejaVu Sans"/>
              </a:rPr>
              <a:t>LLM</a:t>
            </a:r>
            <a:endParaRPr b="0" lang="en-US" sz="3200" spc="-1" strike="noStrike">
              <a:latin typeface="Arial"/>
            </a:endParaRPr>
          </a:p>
        </p:txBody>
      </p:sp>
      <p:sp>
        <p:nvSpPr>
          <p:cNvPr id="123" name=""/>
          <p:cNvSpPr/>
          <p:nvPr/>
        </p:nvSpPr>
        <p:spPr>
          <a:xfrm>
            <a:off x="14401800" y="9144000"/>
            <a:ext cx="2284920" cy="228492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3200" spc="-1" strike="noStrike">
                <a:solidFill>
                  <a:srgbClr val="000000"/>
                </a:solidFill>
                <a:latin typeface="Arial"/>
                <a:ea typeface="DejaVu Sans"/>
              </a:rPr>
              <a:t>LLM</a:t>
            </a:r>
            <a:endParaRPr b="0" lang="en-US" sz="3200" spc="-1" strike="noStrike">
              <a:latin typeface="Arial"/>
            </a:endParaRPr>
          </a:p>
        </p:txBody>
      </p:sp>
      <p:sp>
        <p:nvSpPr>
          <p:cNvPr id="124" name=""/>
          <p:cNvSpPr/>
          <p:nvPr/>
        </p:nvSpPr>
        <p:spPr>
          <a:xfrm>
            <a:off x="6858000" y="9236520"/>
            <a:ext cx="5942520" cy="228492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1" lang="en-US" sz="3200" spc="-1" strike="noStrike">
                <a:solidFill>
                  <a:srgbClr val="000000"/>
                </a:solidFill>
                <a:latin typeface="Arial"/>
                <a:ea typeface="DejaVu Sans"/>
              </a:rPr>
              <a:t>Подсистема Сигналов</a:t>
            </a:r>
            <a:br>
              <a:rPr sz="3200"/>
            </a:br>
            <a:r>
              <a:rPr b="0" lang="en-US" sz="3200" spc="-1" strike="noStrike">
                <a:solidFill>
                  <a:srgbClr val="000000"/>
                </a:solidFill>
                <a:latin typeface="Arial"/>
                <a:ea typeface="DejaVu Sans"/>
              </a:rPr>
              <a:t>aka </a:t>
            </a:r>
            <a:br>
              <a:rPr sz="3200"/>
            </a:br>
            <a:r>
              <a:rPr b="0" lang="en-US" sz="3200" spc="-1" strike="noStrike">
                <a:solidFill>
                  <a:srgbClr val="000000"/>
                </a:solidFill>
                <a:latin typeface="Arial"/>
                <a:ea typeface="DejaVu Sans"/>
              </a:rPr>
              <a:t>Расширенная аналитика</a:t>
            </a:r>
            <a:endParaRPr b="0" lang="en-US" sz="3200" spc="-1" strike="noStrike">
              <a:latin typeface="Arial"/>
            </a:endParaRPr>
          </a:p>
        </p:txBody>
      </p:sp>
      <p:sp>
        <p:nvSpPr>
          <p:cNvPr id="125" name=""/>
          <p:cNvSpPr/>
          <p:nvPr/>
        </p:nvSpPr>
        <p:spPr>
          <a:xfrm>
            <a:off x="12801600" y="9829800"/>
            <a:ext cx="1599120" cy="114192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26" name=""/>
          <p:cNvSpPr/>
          <p:nvPr/>
        </p:nvSpPr>
        <p:spPr>
          <a:xfrm>
            <a:off x="6629400" y="5029200"/>
            <a:ext cx="2513520" cy="228492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1" lang="en-US" sz="3200" spc="-1" strike="noStrike">
                <a:solidFill>
                  <a:srgbClr val="000000"/>
                </a:solidFill>
                <a:latin typeface="Arial"/>
                <a:ea typeface="DejaVu Sans"/>
              </a:rPr>
              <a:t>Детектор Аномалий</a:t>
            </a:r>
            <a:endParaRPr b="0" lang="en-US" sz="3200" spc="-1" strike="noStrike">
              <a:latin typeface="Arial"/>
            </a:endParaRPr>
          </a:p>
        </p:txBody>
      </p:sp>
      <p:sp>
        <p:nvSpPr>
          <p:cNvPr id="127" name=""/>
          <p:cNvSpPr/>
          <p:nvPr/>
        </p:nvSpPr>
        <p:spPr>
          <a:xfrm>
            <a:off x="9144000" y="5715000"/>
            <a:ext cx="1599120" cy="114192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28" name=""/>
          <p:cNvSpPr/>
          <p:nvPr/>
        </p:nvSpPr>
        <p:spPr>
          <a:xfrm>
            <a:off x="13030200" y="5715000"/>
            <a:ext cx="1599120" cy="114192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29" name=""/>
          <p:cNvSpPr/>
          <p:nvPr/>
        </p:nvSpPr>
        <p:spPr>
          <a:xfrm>
            <a:off x="10744200" y="5029200"/>
            <a:ext cx="2284920" cy="228492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3200" spc="-1" strike="noStrike">
                <a:solidFill>
                  <a:srgbClr val="000000"/>
                </a:solidFill>
                <a:latin typeface="Arial"/>
                <a:ea typeface="DejaVu Sans"/>
              </a:rPr>
              <a:t>SHAP</a:t>
            </a:r>
            <a:endParaRPr b="0" lang="en-US" sz="3200" spc="-1" strike="noStrike">
              <a:latin typeface="Arial"/>
            </a:endParaRPr>
          </a:p>
        </p:txBody>
      </p:sp>
      <p:sp>
        <p:nvSpPr>
          <p:cNvPr id="2" name="PlaceHolder 1"/>
          <p:cNvSpPr>
            <a:spLocks noGrp="1"/>
          </p:cNvSpPr>
          <p:nvPr>
            <p:ph type="sldNum" idx="2"/>
          </p:nvPr>
        </p:nvSpPr>
        <p:spPr/>
        <p:txBody>
          <a:bodyPr/>
          <a:p>
            <a:fld id="{62D1906A-CD12-4F98-B991-6E1F1DDF975F}"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itle text slide 5"/>
          <p:cNvSpPr/>
          <p:nvPr/>
        </p:nvSpPr>
        <p:spPr>
          <a:xfrm>
            <a:off x="2394720" y="2072880"/>
            <a:ext cx="1954944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Карточка модели. Детали</a:t>
            </a:r>
            <a:endParaRPr b="0" lang="en-US" sz="8000" spc="-1" strike="noStrike">
              <a:latin typeface="Arial"/>
            </a:endParaRPr>
          </a:p>
        </p:txBody>
      </p:sp>
      <p:sp>
        <p:nvSpPr>
          <p:cNvPr id="13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4"/>
          <p:cNvSpPr/>
          <p:nvPr/>
        </p:nvSpPr>
        <p:spPr>
          <a:xfrm>
            <a:off x="1600200" y="4572000"/>
            <a:ext cx="20801520" cy="689076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3600" spc="-1" strike="noStrike">
                <a:solidFill>
                  <a:srgbClr val="d2dbe4"/>
                </a:solidFill>
                <a:latin typeface="Open Sans"/>
                <a:ea typeface="Open Sans"/>
              </a:rPr>
              <a:t>1. Данные получены с портала stats.nba.com с помощью пакета `nba_api` </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для обучения детектора аномалий — протоколы игр регулярных сезонов НБА 2021-22 и 2022-23</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для подсистемы сигналов — протоколы игр текущего сезона НБА (2023-24)</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2. Стек: python + prefect + sklearn + shap + langchain + openAI + streamlit</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3. Fairness</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не используем пол\расу\национальность\возраст </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сторонняя LLM как чёрный ящик</a:t>
            </a:r>
            <a:endParaRPr b="0" lang="en-US" sz="3600" spc="-1" strike="noStrike">
              <a:latin typeface="Arial"/>
            </a:endParaRPr>
          </a:p>
        </p:txBody>
      </p:sp>
      <p:sp>
        <p:nvSpPr>
          <p:cNvPr id="2" name="PlaceHolder 1"/>
          <p:cNvSpPr>
            <a:spLocks noGrp="1"/>
          </p:cNvSpPr>
          <p:nvPr>
            <p:ph type="sldNum" idx="2"/>
          </p:nvPr>
        </p:nvSpPr>
        <p:spPr/>
        <p:txBody>
          <a:bodyPr/>
          <a:p>
            <a:fld id="{05B03322-8948-4882-9D66-E9A5A97D88E4}"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itle text slide 20"/>
          <p:cNvSpPr/>
          <p:nvPr/>
        </p:nvSpPr>
        <p:spPr>
          <a:xfrm>
            <a:off x="2394720" y="2072880"/>
            <a:ext cx="1954944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Какие были сложности</a:t>
            </a:r>
            <a:endParaRPr b="0" lang="en-US" sz="8000" spc="-1" strike="noStrike">
              <a:latin typeface="Arial"/>
            </a:endParaRPr>
          </a:p>
        </p:txBody>
      </p:sp>
      <p:sp>
        <p:nvSpPr>
          <p:cNvPr id="13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1"/>
          <p:cNvSpPr/>
          <p:nvPr/>
        </p:nvSpPr>
        <p:spPr>
          <a:xfrm>
            <a:off x="2451240" y="5003640"/>
            <a:ext cx="19225800" cy="597852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3600" spc="-1" strike="noStrike">
                <a:solidFill>
                  <a:srgbClr val="d2dbe4"/>
                </a:solidFill>
                <a:latin typeface="Open Sans"/>
                <a:ea typeface="Open Sans"/>
              </a:rPr>
              <a:t>1. Слишком широкая постановка задачи в самом начале</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2. Отсутствие прямых метрик для более узкой задачи: как измерить и сравнивать интересность? </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3. PYOD и SHAP не дружат между собой</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4. Отсутствие документации на данные </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5*. Галлюцинации и некорректное поведение LLM</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6*. Малое разнообразие и «искусственность» контента</a:t>
            </a:r>
            <a:endParaRPr b="0" lang="en-US" sz="3600" spc="-1" strike="noStrike">
              <a:latin typeface="Arial"/>
            </a:endParaRPr>
          </a:p>
        </p:txBody>
      </p:sp>
      <p:sp>
        <p:nvSpPr>
          <p:cNvPr id="2" name="PlaceHolder 1"/>
          <p:cNvSpPr>
            <a:spLocks noGrp="1"/>
          </p:cNvSpPr>
          <p:nvPr>
            <p:ph type="sldNum" idx="2"/>
          </p:nvPr>
        </p:nvSpPr>
        <p:spPr/>
        <p:txBody>
          <a:bodyPr/>
          <a:p>
            <a:fld id="{EACC950D-73A1-496F-B112-B494385312B4}"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64853"/>
        </a:solidFill>
      </p:bgPr>
    </p:bg>
    <p:spTree>
      <p:nvGrpSpPr>
        <p:cNvPr id="1" name=""/>
        <p:cNvGrpSpPr/>
        <p:nvPr/>
      </p:nvGrpSpPr>
      <p:grpSpPr>
        <a:xfrm>
          <a:off x="0" y="0"/>
          <a:ext cx="0" cy="0"/>
          <a:chOff x="0" y="0"/>
          <a:chExt cx="0" cy="0"/>
        </a:xfrm>
      </p:grpSpPr>
      <p:grpSp>
        <p:nvGrpSpPr>
          <p:cNvPr id="134" name="Группа 29"/>
          <p:cNvGrpSpPr/>
          <p:nvPr/>
        </p:nvGrpSpPr>
        <p:grpSpPr>
          <a:xfrm>
            <a:off x="1296360" y="1017000"/>
            <a:ext cx="11680200" cy="11680200"/>
            <a:chOff x="1296360" y="1017000"/>
            <a:chExt cx="11680200" cy="11680200"/>
          </a:xfrm>
        </p:grpSpPr>
        <p:sp>
          <p:nvSpPr>
            <p:cNvPr id="135" name="Кружок 82"/>
            <p:cNvSpPr/>
            <p:nvPr/>
          </p:nvSpPr>
          <p:spPr>
            <a:xfrm>
              <a:off x="1296360" y="1017000"/>
              <a:ext cx="11680200" cy="11680200"/>
            </a:xfrm>
            <a:prstGeom prst="ellipse">
              <a:avLst/>
            </a:prstGeom>
            <a:gradFill rotWithShape="0">
              <a:gsLst>
                <a:gs pos="0">
                  <a:srgbClr val="5e9eee"/>
                </a:gs>
                <a:gs pos="100000">
                  <a:srgbClr val="635ed6"/>
                </a:gs>
              </a:gsLst>
              <a:lin ang="3402000"/>
            </a:gradFill>
            <a:ln w="12700">
              <a:noFill/>
            </a:ln>
          </p:spPr>
          <p:style>
            <a:lnRef idx="0"/>
            <a:fillRef idx="0"/>
            <a:effectRef idx="0"/>
            <a:fontRef idx="minor"/>
          </p:style>
        </p:sp>
        <p:sp>
          <p:nvSpPr>
            <p:cNvPr id="136" name="Thank you! 1"/>
            <p:cNvSpPr/>
            <p:nvPr/>
          </p:nvSpPr>
          <p:spPr>
            <a:xfrm>
              <a:off x="2514600" y="5029200"/>
              <a:ext cx="9511920" cy="3757680"/>
            </a:xfrm>
            <a:prstGeom prst="rect">
              <a:avLst/>
            </a:prstGeom>
            <a:noFill/>
            <a:ln w="12700">
              <a:noFill/>
            </a:ln>
          </p:spPr>
          <p:style>
            <a:lnRef idx="0"/>
            <a:fillRef idx="0"/>
            <a:effectRef idx="0"/>
            <a:fontRef idx="minor"/>
          </p:style>
          <p:txBody>
            <a:bodyPr numCol="1" spcCol="0" wrap="none" lIns="50760" rIns="50760" tIns="50760" bIns="50760" anchor="ctr">
              <a:spAutoFit/>
            </a:bodyPr>
            <a:p>
              <a:pPr algn="ctr">
                <a:lnSpc>
                  <a:spcPct val="100000"/>
                </a:lnSpc>
                <a:buNone/>
                <a:tabLst>
                  <a:tab algn="l" pos="0"/>
                </a:tabLst>
              </a:pPr>
              <a:r>
                <a:rPr b="0" lang="en-US" sz="12000" spc="-1" strike="noStrike">
                  <a:solidFill>
                    <a:srgbClr val="31333f"/>
                  </a:solidFill>
                  <a:latin typeface="Maven Pro Bold"/>
                  <a:ea typeface="Maven Pro Bold"/>
                </a:rPr>
                <a:t>Спасибо за </a:t>
              </a:r>
              <a:br>
                <a:rPr sz="12000"/>
              </a:br>
              <a:r>
                <a:rPr b="0" lang="en-US" sz="12000" spc="-1" strike="noStrike">
                  <a:solidFill>
                    <a:srgbClr val="31333f"/>
                  </a:solidFill>
                  <a:latin typeface="Maven Pro Bold"/>
                  <a:ea typeface="Maven Pro Bold"/>
                </a:rPr>
                <a:t>внимание</a:t>
              </a:r>
              <a:endParaRPr b="0" lang="en-US" sz="12000" spc="-1" strike="noStrike">
                <a:latin typeface="Arial"/>
              </a:endParaRPr>
            </a:p>
          </p:txBody>
        </p:sp>
      </p:grpSp>
      <p:sp>
        <p:nvSpPr>
          <p:cNvPr id="137" name="Закругленный прямоугольник 52"/>
          <p:cNvSpPr/>
          <p:nvPr/>
        </p:nvSpPr>
        <p:spPr>
          <a:xfrm>
            <a:off x="14731920" y="1015920"/>
            <a:ext cx="18113760" cy="11682360"/>
          </a:xfrm>
          <a:prstGeom prst="roundRect">
            <a:avLst>
              <a:gd name="adj" fmla="val 50000"/>
            </a:avLst>
          </a:prstGeom>
          <a:solidFill>
            <a:srgbClr val="31333f"/>
          </a:solidFill>
          <a:ln w="12700">
            <a:noFill/>
          </a:ln>
        </p:spPr>
        <p:style>
          <a:lnRef idx="0"/>
          <a:fillRef idx="0"/>
          <a:effectRef idx="0"/>
          <a:fontRef idx="minor"/>
        </p:style>
      </p:sp>
      <p:sp>
        <p:nvSpPr>
          <p:cNvPr id="138" name="Кружок 83"/>
          <p:cNvSpPr/>
          <p:nvPr/>
        </p:nvSpPr>
        <p:spPr>
          <a:xfrm>
            <a:off x="15976440" y="10906200"/>
            <a:ext cx="1029960" cy="1029960"/>
          </a:xfrm>
          <a:prstGeom prst="ellipse">
            <a:avLst/>
          </a:prstGeom>
          <a:solidFill>
            <a:srgbClr val="646879"/>
          </a:solidFill>
          <a:ln w="12700">
            <a:noFill/>
          </a:ln>
        </p:spPr>
        <p:style>
          <a:lnRef idx="0"/>
          <a:fillRef idx="0"/>
          <a:effectRef idx="0"/>
          <a:fontRef idx="minor"/>
        </p:style>
      </p:sp>
      <p:sp>
        <p:nvSpPr>
          <p:cNvPr id="139" name="Кружок 84"/>
          <p:cNvSpPr/>
          <p:nvPr/>
        </p:nvSpPr>
        <p:spPr>
          <a:xfrm>
            <a:off x="17276760" y="10906200"/>
            <a:ext cx="1029960" cy="1029960"/>
          </a:xfrm>
          <a:prstGeom prst="ellipse">
            <a:avLst/>
          </a:prstGeom>
          <a:solidFill>
            <a:srgbClr val="464853"/>
          </a:solidFill>
          <a:ln w="12700">
            <a:noFill/>
          </a:ln>
        </p:spPr>
        <p:style>
          <a:lnRef idx="0"/>
          <a:fillRef idx="0"/>
          <a:effectRef idx="0"/>
          <a:fontRef idx="minor"/>
        </p:style>
      </p:sp>
      <p:sp>
        <p:nvSpPr>
          <p:cNvPr id="140" name="Кружок 85"/>
          <p:cNvSpPr/>
          <p:nvPr/>
        </p:nvSpPr>
        <p:spPr>
          <a:xfrm>
            <a:off x="18576720" y="10906200"/>
            <a:ext cx="1029960" cy="1029960"/>
          </a:xfrm>
          <a:prstGeom prst="ellipse">
            <a:avLst/>
          </a:prstGeom>
          <a:solidFill>
            <a:srgbClr val="31333f"/>
          </a:solidFill>
          <a:ln w="12700">
            <a:noFill/>
          </a:ln>
        </p:spPr>
        <p:style>
          <a:lnRef idx="0"/>
          <a:fillRef idx="0"/>
          <a:effectRef idx="0"/>
          <a:fontRef idx="minor"/>
        </p:style>
      </p:sp>
      <p:sp>
        <p:nvSpPr>
          <p:cNvPr id="141" name="Кружок 86"/>
          <p:cNvSpPr/>
          <p:nvPr/>
        </p:nvSpPr>
        <p:spPr>
          <a:xfrm>
            <a:off x="19877040" y="10906200"/>
            <a:ext cx="1029960" cy="1029960"/>
          </a:xfrm>
          <a:prstGeom prst="ellipse">
            <a:avLst/>
          </a:prstGeom>
          <a:solidFill>
            <a:schemeClr val="accent2"/>
          </a:solidFill>
          <a:ln w="12700">
            <a:noFill/>
          </a:ln>
        </p:spPr>
        <p:style>
          <a:lnRef idx="0"/>
          <a:fillRef idx="0"/>
          <a:effectRef idx="0"/>
          <a:fontRef idx="minor"/>
        </p:style>
      </p:sp>
      <p:sp>
        <p:nvSpPr>
          <p:cNvPr id="142" name="Кружок 87"/>
          <p:cNvSpPr/>
          <p:nvPr/>
        </p:nvSpPr>
        <p:spPr>
          <a:xfrm>
            <a:off x="21177000" y="10906200"/>
            <a:ext cx="1029960" cy="1029960"/>
          </a:xfrm>
          <a:prstGeom prst="ellipse">
            <a:avLst/>
          </a:prstGeom>
          <a:solidFill>
            <a:schemeClr val="accent1"/>
          </a:solidFill>
          <a:ln w="12700">
            <a:noFill/>
          </a:ln>
        </p:spPr>
        <p:style>
          <a:lnRef idx="0"/>
          <a:fillRef idx="0"/>
          <a:effectRef idx="0"/>
          <a:fontRef idx="minor"/>
        </p:style>
      </p:sp>
      <p:sp>
        <p:nvSpPr>
          <p:cNvPr id="143" name="Кружок 88"/>
          <p:cNvSpPr/>
          <p:nvPr/>
        </p:nvSpPr>
        <p:spPr>
          <a:xfrm>
            <a:off x="22477320" y="10906200"/>
            <a:ext cx="1029960" cy="1029960"/>
          </a:xfrm>
          <a:prstGeom prst="ellipse">
            <a:avLst/>
          </a:prstGeom>
          <a:solidFill>
            <a:srgbClr val="eef4fe"/>
          </a:solidFill>
          <a:ln w="12700">
            <a:noFill/>
          </a:ln>
        </p:spPr>
        <p:style>
          <a:lnRef idx="0"/>
          <a:fillRef idx="0"/>
          <a:effectRef idx="0"/>
          <a:fontRef idx="minor"/>
        </p:style>
      </p:sp>
      <p:sp>
        <p:nvSpPr>
          <p:cNvPr id="144" name="Кружок 89"/>
          <p:cNvSpPr/>
          <p:nvPr/>
        </p:nvSpPr>
        <p:spPr>
          <a:xfrm>
            <a:off x="23777280" y="10906200"/>
            <a:ext cx="1029960" cy="1029960"/>
          </a:xfrm>
          <a:prstGeom prst="ellipse">
            <a:avLst/>
          </a:prstGeom>
          <a:solidFill>
            <a:srgbClr val="d2dbe4"/>
          </a:solidFill>
          <a:ln w="12700">
            <a:noFill/>
          </a:ln>
        </p:spPr>
        <p:style>
          <a:lnRef idx="0"/>
          <a:fillRef idx="0"/>
          <a:effectRef idx="0"/>
          <a:fontRef idx="minor"/>
        </p:style>
      </p:sp>
      <p:sp>
        <p:nvSpPr>
          <p:cNvPr id="2" name="PlaceHolder 1"/>
          <p:cNvSpPr>
            <a:spLocks noGrp="1"/>
          </p:cNvSpPr>
          <p:nvPr>
            <p:ph type="sldNum" idx="2"/>
          </p:nvPr>
        </p:nvSpPr>
        <p:spPr/>
        <p:txBody>
          <a:bodyPr/>
          <a:p>
            <a:fld id="{DA6BFA7C-6023-44F7-96A5-DCF89043E8D1}" type="slidenum">
              <a:t>16</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itle text slide 21"/>
          <p:cNvSpPr/>
          <p:nvPr/>
        </p:nvSpPr>
        <p:spPr>
          <a:xfrm>
            <a:off x="2394720" y="2072880"/>
            <a:ext cx="911052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Суть проекта</a:t>
            </a:r>
            <a:endParaRPr b="0" lang="en-US" sz="8000" spc="-1" strike="noStrike">
              <a:latin typeface="Arial"/>
            </a:endParaRPr>
          </a:p>
        </p:txBody>
      </p:sp>
      <p:sp>
        <p:nvSpPr>
          <p:cNvPr id="8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7"/>
          <p:cNvSpPr/>
          <p:nvPr/>
        </p:nvSpPr>
        <p:spPr>
          <a:xfrm>
            <a:off x="2451240" y="5003640"/>
            <a:ext cx="19264680" cy="754884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3600" spc="-1" strike="noStrike">
                <a:solidFill>
                  <a:srgbClr val="d2dbe4"/>
                </a:solidFill>
                <a:latin typeface="Open Sans"/>
                <a:ea typeface="Open Sans"/>
              </a:rPr>
              <a:t>Автоматическая генерация твитов на основе аномальных\интересных выступлений игроков НБА</a:t>
            </a:r>
            <a:endParaRPr b="0" lang="en-US" sz="3600" spc="-1" strike="noStrike">
              <a:latin typeface="Arial"/>
            </a:endParaRPr>
          </a:p>
          <a:p>
            <a:pPr>
              <a:lnSpc>
                <a:spcPct val="120000"/>
              </a:lnSpc>
              <a:spcBef>
                <a:spcPts val="2001"/>
              </a:spcBef>
              <a:buNone/>
              <a:tabLst>
                <a:tab algn="l" pos="0"/>
              </a:tabLst>
            </a:pP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Демо-стенд проекта: </a:t>
            </a:r>
            <a:r>
              <a:rPr b="0" lang="ru-RU" sz="3600" spc="-1" strike="noStrike" u="sng">
                <a:solidFill>
                  <a:srgbClr val="635ed5"/>
                </a:solidFill>
                <a:uFillTx/>
                <a:latin typeface="Open Sans"/>
                <a:ea typeface="Open Sans"/>
                <a:hlinkClick r:id="rId1"/>
              </a:rPr>
              <a:t>https://basnya.streamlit.app</a:t>
            </a:r>
            <a:r>
              <a:rPr b="0" lang="ru-RU" sz="3600" spc="-1" strike="noStrike">
                <a:solidFill>
                  <a:srgbClr val="d2dbe4"/>
                </a:solidFill>
                <a:latin typeface="Open Sans"/>
                <a:ea typeface="Open Sans"/>
              </a:rPr>
              <a:t>  </a:t>
            </a:r>
            <a:br>
              <a:rPr sz="3600"/>
            </a:br>
            <a:r>
              <a:rPr b="0" lang="ru-RU" sz="3600" spc="-1" strike="noStrike">
                <a:solidFill>
                  <a:srgbClr val="d2dbe4"/>
                </a:solidFill>
                <a:latin typeface="Open Sans"/>
                <a:ea typeface="Open Sans"/>
              </a:rPr>
              <a:t>Пароль: basnya_weak_password</a:t>
            </a:r>
            <a:endParaRPr b="0" lang="en-US" sz="3600" spc="-1" strike="noStrike">
              <a:latin typeface="Arial"/>
            </a:endParaRPr>
          </a:p>
          <a:p>
            <a:pPr>
              <a:lnSpc>
                <a:spcPct val="120000"/>
              </a:lnSpc>
              <a:spcBef>
                <a:spcPts val="2001"/>
              </a:spcBef>
              <a:buNone/>
              <a:tabLst>
                <a:tab algn="l" pos="0"/>
              </a:tabLst>
            </a:pPr>
            <a:endParaRPr b="0" lang="en-US" sz="3600" spc="-1" strike="noStrike">
              <a:latin typeface="Arial"/>
            </a:endParaRPr>
          </a:p>
          <a:p>
            <a:pPr>
              <a:lnSpc>
                <a:spcPct val="120000"/>
              </a:lnSpc>
              <a:spcBef>
                <a:spcPts val="2001"/>
              </a:spcBef>
              <a:buNone/>
              <a:tabLst>
                <a:tab algn="l" pos="0"/>
              </a:tabLst>
            </a:pPr>
            <a:endParaRPr b="0" lang="en-US" sz="3600" spc="-1" strike="noStrike">
              <a:latin typeface="Arial"/>
            </a:endParaRPr>
          </a:p>
          <a:p>
            <a:pPr>
              <a:lnSpc>
                <a:spcPct val="120000"/>
              </a:lnSpc>
              <a:spcBef>
                <a:spcPts val="2001"/>
              </a:spcBef>
              <a:buNone/>
              <a:tabLst>
                <a:tab algn="l" pos="0"/>
              </a:tabLst>
            </a:pP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Код проекта: </a:t>
            </a:r>
            <a:r>
              <a:rPr b="0" lang="ru-RU" sz="3600" spc="-1" strike="noStrike" u="sng">
                <a:solidFill>
                  <a:srgbClr val="635ed5"/>
                </a:solidFill>
                <a:uFillTx/>
                <a:latin typeface="Open Sans"/>
                <a:ea typeface="Open Sans"/>
                <a:hlinkClick r:id="rId2"/>
              </a:rPr>
              <a:t>https://github.com/no-one2k/basnya</a:t>
            </a:r>
            <a:r>
              <a:rPr b="0" lang="ru-RU" sz="3600" spc="-1" strike="noStrike">
                <a:solidFill>
                  <a:srgbClr val="d2dbe4"/>
                </a:solidFill>
                <a:latin typeface="Open Sans"/>
                <a:ea typeface="Open Sans"/>
              </a:rPr>
              <a:t> </a:t>
            </a:r>
            <a:endParaRPr b="0" lang="en-US" sz="3600" spc="-1" strike="noStrike">
              <a:latin typeface="Arial"/>
            </a:endParaRPr>
          </a:p>
        </p:txBody>
      </p:sp>
      <p:pic>
        <p:nvPicPr>
          <p:cNvPr id="84" name="" descr=""/>
          <p:cNvPicPr/>
          <p:nvPr/>
        </p:nvPicPr>
        <p:blipFill>
          <a:blip r:embed="rId3"/>
          <a:stretch/>
        </p:blipFill>
        <p:spPr>
          <a:xfrm>
            <a:off x="14630400" y="6400800"/>
            <a:ext cx="5035680" cy="5035680"/>
          </a:xfrm>
          <a:prstGeom prst="rect">
            <a:avLst/>
          </a:prstGeom>
          <a:ln w="0">
            <a:noFill/>
          </a:ln>
        </p:spPr>
      </p:pic>
      <p:sp>
        <p:nvSpPr>
          <p:cNvPr id="2" name="PlaceHolder 1"/>
          <p:cNvSpPr>
            <a:spLocks noGrp="1"/>
          </p:cNvSpPr>
          <p:nvPr>
            <p:ph type="sldNum" idx="2"/>
          </p:nvPr>
        </p:nvSpPr>
        <p:spPr/>
        <p:txBody>
          <a:bodyPr/>
          <a:p>
            <a:fld id="{48DF3BDC-1708-4EAF-929F-F92487345047}"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Закругленный прямоугольник"/>
          <p:cNvSpPr/>
          <p:nvPr/>
        </p:nvSpPr>
        <p:spPr>
          <a:xfrm>
            <a:off x="9077400" y="2438280"/>
            <a:ext cx="6227640" cy="8837280"/>
          </a:xfrm>
          <a:prstGeom prst="roundRect">
            <a:avLst>
              <a:gd name="adj" fmla="val 3496"/>
            </a:avLst>
          </a:prstGeom>
          <a:solidFill>
            <a:srgbClr val="31333f"/>
          </a:solidFill>
          <a:ln w="12700">
            <a:noFill/>
          </a:ln>
        </p:spPr>
        <p:style>
          <a:lnRef idx="0"/>
          <a:fillRef idx="0"/>
          <a:effectRef idx="0"/>
          <a:fontRef idx="minor"/>
        </p:style>
      </p:sp>
      <p:sp>
        <p:nvSpPr>
          <p:cNvPr id="86" name="Закругленный прямоугольник"/>
          <p:cNvSpPr/>
          <p:nvPr/>
        </p:nvSpPr>
        <p:spPr>
          <a:xfrm>
            <a:off x="16230600" y="3886200"/>
            <a:ext cx="6227640" cy="8837280"/>
          </a:xfrm>
          <a:prstGeom prst="roundRect">
            <a:avLst>
              <a:gd name="adj" fmla="val 3496"/>
            </a:avLst>
          </a:prstGeom>
          <a:solidFill>
            <a:srgbClr val="31333f"/>
          </a:solidFill>
          <a:ln w="12700">
            <a:noFill/>
          </a:ln>
        </p:spPr>
        <p:style>
          <a:lnRef idx="0"/>
          <a:fillRef idx="0"/>
          <a:effectRef idx="0"/>
          <a:fontRef idx="minor"/>
        </p:style>
      </p:sp>
      <p:sp>
        <p:nvSpPr>
          <p:cNvPr id="87" name="Alice Stark"/>
          <p:cNvSpPr/>
          <p:nvPr/>
        </p:nvSpPr>
        <p:spPr>
          <a:xfrm>
            <a:off x="914400" y="10414080"/>
            <a:ext cx="6629040" cy="19296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ru-RU" sz="6000" spc="-1" strike="noStrike">
                <a:solidFill>
                  <a:srgbClr val="ffffff"/>
                </a:solidFill>
                <a:latin typeface="Maven Pro Medium"/>
                <a:ea typeface="Maven Pro Medium"/>
              </a:rPr>
              <a:t>Алексей</a:t>
            </a:r>
            <a:br>
              <a:rPr sz="6000"/>
            </a:br>
            <a:r>
              <a:rPr b="0" lang="ru-RU" sz="6000" spc="-1" strike="noStrike">
                <a:solidFill>
                  <a:srgbClr val="ffffff"/>
                </a:solidFill>
                <a:latin typeface="Maven Pro Medium"/>
                <a:ea typeface="Maven Pro Medium"/>
              </a:rPr>
              <a:t>LLM Center</a:t>
            </a:r>
            <a:endParaRPr b="0" lang="en-US" sz="6000" spc="-1" strike="noStrike">
              <a:latin typeface="Arial"/>
            </a:endParaRPr>
          </a:p>
        </p:txBody>
      </p:sp>
      <p:sp>
        <p:nvSpPr>
          <p:cNvPr id="88" name="Alex Lee"/>
          <p:cNvSpPr/>
          <p:nvPr/>
        </p:nvSpPr>
        <p:spPr>
          <a:xfrm>
            <a:off x="8458200" y="10415880"/>
            <a:ext cx="6400440" cy="19296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ru-RU" sz="6000" spc="-1" strike="noStrike">
                <a:solidFill>
                  <a:srgbClr val="ffffff"/>
                </a:solidFill>
                <a:latin typeface="Maven Pro Medium"/>
                <a:ea typeface="Maven Pro Medium"/>
              </a:rPr>
              <a:t>Богдан</a:t>
            </a:r>
            <a:br>
              <a:rPr sz="6000"/>
            </a:br>
            <a:r>
              <a:rPr b="0" lang="ru-RU" sz="6000" spc="-1" strike="noStrike">
                <a:solidFill>
                  <a:srgbClr val="ffffff"/>
                </a:solidFill>
                <a:latin typeface="Maven Pro Medium"/>
                <a:ea typeface="Maven Pro Medium"/>
              </a:rPr>
              <a:t>Signal Forward</a:t>
            </a:r>
            <a:endParaRPr b="0" lang="en-US" sz="6000" spc="-1" strike="noStrike">
              <a:latin typeface="Arial"/>
            </a:endParaRPr>
          </a:p>
        </p:txBody>
      </p:sp>
      <p:sp>
        <p:nvSpPr>
          <p:cNvPr id="89" name="Andy Fry"/>
          <p:cNvSpPr/>
          <p:nvPr/>
        </p:nvSpPr>
        <p:spPr>
          <a:xfrm>
            <a:off x="16504560" y="10400400"/>
            <a:ext cx="7225560" cy="28440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ru-RU" sz="6000" spc="-1" strike="noStrike">
                <a:solidFill>
                  <a:srgbClr val="ffffff"/>
                </a:solidFill>
                <a:latin typeface="Maven Pro Medium"/>
                <a:ea typeface="Maven Pro Medium"/>
              </a:rPr>
              <a:t>Борис</a:t>
            </a:r>
            <a:br>
              <a:rPr sz="6000"/>
            </a:br>
            <a:r>
              <a:rPr b="0" lang="ru-RU" sz="6000" spc="-1" strike="noStrike">
                <a:solidFill>
                  <a:srgbClr val="ffffff"/>
                </a:solidFill>
                <a:latin typeface="Maven Pro Medium"/>
                <a:ea typeface="Maven Pro Medium"/>
              </a:rPr>
              <a:t>DB Guard</a:t>
            </a:r>
            <a:br>
              <a:rPr sz="6000"/>
            </a:br>
            <a:endParaRPr b="0" lang="en-US" sz="6000" spc="-1" strike="noStrike">
              <a:latin typeface="Arial"/>
            </a:endParaRPr>
          </a:p>
        </p:txBody>
      </p:sp>
      <p:sp>
        <p:nvSpPr>
          <p:cNvPr id="90" name="PlaceHolder 3"/>
          <p:cNvSpPr/>
          <p:nvPr/>
        </p:nvSpPr>
        <p:spPr>
          <a:xfrm>
            <a:off x="1219320" y="547200"/>
            <a:ext cx="21943440" cy="2288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0" lang="ru-RU" sz="8000" spc="-1" strike="noStrike">
                <a:solidFill>
                  <a:srgbClr val="ffffff"/>
                </a:solidFill>
                <a:latin typeface="Maven Pro Medium"/>
                <a:ea typeface="Maven Pro Medium"/>
              </a:rPr>
              <a:t>Команда</a:t>
            </a:r>
            <a:endParaRPr b="0" lang="en-US" sz="8000" spc="-1" strike="noStrike">
              <a:latin typeface="Arial"/>
            </a:endParaRPr>
          </a:p>
        </p:txBody>
      </p:sp>
      <p:pic>
        <p:nvPicPr>
          <p:cNvPr id="91" name="" descr=""/>
          <p:cNvPicPr/>
          <p:nvPr/>
        </p:nvPicPr>
        <p:blipFill>
          <a:blip r:embed="rId1"/>
          <a:stretch/>
        </p:blipFill>
        <p:spPr>
          <a:xfrm>
            <a:off x="914400" y="2836080"/>
            <a:ext cx="6383160" cy="7221960"/>
          </a:xfrm>
          <a:prstGeom prst="rect">
            <a:avLst/>
          </a:prstGeom>
          <a:ln w="0">
            <a:noFill/>
          </a:ln>
        </p:spPr>
      </p:pic>
      <p:pic>
        <p:nvPicPr>
          <p:cNvPr id="92" name="" descr=""/>
          <p:cNvPicPr/>
          <p:nvPr/>
        </p:nvPicPr>
        <p:blipFill>
          <a:blip r:embed="rId2"/>
          <a:stretch/>
        </p:blipFill>
        <p:spPr>
          <a:xfrm>
            <a:off x="8372880" y="2836080"/>
            <a:ext cx="7171560" cy="7221960"/>
          </a:xfrm>
          <a:prstGeom prst="rect">
            <a:avLst/>
          </a:prstGeom>
          <a:ln w="0">
            <a:noFill/>
          </a:ln>
        </p:spPr>
      </p:pic>
      <p:pic>
        <p:nvPicPr>
          <p:cNvPr id="93" name="" descr=""/>
          <p:cNvPicPr/>
          <p:nvPr/>
        </p:nvPicPr>
        <p:blipFill>
          <a:blip r:embed="rId3"/>
          <a:stretch/>
        </p:blipFill>
        <p:spPr>
          <a:xfrm>
            <a:off x="16277040" y="2836080"/>
            <a:ext cx="7268400" cy="7221960"/>
          </a:xfrm>
          <a:prstGeom prst="rect">
            <a:avLst/>
          </a:prstGeom>
          <a:ln w="0">
            <a:noFill/>
          </a:ln>
        </p:spPr>
      </p:pic>
      <p:sp>
        <p:nvSpPr>
          <p:cNvPr id="2" name="PlaceHolder 1"/>
          <p:cNvSpPr>
            <a:spLocks noGrp="1"/>
          </p:cNvSpPr>
          <p:nvPr>
            <p:ph type="sldNum" idx="1"/>
          </p:nvPr>
        </p:nvSpPr>
        <p:spPr/>
        <p:txBody>
          <a:bodyPr/>
          <a:p>
            <a:fld id="{D1568859-8C77-40C2-BB94-9D6081081072}"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itle text slide"/>
          <p:cNvSpPr/>
          <p:nvPr/>
        </p:nvSpPr>
        <p:spPr>
          <a:xfrm>
            <a:off x="2394720" y="966240"/>
            <a:ext cx="1863504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Для кого\чего мы делали проект</a:t>
            </a:r>
            <a:endParaRPr b="0" lang="en-US" sz="8000" spc="-1" strike="noStrike">
              <a:latin typeface="Arial"/>
            </a:endParaRPr>
          </a:p>
        </p:txBody>
      </p:sp>
      <p:pic>
        <p:nvPicPr>
          <p:cNvPr id="95" name="" descr=""/>
          <p:cNvPicPr/>
          <p:nvPr/>
        </p:nvPicPr>
        <p:blipFill>
          <a:blip r:embed="rId1"/>
          <a:stretch/>
        </p:blipFill>
        <p:spPr>
          <a:xfrm>
            <a:off x="952200" y="2891160"/>
            <a:ext cx="4762080" cy="4762080"/>
          </a:xfrm>
          <a:prstGeom prst="rect">
            <a:avLst/>
          </a:prstGeom>
          <a:ln w="0">
            <a:noFill/>
          </a:ln>
        </p:spPr>
      </p:pic>
      <p:sp>
        <p:nvSpPr>
          <p:cNvPr id="96" name=""/>
          <p:cNvSpPr/>
          <p:nvPr/>
        </p:nvSpPr>
        <p:spPr>
          <a:xfrm>
            <a:off x="914400" y="8148960"/>
            <a:ext cx="5028480" cy="2137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600" spc="-1" strike="noStrike">
                <a:solidFill>
                  <a:srgbClr val="000000"/>
                </a:solidFill>
                <a:latin typeface="Arial"/>
                <a:ea typeface="DejaVu Sans"/>
              </a:rPr>
              <a:t>Coach Nick</a:t>
            </a:r>
            <a:endParaRPr b="0" lang="en-US" sz="3600" spc="-1" strike="noStrike">
              <a:latin typeface="Arial"/>
            </a:endParaRPr>
          </a:p>
          <a:p>
            <a:pPr marL="216000" indent="-216000">
              <a:lnSpc>
                <a:spcPct val="100000"/>
              </a:lnSpc>
              <a:buClr>
                <a:srgbClr val="ffffff"/>
              </a:buClr>
              <a:buSzPct val="45000"/>
              <a:buFont typeface="Wingdings" charset="2"/>
              <a:buChar char=""/>
            </a:pPr>
            <a:r>
              <a:rPr b="0" lang="en-US" sz="3600" spc="-1" strike="noStrike">
                <a:solidFill>
                  <a:srgbClr val="000000"/>
                </a:solidFill>
                <a:latin typeface="Arial"/>
                <a:ea typeface="DejaVu Sans"/>
              </a:rPr>
              <a:t>Nick Hauselman</a:t>
            </a:r>
            <a:endParaRPr b="0" lang="en-US" sz="3600" spc="-1" strike="noStrike">
              <a:latin typeface="Arial"/>
            </a:endParaRPr>
          </a:p>
          <a:p>
            <a:pPr marL="216000" indent="-216000">
              <a:lnSpc>
                <a:spcPct val="100000"/>
              </a:lnSpc>
              <a:buClr>
                <a:srgbClr val="ffffff"/>
              </a:buClr>
              <a:buSzPct val="45000"/>
              <a:buFont typeface="Wingdings" charset="2"/>
              <a:buChar char=""/>
            </a:pPr>
            <a:r>
              <a:rPr b="0" lang="en-US" sz="3600" spc="-1" strike="noStrike" u="sng">
                <a:solidFill>
                  <a:srgbClr val="635ed5"/>
                </a:solidFill>
                <a:uFillTx/>
                <a:latin typeface="Arial"/>
                <a:ea typeface="DejaVu Sans"/>
                <a:hlinkClick r:id="rId2"/>
              </a:rPr>
              <a:t>твиттер</a:t>
            </a:r>
            <a:r>
              <a:rPr b="0" lang="en-US" sz="3600" spc="-1" strike="noStrike">
                <a:solidFill>
                  <a:srgbClr val="000000"/>
                </a:solidFill>
                <a:latin typeface="Arial"/>
                <a:ea typeface="DejaVu Sans"/>
              </a:rPr>
              <a:t>: 144.5K </a:t>
            </a:r>
            <a:endParaRPr b="0" lang="en-US" sz="3600" spc="-1" strike="noStrike">
              <a:latin typeface="Arial"/>
            </a:endParaRPr>
          </a:p>
          <a:p>
            <a:pPr marL="216000" indent="-216000">
              <a:lnSpc>
                <a:spcPct val="100000"/>
              </a:lnSpc>
              <a:buClr>
                <a:srgbClr val="ffffff"/>
              </a:buClr>
              <a:buSzPct val="45000"/>
              <a:buFont typeface="Wingdings" charset="2"/>
              <a:buChar char=""/>
            </a:pPr>
            <a:r>
              <a:rPr b="0" lang="en-US" sz="3600" spc="-1" strike="noStrike" u="sng">
                <a:solidFill>
                  <a:srgbClr val="635ed5"/>
                </a:solidFill>
                <a:uFillTx/>
                <a:latin typeface="Arial"/>
                <a:ea typeface="DejaVu Sans"/>
                <a:hlinkClick r:id="rId3"/>
              </a:rPr>
              <a:t>ютуб</a:t>
            </a:r>
            <a:r>
              <a:rPr b="0" lang="en-US" sz="3600" spc="-1" strike="noStrike">
                <a:solidFill>
                  <a:srgbClr val="000000"/>
                </a:solidFill>
                <a:latin typeface="Arial"/>
                <a:ea typeface="DejaVu Sans"/>
              </a:rPr>
              <a:t>: 866K</a:t>
            </a:r>
            <a:endParaRPr b="0" lang="en-US" sz="3600" spc="-1" strike="noStrike">
              <a:latin typeface="Arial"/>
            </a:endParaRPr>
          </a:p>
        </p:txBody>
      </p:sp>
      <p:pic>
        <p:nvPicPr>
          <p:cNvPr id="97" name="" descr=""/>
          <p:cNvPicPr/>
          <p:nvPr/>
        </p:nvPicPr>
        <p:blipFill>
          <a:blip r:embed="rId4"/>
          <a:stretch/>
        </p:blipFill>
        <p:spPr>
          <a:xfrm>
            <a:off x="6400800" y="2743200"/>
            <a:ext cx="16915680" cy="10387800"/>
          </a:xfrm>
          <a:prstGeom prst="rect">
            <a:avLst/>
          </a:prstGeom>
          <a:ln w="0">
            <a:noFill/>
          </a:ln>
        </p:spPr>
      </p:pic>
      <p:sp>
        <p:nvSpPr>
          <p:cNvPr id="2" name="PlaceHolder 1"/>
          <p:cNvSpPr>
            <a:spLocks noGrp="1"/>
          </p:cNvSpPr>
          <p:nvPr>
            <p:ph type="sldNum" idx="2"/>
          </p:nvPr>
        </p:nvSpPr>
        <p:spPr/>
        <p:txBody>
          <a:bodyPr/>
          <a:p>
            <a:fld id="{62982101-783D-4F1E-9640-3CFBE435E8DA}"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1218960" y="547200"/>
            <a:ext cx="21943440" cy="2288520"/>
          </a:xfrm>
          <a:prstGeom prst="rect">
            <a:avLst/>
          </a:prstGeom>
          <a:noFill/>
          <a:ln w="0">
            <a:noFill/>
          </a:ln>
        </p:spPr>
        <p:txBody>
          <a:bodyPr lIns="0" rIns="0" tIns="0" bIns="0" anchor="ctr">
            <a:noAutofit/>
          </a:bodyPr>
          <a:p>
            <a:pPr>
              <a:lnSpc>
                <a:spcPct val="100000"/>
              </a:lnSpc>
              <a:buNone/>
              <a:tabLst>
                <a:tab algn="l" pos="0"/>
              </a:tabLst>
            </a:pPr>
            <a:r>
              <a:rPr b="0" lang="ru-RU" sz="8000" spc="-1" strike="noStrike">
                <a:solidFill>
                  <a:srgbClr val="ffffff"/>
                </a:solidFill>
                <a:latin typeface="Maven Pro Medium"/>
                <a:ea typeface="Maven Pro Medium"/>
              </a:rPr>
              <a:t>Цели проекта</a:t>
            </a:r>
            <a:endParaRPr b="0" lang="en-US" sz="8000" spc="-1" strike="noStrike">
              <a:latin typeface="Arial"/>
            </a:endParaRPr>
          </a:p>
        </p:txBody>
      </p:sp>
      <p:sp>
        <p:nvSpPr>
          <p:cNvPr id="99" name="PlaceHolder 2"/>
          <p:cNvSpPr>
            <a:spLocks noGrp="1"/>
          </p:cNvSpPr>
          <p:nvPr>
            <p:ph/>
          </p:nvPr>
        </p:nvSpPr>
        <p:spPr>
          <a:xfrm>
            <a:off x="915120" y="3200400"/>
            <a:ext cx="21943440" cy="8914320"/>
          </a:xfrm>
          <a:prstGeom prst="rect">
            <a:avLst/>
          </a:prstGeom>
          <a:noFill/>
          <a:ln w="0">
            <a:noFill/>
          </a:ln>
        </p:spPr>
        <p:txBody>
          <a:bodyPr lIns="0" rIns="0" tIns="0" bIns="0" anchor="t">
            <a:normAutofit/>
          </a:bodyPr>
          <a:p>
            <a:pPr marL="432000" indent="-324000">
              <a:lnSpc>
                <a:spcPct val="100000"/>
              </a:lnSpc>
              <a:buClr>
                <a:srgbClr val="ffffff"/>
              </a:buClr>
              <a:buSzPct val="45000"/>
              <a:buFont typeface="Wingdings" charset="2"/>
              <a:buChar char=""/>
              <a:tabLst>
                <a:tab algn="l" pos="0"/>
              </a:tabLst>
            </a:pPr>
            <a:r>
              <a:rPr b="0" lang="en-US" sz="3600" spc="-1" strike="noStrike">
                <a:solidFill>
                  <a:srgbClr val="ffffff"/>
                </a:solidFill>
                <a:latin typeface="Maven Pro Medium"/>
                <a:ea typeface="Maven Pro Medium"/>
              </a:rPr>
              <a:t>Автоматизировать создание контента на стыке баскетбола и статистики</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Меньше трудозатрат</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Чаще публикации</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Меньше пауза между окончанием игры и выходом контента</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Больше разнообразия</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Шире охват команд и игроков</a:t>
            </a:r>
            <a:br>
              <a:rPr sz="3600"/>
            </a:br>
            <a:r>
              <a:rPr b="0" lang="en-US" sz="3600" spc="-1" strike="noStrike">
                <a:solidFill>
                  <a:srgbClr val="ffffff"/>
                </a:solidFill>
                <a:latin typeface="Maven Pro Medium"/>
                <a:ea typeface="Maven Pro Medium"/>
              </a:rPr>
              <a:t> </a:t>
            </a:r>
            <a:endParaRPr b="0" lang="en-US" sz="3600" spc="-1" strike="noStrike">
              <a:latin typeface="Arial"/>
            </a:endParaRPr>
          </a:p>
          <a:p>
            <a:pPr marL="432000" indent="-324000">
              <a:lnSpc>
                <a:spcPct val="100000"/>
              </a:lnSpc>
              <a:buClr>
                <a:srgbClr val="ffffff"/>
              </a:buClr>
              <a:buSzPct val="45000"/>
              <a:buFont typeface="Wingdings" charset="2"/>
              <a:buChar char=""/>
              <a:tabLst>
                <a:tab algn="l" pos="0"/>
              </a:tabLst>
            </a:pPr>
            <a:r>
              <a:rPr b="0" lang="en-US" sz="3600" spc="-1" strike="noStrike">
                <a:solidFill>
                  <a:srgbClr val="ffffff"/>
                </a:solidFill>
                <a:latin typeface="Maven Pro Medium"/>
                <a:ea typeface="Maven Pro Medium"/>
              </a:rPr>
              <a:t>Освоение техник и инструментов построения ML систем</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ML Design Doc как методологический подход</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LLM</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Инструменты для ETL, ML Observability и прототипирования UI </a:t>
            </a:r>
            <a:endParaRPr b="0" lang="en-US" sz="3600" spc="-1" strike="noStrike">
              <a:latin typeface="Arial"/>
            </a:endParaRPr>
          </a:p>
        </p:txBody>
      </p:sp>
      <p:sp>
        <p:nvSpPr>
          <p:cNvPr id="4" name="PlaceHolder 3"/>
          <p:cNvSpPr>
            <a:spLocks noGrp="1"/>
          </p:cNvSpPr>
          <p:nvPr>
            <p:ph type="sldNum" idx="2"/>
          </p:nvPr>
        </p:nvSpPr>
        <p:spPr/>
        <p:txBody>
          <a:bodyPr/>
          <a:p>
            <a:fld id="{6A018D97-965A-4855-8EF0-2CAFED51B3F6}"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itle text slide 2"/>
          <p:cNvSpPr/>
          <p:nvPr/>
        </p:nvSpPr>
        <p:spPr>
          <a:xfrm>
            <a:off x="2394720" y="2072880"/>
            <a:ext cx="1954944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Основной сценарий использования</a:t>
            </a:r>
            <a:endParaRPr b="0" lang="en-US" sz="8000" spc="-1" strike="noStrike">
              <a:latin typeface="Arial"/>
            </a:endParaRPr>
          </a:p>
        </p:txBody>
      </p:sp>
      <p:sp>
        <p:nvSpPr>
          <p:cNvPr id="10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2"/>
          <p:cNvSpPr/>
          <p:nvPr/>
        </p:nvSpPr>
        <p:spPr>
          <a:xfrm>
            <a:off x="2360520" y="4663440"/>
            <a:ext cx="19225800" cy="663660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3600" spc="-1" strike="noStrike">
                <a:solidFill>
                  <a:srgbClr val="d2dbe4"/>
                </a:solidFill>
                <a:latin typeface="Open Sans"/>
                <a:ea typeface="Open Sans"/>
              </a:rPr>
              <a:t>1) Пользователь авторизуется и выбирает дату, за которую он хочет проанализировать игры </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2) Игры для этой даты загружаются в хранилище</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3) Пользователь выбирает какие игры ему хочется проанализировать</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4) Для выбранных игр происходит поиск потенциально интересных фактов </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5) По этим фактам генерируются твиты</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6) Пользователь публикует твит(ы) в исходном виде или проводит дополнительное ручное исследование на их основе </a:t>
            </a:r>
            <a:endParaRPr b="0" lang="en-US" sz="3600" spc="-1" strike="noStrike">
              <a:latin typeface="Arial"/>
            </a:endParaRPr>
          </a:p>
        </p:txBody>
      </p:sp>
      <p:sp>
        <p:nvSpPr>
          <p:cNvPr id="2" name="PlaceHolder 1"/>
          <p:cNvSpPr>
            <a:spLocks noGrp="1"/>
          </p:cNvSpPr>
          <p:nvPr>
            <p:ph type="sldNum" idx="2"/>
          </p:nvPr>
        </p:nvSpPr>
        <p:spPr/>
        <p:txBody>
          <a:bodyPr/>
          <a:p>
            <a:fld id="{D48BC8A3-EE32-4F91-8050-D6E6D4D921F4}"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itle text slide 1"/>
          <p:cNvSpPr/>
          <p:nvPr/>
        </p:nvSpPr>
        <p:spPr>
          <a:xfrm>
            <a:off x="2394720" y="2072880"/>
            <a:ext cx="1954944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Основной сценарий использования</a:t>
            </a:r>
            <a:endParaRPr b="0" lang="en-US" sz="8000" spc="-1" strike="noStrike">
              <a:latin typeface="Arial"/>
            </a:endParaRPr>
          </a:p>
        </p:txBody>
      </p:sp>
      <p:pic>
        <p:nvPicPr>
          <p:cNvPr id="103" name="" descr=""/>
          <p:cNvPicPr/>
          <p:nvPr/>
        </p:nvPicPr>
        <p:blipFill>
          <a:blip r:embed="rId1"/>
          <a:stretch/>
        </p:blipFill>
        <p:spPr>
          <a:xfrm>
            <a:off x="1904760" y="4343400"/>
            <a:ext cx="20573640" cy="5042520"/>
          </a:xfrm>
          <a:prstGeom prst="rect">
            <a:avLst/>
          </a:prstGeom>
          <a:ln w="0">
            <a:noFill/>
          </a:ln>
        </p:spPr>
      </p:pic>
      <p:sp>
        <p:nvSpPr>
          <p:cNvPr id="2" name="PlaceHolder 1"/>
          <p:cNvSpPr>
            <a:spLocks noGrp="1"/>
          </p:cNvSpPr>
          <p:nvPr>
            <p:ph type="sldNum" idx="2"/>
          </p:nvPr>
        </p:nvSpPr>
        <p:spPr/>
        <p:txBody>
          <a:bodyPr/>
          <a:p>
            <a:fld id="{CC1E05FE-DFA7-4356-9E5A-A47B02A873ED}"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itle text slide 6"/>
          <p:cNvSpPr/>
          <p:nvPr/>
        </p:nvSpPr>
        <p:spPr>
          <a:xfrm>
            <a:off x="2394720" y="2072880"/>
            <a:ext cx="1954944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Основной сценарий использования</a:t>
            </a:r>
            <a:endParaRPr b="0" lang="en-US" sz="8000" spc="-1" strike="noStrike">
              <a:latin typeface="Arial"/>
            </a:endParaRPr>
          </a:p>
        </p:txBody>
      </p:sp>
      <p:pic>
        <p:nvPicPr>
          <p:cNvPr id="105" name="" descr=""/>
          <p:cNvPicPr/>
          <p:nvPr/>
        </p:nvPicPr>
        <p:blipFill>
          <a:blip r:embed="rId1"/>
          <a:stretch/>
        </p:blipFill>
        <p:spPr>
          <a:xfrm>
            <a:off x="2019240" y="3989160"/>
            <a:ext cx="20345040" cy="5840280"/>
          </a:xfrm>
          <a:prstGeom prst="rect">
            <a:avLst/>
          </a:prstGeom>
          <a:ln w="0">
            <a:noFill/>
          </a:ln>
        </p:spPr>
      </p:pic>
      <p:sp>
        <p:nvSpPr>
          <p:cNvPr id="2" name="PlaceHolder 1"/>
          <p:cNvSpPr>
            <a:spLocks noGrp="1"/>
          </p:cNvSpPr>
          <p:nvPr>
            <p:ph type="sldNum" idx="2"/>
          </p:nvPr>
        </p:nvSpPr>
        <p:spPr/>
        <p:txBody>
          <a:bodyPr/>
          <a:p>
            <a:fld id="{74543D6F-5661-4C0F-8F33-1BBFA6348C5C}"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itle text slide 7"/>
          <p:cNvSpPr/>
          <p:nvPr/>
        </p:nvSpPr>
        <p:spPr>
          <a:xfrm>
            <a:off x="2394720" y="2072880"/>
            <a:ext cx="1954944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Основной сценарий использования</a:t>
            </a:r>
            <a:endParaRPr b="0" lang="en-US" sz="8000" spc="-1" strike="noStrike">
              <a:latin typeface="Arial"/>
            </a:endParaRPr>
          </a:p>
        </p:txBody>
      </p:sp>
      <p:pic>
        <p:nvPicPr>
          <p:cNvPr id="107" name="" descr=""/>
          <p:cNvPicPr/>
          <p:nvPr/>
        </p:nvPicPr>
        <p:blipFill>
          <a:blip r:embed="rId1"/>
          <a:stretch/>
        </p:blipFill>
        <p:spPr>
          <a:xfrm>
            <a:off x="2019240" y="3657600"/>
            <a:ext cx="20345040" cy="9104400"/>
          </a:xfrm>
          <a:prstGeom prst="rect">
            <a:avLst/>
          </a:prstGeom>
          <a:ln w="0">
            <a:noFill/>
          </a:ln>
        </p:spPr>
      </p:pic>
      <p:sp>
        <p:nvSpPr>
          <p:cNvPr id="2" name="PlaceHolder 1"/>
          <p:cNvSpPr>
            <a:spLocks noGrp="1"/>
          </p:cNvSpPr>
          <p:nvPr>
            <p:ph type="sldNum" idx="2"/>
          </p:nvPr>
        </p:nvSpPr>
        <p:spPr/>
        <p:txBody>
          <a:bodyPr/>
          <a:p>
            <a:fld id="{56B08454-545B-4284-9219-12C872F70527}"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343</TotalTime>
  <Application>LibreOffice/7.3.7.2$Linux_X86_64 LibreOffice_project/30$Build-2</Application>
  <AppVersion>15.0000</AppVersion>
  <Words>3834</Words>
  <Paragraphs>281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2023-12-24T11:55:18Z</dcterms:modified>
  <cp:revision>35</cp:revision>
  <dc:subject/>
  <dc:title>Презентация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Произвольный</vt:lpwstr>
  </property>
  <property fmtid="{D5CDD505-2E9C-101B-9397-08002B2CF9AE}" pid="4" name="Slides">
    <vt:i4>39</vt:i4>
  </property>
</Properties>
</file>