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8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  <p:sldMasterId id="2147483665" r:id="rId2"/>
    <p:sldMasterId id="2147483666" r:id="rId3"/>
    <p:sldMasterId id="2147483667" r:id="rId4"/>
    <p:sldMasterId id="2147483668" r:id="rId5"/>
  </p:sldMasterIdLst>
  <p:notesMasterIdLst>
    <p:notesMasterId r:id="rId3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7" r:id="rId35"/>
  </p:sldIdLst>
  <p:sldSz cx="9144000" cy="5143500" type="screen16x9"/>
  <p:notesSz cx="9874250" cy="67976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tur Tyloch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BDDBF2-1712-4846-ABAD-4C938FA2F8A9}">
  <a:tblStyle styleId="{80BDDBF2-1712-4846-ABAD-4C938FA2F8A9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EEF0"/>
          </a:solidFill>
        </a:fill>
      </a:tcStyle>
    </a:wholeTbl>
    <a:band1H>
      <a:tcStyle>
        <a:tcBdr/>
        <a:fill>
          <a:solidFill>
            <a:srgbClr val="CADCE1"/>
          </a:solidFill>
        </a:fill>
      </a:tcStyle>
    </a:band1H>
    <a:band1V>
      <a:tcStyle>
        <a:tcBdr/>
        <a:fill>
          <a:solidFill>
            <a:srgbClr val="CADCE1"/>
          </a:solidFill>
        </a:fill>
      </a:tcStyle>
    </a:band1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4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71"/>
  </p:normalViewPr>
  <p:slideViewPr>
    <p:cSldViewPr>
      <p:cViewPr varScale="1">
        <p:scale>
          <a:sx n="123" d="100"/>
          <a:sy n="123" d="100"/>
        </p:scale>
        <p:origin x="78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commentAuthors" Target="commentAuthor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4">
    <p:pos x="6000" y="0"/>
    <p:text>+john.zannos@canonical.com. You will present  22 to 30.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3">
    <p:pos x="6000" y="0"/>
    <p:text>+john.zannos@canonical.com  juju charms and bundles enable  VNF vendors ecosystem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2">
    <p:pos x="6000" y="0"/>
    <p:text>+john.zannos@canonical.com automation /Juju help to accelerate development cycle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5593123" y="0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671763" y="509587"/>
            <a:ext cx="4530724" cy="25495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87425" y="3228896"/>
            <a:ext cx="7899400" cy="30589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95621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87425" y="3228896"/>
            <a:ext cx="7899400" cy="30589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772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987425" y="3228896"/>
            <a:ext cx="7899400" cy="30589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435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987425" y="3228896"/>
            <a:ext cx="7899400" cy="30589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9602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987425" y="3228896"/>
            <a:ext cx="7899400" cy="30589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7"/>
            <a:ext cx="4530724" cy="25495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5608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7"/>
            <a:ext cx="4530724" cy="25495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987425" y="3228896"/>
            <a:ext cx="7899400" cy="30589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9161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7"/>
            <a:ext cx="4530724" cy="25495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987425" y="3228896"/>
            <a:ext cx="7899400" cy="30589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Shape 337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1683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7"/>
            <a:ext cx="4530724" cy="25495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987425" y="3228896"/>
            <a:ext cx="7899400" cy="30589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2053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7"/>
            <a:ext cx="4530724" cy="25495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987425" y="3228896"/>
            <a:ext cx="7899400" cy="30589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1779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987425" y="3228896"/>
            <a:ext cx="7899400" cy="30589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7"/>
            <a:ext cx="4530724" cy="25495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4932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2341563" y="554038"/>
            <a:ext cx="4918075" cy="27670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987425" y="3228896"/>
            <a:ext cx="7899400" cy="30589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Shape 418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986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987425" y="3228896"/>
            <a:ext cx="7899400" cy="30589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7"/>
            <a:ext cx="4530724" cy="25495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456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87425" y="3228896"/>
            <a:ext cx="7899300" cy="305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789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987425" y="3228896"/>
            <a:ext cx="7899400" cy="30589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7"/>
            <a:ext cx="4530724" cy="25495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3981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987425" y="3228896"/>
            <a:ext cx="7899400" cy="30589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7"/>
            <a:ext cx="4530724" cy="25495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8590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987425" y="3228896"/>
            <a:ext cx="7899400" cy="30589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7"/>
            <a:ext cx="4530724" cy="25495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7364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987425" y="3228896"/>
            <a:ext cx="7899400" cy="30589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8" name="Shape 648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7"/>
            <a:ext cx="4530724" cy="25495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2040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987425" y="3228896"/>
            <a:ext cx="7899400" cy="30589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7"/>
            <a:ext cx="4530724" cy="25495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3860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987425" y="3228896"/>
            <a:ext cx="7899400" cy="30589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7"/>
            <a:ext cx="4530724" cy="25495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68591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987425" y="3228896"/>
            <a:ext cx="7899400" cy="30589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7"/>
            <a:ext cx="4530724" cy="25495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94478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body" idx="1"/>
          </p:nvPr>
        </p:nvSpPr>
        <p:spPr>
          <a:xfrm>
            <a:off x="987425" y="3228896"/>
            <a:ext cx="7899400" cy="30589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1" name="Shape 681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7"/>
            <a:ext cx="4530724" cy="25495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90053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>
            <a:spLocks noGrp="1"/>
          </p:cNvSpPr>
          <p:nvPr>
            <p:ph type="body" idx="1"/>
          </p:nvPr>
        </p:nvSpPr>
        <p:spPr>
          <a:xfrm>
            <a:off x="987425" y="3228896"/>
            <a:ext cx="7899400" cy="30589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1" name="Shape 691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7"/>
            <a:ext cx="4530724" cy="25495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32847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>
            <a:off x="987425" y="3228896"/>
            <a:ext cx="7899400" cy="30589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9" name="Shape 699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7"/>
            <a:ext cx="4530724" cy="25495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9783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987425" y="3228896"/>
            <a:ext cx="7899400" cy="30589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5040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987425" y="3228896"/>
            <a:ext cx="7899400" cy="30589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3" name="Shape 78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7"/>
            <a:ext cx="4530724" cy="25495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7450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7"/>
            <a:ext cx="4530724" cy="25495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87425" y="3228896"/>
            <a:ext cx="7899400" cy="30589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1726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7"/>
            <a:ext cx="4530724" cy="25495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987425" y="3228896"/>
            <a:ext cx="7899400" cy="30589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0642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987425" y="3228896"/>
            <a:ext cx="7899400" cy="30589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85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987425" y="3228896"/>
            <a:ext cx="7899400" cy="30589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62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987425" y="3228896"/>
            <a:ext cx="7899400" cy="30589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7"/>
            <a:ext cx="4530724" cy="25495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6062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987425" y="3228896"/>
            <a:ext cx="7899400" cy="30589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708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range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28650" y="2076718"/>
            <a:ext cx="7886700" cy="26466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57150" algn="l" rtl="0">
              <a:lnSpc>
                <a:spcPct val="90000"/>
              </a:lnSpc>
              <a:spcBef>
                <a:spcPts val="750"/>
              </a:spcBef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514350" marR="0" lvl="1" indent="-85725" algn="l" rtl="0">
              <a:lnSpc>
                <a:spcPct val="90000"/>
              </a:lnSpc>
              <a:spcBef>
                <a:spcPts val="375"/>
              </a:spcBef>
              <a:buClr>
                <a:srgbClr val="7F7F7F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857250" marR="0" lvl="2" indent="-85725" algn="l" rtl="0">
              <a:lnSpc>
                <a:spcPct val="90000"/>
              </a:lnSpc>
              <a:spcBef>
                <a:spcPts val="375"/>
              </a:spcBef>
              <a:buClr>
                <a:srgbClr val="7F7F7F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rgbClr val="7F7F7F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rgbClr val="7F7F7F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28650" y="1587490"/>
            <a:ext cx="7886700" cy="4892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8723D"/>
              </a:buClr>
              <a:buFont typeface="Raleway"/>
              <a:buNone/>
              <a:defRPr sz="3300" b="1" i="0" u="none" strike="noStrike" cap="none">
                <a:solidFill>
                  <a:srgbClr val="E8723D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-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8460432" y="0"/>
            <a:ext cx="683567" cy="6274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 flipH="1">
            <a:off x="0" y="0"/>
            <a:ext cx="8417168" cy="627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74625" marR="0" lvl="0" indent="-9525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539750" y="1006078"/>
            <a:ext cx="8064499" cy="3509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800100" marR="0" lvl="1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2573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714500" marR="0" lvl="3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171700" marR="0" lvl="4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- Bullet 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8460432" y="0"/>
            <a:ext cx="683567" cy="6274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 flipH="1">
            <a:off x="0" y="0"/>
            <a:ext cx="8417168" cy="627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74625" marR="0" lvl="0" indent="-9525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539750" y="1006078"/>
            <a:ext cx="8064499" cy="3509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800100" marR="0" lvl="1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2573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714500" marR="0" lvl="3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171700" marR="0" lvl="4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- Title 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8460432" y="0"/>
            <a:ext cx="683567" cy="6274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 flipH="1">
            <a:off x="0" y="0"/>
            <a:ext cx="8417168" cy="627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74625" marR="0" lvl="0" indent="-9525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lefónica - Titular dos  línea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460432" y="0"/>
            <a:ext cx="683567" cy="6274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 flipH="1">
            <a:off x="0" y="0"/>
            <a:ext cx="8417168" cy="627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74625" marR="0" lvl="0" indent="-9525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5612" y="308847"/>
            <a:ext cx="8229600" cy="868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4625" marR="0" lvl="0" indent="-9525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815202" y="4969683"/>
            <a:ext cx="2133599" cy="595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ront - Whit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ront - Presentation 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Shape 76"/>
          <p:cNvGrpSpPr/>
          <p:nvPr/>
        </p:nvGrpSpPr>
        <p:grpSpPr>
          <a:xfrm>
            <a:off x="-23446" y="1714500"/>
            <a:ext cx="9167445" cy="1619249"/>
            <a:chOff x="-23446" y="2286000"/>
            <a:chExt cx="9167445" cy="2158999"/>
          </a:xfrm>
        </p:grpSpPr>
        <p:sp>
          <p:nvSpPr>
            <p:cNvPr id="77" name="Shape 77"/>
            <p:cNvSpPr/>
            <p:nvPr/>
          </p:nvSpPr>
          <p:spPr>
            <a:xfrm>
              <a:off x="128954" y="2286000"/>
              <a:ext cx="8663354" cy="2158999"/>
            </a:xfrm>
            <a:prstGeom prst="rect">
              <a:avLst/>
            </a:prstGeom>
            <a:solidFill>
              <a:srgbClr val="E7E7E0"/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-23446" y="2286000"/>
              <a:ext cx="152399" cy="215899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128954" y="2286000"/>
              <a:ext cx="82062" cy="215899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8792307" y="2286000"/>
              <a:ext cx="351692" cy="215899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970084" y="1806178"/>
            <a:ext cx="7772400" cy="7655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341685" y="2614953"/>
            <a:ext cx="6400799" cy="6643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D92"/>
              </a:buClr>
              <a:buFont typeface="Trebuchet MS"/>
              <a:buNone/>
              <a:defRPr sz="2400" b="0" i="0" u="none" strike="noStrike" cap="none">
                <a:solidFill>
                  <a:srgbClr val="888D9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D92"/>
              </a:buClr>
              <a:buFont typeface="Trebuchet MS"/>
              <a:buNone/>
              <a:defRPr sz="2400" b="0" i="0" u="none" strike="noStrike" cap="none">
                <a:solidFill>
                  <a:srgbClr val="888D9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D92"/>
              </a:buClr>
              <a:buFont typeface="Trebuchet MS"/>
              <a:buNone/>
              <a:defRPr sz="2400" b="0" i="0" u="none" strike="noStrike" cap="none">
                <a:solidFill>
                  <a:srgbClr val="888D9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D92"/>
              </a:buClr>
              <a:buFont typeface="Trebuchet MS"/>
              <a:buNone/>
              <a:defRPr sz="2400" b="0" i="0" u="none" strike="noStrike" cap="none">
                <a:solidFill>
                  <a:srgbClr val="888D9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D92"/>
              </a:buClr>
              <a:buFont typeface="Trebuchet MS"/>
              <a:buNone/>
              <a:defRPr sz="2400" b="0" i="0" u="none" strike="noStrike" cap="none">
                <a:solidFill>
                  <a:srgbClr val="888D9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D92"/>
              </a:buClr>
              <a:buFont typeface="Trebuchet MS"/>
              <a:buNone/>
              <a:defRPr sz="2400" b="0" i="0" u="none" strike="noStrike" cap="none">
                <a:solidFill>
                  <a:srgbClr val="888D9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D92"/>
              </a:buClr>
              <a:buFont typeface="Trebuchet MS"/>
              <a:buNone/>
              <a:defRPr sz="2400" b="0" i="0" u="none" strike="noStrike" cap="none">
                <a:solidFill>
                  <a:srgbClr val="888D9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D92"/>
              </a:buClr>
              <a:buFont typeface="Trebuchet MS"/>
              <a:buNone/>
              <a:defRPr sz="2400" b="0" i="0" u="none" strike="noStrike" cap="none">
                <a:solidFill>
                  <a:srgbClr val="888D9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rang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28650" y="1587490"/>
            <a:ext cx="7886700" cy="479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8723D"/>
              </a:buClr>
              <a:buFont typeface="Raleway"/>
              <a:buNone/>
              <a:defRPr sz="3300" b="1" i="0" u="none" strike="noStrike" cap="none">
                <a:solidFill>
                  <a:srgbClr val="E8723D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628650" y="2067059"/>
            <a:ext cx="7886700" cy="26049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57150" algn="l" rtl="0">
              <a:lnSpc>
                <a:spcPct val="90000"/>
              </a:lnSpc>
              <a:spcBef>
                <a:spcPts val="750"/>
              </a:spcBef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514350" marR="0" lvl="1" indent="-85725" algn="l" rtl="0">
              <a:lnSpc>
                <a:spcPct val="90000"/>
              </a:lnSpc>
              <a:spcBef>
                <a:spcPts val="375"/>
              </a:spcBef>
              <a:buClr>
                <a:srgbClr val="7F7F7F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857250" marR="0" lvl="2" indent="-85725" algn="l" rtl="0">
              <a:lnSpc>
                <a:spcPct val="90000"/>
              </a:lnSpc>
              <a:spcBef>
                <a:spcPts val="375"/>
              </a:spcBef>
              <a:buClr>
                <a:srgbClr val="7F7F7F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rgbClr val="7F7F7F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rgbClr val="7F7F7F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- 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460432" y="0"/>
            <a:ext cx="683567" cy="6274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 flipH="1">
            <a:off x="0" y="0"/>
            <a:ext cx="8417168" cy="627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74625" marR="0" lvl="0" indent="-9525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-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8460432" y="0"/>
            <a:ext cx="683567" cy="6274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 flipH="1">
            <a:off x="0" y="0"/>
            <a:ext cx="8417168" cy="627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74625" marR="0" lvl="0" indent="-9525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539750" y="1006078"/>
            <a:ext cx="8064499" cy="3509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800100" marR="0" lvl="1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2573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714500" marR="0" lvl="3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171700" marR="0" lvl="4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- Bullet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8460432" y="0"/>
            <a:ext cx="683567" cy="6274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 flipH="1">
            <a:off x="0" y="0"/>
            <a:ext cx="8417168" cy="627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74625" marR="0" lvl="0" indent="-9525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39750" y="1006078"/>
            <a:ext cx="8064499" cy="3509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800100" marR="0" lvl="1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2573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714500" marR="0" lvl="3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171700" marR="0" lvl="4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5612" y="308847"/>
            <a:ext cx="8229600" cy="868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4625" marR="0" lvl="0" indent="-9525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815202" y="4969683"/>
            <a:ext cx="2133599" cy="595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lefónica - Titular dos  línea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8460432" y="0"/>
            <a:ext cx="683567" cy="6274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 flipH="1">
            <a:off x="0" y="0"/>
            <a:ext cx="8417168" cy="627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74625" marR="0" lvl="0" indent="-9525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5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range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28650" y="2076718"/>
            <a:ext cx="7886700" cy="26466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57150" algn="l" rtl="0">
              <a:lnSpc>
                <a:spcPct val="90000"/>
              </a:lnSpc>
              <a:spcBef>
                <a:spcPts val="750"/>
              </a:spcBef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514350" marR="0" lvl="1" indent="-85725" algn="l" rtl="0">
              <a:lnSpc>
                <a:spcPct val="90000"/>
              </a:lnSpc>
              <a:spcBef>
                <a:spcPts val="375"/>
              </a:spcBef>
              <a:buClr>
                <a:srgbClr val="7F7F7F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857250" marR="0" lvl="2" indent="-85725" algn="l" rtl="0">
              <a:lnSpc>
                <a:spcPct val="90000"/>
              </a:lnSpc>
              <a:spcBef>
                <a:spcPts val="375"/>
              </a:spcBef>
              <a:buClr>
                <a:srgbClr val="7F7F7F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rgbClr val="7F7F7F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rgbClr val="7F7F7F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28650" y="1587490"/>
            <a:ext cx="7886700" cy="4892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8723D"/>
              </a:buClr>
              <a:buFont typeface="Raleway"/>
              <a:buNone/>
              <a:defRPr sz="3300" b="1" i="0" u="none" strike="noStrike" cap="none">
                <a:solidFill>
                  <a:srgbClr val="E8723D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rang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628650" y="1587490"/>
            <a:ext cx="7886700" cy="479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8723D"/>
              </a:buClr>
              <a:buFont typeface="Raleway"/>
              <a:buNone/>
              <a:defRPr sz="3300" b="1" i="0" u="none" strike="noStrike" cap="none">
                <a:solidFill>
                  <a:srgbClr val="E8723D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28650" y="2067059"/>
            <a:ext cx="7886700" cy="26049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57150" algn="l" rtl="0">
              <a:lnSpc>
                <a:spcPct val="90000"/>
              </a:lnSpc>
              <a:spcBef>
                <a:spcPts val="750"/>
              </a:spcBef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514350" marR="0" lvl="1" indent="-85725" algn="l" rtl="0">
              <a:lnSpc>
                <a:spcPct val="90000"/>
              </a:lnSpc>
              <a:spcBef>
                <a:spcPts val="375"/>
              </a:spcBef>
              <a:buClr>
                <a:srgbClr val="7F7F7F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857250" marR="0" lvl="2" indent="-85725" algn="l" rtl="0">
              <a:lnSpc>
                <a:spcPct val="90000"/>
              </a:lnSpc>
              <a:spcBef>
                <a:spcPts val="375"/>
              </a:spcBef>
              <a:buClr>
                <a:srgbClr val="7F7F7F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rgbClr val="7F7F7F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rgbClr val="7F7F7F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28650" y="1587490"/>
            <a:ext cx="7886700" cy="479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8723D"/>
              </a:buClr>
              <a:buFont typeface="Raleway"/>
              <a:buNone/>
              <a:defRPr sz="3300" b="1" i="0" u="none" strike="noStrike" cap="none">
                <a:solidFill>
                  <a:srgbClr val="E8723D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28650" y="2067058"/>
            <a:ext cx="7886700" cy="26355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57150" algn="l" rtl="0">
              <a:lnSpc>
                <a:spcPct val="90000"/>
              </a:lnSpc>
              <a:spcBef>
                <a:spcPts val="750"/>
              </a:spcBef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514350" marR="0" lvl="1" indent="-85725" algn="l" rtl="0">
              <a:lnSpc>
                <a:spcPct val="90000"/>
              </a:lnSpc>
              <a:spcBef>
                <a:spcPts val="375"/>
              </a:spcBef>
              <a:buClr>
                <a:srgbClr val="7F7F7F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857250" marR="0" lvl="2" indent="-85725" algn="l" rtl="0">
              <a:lnSpc>
                <a:spcPct val="90000"/>
              </a:lnSpc>
              <a:spcBef>
                <a:spcPts val="375"/>
              </a:spcBef>
              <a:buClr>
                <a:srgbClr val="7F7F7F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rgbClr val="7F7F7F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rgbClr val="7F7F7F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 flipH="1">
            <a:off x="-5861" y="627459"/>
            <a:ext cx="9143999" cy="36909"/>
            <a:chOff x="-6349" y="6332111"/>
            <a:chExt cx="9905999" cy="49216"/>
          </a:xfrm>
        </p:grpSpPr>
        <p:sp>
          <p:nvSpPr>
            <p:cNvPr id="20" name="Shape 20"/>
            <p:cNvSpPr/>
            <p:nvPr/>
          </p:nvSpPr>
          <p:spPr>
            <a:xfrm rot="10800000">
              <a:off x="7761312" y="6332111"/>
              <a:ext cx="936102" cy="49214"/>
            </a:xfrm>
            <a:prstGeom prst="rect">
              <a:avLst/>
            </a:prstGeom>
            <a:solidFill>
              <a:srgbClr val="156273"/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 rot="10800000">
              <a:off x="8682891" y="6332114"/>
              <a:ext cx="1216758" cy="49147"/>
            </a:xfrm>
            <a:prstGeom prst="rect">
              <a:avLst/>
            </a:prstGeom>
            <a:solidFill>
              <a:srgbClr val="115362"/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 rot="10800000">
              <a:off x="6791567" y="6332111"/>
              <a:ext cx="969743" cy="49214"/>
            </a:xfrm>
            <a:prstGeom prst="rect">
              <a:avLst/>
            </a:prstGeom>
            <a:solidFill>
              <a:srgbClr val="1C8494"/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 rot="10800000">
              <a:off x="-6349" y="6332115"/>
              <a:ext cx="6797674" cy="49212"/>
            </a:xfrm>
            <a:prstGeom prst="rect">
              <a:avLst/>
            </a:prstGeom>
            <a:solidFill>
              <a:srgbClr val="29C6D4"/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628650" y="1587490"/>
            <a:ext cx="7886700" cy="479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8723D"/>
              </a:buClr>
              <a:buFont typeface="Raleway"/>
              <a:buNone/>
              <a:defRPr sz="3300" b="1" i="0" u="none" strike="noStrike" cap="none">
                <a:solidFill>
                  <a:srgbClr val="E8723D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28650" y="2067058"/>
            <a:ext cx="7886700" cy="26355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57150" algn="l" rtl="0">
              <a:lnSpc>
                <a:spcPct val="90000"/>
              </a:lnSpc>
              <a:spcBef>
                <a:spcPts val="750"/>
              </a:spcBef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514350" marR="0" lvl="1" indent="-85725" algn="l" rtl="0">
              <a:lnSpc>
                <a:spcPct val="90000"/>
              </a:lnSpc>
              <a:spcBef>
                <a:spcPts val="375"/>
              </a:spcBef>
              <a:buClr>
                <a:srgbClr val="7F7F7F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857250" marR="0" lvl="2" indent="-85725" algn="l" rtl="0">
              <a:lnSpc>
                <a:spcPct val="90000"/>
              </a:lnSpc>
              <a:spcBef>
                <a:spcPts val="375"/>
              </a:spcBef>
              <a:buClr>
                <a:srgbClr val="7F7F7F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rgbClr val="7F7F7F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rgbClr val="7F7F7F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 flipH="1">
            <a:off x="-5861" y="627459"/>
            <a:ext cx="9143999" cy="36909"/>
            <a:chOff x="-6349" y="6332111"/>
            <a:chExt cx="9905999" cy="49216"/>
          </a:xfrm>
        </p:grpSpPr>
        <p:sp>
          <p:nvSpPr>
            <p:cNvPr id="52" name="Shape 52"/>
            <p:cNvSpPr/>
            <p:nvPr/>
          </p:nvSpPr>
          <p:spPr>
            <a:xfrm rot="10800000">
              <a:off x="7761312" y="6332111"/>
              <a:ext cx="936102" cy="49214"/>
            </a:xfrm>
            <a:prstGeom prst="rect">
              <a:avLst/>
            </a:prstGeom>
            <a:solidFill>
              <a:srgbClr val="156273"/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rot="10800000">
              <a:off x="8682891" y="6332114"/>
              <a:ext cx="1216758" cy="49147"/>
            </a:xfrm>
            <a:prstGeom prst="rect">
              <a:avLst/>
            </a:prstGeom>
            <a:solidFill>
              <a:srgbClr val="115362"/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 rot="10800000">
              <a:off x="6791567" y="6332111"/>
              <a:ext cx="969743" cy="49214"/>
            </a:xfrm>
            <a:prstGeom prst="rect">
              <a:avLst/>
            </a:prstGeom>
            <a:solidFill>
              <a:srgbClr val="1C8494"/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-6349" y="6332115"/>
              <a:ext cx="6797674" cy="49212"/>
            </a:xfrm>
            <a:prstGeom prst="rect">
              <a:avLst/>
            </a:prstGeom>
            <a:solidFill>
              <a:srgbClr val="29C6D4"/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comments" Target="../comments/comment3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17.png"/><Relationship Id="rId7" Type="http://schemas.openxmlformats.org/officeDocument/2006/relationships/image" Target="../media/image18.gif"/><Relationship Id="rId8" Type="http://schemas.openxmlformats.org/officeDocument/2006/relationships/image" Target="../media/image52.png"/><Relationship Id="rId9" Type="http://schemas.openxmlformats.org/officeDocument/2006/relationships/image" Target="../media/image53.jpg"/><Relationship Id="rId10" Type="http://schemas.openxmlformats.org/officeDocument/2006/relationships/image" Target="../media/image54.jpg"/><Relationship Id="rId11" Type="http://schemas.openxmlformats.org/officeDocument/2006/relationships/image" Target="../media/image55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1.png"/><Relationship Id="rId12" Type="http://schemas.openxmlformats.org/officeDocument/2006/relationships/image" Target="../media/image6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3.jp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18.gif"/><Relationship Id="rId10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4" Type="http://schemas.openxmlformats.org/officeDocument/2006/relationships/hyperlink" Target="https://www.youtube.com/watch?v=JJlxwJStkTk" TargetMode="External"/><Relationship Id="rId5" Type="http://schemas.openxmlformats.org/officeDocument/2006/relationships/image" Target="../media/image64.png"/><Relationship Id="rId6" Type="http://schemas.openxmlformats.org/officeDocument/2006/relationships/hyperlink" Target="https://www.youtube.com/watch?v=yyo26w8HSn8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fvlabs/openmano" TargetMode="External"/><Relationship Id="rId4" Type="http://schemas.openxmlformats.org/officeDocument/2006/relationships/hyperlink" Target="https://jujucharms.com/" TargetMode="External"/><Relationship Id="rId5" Type="http://schemas.openxmlformats.org/officeDocument/2006/relationships/hyperlink" Target="https://github.com/RIFTIO/RIFT.ware" TargetMode="External"/><Relationship Id="rId6" Type="http://schemas.openxmlformats.org/officeDocument/2006/relationships/image" Target="../media/image40.png"/><Relationship Id="rId7" Type="http://schemas.openxmlformats.org/officeDocument/2006/relationships/image" Target="../media/image42.png"/><Relationship Id="rId8" Type="http://schemas.openxmlformats.org/officeDocument/2006/relationships/image" Target="../media/image65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osm.etsi.org/" TargetMode="External"/><Relationship Id="rId4" Type="http://schemas.openxmlformats.org/officeDocument/2006/relationships/image" Target="../media/image6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20" Type="http://schemas.openxmlformats.org/officeDocument/2006/relationships/image" Target="../media/image23.png"/><Relationship Id="rId21" Type="http://schemas.openxmlformats.org/officeDocument/2006/relationships/image" Target="../media/image24.jpg"/><Relationship Id="rId22" Type="http://schemas.openxmlformats.org/officeDocument/2006/relationships/image" Target="../media/image25.jpg"/><Relationship Id="rId23" Type="http://schemas.openxmlformats.org/officeDocument/2006/relationships/image" Target="../media/image26.png"/><Relationship Id="rId24" Type="http://schemas.openxmlformats.org/officeDocument/2006/relationships/image" Target="../media/image27.jpg"/><Relationship Id="rId25" Type="http://schemas.openxmlformats.org/officeDocument/2006/relationships/image" Target="../media/image28.jpg"/><Relationship Id="rId26" Type="http://schemas.openxmlformats.org/officeDocument/2006/relationships/image" Target="../media/image29.png"/><Relationship Id="rId27" Type="http://schemas.openxmlformats.org/officeDocument/2006/relationships/image" Target="../media/image30.png"/><Relationship Id="rId28" Type="http://schemas.openxmlformats.org/officeDocument/2006/relationships/image" Target="../media/image31.png"/><Relationship Id="rId10" Type="http://schemas.openxmlformats.org/officeDocument/2006/relationships/image" Target="../media/image13.jpg"/><Relationship Id="rId11" Type="http://schemas.openxmlformats.org/officeDocument/2006/relationships/image" Target="../media/image14.jp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gif"/><Relationship Id="rId16" Type="http://schemas.openxmlformats.org/officeDocument/2006/relationships/image" Target="../media/image19.png"/><Relationship Id="rId17" Type="http://schemas.openxmlformats.org/officeDocument/2006/relationships/image" Target="../media/image20.jpg"/><Relationship Id="rId18" Type="http://schemas.openxmlformats.org/officeDocument/2006/relationships/image" Target="../media/image21.jpg"/><Relationship Id="rId19" Type="http://schemas.openxmlformats.org/officeDocument/2006/relationships/image" Target="../media/image22.jp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jp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jp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323528" y="1779661"/>
            <a:ext cx="8640960" cy="27699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An introduction to</a:t>
            </a:r>
            <a:br>
              <a:rPr lang="en-US" sz="40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40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Open Source MANO project (OSM)</a:t>
            </a:r>
            <a:br>
              <a:rPr lang="en-US" sz="40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lang="en-US" sz="4000" b="1" i="0" u="none" strike="noStrike" cap="none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342F42"/>
                </a:solidFill>
                <a:latin typeface="Raleway"/>
                <a:ea typeface="Raleway"/>
                <a:cs typeface="Raleway"/>
                <a:sym typeface="Raleway"/>
              </a:rPr>
              <a:t>Gerardo </a:t>
            </a:r>
            <a:r>
              <a:rPr lang="en-US" sz="1800" dirty="0" err="1">
                <a:solidFill>
                  <a:srgbClr val="342F42"/>
                </a:solidFill>
                <a:latin typeface="Raleway"/>
                <a:ea typeface="Raleway"/>
                <a:cs typeface="Raleway"/>
                <a:sym typeface="Raleway"/>
              </a:rPr>
              <a:t>García</a:t>
            </a:r>
            <a:r>
              <a:rPr lang="en-US" sz="1800" dirty="0">
                <a:solidFill>
                  <a:srgbClr val="342F42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sz="1800" i="1" dirty="0" err="1">
                <a:solidFill>
                  <a:srgbClr val="342F42"/>
                </a:solidFill>
                <a:latin typeface="Raleway"/>
                <a:ea typeface="Raleway"/>
                <a:cs typeface="Raleway"/>
                <a:sym typeface="Raleway"/>
              </a:rPr>
              <a:t>Telefónica</a:t>
            </a:r>
            <a:endParaRPr lang="en-US" sz="1800" i="1" dirty="0">
              <a:solidFill>
                <a:srgbClr val="342F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342F42"/>
                </a:solidFill>
                <a:latin typeface="Raleway"/>
                <a:ea typeface="Raleway"/>
                <a:cs typeface="Raleway"/>
                <a:sym typeface="Raleway"/>
              </a:rPr>
              <a:t>Lakshmi Sharma, </a:t>
            </a:r>
            <a:r>
              <a:rPr lang="en-US" sz="1800" i="1" dirty="0" err="1">
                <a:solidFill>
                  <a:srgbClr val="342F42"/>
                </a:solidFill>
                <a:latin typeface="Raleway"/>
                <a:ea typeface="Raleway"/>
                <a:cs typeface="Raleway"/>
                <a:sym typeface="Raleway"/>
              </a:rPr>
              <a:t>Rift.io</a:t>
            </a:r>
            <a:endParaRPr lang="en-US" sz="1800" i="1" dirty="0">
              <a:solidFill>
                <a:srgbClr val="342F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 err="1" smtClean="0">
                <a:solidFill>
                  <a:srgbClr val="342F42"/>
                </a:solidFill>
                <a:latin typeface="Raleway"/>
                <a:ea typeface="Raleway"/>
                <a:cs typeface="Raleway"/>
                <a:sym typeface="Raleway"/>
              </a:rPr>
              <a:t>Artur</a:t>
            </a:r>
            <a:r>
              <a:rPr lang="en-US" sz="1800" dirty="0" smtClean="0">
                <a:solidFill>
                  <a:srgbClr val="342F4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 smtClean="0">
                <a:solidFill>
                  <a:srgbClr val="342F42"/>
                </a:solidFill>
                <a:latin typeface="Raleway"/>
                <a:ea typeface="Raleway"/>
                <a:cs typeface="Raleway"/>
                <a:sym typeface="Raleway"/>
              </a:rPr>
              <a:t>Tyloch</a:t>
            </a:r>
            <a:r>
              <a:rPr lang="en-US" sz="1800" dirty="0" smtClean="0">
                <a:solidFill>
                  <a:srgbClr val="342F42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sz="1800" i="1" dirty="0" smtClean="0">
                <a:solidFill>
                  <a:srgbClr val="342F42"/>
                </a:solidFill>
                <a:latin typeface="Raleway"/>
                <a:ea typeface="Raleway"/>
                <a:cs typeface="Raleway"/>
                <a:sym typeface="Raleway"/>
              </a:rPr>
              <a:t>Canonical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i="1" dirty="0" smtClean="0">
                <a:solidFill>
                  <a:srgbClr val="342F42"/>
                </a:solidFill>
                <a:latin typeface="Raleway"/>
                <a:ea typeface="Raleway"/>
                <a:cs typeface="Raleway"/>
                <a:sym typeface="Raleway"/>
              </a:rPr>
              <a:t>Anil </a:t>
            </a:r>
            <a:r>
              <a:rPr lang="en-US" sz="1800" i="1" dirty="0" err="1" smtClean="0">
                <a:solidFill>
                  <a:srgbClr val="342F42"/>
                </a:solidFill>
                <a:latin typeface="Raleway"/>
                <a:ea typeface="Raleway"/>
                <a:cs typeface="Raleway"/>
                <a:sym typeface="Raleway"/>
              </a:rPr>
              <a:t>Gunturu</a:t>
            </a:r>
            <a:r>
              <a:rPr lang="en-US" sz="1800" i="1" dirty="0" smtClean="0">
                <a:solidFill>
                  <a:srgbClr val="342F42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sz="1800" i="1" dirty="0" err="1" smtClean="0">
                <a:solidFill>
                  <a:srgbClr val="342F42"/>
                </a:solidFill>
                <a:latin typeface="Raleway"/>
                <a:ea typeface="Raleway"/>
                <a:cs typeface="Raleway"/>
                <a:sym typeface="Raleway"/>
              </a:rPr>
              <a:t>RIFT.io</a:t>
            </a:r>
            <a:endParaRPr lang="en-US" sz="1800" i="1" dirty="0">
              <a:solidFill>
                <a:srgbClr val="342F4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45662" y="3363837"/>
            <a:ext cx="3181617" cy="139195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6318744" y="4515966"/>
            <a:ext cx="2429719" cy="4320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osm.etsi.org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8460432" y="0"/>
            <a:ext cx="683567" cy="6274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 flipH="1">
            <a:off x="0" y="0"/>
            <a:ext cx="8417168" cy="6274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174625" marR="0" lvl="0" indent="-952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Current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MANO approaches are partial</a:t>
            </a:r>
          </a:p>
        </p:txBody>
      </p:sp>
      <p:graphicFrame>
        <p:nvGraphicFramePr>
          <p:cNvPr id="215" name="Shape 215"/>
          <p:cNvGraphicFramePr/>
          <p:nvPr/>
        </p:nvGraphicFramePr>
        <p:xfrm>
          <a:off x="179511" y="735545"/>
          <a:ext cx="8712975" cy="4183600"/>
        </p:xfrm>
        <a:graphic>
          <a:graphicData uri="http://schemas.openxmlformats.org/drawingml/2006/table">
            <a:tbl>
              <a:tblPr firstRow="1" bandRow="1">
                <a:noFill/>
                <a:tableStyleId>{80BDDBF2-1712-4846-ABAD-4C938FA2F8A9}</a:tableStyleId>
              </a:tblPr>
              <a:tblGrid>
                <a:gridCol w="2376275"/>
                <a:gridCol w="1719575"/>
                <a:gridCol w="2234100"/>
                <a:gridCol w="2383025"/>
              </a:tblGrid>
              <a:tr h="505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NETWORK CREATION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FULFILLMENT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ASSURANCE</a:t>
                      </a:r>
                    </a:p>
                  </a:txBody>
                  <a:tcPr marL="91450" marR="91450" marT="34300" marB="34300"/>
                </a:tc>
              </a:tr>
              <a:tr h="84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/>
                        <a:t>(L3) SERVICE OPERATION </a:t>
                      </a:r>
                      <a:br>
                        <a:rPr lang="en-US" sz="1400" b="1"/>
                      </a:br>
                      <a:r>
                        <a:rPr lang="en-US" sz="1200"/>
                        <a:t>(e.g. chaining of VAS &amp; self-care portal)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2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200"/>
                        <a:t>Add users to VPN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200"/>
                        <a:t>Add and chain VAS to VPN (self-care)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QoE monitoring</a:t>
                      </a:r>
                    </a:p>
                  </a:txBody>
                  <a:tcPr marL="91450" marR="91450" marT="34300" marB="34300"/>
                </a:tc>
              </a:tr>
              <a:tr h="815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/>
                        <a:t>(L2) SERVICE MANAGER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(e.g. VPN service)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VPN service design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VPN deployment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VPN service monitoring</a:t>
                      </a:r>
                    </a:p>
                  </a:txBody>
                  <a:tcPr marL="91450" marR="91450" marT="34300" marB="34300"/>
                </a:tc>
              </a:tr>
              <a:tr h="98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/>
                        <a:t>(L1) NETWORK DEPARTMENT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(e.g network core)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Network scenario creation &amp; deployment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(PE per site)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Network scenario provisioning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Network scenario monitoring</a:t>
                      </a:r>
                    </a:p>
                  </a:txBody>
                  <a:tcPr marL="91450" marR="91450" marT="34300" marB="34300"/>
                </a:tc>
              </a:tr>
              <a:tr h="1034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/>
                        <a:t>(L0) NFVI OPERATOR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Installation of switches &amp; servers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200"/>
                        <a:t>Tenant creation.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200"/>
                        <a:t>Allocation of tenant quotes.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200"/>
                        <a:t>Monitoring of usage of resources by tenants.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200"/>
                        <a:t>Monitoring of NFVI infrastructure</a:t>
                      </a:r>
                    </a:p>
                  </a:txBody>
                  <a:tcPr marL="91450" marR="91450" marT="34300" marB="34300"/>
                </a:tc>
              </a:tr>
            </a:tbl>
          </a:graphicData>
        </a:graphic>
      </p:graphicFrame>
      <p:sp>
        <p:nvSpPr>
          <p:cNvPr id="216" name="Shape 216"/>
          <p:cNvSpPr/>
          <p:nvPr/>
        </p:nvSpPr>
        <p:spPr>
          <a:xfrm>
            <a:off x="107504" y="2355725"/>
            <a:ext cx="8928992" cy="1512167"/>
          </a:xfrm>
          <a:prstGeom prst="roundRect">
            <a:avLst>
              <a:gd name="adj" fmla="val 5307"/>
            </a:avLst>
          </a:prstGeom>
          <a:solidFill>
            <a:srgbClr val="7F7F7F">
              <a:alpha val="2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lang="en-US" sz="3200" b="1" i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STATIC / TRADITIONAL OPERATION</a:t>
            </a:r>
          </a:p>
        </p:txBody>
      </p:sp>
      <p:sp>
        <p:nvSpPr>
          <p:cNvPr id="217" name="Shape 217"/>
          <p:cNvSpPr/>
          <p:nvPr/>
        </p:nvSpPr>
        <p:spPr>
          <a:xfrm>
            <a:off x="100915" y="1275605"/>
            <a:ext cx="8928992" cy="1026114"/>
          </a:xfrm>
          <a:prstGeom prst="roundRect">
            <a:avLst>
              <a:gd name="adj" fmla="val 5307"/>
            </a:avLst>
          </a:prstGeom>
          <a:solidFill>
            <a:srgbClr val="FF6633">
              <a:alpha val="4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lang="en-US" sz="3200" b="1" i="1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SCOPE OF CURRENT MANO APPROACHES</a:t>
            </a:r>
          </a:p>
        </p:txBody>
      </p:sp>
      <p:sp>
        <p:nvSpPr>
          <p:cNvPr id="218" name="Shape 218"/>
          <p:cNvSpPr/>
          <p:nvPr/>
        </p:nvSpPr>
        <p:spPr>
          <a:xfrm>
            <a:off x="107504" y="3921901"/>
            <a:ext cx="8928992" cy="926230"/>
          </a:xfrm>
          <a:prstGeom prst="roundRect">
            <a:avLst>
              <a:gd name="adj" fmla="val 5307"/>
            </a:avLst>
          </a:prstGeom>
          <a:solidFill>
            <a:srgbClr val="002060">
              <a:alpha val="2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lang="en-US" sz="3200" b="1" i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CLOUD OPERATION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8460432" y="0"/>
            <a:ext cx="683567" cy="6274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 flipH="1">
            <a:off x="0" y="0"/>
            <a:ext cx="8417168" cy="6274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174625" marR="0" lvl="0" indent="-952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Current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MANO approaches are partial</a:t>
            </a:r>
          </a:p>
        </p:txBody>
      </p:sp>
      <p:graphicFrame>
        <p:nvGraphicFramePr>
          <p:cNvPr id="225" name="Shape 225"/>
          <p:cNvGraphicFramePr/>
          <p:nvPr/>
        </p:nvGraphicFramePr>
        <p:xfrm>
          <a:off x="179511" y="735545"/>
          <a:ext cx="8712975" cy="4183600"/>
        </p:xfrm>
        <a:graphic>
          <a:graphicData uri="http://schemas.openxmlformats.org/drawingml/2006/table">
            <a:tbl>
              <a:tblPr firstRow="1" bandRow="1">
                <a:noFill/>
                <a:tableStyleId>{80BDDBF2-1712-4846-ABAD-4C938FA2F8A9}</a:tableStyleId>
              </a:tblPr>
              <a:tblGrid>
                <a:gridCol w="2376275"/>
                <a:gridCol w="1719575"/>
                <a:gridCol w="2234100"/>
                <a:gridCol w="2383025"/>
              </a:tblGrid>
              <a:tr h="505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NETWORK CREATION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FULFILLMENT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ASSURANCE</a:t>
                      </a:r>
                    </a:p>
                  </a:txBody>
                  <a:tcPr marL="91450" marR="91450" marT="34300" marB="34300"/>
                </a:tc>
              </a:tr>
              <a:tr h="84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/>
                        <a:t>(L3) SERVICE OPERATION </a:t>
                      </a:r>
                      <a:br>
                        <a:rPr lang="en-US" sz="1400" b="1"/>
                      </a:br>
                      <a:r>
                        <a:rPr lang="en-US" sz="1200"/>
                        <a:t>(e.g. chaining of VAS &amp; self-care portal)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2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200"/>
                        <a:t>Add users to VPN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200"/>
                        <a:t>Add and chain VAS to VPN (self-care)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QoE monitoring</a:t>
                      </a:r>
                    </a:p>
                  </a:txBody>
                  <a:tcPr marL="91450" marR="91450" marT="34300" marB="34300"/>
                </a:tc>
              </a:tr>
              <a:tr h="815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/>
                        <a:t>(L2) SERVICE MANAGER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(e.g. VPN service)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VPN service design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VPN deployment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VPN service monitoring</a:t>
                      </a:r>
                    </a:p>
                  </a:txBody>
                  <a:tcPr marL="91450" marR="91450" marT="34300" marB="34300"/>
                </a:tc>
              </a:tr>
              <a:tr h="98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/>
                        <a:t>(L1) NETWORK DEPARTMENT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(e.g network core)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Network scenario creation &amp; deployment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(PE per site)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Network scenario provisioning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Network scenario monitoring</a:t>
                      </a:r>
                    </a:p>
                  </a:txBody>
                  <a:tcPr marL="91450" marR="91450" marT="34300" marB="34300"/>
                </a:tc>
              </a:tr>
              <a:tr h="1034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/>
                        <a:t>(L0) NFVI OPERATOR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Installation of switches &amp; servers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200"/>
                        <a:t>Tenant creation.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200"/>
                        <a:t>Allocation of tenant quotes.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200"/>
                        <a:t>Monitoring of usage of resources by tenants.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200"/>
                        <a:t>Monitoring of NFVI infrastructure</a:t>
                      </a:r>
                    </a:p>
                  </a:txBody>
                  <a:tcPr marL="91450" marR="91450" marT="34300" marB="34300"/>
                </a:tc>
              </a:tr>
            </a:tbl>
          </a:graphicData>
        </a:graphic>
      </p:graphicFrame>
      <p:sp>
        <p:nvSpPr>
          <p:cNvPr id="226" name="Shape 226"/>
          <p:cNvSpPr/>
          <p:nvPr/>
        </p:nvSpPr>
        <p:spPr>
          <a:xfrm>
            <a:off x="107504" y="3381839"/>
            <a:ext cx="8928992" cy="486054"/>
          </a:xfrm>
          <a:prstGeom prst="roundRect">
            <a:avLst>
              <a:gd name="adj" fmla="val 5307"/>
            </a:avLst>
          </a:prstGeom>
          <a:solidFill>
            <a:srgbClr val="7F7F7F">
              <a:alpha val="2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lang="en-US" sz="3200" b="1" i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STATIC / TRADITIONAL OPERATION</a:t>
            </a:r>
          </a:p>
        </p:txBody>
      </p:sp>
      <p:sp>
        <p:nvSpPr>
          <p:cNvPr id="227" name="Shape 227"/>
          <p:cNvSpPr/>
          <p:nvPr/>
        </p:nvSpPr>
        <p:spPr>
          <a:xfrm>
            <a:off x="100915" y="2571750"/>
            <a:ext cx="8928992" cy="756083"/>
          </a:xfrm>
          <a:prstGeom prst="roundRect">
            <a:avLst>
              <a:gd name="adj" fmla="val 5307"/>
            </a:avLst>
          </a:prstGeom>
          <a:solidFill>
            <a:srgbClr val="FF6633">
              <a:alpha val="4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lang="en-US" sz="3200" b="1" i="1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SCOPE OF CURRENT MANO APPROACHES</a:t>
            </a:r>
          </a:p>
        </p:txBody>
      </p:sp>
      <p:sp>
        <p:nvSpPr>
          <p:cNvPr id="228" name="Shape 228"/>
          <p:cNvSpPr/>
          <p:nvPr/>
        </p:nvSpPr>
        <p:spPr>
          <a:xfrm>
            <a:off x="107504" y="3921901"/>
            <a:ext cx="8928992" cy="926230"/>
          </a:xfrm>
          <a:prstGeom prst="roundRect">
            <a:avLst>
              <a:gd name="adj" fmla="val 5307"/>
            </a:avLst>
          </a:prstGeom>
          <a:solidFill>
            <a:srgbClr val="002060">
              <a:alpha val="2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lang="en-US" sz="3200" b="1" i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CLOUD OPERATION</a:t>
            </a:r>
          </a:p>
        </p:txBody>
      </p:sp>
      <p:sp>
        <p:nvSpPr>
          <p:cNvPr id="229" name="Shape 229"/>
          <p:cNvSpPr/>
          <p:nvPr/>
        </p:nvSpPr>
        <p:spPr>
          <a:xfrm>
            <a:off x="107504" y="1275605"/>
            <a:ext cx="8928992" cy="1242137"/>
          </a:xfrm>
          <a:prstGeom prst="roundRect">
            <a:avLst>
              <a:gd name="adj" fmla="val 5307"/>
            </a:avLst>
          </a:prstGeom>
          <a:solidFill>
            <a:srgbClr val="7F7F7F">
              <a:alpha val="2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lang="en-US" sz="3200" b="1" i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STATIC / TRADITIONAL OPERATION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8460432" y="0"/>
            <a:ext cx="683567" cy="6274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 flipH="1">
            <a:off x="0" y="0"/>
            <a:ext cx="8417168" cy="6274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174625" marR="0" lvl="0" indent="-952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Real operation is multi-layered by nature, so MANO needs to embrace it to have real operational impact</a:t>
            </a:r>
          </a:p>
        </p:txBody>
      </p:sp>
      <p:graphicFrame>
        <p:nvGraphicFramePr>
          <p:cNvPr id="236" name="Shape 236"/>
          <p:cNvGraphicFramePr/>
          <p:nvPr/>
        </p:nvGraphicFramePr>
        <p:xfrm>
          <a:off x="179511" y="735545"/>
          <a:ext cx="8712975" cy="4183600"/>
        </p:xfrm>
        <a:graphic>
          <a:graphicData uri="http://schemas.openxmlformats.org/drawingml/2006/table">
            <a:tbl>
              <a:tblPr firstRow="1" bandRow="1">
                <a:noFill/>
                <a:tableStyleId>{80BDDBF2-1712-4846-ABAD-4C938FA2F8A9}</a:tableStyleId>
              </a:tblPr>
              <a:tblGrid>
                <a:gridCol w="2376275"/>
                <a:gridCol w="1719575"/>
                <a:gridCol w="2234100"/>
                <a:gridCol w="2383025"/>
              </a:tblGrid>
              <a:tr h="505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NETWORK CREATION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FULFILLMENT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ASSURANCE</a:t>
                      </a:r>
                    </a:p>
                  </a:txBody>
                  <a:tcPr marL="91450" marR="91450" marT="34300" marB="34300"/>
                </a:tc>
              </a:tr>
              <a:tr h="84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/>
                        <a:t>(L3) SERVICE OPERATION </a:t>
                      </a:r>
                      <a:br>
                        <a:rPr lang="en-US" sz="1400" b="1"/>
                      </a:br>
                      <a:r>
                        <a:rPr lang="en-US" sz="1200"/>
                        <a:t>(e.g. chaining of VAS &amp; self-care portal)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2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200"/>
                        <a:t>Add users to VPN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200"/>
                        <a:t>Add and chain VAS to VPN (self-care)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QoE monitoring</a:t>
                      </a:r>
                    </a:p>
                  </a:txBody>
                  <a:tcPr marL="91450" marR="91450" marT="34300" marB="34300"/>
                </a:tc>
              </a:tr>
              <a:tr h="815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/>
                        <a:t>(L2) SERVICE MANAGER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(e.g. VPN service)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VPN service design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VPN deployment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VPN service monitoring</a:t>
                      </a:r>
                    </a:p>
                  </a:txBody>
                  <a:tcPr marL="91450" marR="91450" marT="34300" marB="34300"/>
                </a:tc>
              </a:tr>
              <a:tr h="98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/>
                        <a:t>(L1) NETWORK DEPARTMENT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(e.g network core)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Network scenario creation &amp; deployment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(PE per site)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Network scenario provisioning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Network scenario monitoring</a:t>
                      </a:r>
                    </a:p>
                  </a:txBody>
                  <a:tcPr marL="91450" marR="91450" marT="34300" marB="34300"/>
                </a:tc>
              </a:tr>
              <a:tr h="1034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/>
                        <a:t>(L0) NFVI OPERATOR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Installation of switches &amp; servers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200"/>
                        <a:t>Tenant creation.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200"/>
                        <a:t>Allocation of tenant quotes.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200"/>
                        <a:t>Monitoring of usage of resources by tenants.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200"/>
                        <a:t>Monitoring of NFVI infrastructure</a:t>
                      </a:r>
                    </a:p>
                  </a:txBody>
                  <a:tcPr marL="91450" marR="91450" marT="34300" marB="34300"/>
                </a:tc>
              </a:tr>
            </a:tbl>
          </a:graphicData>
        </a:graphic>
      </p:graphicFrame>
      <p:sp>
        <p:nvSpPr>
          <p:cNvPr id="237" name="Shape 237"/>
          <p:cNvSpPr/>
          <p:nvPr/>
        </p:nvSpPr>
        <p:spPr>
          <a:xfrm>
            <a:off x="100915" y="1275605"/>
            <a:ext cx="8928992" cy="2538206"/>
          </a:xfrm>
          <a:prstGeom prst="roundRect">
            <a:avLst>
              <a:gd name="adj" fmla="val 5307"/>
            </a:avLst>
          </a:prstGeom>
          <a:solidFill>
            <a:srgbClr val="FF6633">
              <a:alpha val="4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lang="en-US" sz="4800" b="1" i="1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SCOPE OF OSM</a:t>
            </a:r>
          </a:p>
        </p:txBody>
      </p:sp>
      <p:sp>
        <p:nvSpPr>
          <p:cNvPr id="238" name="Shape 238"/>
          <p:cNvSpPr/>
          <p:nvPr/>
        </p:nvSpPr>
        <p:spPr>
          <a:xfrm rot="5400000">
            <a:off x="7614728" y="2620847"/>
            <a:ext cx="323999" cy="223150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663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0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9" name="Shape 239"/>
          <p:cNvSpPr/>
          <p:nvPr/>
        </p:nvSpPr>
        <p:spPr>
          <a:xfrm rot="5400000">
            <a:off x="1277280" y="2619099"/>
            <a:ext cx="323999" cy="223150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663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0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107504" y="3921901"/>
            <a:ext cx="8928992" cy="926230"/>
          </a:xfrm>
          <a:prstGeom prst="roundRect">
            <a:avLst>
              <a:gd name="adj" fmla="val 5307"/>
            </a:avLst>
          </a:prstGeom>
          <a:solidFill>
            <a:srgbClr val="002060">
              <a:alpha val="2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lang="en-US" sz="3200" b="1" i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CLOUD OPERATION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579864" y="1816239"/>
            <a:ext cx="3981449" cy="12945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1024929" y="2023988"/>
            <a:ext cx="3185565" cy="5102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954386" y="1977683"/>
            <a:ext cx="3185565" cy="5102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 flipH="1">
            <a:off x="0" y="0"/>
            <a:ext cx="8417168" cy="6274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174625" marR="0" lvl="0" indent="-952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SCOPE &amp; AREAS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8460432" y="0"/>
            <a:ext cx="683567" cy="6274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51" name="Shape 251"/>
          <p:cNvSpPr/>
          <p:nvPr/>
        </p:nvSpPr>
        <p:spPr>
          <a:xfrm>
            <a:off x="611510" y="3195359"/>
            <a:ext cx="3981449" cy="15049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5435939" y="910941"/>
            <a:ext cx="3312523" cy="3653954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00324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755974" y="4144314"/>
            <a:ext cx="3743324" cy="50244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898848" y="4290760"/>
            <a:ext cx="1009649" cy="30718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rgbClr val="123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Computing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rgbClr val="123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</a:p>
        </p:txBody>
      </p:sp>
      <p:sp>
        <p:nvSpPr>
          <p:cNvPr id="255" name="Shape 255"/>
          <p:cNvSpPr/>
          <p:nvPr/>
        </p:nvSpPr>
        <p:spPr>
          <a:xfrm>
            <a:off x="2124402" y="4282426"/>
            <a:ext cx="1008062" cy="308372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rgbClr val="123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Storage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rgbClr val="123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</a:p>
        </p:txBody>
      </p:sp>
      <p:sp>
        <p:nvSpPr>
          <p:cNvPr id="256" name="Shape 256"/>
          <p:cNvSpPr/>
          <p:nvPr/>
        </p:nvSpPr>
        <p:spPr>
          <a:xfrm>
            <a:off x="3348362" y="4282426"/>
            <a:ext cx="1008063" cy="308372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rgbClr val="123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rgbClr val="123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2976558" y="4108569"/>
            <a:ext cx="1511951" cy="2923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rgbClr val="123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resources</a:t>
            </a:r>
          </a:p>
        </p:txBody>
      </p:sp>
      <p:sp>
        <p:nvSpPr>
          <p:cNvPr id="258" name="Shape 258"/>
          <p:cNvSpPr/>
          <p:nvPr/>
        </p:nvSpPr>
        <p:spPr>
          <a:xfrm>
            <a:off x="755974" y="3788317"/>
            <a:ext cx="3743324" cy="21550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rgbClr val="123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Virtualisation Layer</a:t>
            </a:r>
          </a:p>
        </p:txBody>
      </p:sp>
      <p:sp>
        <p:nvSpPr>
          <p:cNvPr id="259" name="Shape 259"/>
          <p:cNvSpPr/>
          <p:nvPr/>
        </p:nvSpPr>
        <p:spPr>
          <a:xfrm>
            <a:off x="5620073" y="3430255"/>
            <a:ext cx="1082675" cy="1026319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45700" rIns="36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00">
              <a:solidFill>
                <a:srgbClr val="123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rgbClr val="123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Virtualised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rgbClr val="123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Infrastructure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rgbClr val="123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Manager(s)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5651823" y="2171739"/>
            <a:ext cx="1030286" cy="7250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rgbClr val="123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</a:t>
            </a:r>
            <a:br>
              <a:rPr lang="en-US" sz="1300">
                <a:solidFill>
                  <a:srgbClr val="123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300">
                <a:solidFill>
                  <a:srgbClr val="123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VNF Manager</a:t>
            </a:r>
          </a:p>
        </p:txBody>
      </p:sp>
      <p:sp>
        <p:nvSpPr>
          <p:cNvPr id="261" name="Shape 261"/>
          <p:cNvSpPr/>
          <p:nvPr/>
        </p:nvSpPr>
        <p:spPr>
          <a:xfrm>
            <a:off x="2078360" y="2702274"/>
            <a:ext cx="1049338" cy="3238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00">
              <a:solidFill>
                <a:srgbClr val="123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rgbClr val="123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VNF 2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579864" y="1173946"/>
            <a:ext cx="3981449" cy="325039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00">
              <a:solidFill>
                <a:srgbClr val="123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rgbClr val="123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OSS/BSS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Shape 263"/>
          <p:cNvSpPr/>
          <p:nvPr/>
        </p:nvSpPr>
        <p:spPr>
          <a:xfrm rot="10800000" flipH="1">
            <a:off x="4605660" y="3881501"/>
            <a:ext cx="1035049" cy="820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00">
              <a:solidFill>
                <a:srgbClr val="123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6105853" y="3152814"/>
            <a:ext cx="149225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5056510" y="3877978"/>
            <a:ext cx="0" cy="12025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4981155" y="1276909"/>
            <a:ext cx="0" cy="1190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539518" y="3140591"/>
            <a:ext cx="574195" cy="2923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rgbClr val="123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NFVI</a:t>
            </a:r>
          </a:p>
        </p:txBody>
      </p:sp>
      <p:cxnSp>
        <p:nvCxnSpPr>
          <p:cNvPr id="268" name="Shape 268"/>
          <p:cNvCxnSpPr>
            <a:endCxn id="260" idx="0"/>
          </p:cNvCxnSpPr>
          <p:nvPr/>
        </p:nvCxnSpPr>
        <p:spPr>
          <a:xfrm>
            <a:off x="6158267" y="1698939"/>
            <a:ext cx="8700" cy="472800"/>
          </a:xfrm>
          <a:prstGeom prst="straightConnector1">
            <a:avLst/>
          </a:prstGeom>
          <a:noFill/>
          <a:ln w="317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Shape 269"/>
          <p:cNvCxnSpPr>
            <a:endCxn id="259" idx="3"/>
          </p:cNvCxnSpPr>
          <p:nvPr/>
        </p:nvCxnSpPr>
        <p:spPr>
          <a:xfrm rot="-5400000" flipH="1">
            <a:off x="5385748" y="2626415"/>
            <a:ext cx="2606999" cy="27000"/>
          </a:xfrm>
          <a:prstGeom prst="bentConnector3">
            <a:avLst>
              <a:gd name="adj1" fmla="val 2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Shape 270"/>
          <p:cNvSpPr/>
          <p:nvPr/>
        </p:nvSpPr>
        <p:spPr>
          <a:xfrm>
            <a:off x="6083628" y="1946003"/>
            <a:ext cx="149225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Shape 271"/>
          <p:cNvSpPr/>
          <p:nvPr/>
        </p:nvSpPr>
        <p:spPr>
          <a:xfrm rot="5400000">
            <a:off x="7451635" y="1361131"/>
            <a:ext cx="111919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5004048" y="2181364"/>
            <a:ext cx="0" cy="1190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3302323" y="2695130"/>
            <a:ext cx="1049337" cy="3238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00">
              <a:solidFill>
                <a:srgbClr val="123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rgbClr val="123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VNF 3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854404" y="2702274"/>
            <a:ext cx="1049337" cy="3238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00">
              <a:solidFill>
                <a:srgbClr val="123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rgbClr val="123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VNF 1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5" name="Shape 275"/>
          <p:cNvCxnSpPr>
            <a:stCxn id="274" idx="2"/>
          </p:cNvCxnSpPr>
          <p:nvPr/>
        </p:nvCxnSpPr>
        <p:spPr>
          <a:xfrm flipH="1">
            <a:off x="1378173" y="3026124"/>
            <a:ext cx="900" cy="169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6" name="Shape 276"/>
          <p:cNvCxnSpPr>
            <a:stCxn id="261" idx="2"/>
            <a:endCxn id="251" idx="0"/>
          </p:cNvCxnSpPr>
          <p:nvPr/>
        </p:nvCxnSpPr>
        <p:spPr>
          <a:xfrm flipH="1">
            <a:off x="2602129" y="3026124"/>
            <a:ext cx="900" cy="169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7" name="Shape 277"/>
          <p:cNvCxnSpPr>
            <a:stCxn id="273" idx="2"/>
          </p:cNvCxnSpPr>
          <p:nvPr/>
        </p:nvCxnSpPr>
        <p:spPr>
          <a:xfrm flipH="1">
            <a:off x="3826092" y="3018980"/>
            <a:ext cx="900" cy="176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8" name="Shape 278"/>
          <p:cNvCxnSpPr>
            <a:stCxn id="260" idx="2"/>
            <a:endCxn id="259" idx="0"/>
          </p:cNvCxnSpPr>
          <p:nvPr/>
        </p:nvCxnSpPr>
        <p:spPr>
          <a:xfrm flipH="1">
            <a:off x="6161267" y="2896830"/>
            <a:ext cx="5700" cy="533400"/>
          </a:xfrm>
          <a:prstGeom prst="straightConnector1">
            <a:avLst/>
          </a:prstGeom>
          <a:noFill/>
          <a:ln w="317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Shape 279"/>
          <p:cNvCxnSpPr>
            <a:stCxn id="253" idx="0"/>
            <a:endCxn id="258" idx="2"/>
          </p:cNvCxnSpPr>
          <p:nvPr/>
        </p:nvCxnSpPr>
        <p:spPr>
          <a:xfrm rot="10800000">
            <a:off x="2627636" y="4003914"/>
            <a:ext cx="0" cy="140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0" name="Shape 280"/>
          <p:cNvSpPr/>
          <p:nvPr/>
        </p:nvSpPr>
        <p:spPr>
          <a:xfrm>
            <a:off x="898848" y="3391839"/>
            <a:ext cx="1009649" cy="30718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rgbClr val="123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Computing</a:t>
            </a:r>
          </a:p>
        </p:txBody>
      </p:sp>
      <p:sp>
        <p:nvSpPr>
          <p:cNvPr id="281" name="Shape 281"/>
          <p:cNvSpPr/>
          <p:nvPr/>
        </p:nvSpPr>
        <p:spPr>
          <a:xfrm>
            <a:off x="2124402" y="3383478"/>
            <a:ext cx="1008062" cy="30837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rgbClr val="123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Storage</a:t>
            </a:r>
          </a:p>
        </p:txBody>
      </p:sp>
      <p:sp>
        <p:nvSpPr>
          <p:cNvPr id="282" name="Shape 282"/>
          <p:cNvSpPr/>
          <p:nvPr/>
        </p:nvSpPr>
        <p:spPr>
          <a:xfrm>
            <a:off x="3348362" y="3383478"/>
            <a:ext cx="1008063" cy="30837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rgbClr val="123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Network</a:t>
            </a:r>
          </a:p>
        </p:txBody>
      </p:sp>
      <p:sp>
        <p:nvSpPr>
          <p:cNvPr id="283" name="Shape 283"/>
          <p:cNvSpPr/>
          <p:nvPr/>
        </p:nvSpPr>
        <p:spPr>
          <a:xfrm>
            <a:off x="744862" y="3340616"/>
            <a:ext cx="3743324" cy="394097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4" name="Shape 284"/>
          <p:cNvCxnSpPr>
            <a:endCxn id="261" idx="0"/>
          </p:cNvCxnSpPr>
          <p:nvPr/>
        </p:nvCxnSpPr>
        <p:spPr>
          <a:xfrm>
            <a:off x="2602129" y="2534274"/>
            <a:ext cx="900" cy="168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85" name="Shape 285"/>
          <p:cNvCxnSpPr/>
          <p:nvPr/>
        </p:nvCxnSpPr>
        <p:spPr>
          <a:xfrm rot="10800000">
            <a:off x="4561313" y="2254421"/>
            <a:ext cx="109051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Shape 286"/>
          <p:cNvCxnSpPr>
            <a:stCxn id="262" idx="3"/>
          </p:cNvCxnSpPr>
          <p:nvPr/>
        </p:nvCxnSpPr>
        <p:spPr>
          <a:xfrm>
            <a:off x="4561313" y="1336466"/>
            <a:ext cx="8652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Shape 287"/>
          <p:cNvCxnSpPr/>
          <p:nvPr/>
        </p:nvCxnSpPr>
        <p:spPr>
          <a:xfrm>
            <a:off x="1695672" y="1498987"/>
            <a:ext cx="0" cy="31725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88" name="Shape 288"/>
          <p:cNvCxnSpPr/>
          <p:nvPr/>
        </p:nvCxnSpPr>
        <p:spPr>
          <a:xfrm>
            <a:off x="1587250" y="1653648"/>
            <a:ext cx="201211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Shape 289"/>
          <p:cNvCxnSpPr/>
          <p:nvPr/>
        </p:nvCxnSpPr>
        <p:spPr>
          <a:xfrm>
            <a:off x="2483785" y="2631261"/>
            <a:ext cx="201211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Shape 290"/>
          <p:cNvCxnSpPr/>
          <p:nvPr/>
        </p:nvCxnSpPr>
        <p:spPr>
          <a:xfrm>
            <a:off x="3813498" y="2534284"/>
            <a:ext cx="0" cy="16248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91" name="Shape 291"/>
          <p:cNvCxnSpPr/>
          <p:nvPr/>
        </p:nvCxnSpPr>
        <p:spPr>
          <a:xfrm>
            <a:off x="3694255" y="2625756"/>
            <a:ext cx="201211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2" name="Shape 292"/>
          <p:cNvCxnSpPr/>
          <p:nvPr/>
        </p:nvCxnSpPr>
        <p:spPr>
          <a:xfrm>
            <a:off x="1378271" y="2534284"/>
            <a:ext cx="793" cy="1773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93" name="Shape 293"/>
          <p:cNvCxnSpPr/>
          <p:nvPr/>
        </p:nvCxnSpPr>
        <p:spPr>
          <a:xfrm>
            <a:off x="1259823" y="2640648"/>
            <a:ext cx="201211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4" name="Shape 294"/>
          <p:cNvSpPr/>
          <p:nvPr/>
        </p:nvSpPr>
        <p:spPr>
          <a:xfrm>
            <a:off x="7020271" y="2692614"/>
            <a:ext cx="1518784" cy="527208"/>
          </a:xfrm>
          <a:prstGeom prst="flowChartPunchedCard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0032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Service, VNF and Infrastructure Description</a:t>
            </a:r>
          </a:p>
        </p:txBody>
      </p:sp>
      <p:cxnSp>
        <p:nvCxnSpPr>
          <p:cNvPr id="295" name="Shape 295"/>
          <p:cNvCxnSpPr>
            <a:stCxn id="262" idx="1"/>
            <a:endCxn id="253" idx="1"/>
          </p:cNvCxnSpPr>
          <p:nvPr/>
        </p:nvCxnSpPr>
        <p:spPr>
          <a:xfrm>
            <a:off x="579864" y="1336466"/>
            <a:ext cx="176100" cy="3059100"/>
          </a:xfrm>
          <a:prstGeom prst="bentConnector3">
            <a:avLst>
              <a:gd name="adj1" fmla="val -129803"/>
            </a:avLst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96" name="Shape 296"/>
          <p:cNvSpPr/>
          <p:nvPr/>
        </p:nvSpPr>
        <p:spPr>
          <a:xfrm>
            <a:off x="251520" y="2467766"/>
            <a:ext cx="149225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7219140" y="1059583"/>
            <a:ext cx="53456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rPr>
              <a:t>Or-Vi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6228201" y="1816239"/>
            <a:ext cx="76174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rPr>
              <a:t>Or-Vnfm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212033" y="3033486"/>
            <a:ext cx="728532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rPr>
              <a:t>Vi-Vnfm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4687446" y="1054062"/>
            <a:ext cx="59663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rPr>
              <a:t>Os-Ma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4644026" y="2031691"/>
            <a:ext cx="76142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rPr>
              <a:t>Ve-Vnfm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4788028" y="3670255"/>
            <a:ext cx="524951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rPr>
              <a:t>Nf-Vi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2741233" y="3026130"/>
            <a:ext cx="567783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rPr>
              <a:t>Vn-Nf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1883466" y="3952526"/>
            <a:ext cx="556563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rPr>
              <a:t>Vl-Ha</a:t>
            </a:r>
          </a:p>
        </p:txBody>
      </p:sp>
      <p:sp>
        <p:nvSpPr>
          <p:cNvPr id="305" name="Shape 305"/>
          <p:cNvSpPr/>
          <p:nvPr/>
        </p:nvSpPr>
        <p:spPr>
          <a:xfrm>
            <a:off x="5640710" y="973921"/>
            <a:ext cx="1035049" cy="72509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rgbClr val="123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NFV Orchestrator</a:t>
            </a:r>
          </a:p>
        </p:txBody>
      </p:sp>
      <p:sp>
        <p:nvSpPr>
          <p:cNvPr id="306" name="Shape 306"/>
          <p:cNvSpPr/>
          <p:nvPr/>
        </p:nvSpPr>
        <p:spPr>
          <a:xfrm>
            <a:off x="5707689" y="681539"/>
            <a:ext cx="2639056" cy="2923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rgbClr val="123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NFV management and Orchestration</a:t>
            </a:r>
          </a:p>
        </p:txBody>
      </p:sp>
      <p:sp>
        <p:nvSpPr>
          <p:cNvPr id="307" name="Shape 307"/>
          <p:cNvSpPr/>
          <p:nvPr/>
        </p:nvSpPr>
        <p:spPr>
          <a:xfrm>
            <a:off x="898849" y="1917103"/>
            <a:ext cx="3185565" cy="5102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1115616" y="1977683"/>
            <a:ext cx="1224135" cy="411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00">
              <a:solidFill>
                <a:srgbClr val="123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rgbClr val="123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EM(s)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2741234" y="1977683"/>
            <a:ext cx="1223918" cy="411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rgbClr val="123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</a:t>
            </a:r>
            <a:br>
              <a:rPr lang="en-US" sz="1300">
                <a:solidFill>
                  <a:srgbClr val="123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300">
                <a:solidFill>
                  <a:srgbClr val="123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VNF-M(s)</a:t>
            </a:r>
          </a:p>
        </p:txBody>
      </p:sp>
      <p:grpSp>
        <p:nvGrpSpPr>
          <p:cNvPr id="310" name="Shape 310"/>
          <p:cNvGrpSpPr/>
          <p:nvPr/>
        </p:nvGrpSpPr>
        <p:grpSpPr>
          <a:xfrm>
            <a:off x="3974946" y="1444981"/>
            <a:ext cx="1656239" cy="586708"/>
            <a:chOff x="3984472" y="1998649"/>
            <a:chExt cx="1656239" cy="782278"/>
          </a:xfrm>
        </p:grpSpPr>
        <p:cxnSp>
          <p:nvCxnSpPr>
            <p:cNvPr id="311" name="Shape 311"/>
            <p:cNvCxnSpPr/>
            <p:nvPr/>
          </p:nvCxnSpPr>
          <p:spPr>
            <a:xfrm rot="10800000">
              <a:off x="5123185" y="1998649"/>
              <a:ext cx="517526" cy="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Shape 312"/>
            <p:cNvCxnSpPr/>
            <p:nvPr/>
          </p:nvCxnSpPr>
          <p:spPr>
            <a:xfrm rot="10800000">
              <a:off x="3984472" y="2780927"/>
              <a:ext cx="1138712" cy="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Shape 313"/>
            <p:cNvCxnSpPr/>
            <p:nvPr/>
          </p:nvCxnSpPr>
          <p:spPr>
            <a:xfrm rot="10800000">
              <a:off x="5123185" y="1998649"/>
              <a:ext cx="0" cy="782277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14" name="Shape 314"/>
          <p:cNvCxnSpPr/>
          <p:nvPr/>
        </p:nvCxnSpPr>
        <p:spPr>
          <a:xfrm rot="10800000">
            <a:off x="4788028" y="3597864"/>
            <a:ext cx="837965" cy="0"/>
          </a:xfrm>
          <a:prstGeom prst="straightConnector1">
            <a:avLst/>
          </a:prstGeom>
          <a:noFill/>
          <a:ln w="317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>
            <a:off x="3969754" y="2355725"/>
            <a:ext cx="818274" cy="0"/>
          </a:xfrm>
          <a:prstGeom prst="straightConnector1">
            <a:avLst/>
          </a:prstGeom>
          <a:noFill/>
          <a:ln w="317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>
            <a:off x="4788028" y="2355725"/>
            <a:ext cx="0" cy="1242137"/>
          </a:xfrm>
          <a:prstGeom prst="straightConnector1">
            <a:avLst/>
          </a:prstGeom>
          <a:noFill/>
          <a:ln w="317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7" name="Shape 317"/>
          <p:cNvSpPr/>
          <p:nvPr/>
        </p:nvSpPr>
        <p:spPr>
          <a:xfrm>
            <a:off x="5311378" y="881062"/>
            <a:ext cx="1614487" cy="2075155"/>
          </a:xfrm>
          <a:prstGeom prst="rect">
            <a:avLst/>
          </a:prstGeom>
          <a:solidFill>
            <a:srgbClr val="62E7FF">
              <a:alpha val="49803"/>
            </a:srgbClr>
          </a:solidFill>
          <a:ln w="2540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18" name="Shape 318"/>
          <p:cNvGrpSpPr/>
          <p:nvPr/>
        </p:nvGrpSpPr>
        <p:grpSpPr>
          <a:xfrm>
            <a:off x="4207095" y="141481"/>
            <a:ext cx="3965304" cy="1015663"/>
            <a:chOff x="4207094" y="332656"/>
            <a:chExt cx="3965304" cy="1354218"/>
          </a:xfrm>
        </p:grpSpPr>
        <p:sp>
          <p:nvSpPr>
            <p:cNvPr id="319" name="Shape 319"/>
            <p:cNvSpPr txBox="1"/>
            <p:nvPr/>
          </p:nvSpPr>
          <p:spPr>
            <a:xfrm>
              <a:off x="4207094" y="332656"/>
              <a:ext cx="3965304" cy="1354218"/>
            </a:xfrm>
            <a:prstGeom prst="rect">
              <a:avLst/>
            </a:prstGeom>
            <a:solidFill>
              <a:schemeClr val="lt1">
                <a:alpha val="64705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000" b="1">
                  <a:solidFill>
                    <a:srgbClr val="006476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COMMUNITY-DRIVEN IMPLEMENTATION OF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000" b="1">
                  <a:solidFill>
                    <a:srgbClr val="006476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NFVO+VNFM+SO* </a:t>
              </a:r>
            </a:p>
          </p:txBody>
        </p:sp>
        <p:sp>
          <p:nvSpPr>
            <p:cNvPr id="320" name="Shape 320"/>
            <p:cNvSpPr/>
            <p:nvPr/>
          </p:nvSpPr>
          <p:spPr>
            <a:xfrm>
              <a:off x="4538669" y="442454"/>
              <a:ext cx="321362" cy="322250"/>
            </a:xfrm>
            <a:prstGeom prst="ellipse">
              <a:avLst/>
            </a:prstGeom>
            <a:solidFill>
              <a:schemeClr val="lt1">
                <a:alpha val="64705"/>
              </a:schemeClr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000" b="1">
                  <a:solidFill>
                    <a:srgbClr val="006476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</a:t>
              </a:r>
            </a:p>
          </p:txBody>
        </p:sp>
      </p:grpSp>
      <p:sp>
        <p:nvSpPr>
          <p:cNvPr id="321" name="Shape 321"/>
          <p:cNvSpPr/>
          <p:nvPr/>
        </p:nvSpPr>
        <p:spPr>
          <a:xfrm>
            <a:off x="6989961" y="2606744"/>
            <a:ext cx="1974526" cy="753138"/>
          </a:xfrm>
          <a:prstGeom prst="rect">
            <a:avLst/>
          </a:prstGeom>
          <a:solidFill>
            <a:srgbClr val="FF6633">
              <a:alpha val="49803"/>
            </a:srgbClr>
          </a:solidFill>
          <a:ln w="2540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22" name="Shape 322"/>
          <p:cNvGrpSpPr/>
          <p:nvPr/>
        </p:nvGrpSpPr>
        <p:grpSpPr>
          <a:xfrm>
            <a:off x="7016925" y="1888434"/>
            <a:ext cx="2235496" cy="707850"/>
            <a:chOff x="7016925" y="2517914"/>
            <a:chExt cx="2235496" cy="943800"/>
          </a:xfrm>
        </p:grpSpPr>
        <p:sp>
          <p:nvSpPr>
            <p:cNvPr id="323" name="Shape 323"/>
            <p:cNvSpPr txBox="1"/>
            <p:nvPr/>
          </p:nvSpPr>
          <p:spPr>
            <a:xfrm>
              <a:off x="7200721" y="2517914"/>
              <a:ext cx="2051700" cy="943800"/>
            </a:xfrm>
            <a:prstGeom prst="rect">
              <a:avLst/>
            </a:prstGeom>
            <a:solidFill>
              <a:schemeClr val="lt1">
                <a:alpha val="64705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000" b="1">
                  <a:solidFill>
                    <a:srgbClr val="C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DESCRIPTORS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000" b="1">
                  <a:solidFill>
                    <a:srgbClr val="C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(VNFD &amp; NSD)</a:t>
              </a:r>
            </a:p>
          </p:txBody>
        </p:sp>
        <p:sp>
          <p:nvSpPr>
            <p:cNvPr id="324" name="Shape 324"/>
            <p:cNvSpPr/>
            <p:nvPr/>
          </p:nvSpPr>
          <p:spPr>
            <a:xfrm>
              <a:off x="7016925" y="2766446"/>
              <a:ext cx="321362" cy="322250"/>
            </a:xfrm>
            <a:prstGeom prst="ellipse">
              <a:avLst/>
            </a:prstGeom>
            <a:solidFill>
              <a:schemeClr val="lt1">
                <a:alpha val="64705"/>
              </a:schemeClr>
            </a:solidFill>
            <a:ln w="38100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000" b="1">
                  <a:solidFill>
                    <a:srgbClr val="C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2</a:t>
              </a:r>
            </a:p>
          </p:txBody>
        </p:sp>
      </p:grpSp>
      <p:sp>
        <p:nvSpPr>
          <p:cNvPr id="325" name="Shape 325"/>
          <p:cNvSpPr/>
          <p:nvPr/>
        </p:nvSpPr>
        <p:spPr>
          <a:xfrm>
            <a:off x="7181134" y="1016904"/>
            <a:ext cx="631226" cy="474726"/>
          </a:xfrm>
          <a:prstGeom prst="ellipse">
            <a:avLst/>
          </a:prstGeom>
          <a:solidFill>
            <a:srgbClr val="FFFF00">
              <a:alpha val="49803"/>
            </a:srgbClr>
          </a:solidFill>
          <a:ln w="25400" cap="flat" cmpd="sng">
            <a:solidFill>
              <a:srgbClr val="009933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4644026" y="976292"/>
            <a:ext cx="631226" cy="474726"/>
          </a:xfrm>
          <a:prstGeom prst="ellipse">
            <a:avLst/>
          </a:prstGeom>
          <a:solidFill>
            <a:srgbClr val="62E7FF">
              <a:alpha val="49803"/>
            </a:srgbClr>
          </a:solidFill>
          <a:ln w="2540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4644007" y="1869672"/>
            <a:ext cx="631226" cy="474726"/>
          </a:xfrm>
          <a:prstGeom prst="ellipse">
            <a:avLst/>
          </a:prstGeom>
          <a:solidFill>
            <a:srgbClr val="62E7FF">
              <a:alpha val="49803"/>
            </a:srgbClr>
          </a:solidFill>
          <a:ln w="2540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5369901" y="3413889"/>
            <a:ext cx="1849238" cy="1286420"/>
          </a:xfrm>
          <a:prstGeom prst="rect">
            <a:avLst/>
          </a:prstGeom>
          <a:solidFill>
            <a:srgbClr val="FFFF00">
              <a:alpha val="49803"/>
            </a:srgbClr>
          </a:solidFill>
          <a:ln w="25400" cap="flat" cmpd="sng">
            <a:solidFill>
              <a:srgbClr val="009933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5950573" y="3006706"/>
            <a:ext cx="493634" cy="371247"/>
          </a:xfrm>
          <a:prstGeom prst="ellipse">
            <a:avLst/>
          </a:prstGeom>
          <a:solidFill>
            <a:srgbClr val="FFFF00">
              <a:alpha val="49803"/>
            </a:srgbClr>
          </a:solidFill>
          <a:ln w="25400" cap="flat" cmpd="sng">
            <a:solidFill>
              <a:srgbClr val="009933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30" name="Shape 330"/>
          <p:cNvGrpSpPr/>
          <p:nvPr/>
        </p:nvGrpSpPr>
        <p:grpSpPr>
          <a:xfrm>
            <a:off x="7092202" y="3670254"/>
            <a:ext cx="2016301" cy="1338588"/>
            <a:chOff x="7092202" y="4893673"/>
            <a:chExt cx="2016301" cy="1784785"/>
          </a:xfrm>
        </p:grpSpPr>
        <p:sp>
          <p:nvSpPr>
            <p:cNvPr id="331" name="Shape 331"/>
            <p:cNvSpPr txBox="1"/>
            <p:nvPr/>
          </p:nvSpPr>
          <p:spPr>
            <a:xfrm>
              <a:off x="7227789" y="4913873"/>
              <a:ext cx="1880713" cy="1764585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000" b="1">
                  <a:solidFill>
                    <a:srgbClr val="00B05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INTEROP  &amp; EPA SUPPORT W/REFERENCE VIM(s) </a:t>
              </a:r>
            </a:p>
          </p:txBody>
        </p:sp>
        <p:sp>
          <p:nvSpPr>
            <p:cNvPr id="332" name="Shape 332"/>
            <p:cNvSpPr/>
            <p:nvPr/>
          </p:nvSpPr>
          <p:spPr>
            <a:xfrm>
              <a:off x="7092202" y="4893673"/>
              <a:ext cx="321362" cy="322250"/>
            </a:xfrm>
            <a:prstGeom prst="ellipse">
              <a:avLst/>
            </a:prstGeom>
            <a:solidFill>
              <a:schemeClr val="lt1">
                <a:alpha val="64705"/>
              </a:schemeClr>
            </a:solidFill>
            <a:ln w="38100" cap="flat" cmpd="sng">
              <a:solidFill>
                <a:srgbClr val="0099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000" b="1">
                  <a:solidFill>
                    <a:srgbClr val="00B05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3</a:t>
              </a:r>
            </a:p>
          </p:txBody>
        </p:sp>
      </p:grpSp>
      <p:sp>
        <p:nvSpPr>
          <p:cNvPr id="333" name="Shape 333"/>
          <p:cNvSpPr txBox="1"/>
          <p:nvPr/>
        </p:nvSpPr>
        <p:spPr>
          <a:xfrm>
            <a:off x="179511" y="4913823"/>
            <a:ext cx="8424935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rPr>
              <a:t>(*) Note: Service Orchestrator (SO) is currently beyond ETSI scope for MANO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/>
        </p:nvSpPr>
        <p:spPr>
          <a:xfrm>
            <a:off x="5664957" y="2933247"/>
            <a:ext cx="3157233" cy="154308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7740352" y="2933248"/>
            <a:ext cx="109196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rPr>
              <a:t>ETSI NFV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rPr>
              <a:t>scope</a:t>
            </a:r>
          </a:p>
        </p:txBody>
      </p:sp>
      <p:sp>
        <p:nvSpPr>
          <p:cNvPr id="341" name="Shape 341"/>
          <p:cNvSpPr/>
          <p:nvPr/>
        </p:nvSpPr>
        <p:spPr>
          <a:xfrm>
            <a:off x="755575" y="1005575"/>
            <a:ext cx="4536504" cy="3618401"/>
          </a:xfrm>
          <a:prstGeom prst="rect">
            <a:avLst/>
          </a:prstGeom>
          <a:solidFill>
            <a:srgbClr val="90DEF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1115616" y="2125328"/>
            <a:ext cx="3888432" cy="233663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 flipH="1">
            <a:off x="0" y="0"/>
            <a:ext cx="8417168" cy="6274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174625" marR="0" lvl="0" indent="-952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Mapping to ETSI NFV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8460432" y="0"/>
            <a:ext cx="683567" cy="6274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3984089" y="2125330"/>
            <a:ext cx="109196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rPr>
              <a:t>ETSI NFV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rPr>
              <a:t>scope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4378301" y="1098805"/>
            <a:ext cx="769762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rPr>
              <a:t>OSM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rPr>
              <a:t>scope</a:t>
            </a:r>
          </a:p>
        </p:txBody>
      </p:sp>
      <p:cxnSp>
        <p:nvCxnSpPr>
          <p:cNvPr id="347" name="Shape 347"/>
          <p:cNvCxnSpPr/>
          <p:nvPr/>
        </p:nvCxnSpPr>
        <p:spPr>
          <a:xfrm flipH="1">
            <a:off x="2818134" y="1824443"/>
            <a:ext cx="0" cy="300886"/>
          </a:xfrm>
          <a:prstGeom prst="straightConnector1">
            <a:avLst/>
          </a:prstGeom>
          <a:blipFill rotWithShape="0">
            <a:blip r:embed="rId3">
              <a:alphaModFix/>
            </a:blip>
            <a:tile tx="0" ty="0" sx="100000" sy="100000" flip="none" algn="tl"/>
          </a:blip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4139951" y="2753380"/>
            <a:ext cx="3050100" cy="844500"/>
          </a:xfrm>
          <a:prstGeom prst="bentConnector2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9" name="Shape 349"/>
          <p:cNvSpPr/>
          <p:nvPr/>
        </p:nvSpPr>
        <p:spPr>
          <a:xfrm>
            <a:off x="1496317" y="1113588"/>
            <a:ext cx="2643634" cy="71085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SO</a:t>
            </a:r>
          </a:p>
        </p:txBody>
      </p:sp>
      <p:sp>
        <p:nvSpPr>
          <p:cNvPr id="350" name="Shape 350"/>
          <p:cNvSpPr/>
          <p:nvPr/>
        </p:nvSpPr>
        <p:spPr>
          <a:xfrm>
            <a:off x="1496317" y="2397951"/>
            <a:ext cx="2643634" cy="71085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NFVO</a:t>
            </a:r>
          </a:p>
        </p:txBody>
      </p:sp>
      <p:sp>
        <p:nvSpPr>
          <p:cNvPr id="351" name="Shape 351"/>
          <p:cNvSpPr/>
          <p:nvPr/>
        </p:nvSpPr>
        <p:spPr>
          <a:xfrm>
            <a:off x="1496316" y="3589087"/>
            <a:ext cx="2643635" cy="71085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G-VNFM</a:t>
            </a:r>
          </a:p>
        </p:txBody>
      </p:sp>
      <p:cxnSp>
        <p:nvCxnSpPr>
          <p:cNvPr id="352" name="Shape 352"/>
          <p:cNvCxnSpPr>
            <a:stCxn id="350" idx="2"/>
            <a:endCxn id="351" idx="0"/>
          </p:cNvCxnSpPr>
          <p:nvPr/>
        </p:nvCxnSpPr>
        <p:spPr>
          <a:xfrm>
            <a:off x="2818135" y="3108806"/>
            <a:ext cx="0" cy="480299"/>
          </a:xfrm>
          <a:prstGeom prst="straightConnector1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3" name="Shape 353"/>
          <p:cNvSpPr/>
          <p:nvPr/>
        </p:nvSpPr>
        <p:spPr>
          <a:xfrm>
            <a:off x="5868144" y="3597864"/>
            <a:ext cx="2643634" cy="71085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S-VNFM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292965" y="4669453"/>
            <a:ext cx="3934767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G-VNFM = Generic VNFM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S-VNFM = Specific VNFM (external)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3">
            <a:alphaModFix/>
          </a:blip>
          <a:srcRect l="8719" r="2744"/>
          <a:stretch/>
        </p:blipFill>
        <p:spPr>
          <a:xfrm>
            <a:off x="0" y="0"/>
            <a:ext cx="9144001" cy="5164038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Shape 361"/>
          <p:cNvSpPr/>
          <p:nvPr/>
        </p:nvSpPr>
        <p:spPr>
          <a:xfrm>
            <a:off x="107504" y="87475"/>
            <a:ext cx="8928992" cy="1188131"/>
          </a:xfrm>
          <a:prstGeom prst="roundRect">
            <a:avLst>
              <a:gd name="adj" fmla="val 5307"/>
            </a:avLst>
          </a:prstGeom>
          <a:solidFill>
            <a:srgbClr val="002060">
              <a:alpha val="2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i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Information Model (IM) is key to enable an open ecosystem of VNF providers and build a coherent E2E service orchestration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Shape 367"/>
          <p:cNvPicPr preferRelativeResize="0"/>
          <p:nvPr/>
        </p:nvPicPr>
        <p:blipFill rotWithShape="1">
          <a:blip r:embed="rId3">
            <a:alphaModFix/>
          </a:blip>
          <a:srcRect l="8719" r="2744"/>
          <a:stretch/>
        </p:blipFill>
        <p:spPr>
          <a:xfrm>
            <a:off x="0" y="0"/>
            <a:ext cx="9144001" cy="5164038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Shape 368"/>
          <p:cNvSpPr/>
          <p:nvPr/>
        </p:nvSpPr>
        <p:spPr>
          <a:xfrm>
            <a:off x="1547663" y="1923678"/>
            <a:ext cx="648071" cy="224152"/>
          </a:xfrm>
          <a:prstGeom prst="roundRect">
            <a:avLst>
              <a:gd name="adj" fmla="val 5307"/>
            </a:avLst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lang="en-US" sz="1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IM</a:t>
            </a:r>
          </a:p>
        </p:txBody>
      </p:sp>
      <p:sp>
        <p:nvSpPr>
          <p:cNvPr id="369" name="Shape 369"/>
          <p:cNvSpPr/>
          <p:nvPr/>
        </p:nvSpPr>
        <p:spPr>
          <a:xfrm>
            <a:off x="611560" y="1977684"/>
            <a:ext cx="648071" cy="224152"/>
          </a:xfrm>
          <a:prstGeom prst="roundRect">
            <a:avLst>
              <a:gd name="adj" fmla="val 5307"/>
            </a:avLst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lang="en-US" sz="1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IM</a:t>
            </a:r>
          </a:p>
        </p:txBody>
      </p:sp>
      <p:sp>
        <p:nvSpPr>
          <p:cNvPr id="370" name="Shape 370"/>
          <p:cNvSpPr/>
          <p:nvPr/>
        </p:nvSpPr>
        <p:spPr>
          <a:xfrm>
            <a:off x="179511" y="1429495"/>
            <a:ext cx="648071" cy="224152"/>
          </a:xfrm>
          <a:prstGeom prst="roundRect">
            <a:avLst>
              <a:gd name="adj" fmla="val 5307"/>
            </a:avLst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lang="en-US" sz="1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IM</a:t>
            </a:r>
          </a:p>
        </p:txBody>
      </p:sp>
      <p:sp>
        <p:nvSpPr>
          <p:cNvPr id="371" name="Shape 371"/>
          <p:cNvSpPr/>
          <p:nvPr/>
        </p:nvSpPr>
        <p:spPr>
          <a:xfrm>
            <a:off x="1700064" y="1375488"/>
            <a:ext cx="648071" cy="224152"/>
          </a:xfrm>
          <a:prstGeom prst="roundRect">
            <a:avLst>
              <a:gd name="adj" fmla="val 5307"/>
            </a:avLst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lang="en-US" sz="1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IM</a:t>
            </a:r>
          </a:p>
        </p:txBody>
      </p:sp>
      <p:sp>
        <p:nvSpPr>
          <p:cNvPr id="372" name="Shape 372"/>
          <p:cNvSpPr/>
          <p:nvPr/>
        </p:nvSpPr>
        <p:spPr>
          <a:xfrm>
            <a:off x="2555775" y="1915549"/>
            <a:ext cx="648071" cy="224152"/>
          </a:xfrm>
          <a:prstGeom prst="roundRect">
            <a:avLst>
              <a:gd name="adj" fmla="val 5307"/>
            </a:avLst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lang="en-US" sz="1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IM</a:t>
            </a:r>
          </a:p>
        </p:txBody>
      </p:sp>
      <p:sp>
        <p:nvSpPr>
          <p:cNvPr id="373" name="Shape 373"/>
          <p:cNvSpPr/>
          <p:nvPr/>
        </p:nvSpPr>
        <p:spPr>
          <a:xfrm>
            <a:off x="2699791" y="2617626"/>
            <a:ext cx="648071" cy="224152"/>
          </a:xfrm>
          <a:prstGeom prst="roundRect">
            <a:avLst>
              <a:gd name="adj" fmla="val 5307"/>
            </a:avLst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lang="en-US" sz="1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IM</a:t>
            </a:r>
          </a:p>
        </p:txBody>
      </p:sp>
      <p:sp>
        <p:nvSpPr>
          <p:cNvPr id="374" name="Shape 374"/>
          <p:cNvSpPr/>
          <p:nvPr/>
        </p:nvSpPr>
        <p:spPr>
          <a:xfrm>
            <a:off x="3635896" y="2617626"/>
            <a:ext cx="648071" cy="224152"/>
          </a:xfrm>
          <a:prstGeom prst="roundRect">
            <a:avLst>
              <a:gd name="adj" fmla="val 5307"/>
            </a:avLst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lang="en-US" sz="1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IM</a:t>
            </a:r>
          </a:p>
        </p:txBody>
      </p:sp>
      <p:sp>
        <p:nvSpPr>
          <p:cNvPr id="375" name="Shape 375"/>
          <p:cNvSpPr/>
          <p:nvPr/>
        </p:nvSpPr>
        <p:spPr>
          <a:xfrm>
            <a:off x="4067944" y="2247715"/>
            <a:ext cx="648071" cy="224152"/>
          </a:xfrm>
          <a:prstGeom prst="roundRect">
            <a:avLst>
              <a:gd name="adj" fmla="val 5307"/>
            </a:avLst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lang="en-US" sz="1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IM</a:t>
            </a:r>
          </a:p>
        </p:txBody>
      </p:sp>
      <p:sp>
        <p:nvSpPr>
          <p:cNvPr id="376" name="Shape 376"/>
          <p:cNvSpPr/>
          <p:nvPr/>
        </p:nvSpPr>
        <p:spPr>
          <a:xfrm>
            <a:off x="3347864" y="2023560"/>
            <a:ext cx="648071" cy="224152"/>
          </a:xfrm>
          <a:prstGeom prst="roundRect">
            <a:avLst>
              <a:gd name="adj" fmla="val 5307"/>
            </a:avLst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lang="en-US" sz="1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IM</a:t>
            </a:r>
          </a:p>
        </p:txBody>
      </p:sp>
      <p:sp>
        <p:nvSpPr>
          <p:cNvPr id="377" name="Shape 377"/>
          <p:cNvSpPr/>
          <p:nvPr/>
        </p:nvSpPr>
        <p:spPr>
          <a:xfrm>
            <a:off x="2987824" y="2293591"/>
            <a:ext cx="648071" cy="224152"/>
          </a:xfrm>
          <a:prstGeom prst="roundRect">
            <a:avLst>
              <a:gd name="adj" fmla="val 5307"/>
            </a:avLst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lang="en-US" sz="1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IM</a:t>
            </a:r>
          </a:p>
        </p:txBody>
      </p:sp>
      <p:sp>
        <p:nvSpPr>
          <p:cNvPr id="378" name="Shape 378"/>
          <p:cNvSpPr/>
          <p:nvPr/>
        </p:nvSpPr>
        <p:spPr>
          <a:xfrm>
            <a:off x="1907703" y="2301721"/>
            <a:ext cx="648071" cy="224152"/>
          </a:xfrm>
          <a:prstGeom prst="roundRect">
            <a:avLst>
              <a:gd name="adj" fmla="val 5307"/>
            </a:avLst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lang="en-US" sz="1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IM</a:t>
            </a:r>
          </a:p>
        </p:txBody>
      </p:sp>
      <p:sp>
        <p:nvSpPr>
          <p:cNvPr id="379" name="Shape 379"/>
          <p:cNvSpPr/>
          <p:nvPr/>
        </p:nvSpPr>
        <p:spPr>
          <a:xfrm>
            <a:off x="899591" y="2671633"/>
            <a:ext cx="648071" cy="224152"/>
          </a:xfrm>
          <a:prstGeom prst="roundRect">
            <a:avLst>
              <a:gd name="adj" fmla="val 5307"/>
            </a:avLst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lang="en-US" sz="1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IM</a:t>
            </a:r>
          </a:p>
        </p:txBody>
      </p:sp>
      <p:sp>
        <p:nvSpPr>
          <p:cNvPr id="380" name="Shape 380"/>
          <p:cNvSpPr/>
          <p:nvPr/>
        </p:nvSpPr>
        <p:spPr>
          <a:xfrm>
            <a:off x="1691680" y="2571750"/>
            <a:ext cx="648071" cy="224152"/>
          </a:xfrm>
          <a:prstGeom prst="roundRect">
            <a:avLst>
              <a:gd name="adj" fmla="val 5307"/>
            </a:avLst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lang="en-US" sz="1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IM</a:t>
            </a:r>
          </a:p>
        </p:txBody>
      </p:sp>
      <p:sp>
        <p:nvSpPr>
          <p:cNvPr id="381" name="Shape 381"/>
          <p:cNvSpPr/>
          <p:nvPr/>
        </p:nvSpPr>
        <p:spPr>
          <a:xfrm>
            <a:off x="2627783" y="2941663"/>
            <a:ext cx="648071" cy="224152"/>
          </a:xfrm>
          <a:prstGeom prst="roundRect">
            <a:avLst>
              <a:gd name="adj" fmla="val 5307"/>
            </a:avLst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lang="en-US" sz="1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IM</a:t>
            </a:r>
          </a:p>
        </p:txBody>
      </p:sp>
      <p:sp>
        <p:nvSpPr>
          <p:cNvPr id="382" name="Shape 382"/>
          <p:cNvSpPr/>
          <p:nvPr/>
        </p:nvSpPr>
        <p:spPr>
          <a:xfrm>
            <a:off x="4427983" y="1437625"/>
            <a:ext cx="648071" cy="224152"/>
          </a:xfrm>
          <a:prstGeom prst="roundRect">
            <a:avLst>
              <a:gd name="adj" fmla="val 5307"/>
            </a:avLst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lang="en-US" sz="1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IM</a:t>
            </a:r>
          </a:p>
        </p:txBody>
      </p:sp>
      <p:sp>
        <p:nvSpPr>
          <p:cNvPr id="383" name="Shape 383"/>
          <p:cNvSpPr/>
          <p:nvPr/>
        </p:nvSpPr>
        <p:spPr>
          <a:xfrm>
            <a:off x="4932039" y="1915549"/>
            <a:ext cx="648071" cy="224152"/>
          </a:xfrm>
          <a:prstGeom prst="roundRect">
            <a:avLst>
              <a:gd name="adj" fmla="val 5307"/>
            </a:avLst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lang="en-US" sz="1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IM</a:t>
            </a:r>
          </a:p>
        </p:txBody>
      </p:sp>
      <p:sp>
        <p:nvSpPr>
          <p:cNvPr id="384" name="Shape 384"/>
          <p:cNvSpPr/>
          <p:nvPr/>
        </p:nvSpPr>
        <p:spPr>
          <a:xfrm>
            <a:off x="5796135" y="1869673"/>
            <a:ext cx="648071" cy="224152"/>
          </a:xfrm>
          <a:prstGeom prst="roundRect">
            <a:avLst>
              <a:gd name="adj" fmla="val 5307"/>
            </a:avLst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lang="en-US" sz="1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IM</a:t>
            </a:r>
          </a:p>
        </p:txBody>
      </p:sp>
      <p:sp>
        <p:nvSpPr>
          <p:cNvPr id="385" name="Shape 385"/>
          <p:cNvSpPr/>
          <p:nvPr/>
        </p:nvSpPr>
        <p:spPr>
          <a:xfrm>
            <a:off x="6588224" y="1869673"/>
            <a:ext cx="648071" cy="224152"/>
          </a:xfrm>
          <a:prstGeom prst="roundRect">
            <a:avLst>
              <a:gd name="adj" fmla="val 5307"/>
            </a:avLst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lang="en-US" sz="1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IM</a:t>
            </a:r>
          </a:p>
        </p:txBody>
      </p:sp>
      <p:sp>
        <p:nvSpPr>
          <p:cNvPr id="386" name="Shape 386"/>
          <p:cNvSpPr/>
          <p:nvPr/>
        </p:nvSpPr>
        <p:spPr>
          <a:xfrm>
            <a:off x="6444207" y="1329612"/>
            <a:ext cx="648071" cy="224152"/>
          </a:xfrm>
          <a:prstGeom prst="roundRect">
            <a:avLst>
              <a:gd name="adj" fmla="val 5307"/>
            </a:avLst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lang="en-US" sz="1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IM</a:t>
            </a:r>
          </a:p>
        </p:txBody>
      </p:sp>
      <p:sp>
        <p:nvSpPr>
          <p:cNvPr id="387" name="Shape 387"/>
          <p:cNvSpPr/>
          <p:nvPr/>
        </p:nvSpPr>
        <p:spPr>
          <a:xfrm>
            <a:off x="7452320" y="1383619"/>
            <a:ext cx="648071" cy="224152"/>
          </a:xfrm>
          <a:prstGeom prst="roundRect">
            <a:avLst>
              <a:gd name="adj" fmla="val 5307"/>
            </a:avLst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lang="en-US" sz="1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IM</a:t>
            </a:r>
          </a:p>
        </p:txBody>
      </p:sp>
      <p:sp>
        <p:nvSpPr>
          <p:cNvPr id="388" name="Shape 388"/>
          <p:cNvSpPr/>
          <p:nvPr/>
        </p:nvSpPr>
        <p:spPr>
          <a:xfrm>
            <a:off x="7604720" y="1915549"/>
            <a:ext cx="648071" cy="224152"/>
          </a:xfrm>
          <a:prstGeom prst="roundRect">
            <a:avLst>
              <a:gd name="adj" fmla="val 5307"/>
            </a:avLst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lang="en-US" sz="1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IM</a:t>
            </a:r>
          </a:p>
        </p:txBody>
      </p:sp>
      <p:sp>
        <p:nvSpPr>
          <p:cNvPr id="389" name="Shape 389"/>
          <p:cNvSpPr/>
          <p:nvPr/>
        </p:nvSpPr>
        <p:spPr>
          <a:xfrm>
            <a:off x="8172400" y="1923678"/>
            <a:ext cx="648071" cy="224152"/>
          </a:xfrm>
          <a:prstGeom prst="roundRect">
            <a:avLst>
              <a:gd name="adj" fmla="val 5307"/>
            </a:avLst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lang="en-US" sz="1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IM</a:t>
            </a:r>
          </a:p>
        </p:txBody>
      </p:sp>
      <p:sp>
        <p:nvSpPr>
          <p:cNvPr id="390" name="Shape 390"/>
          <p:cNvSpPr/>
          <p:nvPr/>
        </p:nvSpPr>
        <p:spPr>
          <a:xfrm>
            <a:off x="6948264" y="2247715"/>
            <a:ext cx="648071" cy="224152"/>
          </a:xfrm>
          <a:prstGeom prst="roundRect">
            <a:avLst>
              <a:gd name="adj" fmla="val 5307"/>
            </a:avLst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lang="en-US" sz="1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IM</a:t>
            </a:r>
          </a:p>
        </p:txBody>
      </p:sp>
      <p:sp>
        <p:nvSpPr>
          <p:cNvPr id="391" name="Shape 391"/>
          <p:cNvSpPr/>
          <p:nvPr/>
        </p:nvSpPr>
        <p:spPr>
          <a:xfrm>
            <a:off x="5868144" y="2247715"/>
            <a:ext cx="648071" cy="224152"/>
          </a:xfrm>
          <a:prstGeom prst="roundRect">
            <a:avLst>
              <a:gd name="adj" fmla="val 5307"/>
            </a:avLst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lang="en-US" sz="1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IM</a:t>
            </a:r>
          </a:p>
        </p:txBody>
      </p:sp>
      <p:sp>
        <p:nvSpPr>
          <p:cNvPr id="392" name="Shape 392"/>
          <p:cNvSpPr/>
          <p:nvPr/>
        </p:nvSpPr>
        <p:spPr>
          <a:xfrm>
            <a:off x="5004048" y="2193708"/>
            <a:ext cx="648071" cy="224152"/>
          </a:xfrm>
          <a:prstGeom prst="roundRect">
            <a:avLst>
              <a:gd name="adj" fmla="val 5307"/>
            </a:avLst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lang="en-US" sz="1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IM</a:t>
            </a:r>
          </a:p>
        </p:txBody>
      </p:sp>
      <p:sp>
        <p:nvSpPr>
          <p:cNvPr id="393" name="Shape 393"/>
          <p:cNvSpPr/>
          <p:nvPr/>
        </p:nvSpPr>
        <p:spPr>
          <a:xfrm>
            <a:off x="5220071" y="2625757"/>
            <a:ext cx="648071" cy="224152"/>
          </a:xfrm>
          <a:prstGeom prst="roundRect">
            <a:avLst>
              <a:gd name="adj" fmla="val 5307"/>
            </a:avLst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lang="en-US" sz="1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IM</a:t>
            </a:r>
          </a:p>
        </p:txBody>
      </p:sp>
      <p:sp>
        <p:nvSpPr>
          <p:cNvPr id="394" name="Shape 394"/>
          <p:cNvSpPr/>
          <p:nvPr/>
        </p:nvSpPr>
        <p:spPr>
          <a:xfrm>
            <a:off x="6300192" y="2617626"/>
            <a:ext cx="648071" cy="224152"/>
          </a:xfrm>
          <a:prstGeom prst="roundRect">
            <a:avLst>
              <a:gd name="adj" fmla="val 5307"/>
            </a:avLst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lang="en-US" sz="1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IM</a:t>
            </a:r>
          </a:p>
        </p:txBody>
      </p:sp>
      <p:sp>
        <p:nvSpPr>
          <p:cNvPr id="395" name="Shape 395"/>
          <p:cNvSpPr/>
          <p:nvPr/>
        </p:nvSpPr>
        <p:spPr>
          <a:xfrm>
            <a:off x="6876256" y="2625757"/>
            <a:ext cx="648071" cy="224152"/>
          </a:xfrm>
          <a:prstGeom prst="roundRect">
            <a:avLst>
              <a:gd name="adj" fmla="val 5307"/>
            </a:avLst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lang="en-US" sz="1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IM</a:t>
            </a:r>
          </a:p>
        </p:txBody>
      </p:sp>
      <p:sp>
        <p:nvSpPr>
          <p:cNvPr id="396" name="Shape 396"/>
          <p:cNvSpPr/>
          <p:nvPr/>
        </p:nvSpPr>
        <p:spPr>
          <a:xfrm>
            <a:off x="8244407" y="2941663"/>
            <a:ext cx="648071" cy="224152"/>
          </a:xfrm>
          <a:prstGeom prst="roundRect">
            <a:avLst>
              <a:gd name="adj" fmla="val 5307"/>
            </a:avLst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lang="en-US" sz="1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IM</a:t>
            </a:r>
          </a:p>
        </p:txBody>
      </p:sp>
      <p:sp>
        <p:nvSpPr>
          <p:cNvPr id="397" name="Shape 397"/>
          <p:cNvSpPr/>
          <p:nvPr/>
        </p:nvSpPr>
        <p:spPr>
          <a:xfrm>
            <a:off x="5004048" y="3157686"/>
            <a:ext cx="648071" cy="224152"/>
          </a:xfrm>
          <a:prstGeom prst="roundRect">
            <a:avLst>
              <a:gd name="adj" fmla="val 5307"/>
            </a:avLst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lang="en-US" sz="1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IM</a:t>
            </a:r>
          </a:p>
        </p:txBody>
      </p:sp>
      <p:sp>
        <p:nvSpPr>
          <p:cNvPr id="398" name="Shape 398"/>
          <p:cNvSpPr/>
          <p:nvPr/>
        </p:nvSpPr>
        <p:spPr>
          <a:xfrm>
            <a:off x="5076055" y="2949792"/>
            <a:ext cx="648071" cy="224152"/>
          </a:xfrm>
          <a:prstGeom prst="roundRect">
            <a:avLst>
              <a:gd name="adj" fmla="val 5307"/>
            </a:avLst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lang="en-US" sz="1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IM</a:t>
            </a:r>
          </a:p>
        </p:txBody>
      </p:sp>
      <p:sp>
        <p:nvSpPr>
          <p:cNvPr id="399" name="Shape 399"/>
          <p:cNvSpPr/>
          <p:nvPr/>
        </p:nvSpPr>
        <p:spPr>
          <a:xfrm>
            <a:off x="2627783" y="3211692"/>
            <a:ext cx="648071" cy="224152"/>
          </a:xfrm>
          <a:prstGeom prst="roundRect">
            <a:avLst>
              <a:gd name="adj" fmla="val 5307"/>
            </a:avLst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lang="en-US" sz="1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IM</a:t>
            </a:r>
          </a:p>
        </p:txBody>
      </p:sp>
      <p:sp>
        <p:nvSpPr>
          <p:cNvPr id="400" name="Shape 400"/>
          <p:cNvSpPr/>
          <p:nvPr/>
        </p:nvSpPr>
        <p:spPr>
          <a:xfrm>
            <a:off x="4788023" y="3489853"/>
            <a:ext cx="648071" cy="224152"/>
          </a:xfrm>
          <a:prstGeom prst="roundRect">
            <a:avLst>
              <a:gd name="adj" fmla="val 5307"/>
            </a:avLst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lang="en-US" sz="1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IM</a:t>
            </a:r>
          </a:p>
        </p:txBody>
      </p:sp>
      <p:sp>
        <p:nvSpPr>
          <p:cNvPr id="401" name="Shape 401"/>
          <p:cNvSpPr/>
          <p:nvPr/>
        </p:nvSpPr>
        <p:spPr>
          <a:xfrm>
            <a:off x="3059832" y="3489853"/>
            <a:ext cx="648071" cy="224152"/>
          </a:xfrm>
          <a:prstGeom prst="roundRect">
            <a:avLst>
              <a:gd name="adj" fmla="val 5307"/>
            </a:avLst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lang="en-US" sz="1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IM</a:t>
            </a:r>
          </a:p>
        </p:txBody>
      </p:sp>
      <p:sp>
        <p:nvSpPr>
          <p:cNvPr id="402" name="Shape 402"/>
          <p:cNvSpPr/>
          <p:nvPr/>
        </p:nvSpPr>
        <p:spPr>
          <a:xfrm>
            <a:off x="1115616" y="2301721"/>
            <a:ext cx="648071" cy="224152"/>
          </a:xfrm>
          <a:prstGeom prst="roundRect">
            <a:avLst>
              <a:gd name="adj" fmla="val 5307"/>
            </a:avLst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lang="en-US" sz="1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IM</a:t>
            </a:r>
          </a:p>
        </p:txBody>
      </p:sp>
      <p:sp>
        <p:nvSpPr>
          <p:cNvPr id="403" name="Shape 403"/>
          <p:cNvSpPr/>
          <p:nvPr/>
        </p:nvSpPr>
        <p:spPr>
          <a:xfrm>
            <a:off x="323528" y="2347597"/>
            <a:ext cx="648071" cy="224152"/>
          </a:xfrm>
          <a:prstGeom prst="roundRect">
            <a:avLst>
              <a:gd name="adj" fmla="val 5307"/>
            </a:avLst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rebuchet MS"/>
              <a:buNone/>
            </a:pPr>
            <a:r>
              <a:rPr lang="en-US" sz="1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IM</a:t>
            </a:r>
          </a:p>
        </p:txBody>
      </p:sp>
      <p:sp>
        <p:nvSpPr>
          <p:cNvPr id="404" name="Shape 404"/>
          <p:cNvSpPr/>
          <p:nvPr/>
        </p:nvSpPr>
        <p:spPr>
          <a:xfrm>
            <a:off x="107504" y="87475"/>
            <a:ext cx="8928992" cy="1188131"/>
          </a:xfrm>
          <a:prstGeom prst="roundRect">
            <a:avLst>
              <a:gd name="adj" fmla="val 5307"/>
            </a:avLst>
          </a:prstGeom>
          <a:solidFill>
            <a:srgbClr val="002060">
              <a:alpha val="2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i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Information Model (IM) is key to enable an open ecosystem of VNF providers and build a coherent E2E service orchestration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8460432" y="0"/>
            <a:ext cx="683567" cy="6274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 flipH="1">
            <a:off x="0" y="0"/>
            <a:ext cx="8417168" cy="6274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174625" marR="0" lvl="0" indent="-952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/>
              <a:t>Common and Standardized</a:t>
            </a:r>
            <a:r>
              <a:rPr lang="en-US"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</a:t>
            </a:r>
            <a:r>
              <a:rPr lang="en-US" sz="2000"/>
              <a:t>NFORMATION MODEL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2"/>
          </p:nvPr>
        </p:nvSpPr>
        <p:spPr>
          <a:xfrm>
            <a:off x="323528" y="843558"/>
            <a:ext cx="8496944" cy="3509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Delivering an open source MANO stack aligned to </a:t>
            </a:r>
            <a:br>
              <a:rPr lang="en-US"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ETSI NFV Information Models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Capable of consuming published </a:t>
            </a:r>
            <a:r>
              <a:rPr lang="en-US" sz="1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Information Models (IM)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NFV service and deployment (VNFD, NSD, etc.)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Extending the IM, and recommending back to ETSI NFV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Assuring predictable behaviour of Virtualized Network Functions (VNF) and Network Services (NS)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under said information models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Enabling an eco-system of IM-compliant VNF vendors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Ready to be offered to cloud and service providers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 need of integration per- customer &amp; MANO vendor basis</a:t>
            </a:r>
          </a:p>
        </p:txBody>
      </p:sp>
      <p:sp>
        <p:nvSpPr>
          <p:cNvPr id="412" name="Shape 412"/>
          <p:cNvSpPr/>
          <p:nvPr/>
        </p:nvSpPr>
        <p:spPr>
          <a:xfrm>
            <a:off x="331141" y="843558"/>
            <a:ext cx="8489328" cy="1566174"/>
          </a:xfrm>
          <a:prstGeom prst="rect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0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331142" y="2517743"/>
            <a:ext cx="8489328" cy="918101"/>
          </a:xfrm>
          <a:prstGeom prst="rect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0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323527" y="3543857"/>
            <a:ext cx="8496942" cy="918101"/>
          </a:xfrm>
          <a:prstGeom prst="rect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0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/>
        </p:nvSpPr>
        <p:spPr>
          <a:xfrm>
            <a:off x="325984" y="3057803"/>
            <a:ext cx="2448271" cy="1354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rgbClr val="006476"/>
              </a:buClr>
              <a:buSzPct val="100000"/>
              <a:buFont typeface="Arial"/>
              <a:buChar char="•"/>
            </a:pPr>
            <a:r>
              <a:rPr lang="en-US" sz="1400" u="none">
                <a:solidFill>
                  <a:srgbClr val="006476"/>
                </a:solidFill>
                <a:latin typeface="Trebuchet MS"/>
                <a:ea typeface="Trebuchet MS"/>
                <a:cs typeface="Trebuchet MS"/>
                <a:sym typeface="Trebuchet MS"/>
              </a:rPr>
              <a:t>Open Development Env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006476"/>
              </a:buClr>
              <a:buSzPct val="100000"/>
              <a:buFont typeface="Arial"/>
              <a:buChar char="•"/>
            </a:pPr>
            <a:r>
              <a:rPr lang="en-US" sz="1400" u="none">
                <a:solidFill>
                  <a:srgbClr val="006476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Functional tests 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006476"/>
              </a:buClr>
              <a:buSzPct val="100000"/>
              <a:buFont typeface="Arial"/>
              <a:buChar char="•"/>
            </a:pPr>
            <a:r>
              <a:rPr lang="en-US" sz="1400" u="none">
                <a:solidFill>
                  <a:srgbClr val="006476"/>
                </a:solidFill>
                <a:latin typeface="Trebuchet MS"/>
                <a:ea typeface="Trebuchet MS"/>
                <a:cs typeface="Trebuchet MS"/>
                <a:sym typeface="Trebuchet MS"/>
              </a:rPr>
              <a:t>Low cost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006476"/>
              </a:buClr>
              <a:buSzPct val="100000"/>
              <a:buFont typeface="Arial"/>
              <a:buChar char="•"/>
            </a:pPr>
            <a:r>
              <a:rPr lang="en-US" sz="1400" u="none">
                <a:solidFill>
                  <a:srgbClr val="006476"/>
                </a:solidFill>
                <a:latin typeface="Trebuchet MS"/>
                <a:ea typeface="Trebuchet MS"/>
                <a:cs typeface="Trebuchet MS"/>
                <a:sym typeface="Trebuchet MS"/>
              </a:rPr>
              <a:t>Integration from the beginning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u="none">
              <a:solidFill>
                <a:srgbClr val="00647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8460432" y="0"/>
            <a:ext cx="683567" cy="6274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 flipH="1">
            <a:off x="0" y="0"/>
            <a:ext cx="8417168" cy="6274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174625" marR="0" lvl="0" indent="-952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… providing a friendly environment for developers, </a:t>
            </a:r>
            <a:br>
              <a:rPr lang="en-US"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minimizing entry barriers &amp; paving the way for DevOps</a:t>
            </a:r>
          </a:p>
        </p:txBody>
      </p:sp>
      <p:pic>
        <p:nvPicPr>
          <p:cNvPr id="423" name="Shape 4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41266" y="2141386"/>
            <a:ext cx="1822821" cy="28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Shape 4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41266" y="2465423"/>
            <a:ext cx="1822821" cy="28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Shape 4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36685" y="2767866"/>
            <a:ext cx="1827402" cy="127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Shape 4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41266" y="1807324"/>
            <a:ext cx="1822821" cy="28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Shape 4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1625" y="2095724"/>
            <a:ext cx="1822821" cy="28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Shape 4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1625" y="2419759"/>
            <a:ext cx="1822821" cy="28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Shape 4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77046" y="2722203"/>
            <a:ext cx="1827402" cy="127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Shape 4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1625" y="1761658"/>
            <a:ext cx="1822821" cy="28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Shape 4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3079" y="2026803"/>
            <a:ext cx="1086635" cy="81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Shape 432"/>
          <p:cNvSpPr txBox="1"/>
          <p:nvPr/>
        </p:nvSpPr>
        <p:spPr>
          <a:xfrm>
            <a:off x="323528" y="1059583"/>
            <a:ext cx="2520279" cy="4847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u="none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rPr>
              <a:t>LOCAL DEVELOPMENT &amp;TESTING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3275856" y="3057805"/>
            <a:ext cx="2592287" cy="16004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rgbClr val="006476"/>
              </a:buClr>
              <a:buSzPct val="100000"/>
              <a:buFont typeface="Arial"/>
              <a:buChar char="•"/>
            </a:pPr>
            <a:r>
              <a:rPr lang="en-US" sz="1400" u="none">
                <a:solidFill>
                  <a:srgbClr val="006476"/>
                </a:solidFill>
                <a:latin typeface="Trebuchet MS"/>
                <a:ea typeface="Trebuchet MS"/>
                <a:cs typeface="Trebuchet MS"/>
                <a:sym typeface="Trebuchet MS"/>
              </a:rPr>
              <a:t>Real servers and switches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006476"/>
              </a:buClr>
              <a:buSzPct val="100000"/>
              <a:buFont typeface="Arial"/>
              <a:buChar char="•"/>
            </a:pPr>
            <a:r>
              <a:rPr lang="en-US" sz="1400" u="none">
                <a:solidFill>
                  <a:srgbClr val="006476"/>
                </a:solidFill>
                <a:latin typeface="Trebuchet MS"/>
                <a:ea typeface="Trebuchet MS"/>
                <a:cs typeface="Trebuchet MS"/>
                <a:sym typeface="Trebuchet MS"/>
              </a:rPr>
              <a:t>Performance tests (EPA can be enforced)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006476"/>
              </a:buClr>
              <a:buSzPct val="100000"/>
              <a:buFont typeface="Arial"/>
              <a:buChar char="•"/>
            </a:pPr>
            <a:r>
              <a:rPr lang="en-US" sz="1400" u="none">
                <a:solidFill>
                  <a:srgbClr val="006476"/>
                </a:solidFill>
                <a:latin typeface="Trebuchet MS"/>
                <a:ea typeface="Trebuchet MS"/>
                <a:cs typeface="Trebuchet MS"/>
                <a:sym typeface="Trebuchet MS"/>
              </a:rPr>
              <a:t>Cost-effective shared infrastructure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006476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rgbClr val="006476"/>
                </a:solidFill>
                <a:latin typeface="Trebuchet MS"/>
                <a:ea typeface="Trebuchet MS"/>
                <a:cs typeface="Trebuchet MS"/>
                <a:sym typeface="Trebuchet MS"/>
              </a:rPr>
              <a:t>Move the value to VNF services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3275856" y="1059583"/>
            <a:ext cx="2592287" cy="4847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u="none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rPr>
              <a:t>TEST POOL FOR DEVELOPERS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x="6369744" y="3057805"/>
            <a:ext cx="2774255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rgbClr val="006476"/>
              </a:buClr>
              <a:buSzPct val="100000"/>
              <a:buFont typeface="Arial"/>
              <a:buChar char="•"/>
            </a:pPr>
            <a:r>
              <a:rPr lang="en-US" sz="1400" u="none">
                <a:solidFill>
                  <a:srgbClr val="006476"/>
                </a:solidFill>
                <a:latin typeface="Trebuchet MS"/>
                <a:ea typeface="Trebuchet MS"/>
                <a:cs typeface="Trebuchet MS"/>
                <a:sym typeface="Trebuchet MS"/>
              </a:rPr>
              <a:t>Production/pre-production environment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006476"/>
              </a:buClr>
              <a:buSzPct val="100000"/>
              <a:buFont typeface="Arial"/>
              <a:buChar char="•"/>
            </a:pPr>
            <a:r>
              <a:rPr lang="en-US" sz="1400" u="none">
                <a:solidFill>
                  <a:srgbClr val="006476"/>
                </a:solidFill>
                <a:latin typeface="Trebuchet MS"/>
                <a:ea typeface="Trebuchet MS"/>
                <a:cs typeface="Trebuchet MS"/>
                <a:sym typeface="Trebuchet MS"/>
              </a:rPr>
              <a:t>Real network scenarios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006476"/>
              </a:buClr>
              <a:buSzPct val="100000"/>
              <a:buFont typeface="Arial"/>
              <a:buChar char="•"/>
            </a:pPr>
            <a:r>
              <a:rPr lang="en-US" sz="1400" u="none">
                <a:solidFill>
                  <a:srgbClr val="006476"/>
                </a:solidFill>
                <a:latin typeface="Trebuchet MS"/>
                <a:ea typeface="Trebuchet MS"/>
                <a:cs typeface="Trebuchet MS"/>
                <a:sym typeface="Trebuchet MS"/>
              </a:rPr>
              <a:t>Final service configuration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006476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rgbClr val="006476"/>
                </a:solidFill>
                <a:latin typeface="Trebuchet MS"/>
                <a:ea typeface="Trebuchet MS"/>
                <a:cs typeface="Trebuchet MS"/>
                <a:sym typeface="Trebuchet MS"/>
              </a:rPr>
              <a:t>Fast deployment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006476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rgbClr val="006476"/>
                </a:solidFill>
                <a:latin typeface="Trebuchet MS"/>
                <a:ea typeface="Trebuchet MS"/>
                <a:cs typeface="Trebuchet MS"/>
                <a:sym typeface="Trebuchet MS"/>
              </a:rPr>
              <a:t>Low final integration cost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u="none">
              <a:solidFill>
                <a:srgbClr val="00647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6" name="Shape 436"/>
          <p:cNvSpPr txBox="1"/>
          <p:nvPr/>
        </p:nvSpPr>
        <p:spPr>
          <a:xfrm>
            <a:off x="6444207" y="1059580"/>
            <a:ext cx="2376263" cy="47989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u="none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PROVIDER</a:t>
            </a:r>
          </a:p>
        </p:txBody>
      </p:sp>
      <p:sp>
        <p:nvSpPr>
          <p:cNvPr id="437" name="Shape 437"/>
          <p:cNvSpPr/>
          <p:nvPr/>
        </p:nvSpPr>
        <p:spPr>
          <a:xfrm>
            <a:off x="2209340" y="2444497"/>
            <a:ext cx="1102522" cy="236761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0096AD"/>
              </a:gs>
              <a:gs pos="100000">
                <a:srgbClr val="9ADDF2"/>
              </a:gs>
            </a:gsLst>
            <a:lin ang="16200000" scaled="0"/>
          </a:gradFill>
          <a:ln w="9525" cap="flat" cmpd="sng">
            <a:solidFill>
              <a:srgbClr val="00839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b="1" u="none">
              <a:solidFill>
                <a:srgbClr val="62E7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5485703" y="2447678"/>
            <a:ext cx="1102522" cy="236761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0096AD"/>
              </a:gs>
              <a:gs pos="100000">
                <a:srgbClr val="9ADDF2"/>
              </a:gs>
            </a:gsLst>
            <a:lin ang="16200000" scaled="0"/>
          </a:gradFill>
          <a:ln w="9525" cap="flat" cmpd="sng">
            <a:solidFill>
              <a:srgbClr val="00839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b="1" u="none">
              <a:solidFill>
                <a:srgbClr val="62E7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395536" y="4529467"/>
            <a:ext cx="8424935" cy="418546"/>
          </a:xfrm>
          <a:prstGeom prst="rightArrow">
            <a:avLst>
              <a:gd name="adj1" fmla="val 67454"/>
              <a:gd name="adj2" fmla="val 94083"/>
            </a:avLst>
          </a:prstGeom>
          <a:gradFill>
            <a:gsLst>
              <a:gs pos="0">
                <a:srgbClr val="0096AD"/>
              </a:gs>
              <a:gs pos="36000">
                <a:srgbClr val="9ADDF2"/>
              </a:gs>
              <a:gs pos="100000">
                <a:srgbClr val="9ADDF2"/>
              </a:gs>
            </a:gsLst>
            <a:lin ang="16200000" scaled="0"/>
          </a:gradFill>
          <a:ln w="9525" cap="flat" cmpd="sng">
            <a:solidFill>
              <a:srgbClr val="00839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b="1" u="none">
              <a:solidFill>
                <a:srgbClr val="62E7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40" name="Shape 440"/>
          <p:cNvGrpSpPr/>
          <p:nvPr/>
        </p:nvGrpSpPr>
        <p:grpSpPr>
          <a:xfrm>
            <a:off x="2314949" y="1920876"/>
            <a:ext cx="960905" cy="130195"/>
            <a:chOff x="2339751" y="2124369"/>
            <a:chExt cx="648071" cy="169858"/>
          </a:xfrm>
        </p:grpSpPr>
        <p:sp>
          <p:nvSpPr>
            <p:cNvPr id="441" name="Shape 441"/>
            <p:cNvSpPr/>
            <p:nvPr/>
          </p:nvSpPr>
          <p:spPr>
            <a:xfrm>
              <a:off x="2339751" y="2124369"/>
              <a:ext cx="648071" cy="169177"/>
            </a:xfrm>
            <a:prstGeom prst="foldedCorner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050" b="1" u="none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2339751" y="2125050"/>
              <a:ext cx="648071" cy="1691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050" b="1" u="none">
                  <a:solidFill>
                    <a:srgbClr val="003245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Descriptors</a:t>
              </a:r>
            </a:p>
          </p:txBody>
        </p:sp>
      </p:grpSp>
      <p:grpSp>
        <p:nvGrpSpPr>
          <p:cNvPr id="443" name="Shape 443"/>
          <p:cNvGrpSpPr/>
          <p:nvPr/>
        </p:nvGrpSpPr>
        <p:grpSpPr>
          <a:xfrm>
            <a:off x="2328549" y="2133509"/>
            <a:ext cx="864095" cy="276222"/>
            <a:chOff x="2195735" y="2412631"/>
            <a:chExt cx="864095" cy="368296"/>
          </a:xfrm>
        </p:grpSpPr>
        <p:sp>
          <p:nvSpPr>
            <p:cNvPr id="444" name="Shape 444"/>
            <p:cNvSpPr/>
            <p:nvPr/>
          </p:nvSpPr>
          <p:spPr>
            <a:xfrm>
              <a:off x="2267743" y="2412631"/>
              <a:ext cx="721121" cy="368296"/>
            </a:xfrm>
            <a:prstGeom prst="flowChartMagneticDisk">
              <a:avLst/>
            </a:prstGeom>
            <a:solidFill>
              <a:schemeClr val="lt1"/>
            </a:solidFill>
            <a:ln w="12700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050" b="1" u="none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2195735" y="2547493"/>
              <a:ext cx="864095" cy="19533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050" b="1" u="none">
                  <a:solidFill>
                    <a:srgbClr val="003245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VM images</a:t>
              </a:r>
            </a:p>
          </p:txBody>
        </p:sp>
      </p:grpSp>
      <p:grpSp>
        <p:nvGrpSpPr>
          <p:cNvPr id="446" name="Shape 446"/>
          <p:cNvGrpSpPr/>
          <p:nvPr/>
        </p:nvGrpSpPr>
        <p:grpSpPr>
          <a:xfrm>
            <a:off x="5604914" y="2133509"/>
            <a:ext cx="864095" cy="276222"/>
            <a:chOff x="2195735" y="2412631"/>
            <a:chExt cx="864095" cy="368296"/>
          </a:xfrm>
        </p:grpSpPr>
        <p:sp>
          <p:nvSpPr>
            <p:cNvPr id="447" name="Shape 447"/>
            <p:cNvSpPr/>
            <p:nvPr/>
          </p:nvSpPr>
          <p:spPr>
            <a:xfrm>
              <a:off x="2267743" y="2412631"/>
              <a:ext cx="721121" cy="368296"/>
            </a:xfrm>
            <a:prstGeom prst="flowChartMagneticDisk">
              <a:avLst/>
            </a:prstGeom>
            <a:solidFill>
              <a:schemeClr val="lt1"/>
            </a:solidFill>
            <a:ln w="12700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050" b="1" u="none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2195735" y="2547493"/>
              <a:ext cx="864095" cy="19533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050" b="1" u="none">
                  <a:solidFill>
                    <a:srgbClr val="003245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VM images</a:t>
              </a:r>
            </a:p>
          </p:txBody>
        </p:sp>
      </p:grpSp>
      <p:sp>
        <p:nvSpPr>
          <p:cNvPr id="449" name="Shape 449"/>
          <p:cNvSpPr/>
          <p:nvPr/>
        </p:nvSpPr>
        <p:spPr>
          <a:xfrm>
            <a:off x="755576" y="4591885"/>
            <a:ext cx="7344815" cy="2841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u="none" dirty="0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rPr>
              <a:t>SAME </a:t>
            </a:r>
            <a:r>
              <a:rPr lang="en-US" sz="2400" b="1" u="none" dirty="0" smtClean="0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rPr>
              <a:t>DESCRIPTORS</a:t>
            </a:r>
            <a:r>
              <a:rPr lang="en-US" sz="2400" u="none" dirty="0" smtClean="0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u="none" dirty="0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rPr>
              <a:t>ACROSS ALL THE CHAIN!</a:t>
            </a:r>
          </a:p>
        </p:txBody>
      </p:sp>
      <p:grpSp>
        <p:nvGrpSpPr>
          <p:cNvPr id="450" name="Shape 450"/>
          <p:cNvGrpSpPr/>
          <p:nvPr/>
        </p:nvGrpSpPr>
        <p:grpSpPr>
          <a:xfrm>
            <a:off x="5580773" y="1929315"/>
            <a:ext cx="960905" cy="130195"/>
            <a:chOff x="2339751" y="2124369"/>
            <a:chExt cx="648071" cy="169858"/>
          </a:xfrm>
        </p:grpSpPr>
        <p:sp>
          <p:nvSpPr>
            <p:cNvPr id="451" name="Shape 451"/>
            <p:cNvSpPr/>
            <p:nvPr/>
          </p:nvSpPr>
          <p:spPr>
            <a:xfrm>
              <a:off x="2339751" y="2124369"/>
              <a:ext cx="648071" cy="169177"/>
            </a:xfrm>
            <a:prstGeom prst="foldedCorner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050" b="1" u="none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2339751" y="2125050"/>
              <a:ext cx="648071" cy="1691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050" b="1" u="none">
                  <a:solidFill>
                    <a:srgbClr val="003245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Descriptors</a:t>
              </a:r>
            </a:p>
          </p:txBody>
        </p:sp>
      </p:grpSp>
      <p:pic>
        <p:nvPicPr>
          <p:cNvPr id="453" name="Shape 45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5536" y="1856886"/>
            <a:ext cx="875425" cy="382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Shape 45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211960" y="1870842"/>
            <a:ext cx="959793" cy="41991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</p:pic>
      <p:pic>
        <p:nvPicPr>
          <p:cNvPr id="455" name="Shape 45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428629" y="1851669"/>
            <a:ext cx="959793" cy="41991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683568" y="3081030"/>
            <a:ext cx="7848871" cy="1938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Demonstration: L3 VPN service with value added services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Putting OSM in practice</a:t>
            </a:r>
          </a:p>
        </p:txBody>
      </p:sp>
      <p:pic>
        <p:nvPicPr>
          <p:cNvPr id="469" name="Shape 4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87778" y="1960508"/>
            <a:ext cx="1460685" cy="755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Shape 4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02896" y="1059582"/>
            <a:ext cx="1445567" cy="655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Shape 47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45469" y="980674"/>
            <a:ext cx="1474802" cy="43290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472" name="Shape 47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45469" y="195485"/>
            <a:ext cx="1474802" cy="50103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473" name="Shape 47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52119" y="1633512"/>
            <a:ext cx="1368151" cy="496267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474" name="Shape 474"/>
          <p:cNvPicPr preferRelativeResize="0"/>
          <p:nvPr/>
        </p:nvPicPr>
        <p:blipFill rotWithShape="1">
          <a:blip r:embed="rId9">
            <a:alphaModFix/>
          </a:blip>
          <a:srcRect l="6939" t="18488" r="6248" b="20833"/>
          <a:stretch/>
        </p:blipFill>
        <p:spPr>
          <a:xfrm>
            <a:off x="5629928" y="2273797"/>
            <a:ext cx="1390343" cy="46344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475" name="Shape 47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302896" y="267493"/>
            <a:ext cx="1519930" cy="548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Shape 47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175696" y="4373064"/>
            <a:ext cx="1774329" cy="646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 flipH="1">
            <a:off x="67" y="0"/>
            <a:ext cx="8417100" cy="627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180975" lvl="1" indent="-3175" algn="l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1">
                <a:latin typeface="Trebuchet MS"/>
                <a:ea typeface="Trebuchet MS"/>
                <a:cs typeface="Trebuchet MS"/>
                <a:sym typeface="Trebuchet MS"/>
              </a:rPr>
              <a:t>Problem Statement</a:t>
            </a:r>
          </a:p>
        </p:txBody>
      </p:sp>
      <p:grpSp>
        <p:nvGrpSpPr>
          <p:cNvPr id="4" name="39 Grupo"/>
          <p:cNvGrpSpPr/>
          <p:nvPr/>
        </p:nvGrpSpPr>
        <p:grpSpPr>
          <a:xfrm>
            <a:off x="4932040" y="1851670"/>
            <a:ext cx="3315148" cy="2537539"/>
            <a:chOff x="1945609" y="3986438"/>
            <a:chExt cx="1238572" cy="916627"/>
          </a:xfrm>
        </p:grpSpPr>
        <p:sp>
          <p:nvSpPr>
            <p:cNvPr id="5" name="40 Rectángulo redondeado"/>
            <p:cNvSpPr/>
            <p:nvPr/>
          </p:nvSpPr>
          <p:spPr bwMode="auto">
            <a:xfrm rot="696182">
              <a:off x="1945609" y="3986438"/>
              <a:ext cx="1238572" cy="916627"/>
            </a:xfrm>
            <a:prstGeom prst="roundRect">
              <a:avLst>
                <a:gd name="adj" fmla="val 4815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glow rad="228600">
                <a:srgbClr val="AAAAAA">
                  <a:satMod val="175000"/>
                  <a:alpha val="40000"/>
                </a:srgbClr>
              </a:glo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pic>
          <p:nvPicPr>
            <p:cNvPr id="6" name="Picture 2" descr="D:\Innovación 2013\NFV\Track 3. Performance and Portability\TurtleWithRocket_940x403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09156">
              <a:off x="2037816" y="4081031"/>
              <a:ext cx="1089695" cy="6210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/>
          </p:spPr>
        </p:pic>
      </p:grpSp>
      <p:sp>
        <p:nvSpPr>
          <p:cNvPr id="2" name="1 CuadroTexto"/>
          <p:cNvSpPr txBox="1"/>
          <p:nvPr/>
        </p:nvSpPr>
        <p:spPr>
          <a:xfrm rot="694447">
            <a:off x="5141354" y="3892784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/>
              <a:t>SPEED IS CRITICAL</a:t>
            </a:r>
            <a:endParaRPr lang="es-ES" sz="1600" b="1" dirty="0"/>
          </a:p>
        </p:txBody>
      </p:sp>
      <p:grpSp>
        <p:nvGrpSpPr>
          <p:cNvPr id="3" name="2 Grupo"/>
          <p:cNvGrpSpPr/>
          <p:nvPr/>
        </p:nvGrpSpPr>
        <p:grpSpPr>
          <a:xfrm rot="20563302">
            <a:off x="882803" y="1399344"/>
            <a:ext cx="3315148" cy="2537539"/>
            <a:chOff x="968820" y="1278439"/>
            <a:chExt cx="3315148" cy="2537539"/>
          </a:xfrm>
        </p:grpSpPr>
        <p:sp>
          <p:nvSpPr>
            <p:cNvPr id="8" name="40 Rectángulo redondeado"/>
            <p:cNvSpPr/>
            <p:nvPr/>
          </p:nvSpPr>
          <p:spPr bwMode="auto">
            <a:xfrm>
              <a:off x="968820" y="1278439"/>
              <a:ext cx="3315148" cy="2537539"/>
            </a:xfrm>
            <a:prstGeom prst="roundRect">
              <a:avLst>
                <a:gd name="adj" fmla="val 4815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glow rad="228600">
                <a:srgbClr val="AAAAAA">
                  <a:satMod val="175000"/>
                  <a:alpha val="40000"/>
                </a:srgbClr>
              </a:glo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1124529" y="3143344"/>
              <a:ext cx="31461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 smtClean="0"/>
                <a:t>INDUSTRY FRAGMENTATION IN MANO SPACE</a:t>
              </a:r>
              <a:endParaRPr lang="es-ES" sz="1600" b="1" dirty="0"/>
            </a:p>
          </p:txBody>
        </p:sp>
        <p:pic>
          <p:nvPicPr>
            <p:cNvPr id="1027" name="Picture 3" descr="D:\Mis Documentos\TID\2016\ONS\PPT\pieces-of-the-golf-operations-puzzle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8133" y="1435308"/>
              <a:ext cx="2221779" cy="1666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/>
        </p:nvSpPr>
        <p:spPr>
          <a:xfrm>
            <a:off x="323528" y="699541"/>
            <a:ext cx="8640960" cy="38344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OBJECTIVE: Demonstrate the feasibility of the concepts, starting with existing code seeds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 realistic as possible, with commercial VNFs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Proof of main concepts of OSM: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E2E automation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EPA &amp; underlay control – SLA can be guaranteed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Multi-Site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Multi-VIM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Combination of multi-tenant and single-tenant VNFs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Connection to external physical lines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Useful for next stages of the project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Enabler for further code development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Room for further evolution/complexity</a:t>
            </a:r>
          </a:p>
        </p:txBody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8460432" y="0"/>
            <a:ext cx="683567" cy="6274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483" name="Shape 483"/>
          <p:cNvSpPr txBox="1">
            <a:spLocks noGrp="1"/>
          </p:cNvSpPr>
          <p:nvPr>
            <p:ph type="title"/>
          </p:nvPr>
        </p:nvSpPr>
        <p:spPr>
          <a:xfrm flipH="1">
            <a:off x="0" y="0"/>
            <a:ext cx="8417168" cy="6274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174625" marR="0" lvl="0" indent="-952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MWC 2016 Demo - Rationale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8460432" y="0"/>
            <a:ext cx="683567" cy="6274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title"/>
          </p:nvPr>
        </p:nvSpPr>
        <p:spPr>
          <a:xfrm flipH="1">
            <a:off x="0" y="0"/>
            <a:ext cx="8417168" cy="6274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174625" marR="0" lvl="0" indent="-952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MWC 2016 Demo - </a:t>
            </a: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OSM integration</a:t>
            </a:r>
          </a:p>
        </p:txBody>
      </p:sp>
      <p:grpSp>
        <p:nvGrpSpPr>
          <p:cNvPr id="490" name="Shape 490"/>
          <p:cNvGrpSpPr/>
          <p:nvPr/>
        </p:nvGrpSpPr>
        <p:grpSpPr>
          <a:xfrm>
            <a:off x="990600" y="895350"/>
            <a:ext cx="7239000" cy="3809999"/>
            <a:chOff x="990600" y="895350"/>
            <a:chExt cx="7239000" cy="3809999"/>
          </a:xfrm>
        </p:grpSpPr>
        <p:sp>
          <p:nvSpPr>
            <p:cNvPr id="491" name="Shape 491"/>
            <p:cNvSpPr/>
            <p:nvPr/>
          </p:nvSpPr>
          <p:spPr>
            <a:xfrm>
              <a:off x="990600" y="1428750"/>
              <a:ext cx="1371599" cy="914400"/>
            </a:xfrm>
            <a:prstGeom prst="roundRect">
              <a:avLst>
                <a:gd name="adj" fmla="val 16667"/>
              </a:avLst>
            </a:prstGeom>
            <a:solidFill>
              <a:srgbClr val="A8CAEE"/>
            </a:solidFill>
            <a:ln w="9525" cap="flat" cmpd="sng">
              <a:solidFill>
                <a:srgbClr val="5C99C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Launchpad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(NSO)</a:t>
              </a:r>
            </a:p>
          </p:txBody>
        </p:sp>
        <p:sp>
          <p:nvSpPr>
            <p:cNvPr id="492" name="Shape 492"/>
            <p:cNvSpPr/>
            <p:nvPr/>
          </p:nvSpPr>
          <p:spPr>
            <a:xfrm>
              <a:off x="3200400" y="1428750"/>
              <a:ext cx="1371599" cy="914400"/>
            </a:xfrm>
            <a:prstGeom prst="roundRect">
              <a:avLst>
                <a:gd name="adj" fmla="val 16667"/>
              </a:avLst>
            </a:prstGeom>
            <a:solidFill>
              <a:srgbClr val="A8CAEE"/>
            </a:solidFill>
            <a:ln w="9525" cap="flat" cmpd="sng">
              <a:solidFill>
                <a:srgbClr val="5C99C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OpenMANO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(RO)</a:t>
              </a:r>
            </a:p>
          </p:txBody>
        </p:sp>
        <p:sp>
          <p:nvSpPr>
            <p:cNvPr id="493" name="Shape 493"/>
            <p:cNvSpPr/>
            <p:nvPr/>
          </p:nvSpPr>
          <p:spPr>
            <a:xfrm>
              <a:off x="3200400" y="2800350"/>
              <a:ext cx="1371599" cy="914400"/>
            </a:xfrm>
            <a:prstGeom prst="roundRect">
              <a:avLst>
                <a:gd name="adj" fmla="val 16667"/>
              </a:avLst>
            </a:prstGeom>
            <a:solidFill>
              <a:srgbClr val="A8CAEE"/>
            </a:solidFill>
            <a:ln w="9525" cap="flat" cmpd="sng">
              <a:solidFill>
                <a:srgbClr val="5C99C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JUJU Server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(CM)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rebuchet MS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4" name="Shape 494"/>
            <p:cNvCxnSpPr>
              <a:stCxn id="491" idx="2"/>
              <a:endCxn id="492" idx="2"/>
            </p:cNvCxnSpPr>
            <p:nvPr/>
          </p:nvCxnSpPr>
          <p:spPr>
            <a:xfrm rot="-5400000" flipH="1">
              <a:off x="2780999" y="1238550"/>
              <a:ext cx="600" cy="2209800"/>
            </a:xfrm>
            <a:prstGeom prst="bentConnector3">
              <a:avLst>
                <a:gd name="adj1" fmla="val 1800000"/>
              </a:avLst>
            </a:prstGeom>
            <a:noFill/>
            <a:ln w="9525" cap="flat" cmpd="sng">
              <a:solidFill>
                <a:srgbClr val="008000"/>
              </a:solidFill>
              <a:prstDash val="solid"/>
              <a:round/>
              <a:headEnd type="stealth" w="lg" len="lg"/>
              <a:tailEnd type="stealth" w="lg" len="lg"/>
            </a:ln>
          </p:spPr>
        </p:cxnSp>
        <p:cxnSp>
          <p:nvCxnSpPr>
            <p:cNvPr id="495" name="Shape 495"/>
            <p:cNvCxnSpPr>
              <a:stCxn id="491" idx="2"/>
              <a:endCxn id="493" idx="0"/>
            </p:cNvCxnSpPr>
            <p:nvPr/>
          </p:nvCxnSpPr>
          <p:spPr>
            <a:xfrm rot="-5400000" flipH="1">
              <a:off x="2552699" y="1466850"/>
              <a:ext cx="457200" cy="22098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008000"/>
              </a:solidFill>
              <a:prstDash val="solid"/>
              <a:round/>
              <a:headEnd type="stealth" w="lg" len="lg"/>
              <a:tailEnd type="stealth" w="lg" len="lg"/>
            </a:ln>
          </p:spPr>
        </p:cxnSp>
        <p:sp>
          <p:nvSpPr>
            <p:cNvPr id="496" name="Shape 496"/>
            <p:cNvSpPr/>
            <p:nvPr/>
          </p:nvSpPr>
          <p:spPr>
            <a:xfrm>
              <a:off x="5638800" y="895350"/>
              <a:ext cx="2590800" cy="1600199"/>
            </a:xfrm>
            <a:prstGeom prst="rect">
              <a:avLst/>
            </a:prstGeom>
            <a:solidFill>
              <a:srgbClr val="7CB2E6"/>
            </a:solidFill>
            <a:ln w="9525" cap="flat" cmpd="sng">
              <a:solidFill>
                <a:srgbClr val="5C99C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OpenStack</a:t>
              </a:r>
            </a:p>
          </p:txBody>
        </p:sp>
        <p:sp>
          <p:nvSpPr>
            <p:cNvPr id="497" name="Shape 497"/>
            <p:cNvSpPr/>
            <p:nvPr/>
          </p:nvSpPr>
          <p:spPr>
            <a:xfrm>
              <a:off x="6172200" y="1200150"/>
              <a:ext cx="1371599" cy="381000"/>
            </a:xfrm>
            <a:prstGeom prst="roundRect">
              <a:avLst>
                <a:gd name="adj" fmla="val 16667"/>
              </a:avLst>
            </a:prstGeom>
            <a:solidFill>
              <a:srgbClr val="A9CCEE"/>
            </a:solidFill>
            <a:ln w="9525" cap="flat" cmpd="sng">
              <a:solidFill>
                <a:srgbClr val="5C99C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OpenStack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Controller</a:t>
              </a:r>
            </a:p>
          </p:txBody>
        </p:sp>
        <p:sp>
          <p:nvSpPr>
            <p:cNvPr id="498" name="Shape 498"/>
            <p:cNvSpPr/>
            <p:nvPr/>
          </p:nvSpPr>
          <p:spPr>
            <a:xfrm>
              <a:off x="6400800" y="1657350"/>
              <a:ext cx="1371599" cy="381000"/>
            </a:xfrm>
            <a:prstGeom prst="roundRect">
              <a:avLst>
                <a:gd name="adj" fmla="val 16667"/>
              </a:avLst>
            </a:prstGeom>
            <a:solidFill>
              <a:srgbClr val="A8CAEE"/>
            </a:solidFill>
            <a:ln w="9525" cap="flat" cmpd="sng">
              <a:solidFill>
                <a:srgbClr val="5C99C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Compute Node</a:t>
              </a:r>
            </a:p>
          </p:txBody>
        </p:sp>
        <p:sp>
          <p:nvSpPr>
            <p:cNvPr id="499" name="Shape 499"/>
            <p:cNvSpPr/>
            <p:nvPr/>
          </p:nvSpPr>
          <p:spPr>
            <a:xfrm>
              <a:off x="6553200" y="1809750"/>
              <a:ext cx="1371599" cy="381000"/>
            </a:xfrm>
            <a:prstGeom prst="roundRect">
              <a:avLst>
                <a:gd name="adj" fmla="val 16667"/>
              </a:avLst>
            </a:prstGeom>
            <a:solidFill>
              <a:srgbClr val="A8CAEE"/>
            </a:solidFill>
            <a:ln w="9525" cap="flat" cmpd="sng">
              <a:solidFill>
                <a:srgbClr val="5C99C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Compute Node</a:t>
              </a:r>
            </a:p>
          </p:txBody>
        </p:sp>
        <p:sp>
          <p:nvSpPr>
            <p:cNvPr id="500" name="Shape 500"/>
            <p:cNvSpPr/>
            <p:nvPr/>
          </p:nvSpPr>
          <p:spPr>
            <a:xfrm>
              <a:off x="6705600" y="1962150"/>
              <a:ext cx="1371599" cy="381000"/>
            </a:xfrm>
            <a:prstGeom prst="roundRect">
              <a:avLst>
                <a:gd name="adj" fmla="val 16667"/>
              </a:avLst>
            </a:prstGeom>
            <a:solidFill>
              <a:srgbClr val="A8CAEE"/>
            </a:solidFill>
            <a:ln w="9525" cap="flat" cmpd="sng">
              <a:solidFill>
                <a:srgbClr val="5C99C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Compute Node</a:t>
              </a:r>
            </a:p>
          </p:txBody>
        </p:sp>
        <p:cxnSp>
          <p:nvCxnSpPr>
            <p:cNvPr id="501" name="Shape 501"/>
            <p:cNvCxnSpPr>
              <a:stCxn id="492" idx="2"/>
              <a:endCxn id="497" idx="1"/>
            </p:cNvCxnSpPr>
            <p:nvPr/>
          </p:nvCxnSpPr>
          <p:spPr>
            <a:xfrm rot="-5400000">
              <a:off x="4552949" y="723900"/>
              <a:ext cx="952500" cy="2286000"/>
            </a:xfrm>
            <a:prstGeom prst="bentConnector4">
              <a:avLst>
                <a:gd name="adj1" fmla="val -24000"/>
                <a:gd name="adj2" fmla="val 65000"/>
              </a:avLst>
            </a:prstGeom>
            <a:noFill/>
            <a:ln w="9525" cap="flat" cmpd="sng">
              <a:solidFill>
                <a:srgbClr val="008000"/>
              </a:solidFill>
              <a:prstDash val="solid"/>
              <a:round/>
              <a:headEnd type="stealth" w="lg" len="lg"/>
              <a:tailEnd type="stealth" w="lg" len="lg"/>
            </a:ln>
          </p:spPr>
        </p:cxnSp>
        <p:sp>
          <p:nvSpPr>
            <p:cNvPr id="502" name="Shape 502"/>
            <p:cNvSpPr/>
            <p:nvPr/>
          </p:nvSpPr>
          <p:spPr>
            <a:xfrm>
              <a:off x="5638800" y="3105150"/>
              <a:ext cx="2590800" cy="1600199"/>
            </a:xfrm>
            <a:prstGeom prst="rect">
              <a:avLst/>
            </a:prstGeom>
            <a:gradFill>
              <a:gsLst>
                <a:gs pos="0">
                  <a:srgbClr val="519EE1"/>
                </a:gs>
                <a:gs pos="100000">
                  <a:srgbClr val="95D1FF"/>
                </a:gs>
              </a:gsLst>
              <a:lin ang="16200000" scaled="0"/>
            </a:gradFill>
            <a:ln w="9525" cap="flat" cmpd="sng">
              <a:solidFill>
                <a:srgbClr val="5C99C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OpenVIM</a:t>
              </a:r>
            </a:p>
          </p:txBody>
        </p:sp>
        <p:sp>
          <p:nvSpPr>
            <p:cNvPr id="503" name="Shape 503"/>
            <p:cNvSpPr/>
            <p:nvPr/>
          </p:nvSpPr>
          <p:spPr>
            <a:xfrm>
              <a:off x="6172200" y="3409950"/>
              <a:ext cx="1371599" cy="381000"/>
            </a:xfrm>
            <a:prstGeom prst="roundRect">
              <a:avLst>
                <a:gd name="adj" fmla="val 16667"/>
              </a:avLst>
            </a:prstGeom>
            <a:solidFill>
              <a:srgbClr val="A9CCEE"/>
            </a:solidFill>
            <a:ln w="9525" cap="flat" cmpd="sng">
              <a:solidFill>
                <a:srgbClr val="5C99C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OpenVIM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Controller</a:t>
              </a:r>
            </a:p>
          </p:txBody>
        </p:sp>
        <p:sp>
          <p:nvSpPr>
            <p:cNvPr id="504" name="Shape 504"/>
            <p:cNvSpPr/>
            <p:nvPr/>
          </p:nvSpPr>
          <p:spPr>
            <a:xfrm>
              <a:off x="6400800" y="3867150"/>
              <a:ext cx="1371599" cy="381000"/>
            </a:xfrm>
            <a:prstGeom prst="roundRect">
              <a:avLst>
                <a:gd name="adj" fmla="val 16667"/>
              </a:avLst>
            </a:prstGeom>
            <a:solidFill>
              <a:srgbClr val="A9CCEE"/>
            </a:solidFill>
            <a:ln w="9525" cap="flat" cmpd="sng">
              <a:solidFill>
                <a:srgbClr val="5C99C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Compute Node</a:t>
              </a:r>
            </a:p>
          </p:txBody>
        </p:sp>
        <p:sp>
          <p:nvSpPr>
            <p:cNvPr id="505" name="Shape 505"/>
            <p:cNvSpPr/>
            <p:nvPr/>
          </p:nvSpPr>
          <p:spPr>
            <a:xfrm>
              <a:off x="6553200" y="4019550"/>
              <a:ext cx="1371599" cy="381000"/>
            </a:xfrm>
            <a:prstGeom prst="roundRect">
              <a:avLst>
                <a:gd name="adj" fmla="val 16667"/>
              </a:avLst>
            </a:prstGeom>
            <a:solidFill>
              <a:srgbClr val="A9CCEE"/>
            </a:solidFill>
            <a:ln w="9525" cap="flat" cmpd="sng">
              <a:solidFill>
                <a:srgbClr val="5C99C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Compute Node</a:t>
              </a:r>
            </a:p>
          </p:txBody>
        </p:sp>
        <p:sp>
          <p:nvSpPr>
            <p:cNvPr id="506" name="Shape 506"/>
            <p:cNvSpPr/>
            <p:nvPr/>
          </p:nvSpPr>
          <p:spPr>
            <a:xfrm>
              <a:off x="6705600" y="4171950"/>
              <a:ext cx="1371599" cy="381000"/>
            </a:xfrm>
            <a:prstGeom prst="roundRect">
              <a:avLst>
                <a:gd name="adj" fmla="val 16667"/>
              </a:avLst>
            </a:prstGeom>
            <a:solidFill>
              <a:srgbClr val="A9CCEE"/>
            </a:solidFill>
            <a:ln w="9525" cap="flat" cmpd="sng">
              <a:solidFill>
                <a:srgbClr val="5C99C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Compute Node</a:t>
              </a:r>
            </a:p>
          </p:txBody>
        </p:sp>
        <p:cxnSp>
          <p:nvCxnSpPr>
            <p:cNvPr id="507" name="Shape 507"/>
            <p:cNvCxnSpPr>
              <a:stCxn id="493" idx="0"/>
              <a:endCxn id="503" idx="1"/>
            </p:cNvCxnSpPr>
            <p:nvPr/>
          </p:nvCxnSpPr>
          <p:spPr>
            <a:xfrm rot="-5400000" flipH="1">
              <a:off x="4629149" y="2057400"/>
              <a:ext cx="800100" cy="2286000"/>
            </a:xfrm>
            <a:prstGeom prst="bentConnector4">
              <a:avLst>
                <a:gd name="adj1" fmla="val -28571"/>
                <a:gd name="adj2" fmla="val 65000"/>
              </a:avLst>
            </a:prstGeom>
            <a:noFill/>
            <a:ln w="9525" cap="flat" cmpd="sng">
              <a:solidFill>
                <a:srgbClr val="008000"/>
              </a:solidFill>
              <a:prstDash val="solid"/>
              <a:round/>
              <a:headEnd type="stealth" w="lg" len="lg"/>
              <a:tailEnd type="stealth" w="lg" len="lg"/>
            </a:ln>
          </p:spPr>
        </p:cxnSp>
        <p:sp>
          <p:nvSpPr>
            <p:cNvPr id="508" name="Shape 508"/>
            <p:cNvSpPr/>
            <p:nvPr/>
          </p:nvSpPr>
          <p:spPr>
            <a:xfrm>
              <a:off x="5943600" y="1657350"/>
              <a:ext cx="533399" cy="304799"/>
            </a:xfrm>
            <a:prstGeom prst="roundRect">
              <a:avLst>
                <a:gd name="adj" fmla="val 16667"/>
              </a:avLst>
            </a:prstGeom>
            <a:solidFill>
              <a:srgbClr val="A8CAEE">
                <a:alpha val="49803"/>
              </a:srgbClr>
            </a:solidFill>
            <a:ln w="9525" cap="flat" cmpd="sng">
              <a:solidFill>
                <a:srgbClr val="5C99C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VNF</a:t>
              </a:r>
            </a:p>
          </p:txBody>
        </p:sp>
        <p:sp>
          <p:nvSpPr>
            <p:cNvPr id="509" name="Shape 509"/>
            <p:cNvSpPr/>
            <p:nvPr/>
          </p:nvSpPr>
          <p:spPr>
            <a:xfrm>
              <a:off x="5943600" y="3867150"/>
              <a:ext cx="533399" cy="304799"/>
            </a:xfrm>
            <a:prstGeom prst="roundRect">
              <a:avLst>
                <a:gd name="adj" fmla="val 16667"/>
              </a:avLst>
            </a:prstGeom>
            <a:solidFill>
              <a:srgbClr val="A8CAEE">
                <a:alpha val="49803"/>
              </a:srgbClr>
            </a:solidFill>
            <a:ln w="9525" cap="flat" cmpd="sng">
              <a:solidFill>
                <a:srgbClr val="5C99C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VNF</a:t>
              </a:r>
            </a:p>
          </p:txBody>
        </p:sp>
        <p:sp>
          <p:nvSpPr>
            <p:cNvPr id="510" name="Shape 510"/>
            <p:cNvSpPr/>
            <p:nvPr/>
          </p:nvSpPr>
          <p:spPr>
            <a:xfrm>
              <a:off x="3200400" y="3409950"/>
              <a:ext cx="609599" cy="304799"/>
            </a:xfrm>
            <a:prstGeom prst="roundRect">
              <a:avLst>
                <a:gd name="adj" fmla="val 16667"/>
              </a:avLst>
            </a:prstGeom>
            <a:solidFill>
              <a:srgbClr val="A8CAEE">
                <a:alpha val="49803"/>
              </a:srgbClr>
            </a:solidFill>
            <a:ln w="9525" cap="flat" cmpd="sng">
              <a:solidFill>
                <a:srgbClr val="5C99C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Proxy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Charm</a:t>
              </a:r>
            </a:p>
          </p:txBody>
        </p:sp>
        <p:sp>
          <p:nvSpPr>
            <p:cNvPr id="511" name="Shape 511"/>
            <p:cNvSpPr/>
            <p:nvPr/>
          </p:nvSpPr>
          <p:spPr>
            <a:xfrm>
              <a:off x="3962400" y="3409950"/>
              <a:ext cx="609599" cy="304799"/>
            </a:xfrm>
            <a:prstGeom prst="roundRect">
              <a:avLst>
                <a:gd name="adj" fmla="val 16667"/>
              </a:avLst>
            </a:prstGeom>
            <a:solidFill>
              <a:srgbClr val="A8CAEE">
                <a:alpha val="49803"/>
              </a:srgbClr>
            </a:solidFill>
            <a:ln w="9525" cap="flat" cmpd="sng">
              <a:solidFill>
                <a:srgbClr val="5C99C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Proxy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Charm</a:t>
              </a:r>
            </a:p>
          </p:txBody>
        </p:sp>
        <p:cxnSp>
          <p:nvCxnSpPr>
            <p:cNvPr id="512" name="Shape 512"/>
            <p:cNvCxnSpPr>
              <a:stCxn id="510" idx="2"/>
              <a:endCxn id="508" idx="1"/>
            </p:cNvCxnSpPr>
            <p:nvPr/>
          </p:nvCxnSpPr>
          <p:spPr>
            <a:xfrm rot="-5400000">
              <a:off x="3771899" y="1543049"/>
              <a:ext cx="1905000" cy="2438400"/>
            </a:xfrm>
            <a:prstGeom prst="bentConnector4">
              <a:avLst>
                <a:gd name="adj1" fmla="val -16444"/>
                <a:gd name="adj2" fmla="val 56250"/>
              </a:avLst>
            </a:prstGeom>
            <a:noFill/>
            <a:ln w="9525" cap="flat" cmpd="sng">
              <a:solidFill>
                <a:srgbClr val="0E57C4"/>
              </a:solidFill>
              <a:prstDash val="solid"/>
              <a:round/>
              <a:headEnd type="stealth" w="lg" len="lg"/>
              <a:tailEnd type="stealth" w="lg" len="lg"/>
            </a:ln>
          </p:spPr>
        </p:cxnSp>
        <p:cxnSp>
          <p:nvCxnSpPr>
            <p:cNvPr id="513" name="Shape 513"/>
            <p:cNvCxnSpPr>
              <a:stCxn id="511" idx="2"/>
              <a:endCxn id="509" idx="1"/>
            </p:cNvCxnSpPr>
            <p:nvPr/>
          </p:nvCxnSpPr>
          <p:spPr>
            <a:xfrm rot="-5400000" flipH="1">
              <a:off x="4952999" y="3028949"/>
              <a:ext cx="304800" cy="1676400"/>
            </a:xfrm>
            <a:prstGeom prst="bentConnector2">
              <a:avLst/>
            </a:prstGeom>
            <a:noFill/>
            <a:ln w="9525" cap="flat" cmpd="sng">
              <a:solidFill>
                <a:srgbClr val="0E57C4"/>
              </a:solidFill>
              <a:prstDash val="solid"/>
              <a:round/>
              <a:headEnd type="stealth" w="lg" len="lg"/>
              <a:tailEnd type="stealth" w="lg" len="lg"/>
            </a:ln>
          </p:spPr>
        </p:cxnSp>
        <p:sp>
          <p:nvSpPr>
            <p:cNvPr id="514" name="Shape 514"/>
            <p:cNvSpPr/>
            <p:nvPr/>
          </p:nvSpPr>
          <p:spPr>
            <a:xfrm>
              <a:off x="6096000" y="4019550"/>
              <a:ext cx="533399" cy="304799"/>
            </a:xfrm>
            <a:prstGeom prst="roundRect">
              <a:avLst>
                <a:gd name="adj" fmla="val 16667"/>
              </a:avLst>
            </a:prstGeom>
            <a:solidFill>
              <a:srgbClr val="A8CAEE">
                <a:alpha val="49803"/>
              </a:srgbClr>
            </a:solidFill>
            <a:ln w="9525" cap="flat" cmpd="sng">
              <a:solidFill>
                <a:srgbClr val="5C99C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VNF</a:t>
              </a:r>
            </a:p>
          </p:txBody>
        </p:sp>
        <p:sp>
          <p:nvSpPr>
            <p:cNvPr id="515" name="Shape 515"/>
            <p:cNvSpPr/>
            <p:nvPr/>
          </p:nvSpPr>
          <p:spPr>
            <a:xfrm>
              <a:off x="6248400" y="4171950"/>
              <a:ext cx="533399" cy="304799"/>
            </a:xfrm>
            <a:prstGeom prst="roundRect">
              <a:avLst>
                <a:gd name="adj" fmla="val 16667"/>
              </a:avLst>
            </a:prstGeom>
            <a:solidFill>
              <a:srgbClr val="A8CAEE">
                <a:alpha val="49803"/>
              </a:srgbClr>
            </a:solidFill>
            <a:ln w="9525" cap="flat" cmpd="sng">
              <a:solidFill>
                <a:srgbClr val="5C99C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VNF</a:t>
              </a:r>
            </a:p>
          </p:txBody>
        </p:sp>
        <p:sp>
          <p:nvSpPr>
            <p:cNvPr id="516" name="Shape 516"/>
            <p:cNvSpPr/>
            <p:nvPr/>
          </p:nvSpPr>
          <p:spPr>
            <a:xfrm>
              <a:off x="6096000" y="1809750"/>
              <a:ext cx="533399" cy="304799"/>
            </a:xfrm>
            <a:prstGeom prst="roundRect">
              <a:avLst>
                <a:gd name="adj" fmla="val 16667"/>
              </a:avLst>
            </a:prstGeom>
            <a:solidFill>
              <a:srgbClr val="A8CAEE">
                <a:alpha val="49803"/>
              </a:srgbClr>
            </a:solidFill>
            <a:ln w="9525" cap="flat" cmpd="sng">
              <a:solidFill>
                <a:srgbClr val="5C99C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VNF</a:t>
              </a:r>
            </a:p>
          </p:txBody>
        </p:sp>
        <p:sp>
          <p:nvSpPr>
            <p:cNvPr id="517" name="Shape 517"/>
            <p:cNvSpPr/>
            <p:nvPr/>
          </p:nvSpPr>
          <p:spPr>
            <a:xfrm>
              <a:off x="6248400" y="1962150"/>
              <a:ext cx="533399" cy="304799"/>
            </a:xfrm>
            <a:prstGeom prst="roundRect">
              <a:avLst>
                <a:gd name="adj" fmla="val 16667"/>
              </a:avLst>
            </a:prstGeom>
            <a:solidFill>
              <a:srgbClr val="A8CAEE">
                <a:alpha val="49803"/>
              </a:srgbClr>
            </a:solidFill>
            <a:ln w="9525" cap="flat" cmpd="sng">
              <a:solidFill>
                <a:srgbClr val="5C99C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VNF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xfrm flipH="1">
            <a:off x="1" y="75"/>
            <a:ext cx="8417168" cy="6274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174625" marR="0" lvl="0" indent="-952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MWC 2016 </a:t>
            </a:r>
            <a:r>
              <a:rPr lang="en-US"/>
              <a:t>Use case</a:t>
            </a:r>
          </a:p>
        </p:txBody>
      </p:sp>
      <p:sp>
        <p:nvSpPr>
          <p:cNvPr id="523" name="Shape 523"/>
          <p:cNvSpPr/>
          <p:nvPr/>
        </p:nvSpPr>
        <p:spPr>
          <a:xfrm>
            <a:off x="398380" y="3599067"/>
            <a:ext cx="6272495" cy="1402951"/>
          </a:xfrm>
          <a:prstGeom prst="rect">
            <a:avLst/>
          </a:prstGeom>
          <a:solidFill>
            <a:srgbClr val="92D050">
              <a:alpha val="1098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u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4" name="Shape 524"/>
          <p:cNvSpPr/>
          <p:nvPr/>
        </p:nvSpPr>
        <p:spPr>
          <a:xfrm>
            <a:off x="77653" y="707629"/>
            <a:ext cx="8994380" cy="2780881"/>
          </a:xfrm>
          <a:prstGeom prst="rect">
            <a:avLst/>
          </a:prstGeom>
          <a:solidFill>
            <a:srgbClr val="FFFFCC">
              <a:alpha val="49803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u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5" name="Shape 525"/>
          <p:cNvSpPr txBox="1"/>
          <p:nvPr/>
        </p:nvSpPr>
        <p:spPr>
          <a:xfrm>
            <a:off x="632410" y="3637062"/>
            <a:ext cx="639919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u="none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rPr>
              <a:t>VIM 2</a:t>
            </a:r>
          </a:p>
        </p:txBody>
      </p:sp>
      <p:cxnSp>
        <p:nvCxnSpPr>
          <p:cNvPr id="526" name="Shape 526"/>
          <p:cNvCxnSpPr/>
          <p:nvPr/>
        </p:nvCxnSpPr>
        <p:spPr>
          <a:xfrm rot="10800000" flipH="1">
            <a:off x="1844180" y="2060225"/>
            <a:ext cx="613611" cy="283238"/>
          </a:xfrm>
          <a:prstGeom prst="straightConnector1">
            <a:avLst/>
          </a:prstGeom>
          <a:blipFill rotWithShape="0">
            <a:blip r:embed="rId3">
              <a:alphaModFix/>
            </a:blip>
            <a:tile tx="0" ty="-11" sx="100000" sy="100000" flip="none" algn="tl"/>
          </a:blipFill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3597217" y="2010732"/>
            <a:ext cx="745043" cy="453006"/>
          </a:xfrm>
          <a:prstGeom prst="straightConnector1">
            <a:avLst/>
          </a:prstGeom>
          <a:blipFill rotWithShape="1">
            <a:blip r:embed="rId3">
              <a:alphaModFix/>
            </a:blip>
            <a:tile tx="745050" ty="453000" sx="100000" sy="100000" flip="none" algn="tl"/>
          </a:blip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8" name="Shape 528"/>
          <p:cNvCxnSpPr/>
          <p:nvPr/>
        </p:nvCxnSpPr>
        <p:spPr>
          <a:xfrm rot="10800000" flipH="1">
            <a:off x="4574844" y="2018434"/>
            <a:ext cx="521774" cy="440891"/>
          </a:xfrm>
          <a:prstGeom prst="straightConnector1">
            <a:avLst/>
          </a:prstGeom>
          <a:blipFill rotWithShape="0">
            <a:blip r:embed="rId3">
              <a:alphaModFix/>
            </a:blip>
            <a:tile tx="0" ty="-8" sx="100000" sy="100000" flip="none" algn="tl"/>
          </a:blip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9" name="Shape 529"/>
          <p:cNvCxnSpPr/>
          <p:nvPr/>
        </p:nvCxnSpPr>
        <p:spPr>
          <a:xfrm rot="10800000">
            <a:off x="3998678" y="1763855"/>
            <a:ext cx="724022" cy="3851"/>
          </a:xfrm>
          <a:prstGeom prst="straightConnector1">
            <a:avLst/>
          </a:prstGeom>
          <a:blipFill rotWithShape="1">
            <a:blip r:embed="rId3">
              <a:alphaModFix/>
            </a:blip>
            <a:tile tx="724025" ty="3850" sx="100000" sy="100000" flip="none" algn="tl"/>
          </a:blip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0" name="Shape 530"/>
          <p:cNvCxnSpPr/>
          <p:nvPr/>
        </p:nvCxnSpPr>
        <p:spPr>
          <a:xfrm rot="10800000" flipH="1">
            <a:off x="1068436" y="2445712"/>
            <a:ext cx="120781" cy="1462"/>
          </a:xfrm>
          <a:prstGeom prst="straightConnector1">
            <a:avLst/>
          </a:prstGeom>
          <a:blipFill rotWithShape="0">
            <a:blip r:embed="rId3">
              <a:alphaModFix/>
            </a:blip>
            <a:tile tx="0" ty="-12" sx="100000" sy="100000" flip="none" algn="tl"/>
          </a:blipFill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1" name="Shape 531"/>
          <p:cNvSpPr txBox="1"/>
          <p:nvPr/>
        </p:nvSpPr>
        <p:spPr>
          <a:xfrm>
            <a:off x="632410" y="3263919"/>
            <a:ext cx="639919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u="none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rPr>
              <a:t>VIM 1</a:t>
            </a:r>
          </a:p>
        </p:txBody>
      </p:sp>
      <p:sp>
        <p:nvSpPr>
          <p:cNvPr id="532" name="Shape 532"/>
          <p:cNvSpPr/>
          <p:nvPr/>
        </p:nvSpPr>
        <p:spPr>
          <a:xfrm>
            <a:off x="830325" y="812679"/>
            <a:ext cx="907002" cy="354914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u="none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rPr>
              <a:t>Generator</a:t>
            </a:r>
          </a:p>
        </p:txBody>
      </p:sp>
      <p:sp>
        <p:nvSpPr>
          <p:cNvPr id="533" name="Shape 533"/>
          <p:cNvSpPr/>
          <p:nvPr/>
        </p:nvSpPr>
        <p:spPr>
          <a:xfrm rot="5400000">
            <a:off x="4333451" y="1460148"/>
            <a:ext cx="81000" cy="468000"/>
          </a:xfrm>
          <a:prstGeom prst="can">
            <a:avLst>
              <a:gd name="adj" fmla="val 48837"/>
            </a:avLst>
          </a:prstGeom>
          <a:solidFill>
            <a:srgbClr val="90DEFE">
              <a:alpha val="4000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0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4" name="Shape 534"/>
          <p:cNvSpPr/>
          <p:nvPr/>
        </p:nvSpPr>
        <p:spPr>
          <a:xfrm rot="5400000">
            <a:off x="4333451" y="1585317"/>
            <a:ext cx="81000" cy="468000"/>
          </a:xfrm>
          <a:prstGeom prst="can">
            <a:avLst>
              <a:gd name="adj" fmla="val 48837"/>
            </a:avLst>
          </a:prstGeom>
          <a:solidFill>
            <a:srgbClr val="D8D8D8">
              <a:alpha val="4000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0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5" name="Shape 535"/>
          <p:cNvSpPr/>
          <p:nvPr/>
        </p:nvSpPr>
        <p:spPr>
          <a:xfrm>
            <a:off x="3563887" y="4251960"/>
            <a:ext cx="1224135" cy="653568"/>
          </a:xfrm>
          <a:prstGeom prst="roundRect">
            <a:avLst>
              <a:gd name="adj" fmla="val 16667"/>
            </a:avLst>
          </a:prstGeom>
          <a:solidFill>
            <a:srgbClr val="90DEFE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u="none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rPr>
              <a:t>IMS-corpA</a:t>
            </a:r>
          </a:p>
        </p:txBody>
      </p:sp>
      <p:cxnSp>
        <p:nvCxnSpPr>
          <p:cNvPr id="536" name="Shape 536"/>
          <p:cNvCxnSpPr>
            <a:endCxn id="535" idx="0"/>
          </p:cNvCxnSpPr>
          <p:nvPr/>
        </p:nvCxnSpPr>
        <p:spPr>
          <a:xfrm flipH="1">
            <a:off x="4175955" y="4191660"/>
            <a:ext cx="66000" cy="60300"/>
          </a:xfrm>
          <a:prstGeom prst="straightConnector1">
            <a:avLst/>
          </a:prstGeom>
          <a:blipFill rotWithShape="0">
            <a:blip r:embed="rId3">
              <a:alphaModFix/>
            </a:blip>
            <a:tile tx="0" ty="0" sx="100000" sy="100000" flip="none" algn="tl"/>
          </a:blipFill>
          <a:ln w="158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37" name="Shape 537"/>
          <p:cNvCxnSpPr/>
          <p:nvPr/>
        </p:nvCxnSpPr>
        <p:spPr>
          <a:xfrm flipH="1">
            <a:off x="4347642" y="2856234"/>
            <a:ext cx="127542" cy="492187"/>
          </a:xfrm>
          <a:prstGeom prst="straightConnector1">
            <a:avLst/>
          </a:prstGeom>
          <a:blipFill rotWithShape="0">
            <a:blip r:embed="rId3">
              <a:alphaModFix/>
            </a:blip>
            <a:tile tx="-7" ty="0" sx="100000" sy="100000" flip="none" algn="tl"/>
          </a:blip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8" name="Shape 538"/>
          <p:cNvSpPr txBox="1"/>
          <p:nvPr/>
        </p:nvSpPr>
        <p:spPr>
          <a:xfrm>
            <a:off x="4262467" y="3706310"/>
            <a:ext cx="1101620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u="none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rPr>
              <a:t>VLAN  Z</a:t>
            </a:r>
          </a:p>
        </p:txBody>
      </p:sp>
      <p:sp>
        <p:nvSpPr>
          <p:cNvPr id="539" name="Shape 539"/>
          <p:cNvSpPr/>
          <p:nvPr/>
        </p:nvSpPr>
        <p:spPr>
          <a:xfrm rot="7740000">
            <a:off x="3883428" y="2003777"/>
            <a:ext cx="81000" cy="540000"/>
          </a:xfrm>
          <a:prstGeom prst="can">
            <a:avLst>
              <a:gd name="adj" fmla="val 48837"/>
            </a:avLst>
          </a:prstGeom>
          <a:solidFill>
            <a:srgbClr val="90DEFE">
              <a:alpha val="4000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0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0" name="Shape 540"/>
          <p:cNvSpPr/>
          <p:nvPr/>
        </p:nvSpPr>
        <p:spPr>
          <a:xfrm rot="2460000">
            <a:off x="4810885" y="2087024"/>
            <a:ext cx="107999" cy="405000"/>
          </a:xfrm>
          <a:prstGeom prst="can">
            <a:avLst>
              <a:gd name="adj" fmla="val 48837"/>
            </a:avLst>
          </a:prstGeom>
          <a:solidFill>
            <a:srgbClr val="90DEFE">
              <a:alpha val="4000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0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41" name="Shape 541"/>
          <p:cNvCxnSpPr/>
          <p:nvPr/>
        </p:nvCxnSpPr>
        <p:spPr>
          <a:xfrm flipH="1">
            <a:off x="3061565" y="1763853"/>
            <a:ext cx="134190" cy="116711"/>
          </a:xfrm>
          <a:prstGeom prst="straightConnector1">
            <a:avLst/>
          </a:prstGeom>
          <a:blipFill rotWithShape="0">
            <a:blip r:embed="rId3">
              <a:alphaModFix/>
            </a:blip>
            <a:tile tx="-9" ty="0" sx="100000" sy="100000" flip="none" algn="tl"/>
          </a:blip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2" name="Shape 542"/>
          <p:cNvCxnSpPr/>
          <p:nvPr/>
        </p:nvCxnSpPr>
        <p:spPr>
          <a:xfrm rot="10800000">
            <a:off x="5470536" y="1767707"/>
            <a:ext cx="260085" cy="29934"/>
          </a:xfrm>
          <a:prstGeom prst="straightConnector1">
            <a:avLst/>
          </a:prstGeom>
          <a:blipFill rotWithShape="1">
            <a:blip r:embed="rId3">
              <a:alphaModFix/>
            </a:blip>
            <a:tile tx="260075" ty="29925" sx="100000" sy="100000" flip="none" algn="tl"/>
          </a:blip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3" name="Shape 543"/>
          <p:cNvCxnSpPr/>
          <p:nvPr/>
        </p:nvCxnSpPr>
        <p:spPr>
          <a:xfrm rot="10800000">
            <a:off x="614936" y="1071004"/>
            <a:ext cx="215388" cy="0"/>
          </a:xfrm>
          <a:prstGeom prst="straightConnector1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58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44" name="Shape 544"/>
          <p:cNvCxnSpPr/>
          <p:nvPr/>
        </p:nvCxnSpPr>
        <p:spPr>
          <a:xfrm flipH="1">
            <a:off x="3381192" y="1358354"/>
            <a:ext cx="17872" cy="158623"/>
          </a:xfrm>
          <a:prstGeom prst="straightConnector1">
            <a:avLst/>
          </a:prstGeom>
          <a:blipFill rotWithShape="0">
            <a:blip r:embed="rId3">
              <a:alphaModFix/>
            </a:blip>
            <a:tile tx="-2" ty="0" sx="100000" sy="100000" flip="none" algn="tl"/>
          </a:blipFill>
          <a:ln w="158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45" name="Shape 545"/>
          <p:cNvCxnSpPr/>
          <p:nvPr/>
        </p:nvCxnSpPr>
        <p:spPr>
          <a:xfrm rot="10800000">
            <a:off x="4835247" y="2856235"/>
            <a:ext cx="298010" cy="78604"/>
          </a:xfrm>
          <a:prstGeom prst="straightConnector1">
            <a:avLst/>
          </a:prstGeom>
          <a:blipFill rotWithShape="1">
            <a:blip r:embed="rId3">
              <a:alphaModFix/>
            </a:blip>
            <a:tile tx="298000" ty="78600" sx="100000" sy="100000" flip="none" algn="tl"/>
          </a:blipFill>
          <a:ln w="158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46" name="Shape 546"/>
          <p:cNvSpPr/>
          <p:nvPr/>
        </p:nvSpPr>
        <p:spPr>
          <a:xfrm>
            <a:off x="161433" y="2269717"/>
            <a:ext cx="907002" cy="354914"/>
          </a:xfrm>
          <a:prstGeom prst="roundRect">
            <a:avLst>
              <a:gd name="adj" fmla="val 16667"/>
            </a:avLst>
          </a:prstGeom>
          <a:solidFill>
            <a:srgbClr val="90DEFE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u="none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rPr>
              <a:t>SSL VPN 1</a:t>
            </a:r>
          </a:p>
        </p:txBody>
      </p:sp>
      <p:cxnSp>
        <p:nvCxnSpPr>
          <p:cNvPr id="547" name="Shape 547"/>
          <p:cNvCxnSpPr/>
          <p:nvPr/>
        </p:nvCxnSpPr>
        <p:spPr>
          <a:xfrm>
            <a:off x="1945208" y="1502015"/>
            <a:ext cx="512584" cy="219094"/>
          </a:xfrm>
          <a:prstGeom prst="straightConnector1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48" name="Shape 548"/>
          <p:cNvGrpSpPr/>
          <p:nvPr/>
        </p:nvGrpSpPr>
        <p:grpSpPr>
          <a:xfrm>
            <a:off x="1853011" y="1700522"/>
            <a:ext cx="1209563" cy="360087"/>
            <a:chOff x="1763990" y="2031499"/>
            <a:chExt cx="1209563" cy="480116"/>
          </a:xfrm>
        </p:grpSpPr>
        <p:sp>
          <p:nvSpPr>
            <p:cNvPr id="549" name="Shape 549"/>
            <p:cNvSpPr/>
            <p:nvPr/>
          </p:nvSpPr>
          <p:spPr>
            <a:xfrm>
              <a:off x="1763990" y="2031499"/>
              <a:ext cx="1209563" cy="480116"/>
            </a:xfrm>
            <a:prstGeom prst="cloud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100" u="none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50" name="Shape 550"/>
            <p:cNvSpPr txBox="1"/>
            <p:nvPr/>
          </p:nvSpPr>
          <p:spPr>
            <a:xfrm>
              <a:off x="1913358" y="2135224"/>
              <a:ext cx="910825" cy="32829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000" u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mwc16data1</a:t>
              </a:r>
            </a:p>
          </p:txBody>
        </p:sp>
      </p:grpSp>
      <p:sp>
        <p:nvSpPr>
          <p:cNvPr id="551" name="Shape 551"/>
          <p:cNvSpPr txBox="1"/>
          <p:nvPr/>
        </p:nvSpPr>
        <p:spPr>
          <a:xfrm>
            <a:off x="2199965" y="1545708"/>
            <a:ext cx="671979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VLAN 3000</a:t>
            </a:r>
          </a:p>
        </p:txBody>
      </p:sp>
      <p:grpSp>
        <p:nvGrpSpPr>
          <p:cNvPr id="552" name="Shape 552"/>
          <p:cNvGrpSpPr/>
          <p:nvPr/>
        </p:nvGrpSpPr>
        <p:grpSpPr>
          <a:xfrm>
            <a:off x="1185467" y="2265668"/>
            <a:ext cx="1272022" cy="360087"/>
            <a:chOff x="1763990" y="2031499"/>
            <a:chExt cx="1272022" cy="480116"/>
          </a:xfrm>
        </p:grpSpPr>
        <p:sp>
          <p:nvSpPr>
            <p:cNvPr id="553" name="Shape 553"/>
            <p:cNvSpPr/>
            <p:nvPr/>
          </p:nvSpPr>
          <p:spPr>
            <a:xfrm>
              <a:off x="1763990" y="2031499"/>
              <a:ext cx="1209563" cy="480116"/>
            </a:xfrm>
            <a:prstGeom prst="cloud">
              <a:avLst/>
            </a:prstGeom>
            <a:solidFill>
              <a:srgbClr val="90DEFE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100" u="none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54" name="Shape 554"/>
            <p:cNvSpPr txBox="1"/>
            <p:nvPr/>
          </p:nvSpPr>
          <p:spPr>
            <a:xfrm>
              <a:off x="1809394" y="2135224"/>
              <a:ext cx="1226617" cy="24622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100" u="none">
                  <a:solidFill>
                    <a:srgbClr val="003245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Corp. A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100" u="none">
                  <a:solidFill>
                    <a:srgbClr val="003245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10.0.1.0/24</a:t>
              </a:r>
            </a:p>
          </p:txBody>
        </p:sp>
      </p:grpSp>
      <p:sp>
        <p:nvSpPr>
          <p:cNvPr id="555" name="Shape 555"/>
          <p:cNvSpPr txBox="1"/>
          <p:nvPr/>
        </p:nvSpPr>
        <p:spPr>
          <a:xfrm>
            <a:off x="2126469" y="2117053"/>
            <a:ext cx="511678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VLAN X</a:t>
            </a:r>
          </a:p>
        </p:txBody>
      </p:sp>
      <p:grpSp>
        <p:nvGrpSpPr>
          <p:cNvPr id="556" name="Shape 556"/>
          <p:cNvGrpSpPr/>
          <p:nvPr/>
        </p:nvGrpSpPr>
        <p:grpSpPr>
          <a:xfrm>
            <a:off x="5726870" y="1617597"/>
            <a:ext cx="1209563" cy="360087"/>
            <a:chOff x="1763990" y="2031499"/>
            <a:chExt cx="1209563" cy="480116"/>
          </a:xfrm>
        </p:grpSpPr>
        <p:sp>
          <p:nvSpPr>
            <p:cNvPr id="557" name="Shape 557"/>
            <p:cNvSpPr/>
            <p:nvPr/>
          </p:nvSpPr>
          <p:spPr>
            <a:xfrm>
              <a:off x="1763990" y="2031499"/>
              <a:ext cx="1209563" cy="480116"/>
            </a:xfrm>
            <a:prstGeom prst="cloud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100" u="none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58" name="Shape 558"/>
            <p:cNvSpPr txBox="1"/>
            <p:nvPr/>
          </p:nvSpPr>
          <p:spPr>
            <a:xfrm>
              <a:off x="1914960" y="2135224"/>
              <a:ext cx="910827" cy="32829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000" u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mwc16data2</a:t>
              </a:r>
            </a:p>
          </p:txBody>
        </p:sp>
      </p:grpSp>
      <p:cxnSp>
        <p:nvCxnSpPr>
          <p:cNvPr id="559" name="Shape 559"/>
          <p:cNvCxnSpPr/>
          <p:nvPr/>
        </p:nvCxnSpPr>
        <p:spPr>
          <a:xfrm flipH="1">
            <a:off x="7790980" y="2263152"/>
            <a:ext cx="237403" cy="10625"/>
          </a:xfrm>
          <a:prstGeom prst="straightConnector1">
            <a:avLst/>
          </a:prstGeom>
          <a:blipFill rotWithShape="0">
            <a:blip r:embed="rId3">
              <a:alphaModFix/>
            </a:blip>
            <a:tile tx="3" ty="0" sx="100000" sy="100000" flip="none" algn="tl"/>
          </a:blipFill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0" name="Shape 560"/>
          <p:cNvSpPr/>
          <p:nvPr/>
        </p:nvSpPr>
        <p:spPr>
          <a:xfrm>
            <a:off x="8028384" y="2085696"/>
            <a:ext cx="907002" cy="354914"/>
          </a:xfrm>
          <a:prstGeom prst="roundRect">
            <a:avLst>
              <a:gd name="adj" fmla="val 16667"/>
            </a:avLst>
          </a:prstGeom>
          <a:solidFill>
            <a:srgbClr val="90DEFE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u="none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rPr>
              <a:t>SSL VPN 2</a:t>
            </a:r>
          </a:p>
        </p:txBody>
      </p:sp>
      <p:sp>
        <p:nvSpPr>
          <p:cNvPr id="561" name="Shape 561"/>
          <p:cNvSpPr txBox="1"/>
          <p:nvPr/>
        </p:nvSpPr>
        <p:spPr>
          <a:xfrm>
            <a:off x="6492310" y="1491629"/>
            <a:ext cx="671979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VLAN 3000</a:t>
            </a:r>
          </a:p>
        </p:txBody>
      </p:sp>
      <p:grpSp>
        <p:nvGrpSpPr>
          <p:cNvPr id="562" name="Shape 562"/>
          <p:cNvGrpSpPr/>
          <p:nvPr/>
        </p:nvGrpSpPr>
        <p:grpSpPr>
          <a:xfrm>
            <a:off x="6518958" y="2103651"/>
            <a:ext cx="1272022" cy="360087"/>
            <a:chOff x="1763990" y="2031499"/>
            <a:chExt cx="1272022" cy="480116"/>
          </a:xfrm>
        </p:grpSpPr>
        <p:sp>
          <p:nvSpPr>
            <p:cNvPr id="563" name="Shape 563"/>
            <p:cNvSpPr/>
            <p:nvPr/>
          </p:nvSpPr>
          <p:spPr>
            <a:xfrm>
              <a:off x="1763990" y="2031499"/>
              <a:ext cx="1209563" cy="480116"/>
            </a:xfrm>
            <a:prstGeom prst="cloud">
              <a:avLst/>
            </a:prstGeom>
            <a:solidFill>
              <a:srgbClr val="90DEFE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100" u="none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64" name="Shape 564"/>
            <p:cNvSpPr txBox="1"/>
            <p:nvPr/>
          </p:nvSpPr>
          <p:spPr>
            <a:xfrm>
              <a:off x="1809394" y="2135224"/>
              <a:ext cx="1226617" cy="24622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100" u="none">
                  <a:solidFill>
                    <a:srgbClr val="003245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Corp. A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100" u="none">
                  <a:solidFill>
                    <a:srgbClr val="003245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10.0.2.0/24</a:t>
              </a:r>
            </a:p>
          </p:txBody>
        </p:sp>
      </p:grpSp>
      <p:sp>
        <p:nvSpPr>
          <p:cNvPr id="565" name="Shape 565"/>
          <p:cNvSpPr txBox="1"/>
          <p:nvPr/>
        </p:nvSpPr>
        <p:spPr>
          <a:xfrm>
            <a:off x="6382289" y="1965574"/>
            <a:ext cx="513282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VLAN Y</a:t>
            </a:r>
          </a:p>
        </p:txBody>
      </p:sp>
      <p:cxnSp>
        <p:nvCxnSpPr>
          <p:cNvPr id="566" name="Shape 566"/>
          <p:cNvCxnSpPr>
            <a:endCxn id="557" idx="3"/>
          </p:cNvCxnSpPr>
          <p:nvPr/>
        </p:nvCxnSpPr>
        <p:spPr>
          <a:xfrm flipH="1">
            <a:off x="6331651" y="1501985"/>
            <a:ext cx="256500" cy="136200"/>
          </a:xfrm>
          <a:prstGeom prst="straightConnector1">
            <a:avLst/>
          </a:prstGeom>
          <a:blipFill rotWithShape="0">
            <a:blip r:embed="rId3">
              <a:alphaModFix/>
            </a:blip>
            <a:tile tx="-75" ty="0" sx="100000" sy="100000" flip="none" algn="tl"/>
          </a:blipFill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7" name="Shape 567"/>
          <p:cNvCxnSpPr>
            <a:stCxn id="564" idx="1"/>
            <a:endCxn id="557" idx="1"/>
          </p:cNvCxnSpPr>
          <p:nvPr/>
        </p:nvCxnSpPr>
        <p:spPr>
          <a:xfrm rot="10800000">
            <a:off x="6331562" y="1977377"/>
            <a:ext cx="232800" cy="296400"/>
          </a:xfrm>
          <a:prstGeom prst="straightConnector1">
            <a:avLst/>
          </a:prstGeom>
          <a:blipFill rotWithShape="1">
            <a:blip r:embed="rId3">
              <a:alphaModFix/>
            </a:blip>
            <a:tile tx="232700" ty="296475" sx="100000" sy="100000" flip="none" algn="tl"/>
          </a:blipFill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8" name="Shape 568"/>
          <p:cNvCxnSpPr>
            <a:endCxn id="532" idx="2"/>
          </p:cNvCxnSpPr>
          <p:nvPr/>
        </p:nvCxnSpPr>
        <p:spPr>
          <a:xfrm rot="10800000">
            <a:off x="1283826" y="1167593"/>
            <a:ext cx="48000" cy="242100"/>
          </a:xfrm>
          <a:prstGeom prst="straightConnector1">
            <a:avLst/>
          </a:prstGeom>
          <a:blipFill rotWithShape="1">
            <a:blip r:embed="rId3">
              <a:alphaModFix/>
            </a:blip>
            <a:tile tx="48075" ty="242100" sx="100000" sy="100000" flip="none" algn="tl"/>
          </a:blipFill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9" name="Shape 569"/>
          <p:cNvGrpSpPr/>
          <p:nvPr/>
        </p:nvGrpSpPr>
        <p:grpSpPr>
          <a:xfrm>
            <a:off x="1737327" y="960661"/>
            <a:ext cx="4933563" cy="230720"/>
            <a:chOff x="1737325" y="1280882"/>
            <a:chExt cx="5704800" cy="307626"/>
          </a:xfrm>
        </p:grpSpPr>
        <p:cxnSp>
          <p:nvCxnSpPr>
            <p:cNvPr id="570" name="Shape 570"/>
            <p:cNvCxnSpPr>
              <a:endCxn id="532" idx="3"/>
            </p:cNvCxnSpPr>
            <p:nvPr/>
          </p:nvCxnSpPr>
          <p:spPr>
            <a:xfrm flipH="1">
              <a:off x="1737325" y="1280882"/>
              <a:ext cx="5704800" cy="39300"/>
            </a:xfrm>
            <a:prstGeom prst="straightConnector1">
              <a:avLst/>
            </a:prstGeom>
            <a:blipFill rotWithShape="0">
              <a:blip r:embed="rId3">
                <a:alphaModFix/>
              </a:blip>
              <a:tile tx="13" ty="0" sx="100000" sy="100000" flip="none" algn="tl"/>
            </a:blipFill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Shape 571"/>
            <p:cNvCxnSpPr>
              <a:stCxn id="572" idx="0"/>
            </p:cNvCxnSpPr>
            <p:nvPr/>
          </p:nvCxnSpPr>
          <p:spPr>
            <a:xfrm rot="10800000">
              <a:off x="7442108" y="1293308"/>
              <a:ext cx="0" cy="295200"/>
            </a:xfrm>
            <a:prstGeom prst="straightConnector1">
              <a:avLst/>
            </a:prstGeom>
            <a:blipFill rotWithShape="1">
              <a:blip r:embed="rId3">
                <a:alphaModFix/>
              </a:blip>
              <a:tile tx="0" ty="0" sx="100000" sy="100000" flip="none" algn="tl"/>
            </a:blipFill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73" name="Shape 573"/>
          <p:cNvCxnSpPr/>
          <p:nvPr/>
        </p:nvCxnSpPr>
        <p:spPr>
          <a:xfrm rot="10800000" flipH="1">
            <a:off x="555020" y="879854"/>
            <a:ext cx="278724" cy="520"/>
          </a:xfrm>
          <a:prstGeom prst="straightConnector1">
            <a:avLst/>
          </a:prstGeom>
          <a:blipFill rotWithShape="0">
            <a:blip r:embed="rId3">
              <a:alphaModFix/>
            </a:blip>
            <a:tile tx="0" ty="-4" sx="100000" sy="100000" flip="none" algn="tl"/>
          </a:blipFill>
          <a:ln w="158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74" name="Shape 574"/>
          <p:cNvCxnSpPr>
            <a:endCxn id="546" idx="0"/>
          </p:cNvCxnSpPr>
          <p:nvPr/>
        </p:nvCxnSpPr>
        <p:spPr>
          <a:xfrm flipH="1">
            <a:off x="614935" y="2135617"/>
            <a:ext cx="215400" cy="134100"/>
          </a:xfrm>
          <a:prstGeom prst="straightConnector1">
            <a:avLst/>
          </a:prstGeom>
          <a:blipFill rotWithShape="0">
            <a:blip r:embed="rId3">
              <a:alphaModFix/>
            </a:blip>
            <a:tile tx="0" ty="0" sx="100000" sy="100000" flip="none" algn="tl"/>
          </a:blipFill>
          <a:ln w="158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75" name="Shape 575"/>
          <p:cNvCxnSpPr>
            <a:endCxn id="560" idx="0"/>
          </p:cNvCxnSpPr>
          <p:nvPr/>
        </p:nvCxnSpPr>
        <p:spPr>
          <a:xfrm flipH="1">
            <a:off x="8481885" y="1880496"/>
            <a:ext cx="27000" cy="205200"/>
          </a:xfrm>
          <a:prstGeom prst="straightConnector1">
            <a:avLst/>
          </a:prstGeom>
          <a:blipFill rotWithShape="0">
            <a:blip r:embed="rId3">
              <a:alphaModFix/>
            </a:blip>
            <a:tile tx="-124" ty="0" sx="100000" sy="100000" flip="none" algn="tl"/>
          </a:blipFill>
          <a:ln w="158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576" name="Shape 576"/>
          <p:cNvGrpSpPr/>
          <p:nvPr/>
        </p:nvGrpSpPr>
        <p:grpSpPr>
          <a:xfrm>
            <a:off x="8247793" y="759665"/>
            <a:ext cx="705770" cy="477903"/>
            <a:chOff x="1763990" y="2031499"/>
            <a:chExt cx="1209563" cy="637205"/>
          </a:xfrm>
        </p:grpSpPr>
        <p:sp>
          <p:nvSpPr>
            <p:cNvPr id="577" name="Shape 577"/>
            <p:cNvSpPr/>
            <p:nvPr/>
          </p:nvSpPr>
          <p:spPr>
            <a:xfrm>
              <a:off x="1763990" y="2031499"/>
              <a:ext cx="1209563" cy="480116"/>
            </a:xfrm>
            <a:prstGeom prst="cloud">
              <a:avLst/>
            </a:prstGeom>
            <a:solidFill>
              <a:srgbClr val="FF0000">
                <a:alpha val="9803"/>
              </a:srgb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100" u="none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78" name="Shape 578"/>
            <p:cNvSpPr txBox="1"/>
            <p:nvPr/>
          </p:nvSpPr>
          <p:spPr>
            <a:xfrm>
              <a:off x="1914959" y="2135224"/>
              <a:ext cx="836298" cy="53348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000" b="1" u="none">
                  <a:solidFill>
                    <a:srgbClr val="003245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mwc</a:t>
              </a:r>
            </a:p>
            <a:p>
              <a:pPr marL="0" marR="0" lvl="0" indent="0" algn="l" rtl="0">
                <a:spcBef>
                  <a:spcPts val="0"/>
                </a:spcBef>
                <a:buNone/>
              </a:pPr>
              <a:endParaRPr sz="1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579" name="Shape 579"/>
          <p:cNvCxnSpPr>
            <a:endCxn id="546" idx="2"/>
          </p:cNvCxnSpPr>
          <p:nvPr/>
        </p:nvCxnSpPr>
        <p:spPr>
          <a:xfrm rot="10800000">
            <a:off x="614935" y="2624632"/>
            <a:ext cx="437700" cy="241200"/>
          </a:xfrm>
          <a:prstGeom prst="straightConnector1">
            <a:avLst/>
          </a:prstGeom>
          <a:blipFill rotWithShape="1">
            <a:blip r:embed="rId3">
              <a:alphaModFix/>
            </a:blip>
            <a:tile tx="437625" ty="241100" sx="100000" sy="100000" flip="none" algn="tl"/>
          </a:blipFill>
          <a:ln w="158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80" name="Shape 580"/>
          <p:cNvCxnSpPr/>
          <p:nvPr/>
        </p:nvCxnSpPr>
        <p:spPr>
          <a:xfrm rot="10800000" flipH="1">
            <a:off x="8556634" y="2432267"/>
            <a:ext cx="41829" cy="251491"/>
          </a:xfrm>
          <a:prstGeom prst="straightConnector1">
            <a:avLst/>
          </a:prstGeom>
          <a:blipFill rotWithShape="0">
            <a:blip r:embed="rId3">
              <a:alphaModFix/>
            </a:blip>
            <a:tile tx="0" ty="-8" sx="100000" sy="100000" flip="none" algn="tl"/>
          </a:blipFill>
          <a:ln w="158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581" name="Shape 581"/>
          <p:cNvGrpSpPr/>
          <p:nvPr/>
        </p:nvGrpSpPr>
        <p:grpSpPr>
          <a:xfrm>
            <a:off x="3637184" y="3831843"/>
            <a:ext cx="1272022" cy="360087"/>
            <a:chOff x="1763990" y="2031499"/>
            <a:chExt cx="1272022" cy="480116"/>
          </a:xfrm>
        </p:grpSpPr>
        <p:sp>
          <p:nvSpPr>
            <p:cNvPr id="582" name="Shape 582"/>
            <p:cNvSpPr/>
            <p:nvPr/>
          </p:nvSpPr>
          <p:spPr>
            <a:xfrm>
              <a:off x="1763990" y="2031499"/>
              <a:ext cx="1209563" cy="480116"/>
            </a:xfrm>
            <a:prstGeom prst="cloud">
              <a:avLst/>
            </a:prstGeom>
            <a:solidFill>
              <a:srgbClr val="90DEFE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100" u="none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83" name="Shape 583"/>
            <p:cNvSpPr txBox="1"/>
            <p:nvPr/>
          </p:nvSpPr>
          <p:spPr>
            <a:xfrm>
              <a:off x="1809394" y="2135224"/>
              <a:ext cx="1226617" cy="24622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100" u="none">
                  <a:solidFill>
                    <a:srgbClr val="003245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Corp. A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100" u="none">
                  <a:solidFill>
                    <a:srgbClr val="003245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10.0.4.0/24</a:t>
              </a:r>
            </a:p>
          </p:txBody>
        </p:sp>
      </p:grpSp>
      <p:cxnSp>
        <p:nvCxnSpPr>
          <p:cNvPr id="584" name="Shape 584"/>
          <p:cNvCxnSpPr>
            <a:stCxn id="582" idx="3"/>
          </p:cNvCxnSpPr>
          <p:nvPr/>
        </p:nvCxnSpPr>
        <p:spPr>
          <a:xfrm rot="10800000" flipH="1">
            <a:off x="4241966" y="3687431"/>
            <a:ext cx="105600" cy="165000"/>
          </a:xfrm>
          <a:prstGeom prst="straightConnector1">
            <a:avLst/>
          </a:prstGeom>
          <a:blipFill rotWithShape="0">
            <a:blip r:embed="rId3">
              <a:alphaModFix/>
            </a:blip>
            <a:tile tx="0" ty="99" sx="100000" sy="100000" flip="none" algn="tl"/>
          </a:blipFill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Shape 585"/>
          <p:cNvCxnSpPr>
            <a:endCxn id="535" idx="3"/>
          </p:cNvCxnSpPr>
          <p:nvPr/>
        </p:nvCxnSpPr>
        <p:spPr>
          <a:xfrm flipH="1">
            <a:off x="4788023" y="4437744"/>
            <a:ext cx="435900" cy="141000"/>
          </a:xfrm>
          <a:prstGeom prst="straightConnector1">
            <a:avLst/>
          </a:prstGeom>
          <a:blipFill rotWithShape="0">
            <a:blip r:embed="rId3">
              <a:alphaModFix/>
            </a:blip>
            <a:tile tx="100" ty="0" sx="100000" sy="100000" flip="none" algn="tl"/>
          </a:blipFill>
          <a:ln w="158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86" name="Shape 586"/>
          <p:cNvSpPr/>
          <p:nvPr/>
        </p:nvSpPr>
        <p:spPr>
          <a:xfrm rot="2460000">
            <a:off x="4680530" y="2016482"/>
            <a:ext cx="107999" cy="405000"/>
          </a:xfrm>
          <a:prstGeom prst="can">
            <a:avLst>
              <a:gd name="adj" fmla="val 48837"/>
            </a:avLst>
          </a:prstGeom>
          <a:solidFill>
            <a:srgbClr val="D8D8D8">
              <a:alpha val="4000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0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7" name="Shape 587"/>
          <p:cNvSpPr/>
          <p:nvPr/>
        </p:nvSpPr>
        <p:spPr>
          <a:xfrm rot="7740000">
            <a:off x="4002217" y="1928495"/>
            <a:ext cx="81000" cy="540000"/>
          </a:xfrm>
          <a:prstGeom prst="can">
            <a:avLst>
              <a:gd name="adj" fmla="val 48837"/>
            </a:avLst>
          </a:prstGeom>
          <a:solidFill>
            <a:srgbClr val="D8D8D8">
              <a:alpha val="4000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0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88" name="Shape 588"/>
          <p:cNvGrpSpPr/>
          <p:nvPr/>
        </p:nvGrpSpPr>
        <p:grpSpPr>
          <a:xfrm>
            <a:off x="5220072" y="4257801"/>
            <a:ext cx="1209563" cy="477903"/>
            <a:chOff x="1763990" y="2031499"/>
            <a:chExt cx="1209563" cy="637205"/>
          </a:xfrm>
        </p:grpSpPr>
        <p:sp>
          <p:nvSpPr>
            <p:cNvPr id="589" name="Shape 589"/>
            <p:cNvSpPr/>
            <p:nvPr/>
          </p:nvSpPr>
          <p:spPr>
            <a:xfrm>
              <a:off x="1763990" y="2031499"/>
              <a:ext cx="1209563" cy="480116"/>
            </a:xfrm>
            <a:prstGeom prst="cloud">
              <a:avLst/>
            </a:prstGeom>
            <a:solidFill>
              <a:srgbClr val="FF0000">
                <a:alpha val="9803"/>
              </a:srgb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100" u="none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90" name="Shape 590"/>
            <p:cNvSpPr txBox="1"/>
            <p:nvPr/>
          </p:nvSpPr>
          <p:spPr>
            <a:xfrm>
              <a:off x="1989500" y="2135224"/>
              <a:ext cx="920444" cy="53348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000" b="1" i="1" u="none">
                  <a:solidFill>
                    <a:srgbClr val="003245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net-mgmtOS</a:t>
              </a:r>
            </a:p>
            <a:p>
              <a:pPr marL="0" marR="0" lvl="0" indent="0" algn="ctr" rtl="0">
                <a:spcBef>
                  <a:spcPts val="0"/>
                </a:spcBef>
                <a:buNone/>
              </a:pPr>
              <a:endParaRPr sz="1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591" name="Shape 591"/>
          <p:cNvSpPr txBox="1"/>
          <p:nvPr/>
        </p:nvSpPr>
        <p:spPr>
          <a:xfrm>
            <a:off x="8339432" y="2683758"/>
            <a:ext cx="617680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1" i="1" u="none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rPr>
              <a:t>mgmt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92" name="Shape 592"/>
          <p:cNvGrpSpPr/>
          <p:nvPr/>
        </p:nvGrpSpPr>
        <p:grpSpPr>
          <a:xfrm>
            <a:off x="7516909" y="750769"/>
            <a:ext cx="705770" cy="477903"/>
            <a:chOff x="1763990" y="2031499"/>
            <a:chExt cx="1209563" cy="637205"/>
          </a:xfrm>
        </p:grpSpPr>
        <p:sp>
          <p:nvSpPr>
            <p:cNvPr id="593" name="Shape 593"/>
            <p:cNvSpPr/>
            <p:nvPr/>
          </p:nvSpPr>
          <p:spPr>
            <a:xfrm>
              <a:off x="1763990" y="2031499"/>
              <a:ext cx="1209563" cy="480116"/>
            </a:xfrm>
            <a:prstGeom prst="cloud">
              <a:avLst/>
            </a:prstGeom>
            <a:solidFill>
              <a:srgbClr val="FF0000">
                <a:alpha val="9803"/>
              </a:srgb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100" u="none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94" name="Shape 594"/>
            <p:cNvSpPr txBox="1"/>
            <p:nvPr/>
          </p:nvSpPr>
          <p:spPr>
            <a:xfrm>
              <a:off x="1914959" y="2135224"/>
              <a:ext cx="993919" cy="53348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000" b="1" u="none">
                  <a:solidFill>
                    <a:srgbClr val="003245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mgmt</a:t>
              </a:r>
            </a:p>
            <a:p>
              <a:pPr marL="0" marR="0" lvl="0" indent="0" algn="l" rtl="0">
                <a:spcBef>
                  <a:spcPts val="0"/>
                </a:spcBef>
                <a:buNone/>
              </a:pPr>
              <a:endParaRPr sz="1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595" name="Shape 595"/>
          <p:cNvSpPr txBox="1"/>
          <p:nvPr/>
        </p:nvSpPr>
        <p:spPr>
          <a:xfrm>
            <a:off x="8332500" y="1731608"/>
            <a:ext cx="487972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1" i="1" u="none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rPr>
              <a:t>mwc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5133257" y="2811727"/>
            <a:ext cx="61768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1" i="1" u="none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rPr>
              <a:t>mgmt</a:t>
            </a:r>
          </a:p>
        </p:txBody>
      </p:sp>
      <p:sp>
        <p:nvSpPr>
          <p:cNvPr id="597" name="Shape 597"/>
          <p:cNvSpPr txBox="1"/>
          <p:nvPr/>
        </p:nvSpPr>
        <p:spPr>
          <a:xfrm>
            <a:off x="3090224" y="1112133"/>
            <a:ext cx="61768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00" b="1" i="1" u="none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rPr>
              <a:t>mgmt</a:t>
            </a:r>
          </a:p>
        </p:txBody>
      </p:sp>
      <p:sp>
        <p:nvSpPr>
          <p:cNvPr id="598" name="Shape 598"/>
          <p:cNvSpPr txBox="1"/>
          <p:nvPr/>
        </p:nvSpPr>
        <p:spPr>
          <a:xfrm>
            <a:off x="743710" y="2865733"/>
            <a:ext cx="617680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1" i="1" u="none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rPr>
              <a:t>mgmt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9" name="Shape 599"/>
          <p:cNvSpPr txBox="1"/>
          <p:nvPr/>
        </p:nvSpPr>
        <p:spPr>
          <a:xfrm>
            <a:off x="187461" y="956986"/>
            <a:ext cx="535169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1" i="1" u="none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rPr>
              <a:t>mgmt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0" name="Shape 600"/>
          <p:cNvSpPr txBox="1"/>
          <p:nvPr/>
        </p:nvSpPr>
        <p:spPr>
          <a:xfrm>
            <a:off x="586339" y="1889543"/>
            <a:ext cx="487972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1" i="1" u="none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rPr>
              <a:t>mwc</a:t>
            </a:r>
          </a:p>
        </p:txBody>
      </p:sp>
      <p:sp>
        <p:nvSpPr>
          <p:cNvPr id="601" name="Shape 601"/>
          <p:cNvSpPr txBox="1"/>
          <p:nvPr/>
        </p:nvSpPr>
        <p:spPr>
          <a:xfrm>
            <a:off x="161434" y="770922"/>
            <a:ext cx="487972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1" i="1" u="none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rPr>
              <a:t>mwc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2" name="Shape 602"/>
          <p:cNvSpPr txBox="1"/>
          <p:nvPr/>
        </p:nvSpPr>
        <p:spPr>
          <a:xfrm>
            <a:off x="8332500" y="1259640"/>
            <a:ext cx="487972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1" i="1" u="none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rPr>
              <a:t>mwc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603" name="Shape 603"/>
          <p:cNvCxnSpPr>
            <a:stCxn id="602" idx="0"/>
            <a:endCxn id="578" idx="2"/>
          </p:cNvCxnSpPr>
          <p:nvPr/>
        </p:nvCxnSpPr>
        <p:spPr>
          <a:xfrm rot="10800000" flipH="1">
            <a:off x="8576486" y="1237440"/>
            <a:ext cx="3300" cy="22200"/>
          </a:xfrm>
          <a:prstGeom prst="straightConnector1">
            <a:avLst/>
          </a:prstGeom>
          <a:blipFill rotWithShape="0">
            <a:blip r:embed="rId3">
              <a:alphaModFix/>
            </a:blip>
            <a:tile tx="0" ty="125" sx="100000" sy="100000" flip="none" algn="tl"/>
          </a:blipFill>
          <a:ln w="158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04" name="Shape 604"/>
          <p:cNvSpPr txBox="1"/>
          <p:nvPr/>
        </p:nvSpPr>
        <p:spPr>
          <a:xfrm>
            <a:off x="7634147" y="1241250"/>
            <a:ext cx="538253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1" i="1" u="none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rPr>
              <a:t>mgmt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605" name="Shape 605"/>
          <p:cNvCxnSpPr>
            <a:endCxn id="594" idx="2"/>
          </p:cNvCxnSpPr>
          <p:nvPr/>
        </p:nvCxnSpPr>
        <p:spPr>
          <a:xfrm rot="10800000">
            <a:off x="7894971" y="1228672"/>
            <a:ext cx="0" cy="7500"/>
          </a:xfrm>
          <a:prstGeom prst="straightConnector1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58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06" name="Shape 606"/>
          <p:cNvSpPr txBox="1"/>
          <p:nvPr/>
        </p:nvSpPr>
        <p:spPr>
          <a:xfrm>
            <a:off x="3635896" y="4709342"/>
            <a:ext cx="1114407" cy="246220"/>
          </a:xfrm>
          <a:prstGeom prst="rect">
            <a:avLst/>
          </a:prstGeom>
          <a:solidFill>
            <a:srgbClr val="FFFF00">
              <a:alpha val="49803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1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(domain, users)</a:t>
            </a:r>
          </a:p>
        </p:txBody>
      </p:sp>
      <p:pic>
        <p:nvPicPr>
          <p:cNvPr id="607" name="Shape 6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895" y="1560486"/>
            <a:ext cx="441023" cy="330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Shape 6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760" y="1454870"/>
            <a:ext cx="441023" cy="330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Shape 60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75990" y="3206600"/>
            <a:ext cx="426655" cy="266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Shape 6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01621" y="3599178"/>
            <a:ext cx="619988" cy="464992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Shape 611"/>
          <p:cNvSpPr/>
          <p:nvPr/>
        </p:nvSpPr>
        <p:spPr>
          <a:xfrm>
            <a:off x="3195755" y="1516978"/>
            <a:ext cx="802922" cy="49375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u="none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rPr>
              <a:t>PE 1</a:t>
            </a:r>
          </a:p>
        </p:txBody>
      </p:sp>
      <p:sp>
        <p:nvSpPr>
          <p:cNvPr id="612" name="Shape 612"/>
          <p:cNvSpPr/>
          <p:nvPr/>
        </p:nvSpPr>
        <p:spPr>
          <a:xfrm>
            <a:off x="4722700" y="1516978"/>
            <a:ext cx="747835" cy="5014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u="none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rPr>
              <a:t>PE 2</a:t>
            </a:r>
          </a:p>
        </p:txBody>
      </p:sp>
      <p:pic>
        <p:nvPicPr>
          <p:cNvPr id="613" name="Shape 613"/>
          <p:cNvPicPr preferRelativeResize="0"/>
          <p:nvPr/>
        </p:nvPicPr>
        <p:blipFill rotWithShape="1">
          <a:blip r:embed="rId7">
            <a:alphaModFix/>
          </a:blip>
          <a:srcRect l="9440" t="23271" r="14918" b="22274"/>
          <a:stretch/>
        </p:blipFill>
        <p:spPr>
          <a:xfrm>
            <a:off x="971600" y="735545"/>
            <a:ext cx="720080" cy="201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Shape 6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31057" y="4280235"/>
            <a:ext cx="984958" cy="1817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grpSp>
        <p:nvGrpSpPr>
          <p:cNvPr id="615" name="Shape 615"/>
          <p:cNvGrpSpPr/>
          <p:nvPr/>
        </p:nvGrpSpPr>
        <p:grpSpPr>
          <a:xfrm>
            <a:off x="6012161" y="1113588"/>
            <a:ext cx="1272022" cy="360087"/>
            <a:chOff x="1763990" y="2031499"/>
            <a:chExt cx="1272022" cy="480116"/>
          </a:xfrm>
        </p:grpSpPr>
        <p:sp>
          <p:nvSpPr>
            <p:cNvPr id="616" name="Shape 616"/>
            <p:cNvSpPr/>
            <p:nvPr/>
          </p:nvSpPr>
          <p:spPr>
            <a:xfrm>
              <a:off x="1763990" y="2031499"/>
              <a:ext cx="1209563" cy="480116"/>
            </a:xfrm>
            <a:prstGeom prst="cloud">
              <a:avLst/>
            </a:prstGeom>
            <a:solidFill>
              <a:srgbClr val="D8D8D8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100" u="none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72" name="Shape 572"/>
            <p:cNvSpPr txBox="1"/>
            <p:nvPr/>
          </p:nvSpPr>
          <p:spPr>
            <a:xfrm>
              <a:off x="1809394" y="2135224"/>
              <a:ext cx="1226617" cy="24622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100" u="none">
                  <a:solidFill>
                    <a:srgbClr val="003245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Corp. SP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100" u="none">
                  <a:solidFill>
                    <a:srgbClr val="003245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10.0.2.0/24</a:t>
              </a:r>
            </a:p>
          </p:txBody>
        </p:sp>
      </p:grpSp>
      <p:grpSp>
        <p:nvGrpSpPr>
          <p:cNvPr id="617" name="Shape 617"/>
          <p:cNvGrpSpPr/>
          <p:nvPr/>
        </p:nvGrpSpPr>
        <p:grpSpPr>
          <a:xfrm>
            <a:off x="1286495" y="1239555"/>
            <a:ext cx="1272022" cy="360087"/>
            <a:chOff x="1763990" y="2031499"/>
            <a:chExt cx="1272022" cy="480116"/>
          </a:xfrm>
        </p:grpSpPr>
        <p:sp>
          <p:nvSpPr>
            <p:cNvPr id="618" name="Shape 618"/>
            <p:cNvSpPr/>
            <p:nvPr/>
          </p:nvSpPr>
          <p:spPr>
            <a:xfrm>
              <a:off x="1763990" y="2031499"/>
              <a:ext cx="1209563" cy="480116"/>
            </a:xfrm>
            <a:prstGeom prst="cloud">
              <a:avLst/>
            </a:prstGeom>
            <a:solidFill>
              <a:srgbClr val="D8D8D8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100" u="none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19" name="Shape 619"/>
            <p:cNvSpPr txBox="1"/>
            <p:nvPr/>
          </p:nvSpPr>
          <p:spPr>
            <a:xfrm>
              <a:off x="1809394" y="2135224"/>
              <a:ext cx="1226617" cy="24622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100" u="none">
                  <a:solidFill>
                    <a:srgbClr val="003245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Corp. SP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100" u="none">
                  <a:solidFill>
                    <a:srgbClr val="003245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10.0.1.0/24</a:t>
              </a:r>
            </a:p>
          </p:txBody>
        </p:sp>
      </p:grpSp>
      <p:grpSp>
        <p:nvGrpSpPr>
          <p:cNvPr id="620" name="Shape 620"/>
          <p:cNvGrpSpPr/>
          <p:nvPr/>
        </p:nvGrpSpPr>
        <p:grpSpPr>
          <a:xfrm>
            <a:off x="3742859" y="3327839"/>
            <a:ext cx="1209563" cy="365980"/>
            <a:chOff x="3742858" y="4437112"/>
            <a:chExt cx="1209563" cy="487973"/>
          </a:xfrm>
        </p:grpSpPr>
        <p:sp>
          <p:nvSpPr>
            <p:cNvPr id="621" name="Shape 621"/>
            <p:cNvSpPr/>
            <p:nvPr/>
          </p:nvSpPr>
          <p:spPr>
            <a:xfrm>
              <a:off x="3742858" y="4437112"/>
              <a:ext cx="1209563" cy="480116"/>
            </a:xfrm>
            <a:prstGeom prst="cloud">
              <a:avLst/>
            </a:prstGeom>
            <a:solidFill>
              <a:srgbClr val="FF0000">
                <a:alpha val="8627"/>
              </a:srgb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100" u="none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22" name="Shape 622"/>
            <p:cNvSpPr txBox="1"/>
            <p:nvPr/>
          </p:nvSpPr>
          <p:spPr>
            <a:xfrm>
              <a:off x="4002610" y="4596791"/>
              <a:ext cx="638315" cy="32829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000" b="1" u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interDC</a:t>
              </a:r>
            </a:p>
          </p:txBody>
        </p:sp>
      </p:grpSp>
      <p:pic>
        <p:nvPicPr>
          <p:cNvPr id="623" name="Shape 62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975038" y="1491630"/>
            <a:ext cx="682249" cy="1873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624" name="Shape 62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039553" y="1491630"/>
            <a:ext cx="682249" cy="1873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625" name="Shape 625"/>
          <p:cNvSpPr/>
          <p:nvPr/>
        </p:nvSpPr>
        <p:spPr>
          <a:xfrm>
            <a:off x="4070685" y="2463738"/>
            <a:ext cx="808997" cy="39249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u="none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rPr>
              <a:t>PE 3</a:t>
            </a:r>
          </a:p>
        </p:txBody>
      </p:sp>
      <p:pic>
        <p:nvPicPr>
          <p:cNvPr id="626" name="Shape 62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635896" y="2759809"/>
            <a:ext cx="682249" cy="1873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grpSp>
        <p:nvGrpSpPr>
          <p:cNvPr id="627" name="Shape 627"/>
          <p:cNvGrpSpPr/>
          <p:nvPr/>
        </p:nvGrpSpPr>
        <p:grpSpPr>
          <a:xfrm>
            <a:off x="7092280" y="3651869"/>
            <a:ext cx="1999947" cy="1334207"/>
            <a:chOff x="237230" y="4091044"/>
            <a:chExt cx="2395627" cy="2130898"/>
          </a:xfrm>
        </p:grpSpPr>
        <p:sp>
          <p:nvSpPr>
            <p:cNvPr id="628" name="Shape 628"/>
            <p:cNvSpPr/>
            <p:nvPr/>
          </p:nvSpPr>
          <p:spPr>
            <a:xfrm>
              <a:off x="237231" y="4091044"/>
              <a:ext cx="567313" cy="362377"/>
            </a:xfrm>
            <a:prstGeom prst="roundRect">
              <a:avLst>
                <a:gd name="adj" fmla="val 16667"/>
              </a:avLst>
            </a:prstGeom>
            <a:noFill/>
            <a:ln w="50800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29" name="Shape 629"/>
            <p:cNvSpPr txBox="1"/>
            <p:nvPr/>
          </p:nvSpPr>
          <p:spPr>
            <a:xfrm>
              <a:off x="858255" y="4141430"/>
              <a:ext cx="1156313" cy="34409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Multi-tenant VNF</a:t>
              </a:r>
            </a:p>
          </p:txBody>
        </p:sp>
        <p:sp>
          <p:nvSpPr>
            <p:cNvPr id="630" name="Shape 630"/>
            <p:cNvSpPr/>
            <p:nvPr/>
          </p:nvSpPr>
          <p:spPr>
            <a:xfrm>
              <a:off x="237231" y="4578789"/>
              <a:ext cx="567313" cy="362377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31" name="Shape 631"/>
            <p:cNvSpPr txBox="1"/>
            <p:nvPr/>
          </p:nvSpPr>
          <p:spPr>
            <a:xfrm>
              <a:off x="858255" y="4629173"/>
              <a:ext cx="1210079" cy="34409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Single-tenant VNF</a:t>
              </a:r>
            </a:p>
          </p:txBody>
        </p:sp>
        <p:sp>
          <p:nvSpPr>
            <p:cNvPr id="632" name="Shape 632"/>
            <p:cNvSpPr txBox="1"/>
            <p:nvPr/>
          </p:nvSpPr>
          <p:spPr>
            <a:xfrm>
              <a:off x="858255" y="5517812"/>
              <a:ext cx="1774602" cy="34409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L2 connection for dataplane</a:t>
              </a:r>
            </a:p>
          </p:txBody>
        </p:sp>
        <p:cxnSp>
          <p:nvCxnSpPr>
            <p:cNvPr id="633" name="Shape 633"/>
            <p:cNvCxnSpPr/>
            <p:nvPr/>
          </p:nvCxnSpPr>
          <p:spPr>
            <a:xfrm flipH="1">
              <a:off x="273029" y="5625533"/>
              <a:ext cx="468257" cy="0"/>
            </a:xfrm>
            <a:prstGeom prst="straightConnector1">
              <a:avLst/>
            </a:prstGeom>
            <a:blipFill rotWithShape="0">
              <a:blip r:embed="rId3">
                <a:alphaModFix/>
              </a:blip>
              <a:tile tx="-8" ty="0" sx="100000" sy="100000" flip="none" algn="tl"/>
            </a:blipFill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4" name="Shape 634"/>
            <p:cNvCxnSpPr/>
            <p:nvPr/>
          </p:nvCxnSpPr>
          <p:spPr>
            <a:xfrm flipH="1">
              <a:off x="273029" y="5985573"/>
              <a:ext cx="468257" cy="0"/>
            </a:xfrm>
            <a:prstGeom prst="straightConnector1">
              <a:avLst/>
            </a:prstGeom>
            <a:blipFill rotWithShape="0">
              <a:blip r:embed="rId3">
                <a:alphaModFix/>
              </a:blip>
              <a:tile tx="-8" ty="0" sx="100000" sy="100000" flip="none" algn="tl"/>
            </a:blipFill>
            <a:ln w="1587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635" name="Shape 635"/>
            <p:cNvSpPr txBox="1"/>
            <p:nvPr/>
          </p:nvSpPr>
          <p:spPr>
            <a:xfrm>
              <a:off x="858255" y="5877851"/>
              <a:ext cx="1626749" cy="34409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L2 connection for low BW</a:t>
              </a:r>
            </a:p>
          </p:txBody>
        </p:sp>
        <p:grpSp>
          <p:nvGrpSpPr>
            <p:cNvPr id="636" name="Shape 636"/>
            <p:cNvGrpSpPr/>
            <p:nvPr/>
          </p:nvGrpSpPr>
          <p:grpSpPr>
            <a:xfrm>
              <a:off x="237230" y="5069169"/>
              <a:ext cx="1872207" cy="368185"/>
              <a:chOff x="1506020" y="3422832"/>
              <a:chExt cx="5068214" cy="798160"/>
            </a:xfrm>
          </p:grpSpPr>
          <p:sp>
            <p:nvSpPr>
              <p:cNvPr id="637" name="Shape 637"/>
              <p:cNvSpPr/>
              <p:nvPr/>
            </p:nvSpPr>
            <p:spPr>
              <a:xfrm>
                <a:off x="1506020" y="3422832"/>
                <a:ext cx="1535764" cy="659112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00" u="none">
                  <a:solidFill>
                    <a:schemeClr val="lt2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638" name="Shape 638"/>
              <p:cNvSpPr txBox="1"/>
              <p:nvPr/>
            </p:nvSpPr>
            <p:spPr>
              <a:xfrm>
                <a:off x="3189859" y="3528344"/>
                <a:ext cx="3384374" cy="6926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700" u="non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VIM tenant</a:t>
                </a:r>
              </a:p>
            </p:txBody>
          </p:sp>
        </p:grpSp>
      </p:grpSp>
      <p:cxnSp>
        <p:nvCxnSpPr>
          <p:cNvPr id="639" name="Shape 639"/>
          <p:cNvCxnSpPr/>
          <p:nvPr/>
        </p:nvCxnSpPr>
        <p:spPr>
          <a:xfrm flipH="1">
            <a:off x="5202199" y="1298254"/>
            <a:ext cx="17872" cy="220179"/>
          </a:xfrm>
          <a:prstGeom prst="straightConnector1">
            <a:avLst/>
          </a:prstGeom>
          <a:blipFill rotWithShape="0">
            <a:blip r:embed="rId3">
              <a:alphaModFix/>
            </a:blip>
            <a:tile tx="-2" ty="0" sx="100000" sy="100000" flip="none" algn="tl"/>
          </a:blipFill>
          <a:ln w="158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40" name="Shape 640"/>
          <p:cNvSpPr txBox="1"/>
          <p:nvPr/>
        </p:nvSpPr>
        <p:spPr>
          <a:xfrm>
            <a:off x="4932039" y="1113587"/>
            <a:ext cx="61768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00" b="1" i="1" u="none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rPr>
              <a:t>mgmt</a:t>
            </a:r>
          </a:p>
        </p:txBody>
      </p:sp>
      <p:sp>
        <p:nvSpPr>
          <p:cNvPr id="641" name="Shape 641"/>
          <p:cNvSpPr/>
          <p:nvPr/>
        </p:nvSpPr>
        <p:spPr>
          <a:xfrm>
            <a:off x="1043608" y="1545636"/>
            <a:ext cx="7384152" cy="362603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8080">
              <a:alpha val="4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0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42" name="Shape 6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22787" y="306903"/>
            <a:ext cx="491284" cy="307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Shape 64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946425" y="328973"/>
            <a:ext cx="708900" cy="29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Shape 64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535704" y="32471"/>
            <a:ext cx="492679" cy="369509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Shape 645"/>
          <p:cNvSpPr txBox="1">
            <a:spLocks noGrp="1"/>
          </p:cNvSpPr>
          <p:nvPr>
            <p:ph type="body" idx="1"/>
          </p:nvPr>
        </p:nvSpPr>
        <p:spPr>
          <a:xfrm>
            <a:off x="8460432" y="0"/>
            <a:ext cx="683567" cy="6274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8460432" y="0"/>
            <a:ext cx="683567" cy="6274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651" name="Shape 651"/>
          <p:cNvSpPr txBox="1">
            <a:spLocks noGrp="1"/>
          </p:cNvSpPr>
          <p:nvPr>
            <p:ph type="title"/>
          </p:nvPr>
        </p:nvSpPr>
        <p:spPr>
          <a:xfrm flipH="1">
            <a:off x="0" y="0"/>
            <a:ext cx="8417168" cy="6274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174625" marR="0" lvl="0" indent="-952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MWC 2016 Demo - Videos</a:t>
            </a:r>
          </a:p>
        </p:txBody>
      </p:sp>
      <p:pic>
        <p:nvPicPr>
          <p:cNvPr id="652" name="Shape 6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460" y="1347613"/>
            <a:ext cx="4226531" cy="2376263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Shape 653"/>
          <p:cNvSpPr txBox="1"/>
          <p:nvPr/>
        </p:nvSpPr>
        <p:spPr>
          <a:xfrm>
            <a:off x="899591" y="3867894"/>
            <a:ext cx="280831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MWC16 demo</a:t>
            </a:r>
          </a:p>
        </p:txBody>
      </p:sp>
      <p:pic>
        <p:nvPicPr>
          <p:cNvPr id="654" name="Shape 65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16016" y="1347615"/>
            <a:ext cx="4226531" cy="2376263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Shape 655"/>
          <p:cNvSpPr txBox="1"/>
          <p:nvPr/>
        </p:nvSpPr>
        <p:spPr>
          <a:xfrm>
            <a:off x="5436096" y="3867894"/>
            <a:ext cx="2808311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Demo infrastructure and interaction of OSM components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>
            <a:spLocks noGrp="1"/>
          </p:cNvSpPr>
          <p:nvPr>
            <p:ph type="body" idx="1"/>
          </p:nvPr>
        </p:nvSpPr>
        <p:spPr>
          <a:xfrm>
            <a:off x="8460432" y="0"/>
            <a:ext cx="683567" cy="6274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xfrm flipH="1">
            <a:off x="0" y="0"/>
            <a:ext cx="8417168" cy="6274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174625" marR="0" lvl="0" indent="-952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Lessons learnt</a:t>
            </a:r>
          </a:p>
        </p:txBody>
      </p:sp>
      <p:sp>
        <p:nvSpPr>
          <p:cNvPr id="662" name="Shape 662"/>
          <p:cNvSpPr txBox="1">
            <a:spLocks noGrp="1"/>
          </p:cNvSpPr>
          <p:nvPr>
            <p:ph type="body" idx="2"/>
          </p:nvPr>
        </p:nvSpPr>
        <p:spPr>
          <a:xfrm>
            <a:off x="539750" y="1006078"/>
            <a:ext cx="8064499" cy="3509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/>
              <a:t>TEAM WORK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D</a:t>
            </a:r>
            <a:r>
              <a:rPr lang="en-US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etermination to solve any problem together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RESILIENCE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Ability to withstand bumps along the way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 ALL IDEAS SURVI</a:t>
            </a:r>
            <a:r>
              <a:rPr lang="en-US" sz="2800" b="1"/>
              <a:t>V</a:t>
            </a:r>
            <a:r>
              <a:rPr lang="en-US" sz="2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Strategy is quickly drop ‘NOT to do’ items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/>
          <p:nvPr/>
        </p:nvSpPr>
        <p:spPr>
          <a:xfrm>
            <a:off x="683568" y="2172800"/>
            <a:ext cx="7848871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OSM community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8460432" y="0"/>
            <a:ext cx="683567" cy="6274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673" name="Shape 673"/>
          <p:cNvSpPr txBox="1">
            <a:spLocks noGrp="1"/>
          </p:cNvSpPr>
          <p:nvPr>
            <p:ph type="title"/>
          </p:nvPr>
        </p:nvSpPr>
        <p:spPr>
          <a:xfrm flipH="1">
            <a:off x="0" y="0"/>
            <a:ext cx="8417168" cy="6274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174625" marR="0" lvl="0" indent="-952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COMMUNITY CHARACTERISTICS</a:t>
            </a:r>
          </a:p>
        </p:txBody>
      </p:sp>
      <p:sp>
        <p:nvSpPr>
          <p:cNvPr id="674" name="Shape 674"/>
          <p:cNvSpPr txBox="1">
            <a:spLocks noGrp="1"/>
          </p:cNvSpPr>
          <p:nvPr>
            <p:ph type="body" idx="2"/>
          </p:nvPr>
        </p:nvSpPr>
        <p:spPr>
          <a:xfrm>
            <a:off x="539750" y="790054"/>
            <a:ext cx="8064499" cy="37259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OPEN COMMUNITY-BASED MANO STACK</a:t>
            </a: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based on these principles: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Compliance and Feedback to ETSI ISG Architecture and Specs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Base implementation information model Evolution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Independent IOP labs to test &amp; integrate in the community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With an open governance model based on technical meritocracy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TYPES OF ENGAGEMENT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Developers (of course!)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Early adopters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Testers (modules &amp; IOP)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Advisors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END USER ADVISORY GROUP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providers and other end users of the technology (not integrators or resellers) will become members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Produce Feature requests to the technical groups</a:t>
            </a:r>
          </a:p>
        </p:txBody>
      </p:sp>
      <p:sp>
        <p:nvSpPr>
          <p:cNvPr id="675" name="Shape 675"/>
          <p:cNvSpPr/>
          <p:nvPr/>
        </p:nvSpPr>
        <p:spPr>
          <a:xfrm>
            <a:off x="395536" y="843558"/>
            <a:ext cx="8496944" cy="1296143"/>
          </a:xfrm>
          <a:prstGeom prst="rect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0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6" name="Shape 676"/>
          <p:cNvSpPr/>
          <p:nvPr/>
        </p:nvSpPr>
        <p:spPr>
          <a:xfrm>
            <a:off x="395536" y="2301719"/>
            <a:ext cx="8496944" cy="1386153"/>
          </a:xfrm>
          <a:prstGeom prst="rect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0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7" name="Shape 677"/>
          <p:cNvSpPr/>
          <p:nvPr/>
        </p:nvSpPr>
        <p:spPr>
          <a:xfrm>
            <a:off x="395525" y="3795874"/>
            <a:ext cx="8496900" cy="1182600"/>
          </a:xfrm>
          <a:prstGeom prst="rect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0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8" name="Shape 678"/>
          <p:cNvSpPr/>
          <p:nvPr/>
        </p:nvSpPr>
        <p:spPr>
          <a:xfrm>
            <a:off x="251519" y="2787774"/>
            <a:ext cx="792087" cy="43204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9525" cap="flat" cmpd="sng">
            <a:solidFill>
              <a:srgbClr val="0062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0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>
            <a:spLocks noGrp="1"/>
          </p:cNvSpPr>
          <p:nvPr>
            <p:ph type="body" idx="1"/>
          </p:nvPr>
        </p:nvSpPr>
        <p:spPr>
          <a:xfrm>
            <a:off x="8460432" y="0"/>
            <a:ext cx="683567" cy="6274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684" name="Shape 684"/>
          <p:cNvSpPr txBox="1">
            <a:spLocks noGrp="1"/>
          </p:cNvSpPr>
          <p:nvPr>
            <p:ph type="title"/>
          </p:nvPr>
        </p:nvSpPr>
        <p:spPr>
          <a:xfrm flipH="1">
            <a:off x="0" y="0"/>
            <a:ext cx="8417168" cy="6274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174625" marR="0" lvl="0" indent="-952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/>
              <a:t>OSM code availability</a:t>
            </a:r>
          </a:p>
        </p:txBody>
      </p:sp>
      <p:sp>
        <p:nvSpPr>
          <p:cNvPr id="685" name="Shape 685"/>
          <p:cNvSpPr txBox="1">
            <a:spLocks noGrp="1"/>
          </p:cNvSpPr>
          <p:nvPr>
            <p:ph type="body" idx="2"/>
          </p:nvPr>
        </p:nvSpPr>
        <p:spPr>
          <a:xfrm>
            <a:off x="539750" y="790054"/>
            <a:ext cx="8064499" cy="37259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/>
              <a:t>Code will be available in OSM web page from the kick-off. Meanwhile: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/>
          </a:p>
          <a:p>
            <a:pPr marL="3429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OpenMANO:</a:t>
            </a:r>
            <a:br>
              <a:rPr lang="en-US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b="1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https://github.com/nfvlabs/openmano</a:t>
            </a:r>
          </a:p>
          <a:p>
            <a:pPr marL="3429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Juju charms and bundles:</a:t>
            </a:r>
            <a:br>
              <a:rPr lang="en-US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b="1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https://jujucharms.com</a:t>
            </a:r>
          </a:p>
          <a:p>
            <a:pPr marL="3429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RIFTware:</a:t>
            </a:r>
            <a:br>
              <a:rPr lang="en-US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b="1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https://github.com/RIFTIO/RIFT.ware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86" name="Shape 68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60151" y="2255697"/>
            <a:ext cx="813300" cy="6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Shape 68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59155" y="3722949"/>
            <a:ext cx="813300" cy="8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Shape 68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85175" y="3044949"/>
            <a:ext cx="1253265" cy="67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8460432" y="0"/>
            <a:ext cx="683567" cy="6274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694" name="Shape 694"/>
          <p:cNvSpPr txBox="1">
            <a:spLocks noGrp="1"/>
          </p:cNvSpPr>
          <p:nvPr>
            <p:ph type="title"/>
          </p:nvPr>
        </p:nvSpPr>
        <p:spPr>
          <a:xfrm flipH="1">
            <a:off x="0" y="0"/>
            <a:ext cx="8417168" cy="6274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174625" marR="0" lvl="0" indent="-952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Engage in OSM</a:t>
            </a:r>
          </a:p>
        </p:txBody>
      </p:sp>
      <p:sp>
        <p:nvSpPr>
          <p:cNvPr id="695" name="Shape 695"/>
          <p:cNvSpPr txBox="1"/>
          <p:nvPr/>
        </p:nvSpPr>
        <p:spPr>
          <a:xfrm>
            <a:off x="3129817" y="684262"/>
            <a:ext cx="29256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osm.etsi.org</a:t>
            </a:r>
          </a:p>
        </p:txBody>
      </p:sp>
      <p:pic>
        <p:nvPicPr>
          <p:cNvPr id="696" name="Shape 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6925" y="1184050"/>
            <a:ext cx="7184401" cy="382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Shape 7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2908" y="843558"/>
            <a:ext cx="4279331" cy="1872207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Shape 702"/>
          <p:cNvSpPr txBox="1"/>
          <p:nvPr/>
        </p:nvSpPr>
        <p:spPr>
          <a:xfrm>
            <a:off x="3152414" y="3210530"/>
            <a:ext cx="288032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out more at:</a:t>
            </a:r>
          </a:p>
        </p:txBody>
      </p:sp>
      <p:sp>
        <p:nvSpPr>
          <p:cNvPr id="703" name="Shape 703"/>
          <p:cNvSpPr txBox="1"/>
          <p:nvPr/>
        </p:nvSpPr>
        <p:spPr>
          <a:xfrm>
            <a:off x="3129817" y="3579862"/>
            <a:ext cx="2925513" cy="5760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osm.etsi.org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683568" y="2067693"/>
            <a:ext cx="7848871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800" b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Why </a:t>
            </a:r>
            <a:r>
              <a:rPr lang="en-US" sz="48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OSM?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40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3 reasons that make the difference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>
            <a:spLocks noGrp="1"/>
          </p:cNvSpPr>
          <p:nvPr>
            <p:ph type="body" idx="1"/>
          </p:nvPr>
        </p:nvSpPr>
        <p:spPr>
          <a:xfrm>
            <a:off x="8460432" y="0"/>
            <a:ext cx="683567" cy="6274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786" name="Shape 786"/>
          <p:cNvSpPr txBox="1">
            <a:spLocks noGrp="1"/>
          </p:cNvSpPr>
          <p:nvPr>
            <p:ph type="title"/>
          </p:nvPr>
        </p:nvSpPr>
        <p:spPr>
          <a:xfrm flipH="1">
            <a:off x="0" y="0"/>
            <a:ext cx="8417168" cy="6274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174625" marR="0" lvl="0" indent="-952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of sequence diagram</a:t>
            </a:r>
          </a:p>
        </p:txBody>
      </p:sp>
      <p:sp>
        <p:nvSpPr>
          <p:cNvPr id="787" name="Shape 787"/>
          <p:cNvSpPr/>
          <p:nvPr/>
        </p:nvSpPr>
        <p:spPr>
          <a:xfrm>
            <a:off x="1066679" y="906982"/>
            <a:ext cx="914039" cy="53315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RIFT.ware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Launchpad</a:t>
            </a:r>
          </a:p>
        </p:txBody>
      </p:sp>
      <p:sp>
        <p:nvSpPr>
          <p:cNvPr id="788" name="Shape 788"/>
          <p:cNvSpPr/>
          <p:nvPr/>
        </p:nvSpPr>
        <p:spPr>
          <a:xfrm>
            <a:off x="3124080" y="906982"/>
            <a:ext cx="914039" cy="53315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Telefonica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OpenMANO</a:t>
            </a:r>
          </a:p>
        </p:txBody>
      </p:sp>
      <p:sp>
        <p:nvSpPr>
          <p:cNvPr id="789" name="Shape 789"/>
          <p:cNvSpPr/>
          <p:nvPr/>
        </p:nvSpPr>
        <p:spPr>
          <a:xfrm>
            <a:off x="1926719" y="1364332"/>
            <a:ext cx="1025280" cy="2444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Instantiate NS</a:t>
            </a:r>
          </a:p>
        </p:txBody>
      </p:sp>
      <p:sp>
        <p:nvSpPr>
          <p:cNvPr id="790" name="Shape 790"/>
          <p:cNvSpPr/>
          <p:nvPr/>
        </p:nvSpPr>
        <p:spPr>
          <a:xfrm>
            <a:off x="3505319" y="1669132"/>
            <a:ext cx="304560" cy="304560"/>
          </a:xfrm>
          <a:prstGeom prst="arc">
            <a:avLst>
              <a:gd name="adj1" fmla="val 14438438"/>
              <a:gd name="adj2" fmla="val 7168064"/>
            </a:avLst>
          </a:prstGeom>
          <a:noFill/>
          <a:ln w="9525" cap="flat" cmpd="sng">
            <a:solidFill>
              <a:srgbClr val="003044"/>
            </a:solidFill>
            <a:prstDash val="solid"/>
            <a:round/>
            <a:headEnd type="none" w="med" len="med"/>
            <a:tailEnd type="triangle" w="lg" len="lg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1" name="Shape 791"/>
          <p:cNvSpPr/>
          <p:nvPr/>
        </p:nvSpPr>
        <p:spPr>
          <a:xfrm>
            <a:off x="5257800" y="906982"/>
            <a:ext cx="1051560" cy="53315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Canonical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Juju</a:t>
            </a:r>
          </a:p>
        </p:txBody>
      </p:sp>
      <p:cxnSp>
        <p:nvCxnSpPr>
          <p:cNvPr id="792" name="Shape 792"/>
          <p:cNvCxnSpPr/>
          <p:nvPr/>
        </p:nvCxnSpPr>
        <p:spPr>
          <a:xfrm>
            <a:off x="5715000" y="1440502"/>
            <a:ext cx="45719" cy="312804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3" name="Shape 793"/>
          <p:cNvCxnSpPr/>
          <p:nvPr/>
        </p:nvCxnSpPr>
        <p:spPr>
          <a:xfrm>
            <a:off x="1523879" y="1669102"/>
            <a:ext cx="2057039" cy="359"/>
          </a:xfrm>
          <a:prstGeom prst="straightConnector1">
            <a:avLst/>
          </a:prstGeom>
          <a:noFill/>
          <a:ln w="9525" cap="flat" cmpd="sng">
            <a:solidFill>
              <a:srgbClr val="003044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94" name="Shape 794"/>
          <p:cNvSpPr/>
          <p:nvPr/>
        </p:nvSpPr>
        <p:spPr>
          <a:xfrm>
            <a:off x="7315200" y="906982"/>
            <a:ext cx="914039" cy="53315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VNF</a:t>
            </a:r>
          </a:p>
        </p:txBody>
      </p:sp>
      <p:cxnSp>
        <p:nvCxnSpPr>
          <p:cNvPr id="795" name="Shape 795"/>
          <p:cNvCxnSpPr/>
          <p:nvPr/>
        </p:nvCxnSpPr>
        <p:spPr>
          <a:xfrm>
            <a:off x="7772400" y="1440502"/>
            <a:ext cx="0" cy="312804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6" name="Shape 796"/>
          <p:cNvCxnSpPr/>
          <p:nvPr/>
        </p:nvCxnSpPr>
        <p:spPr>
          <a:xfrm>
            <a:off x="1523879" y="1440502"/>
            <a:ext cx="0" cy="321948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7" name="Shape 797"/>
          <p:cNvCxnSpPr/>
          <p:nvPr/>
        </p:nvCxnSpPr>
        <p:spPr>
          <a:xfrm>
            <a:off x="3581280" y="1440502"/>
            <a:ext cx="0" cy="312804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8" name="Shape 798"/>
          <p:cNvSpPr/>
          <p:nvPr/>
        </p:nvSpPr>
        <p:spPr>
          <a:xfrm>
            <a:off x="914400" y="2202523"/>
            <a:ext cx="7315200" cy="6273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strike="noStrike">
                <a:solidFill>
                  <a:srgbClr val="4A66AC"/>
                </a:solidFill>
                <a:latin typeface="Calibri"/>
                <a:ea typeface="Calibri"/>
                <a:cs typeface="Calibri"/>
                <a:sym typeface="Calibri"/>
              </a:rPr>
              <a:t>VNF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strike="noStrike">
                <a:solidFill>
                  <a:srgbClr val="4A66AC"/>
                </a:solidFill>
                <a:latin typeface="Calibri"/>
                <a:ea typeface="Calibri"/>
                <a:cs typeface="Calibri"/>
                <a:sym typeface="Calibri"/>
              </a:rPr>
              <a:t>Configuration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strike="noStrike">
                <a:solidFill>
                  <a:srgbClr val="4A66AC"/>
                </a:solidFill>
                <a:latin typeface="Calibri"/>
                <a:ea typeface="Calibri"/>
                <a:cs typeface="Calibri"/>
                <a:sym typeface="Calibri"/>
              </a:rPr>
              <a:t>(Repeat for each VNF)</a:t>
            </a:r>
          </a:p>
        </p:txBody>
      </p:sp>
      <p:cxnSp>
        <p:nvCxnSpPr>
          <p:cNvPr id="799" name="Shape 799"/>
          <p:cNvCxnSpPr/>
          <p:nvPr/>
        </p:nvCxnSpPr>
        <p:spPr>
          <a:xfrm>
            <a:off x="5715000" y="3726171"/>
            <a:ext cx="2057400" cy="300"/>
          </a:xfrm>
          <a:prstGeom prst="straightConnector1">
            <a:avLst/>
          </a:prstGeom>
          <a:noFill/>
          <a:ln w="9525" cap="flat" cmpd="sng">
            <a:solidFill>
              <a:srgbClr val="003044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00" name="Shape 800"/>
          <p:cNvSpPr/>
          <p:nvPr/>
        </p:nvSpPr>
        <p:spPr>
          <a:xfrm>
            <a:off x="5943600" y="3421732"/>
            <a:ext cx="15009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5.Apply Configuration</a:t>
            </a:r>
          </a:p>
        </p:txBody>
      </p:sp>
      <p:cxnSp>
        <p:nvCxnSpPr>
          <p:cNvPr id="801" name="Shape 801"/>
          <p:cNvCxnSpPr/>
          <p:nvPr/>
        </p:nvCxnSpPr>
        <p:spPr>
          <a:xfrm>
            <a:off x="1524000" y="2049772"/>
            <a:ext cx="2057039" cy="359"/>
          </a:xfrm>
          <a:prstGeom prst="straightConnector1">
            <a:avLst/>
          </a:prstGeom>
          <a:noFill/>
          <a:ln w="9525" cap="flat" cmpd="sng">
            <a:solidFill>
              <a:srgbClr val="003044"/>
            </a:solidFill>
            <a:prstDash val="solid"/>
            <a:round/>
            <a:headEnd type="triangle" w="lg" len="lg"/>
            <a:tailEnd type="none" w="med" len="med"/>
          </a:ln>
        </p:spPr>
      </p:cxnSp>
      <p:sp>
        <p:nvSpPr>
          <p:cNvPr id="802" name="Shape 802"/>
          <p:cNvSpPr/>
          <p:nvPr/>
        </p:nvSpPr>
        <p:spPr>
          <a:xfrm>
            <a:off x="1600200" y="1729500"/>
            <a:ext cx="1905000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Instantiation Complete (resource information)</a:t>
            </a:r>
          </a:p>
        </p:txBody>
      </p:sp>
      <p:cxnSp>
        <p:nvCxnSpPr>
          <p:cNvPr id="803" name="Shape 803"/>
          <p:cNvCxnSpPr/>
          <p:nvPr/>
        </p:nvCxnSpPr>
        <p:spPr>
          <a:xfrm>
            <a:off x="1524000" y="2583532"/>
            <a:ext cx="4190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04" name="Shape 804"/>
          <p:cNvSpPr/>
          <p:nvPr/>
        </p:nvSpPr>
        <p:spPr>
          <a:xfrm>
            <a:off x="1905000" y="2278732"/>
            <a:ext cx="1219199" cy="2444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Deploy Proxy Charm</a:t>
            </a:r>
          </a:p>
        </p:txBody>
      </p:sp>
      <p:cxnSp>
        <p:nvCxnSpPr>
          <p:cNvPr id="805" name="Shape 805"/>
          <p:cNvCxnSpPr/>
          <p:nvPr/>
        </p:nvCxnSpPr>
        <p:spPr>
          <a:xfrm>
            <a:off x="1524000" y="3345532"/>
            <a:ext cx="419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06" name="Shape 806"/>
          <p:cNvSpPr/>
          <p:nvPr/>
        </p:nvSpPr>
        <p:spPr>
          <a:xfrm>
            <a:off x="1905000" y="3040732"/>
            <a:ext cx="1600200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Apply Initial Config Primitives</a:t>
            </a:r>
          </a:p>
        </p:txBody>
      </p:sp>
      <p:sp>
        <p:nvSpPr>
          <p:cNvPr id="807" name="Shape 807"/>
          <p:cNvSpPr/>
          <p:nvPr/>
        </p:nvSpPr>
        <p:spPr>
          <a:xfrm>
            <a:off x="914400" y="2964525"/>
            <a:ext cx="7315200" cy="9606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strike="noStrike">
                <a:solidFill>
                  <a:srgbClr val="4A66AC"/>
                </a:solidFill>
                <a:latin typeface="Calibri"/>
                <a:ea typeface="Calibri"/>
                <a:cs typeface="Calibri"/>
                <a:sym typeface="Calibri"/>
              </a:rPr>
              <a:t>VNF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strike="noStrike">
                <a:solidFill>
                  <a:srgbClr val="4A66AC"/>
                </a:solidFill>
                <a:latin typeface="Calibri"/>
                <a:ea typeface="Calibri"/>
                <a:cs typeface="Calibri"/>
                <a:sym typeface="Calibri"/>
              </a:rPr>
              <a:t>Configuration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strike="noStrike">
                <a:solidFill>
                  <a:srgbClr val="4A66AC"/>
                </a:solidFill>
                <a:latin typeface="Calibri"/>
                <a:ea typeface="Calibri"/>
                <a:cs typeface="Calibri"/>
                <a:sym typeface="Calibri"/>
              </a:rPr>
              <a:t>(Repeat for each VNF)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 flipH="1">
            <a:off x="0" y="0"/>
            <a:ext cx="8417168" cy="6274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174625" marR="0" lvl="0" indent="-952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1) Open Source Initiative hosted by ETSI,</a:t>
            </a:r>
            <a:b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easing alignment with NFV ISG…</a:t>
            </a: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885" y="699541"/>
            <a:ext cx="7972578" cy="285201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3203848" y="4515966"/>
            <a:ext cx="5688634" cy="4616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… OPEN TO NEW FELLOW TRAVELLERS</a:t>
            </a:r>
          </a:p>
        </p:txBody>
      </p:sp>
      <p:sp>
        <p:nvSpPr>
          <p:cNvPr id="109" name="Shape 109"/>
          <p:cNvSpPr txBox="1"/>
          <p:nvPr/>
        </p:nvSpPr>
        <p:spPr>
          <a:xfrm flipH="1">
            <a:off x="179512" y="2520355"/>
            <a:ext cx="8668072" cy="6274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174625" marR="0" lvl="0" indent="-952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… and supported by key players of the virtualization space</a:t>
            </a:r>
          </a:p>
        </p:txBody>
      </p:sp>
      <p:sp>
        <p:nvSpPr>
          <p:cNvPr id="110" name="Shape 110"/>
          <p:cNvSpPr/>
          <p:nvPr/>
        </p:nvSpPr>
        <p:spPr>
          <a:xfrm>
            <a:off x="251520" y="3083308"/>
            <a:ext cx="8542397" cy="1324645"/>
          </a:xfrm>
          <a:prstGeom prst="roundRect">
            <a:avLst>
              <a:gd name="adj" fmla="val 6442"/>
            </a:avLst>
          </a:prstGeom>
          <a:solidFill>
            <a:schemeClr val="lt1">
              <a:alpha val="6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u="sng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4">
            <a:alphaModFix/>
          </a:blip>
          <a:srcRect t="21728" b="29472"/>
          <a:stretch/>
        </p:blipFill>
        <p:spPr>
          <a:xfrm>
            <a:off x="3490433" y="1207504"/>
            <a:ext cx="729781" cy="356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83967" y="1038233"/>
            <a:ext cx="700893" cy="309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55976" y="1424371"/>
            <a:ext cx="650949" cy="355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262340" y="1504015"/>
            <a:ext cx="292980" cy="260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923753" y="1779661"/>
            <a:ext cx="816597" cy="322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43608" y="1768433"/>
            <a:ext cx="1152128" cy="374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10">
            <a:alphaModFix/>
          </a:blip>
          <a:srcRect l="9879" t="8914" r="3426" b="17847"/>
          <a:stretch/>
        </p:blipFill>
        <p:spPr>
          <a:xfrm>
            <a:off x="1331640" y="1347613"/>
            <a:ext cx="864096" cy="363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11">
            <a:alphaModFix/>
          </a:blip>
          <a:srcRect t="31305" b="31527"/>
          <a:stretch/>
        </p:blipFill>
        <p:spPr>
          <a:xfrm>
            <a:off x="3339608" y="1707653"/>
            <a:ext cx="800343" cy="297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67543" y="3795885"/>
            <a:ext cx="1102042" cy="5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835696" y="3723878"/>
            <a:ext cx="851336" cy="567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835696" y="3147814"/>
            <a:ext cx="1469817" cy="43143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044706" y="3298739"/>
            <a:ext cx="767654" cy="28112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283967" y="3640189"/>
            <a:ext cx="1218344" cy="29971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86061" y="3147814"/>
            <a:ext cx="518386" cy="57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18">
            <a:alphaModFix/>
          </a:blip>
          <a:srcRect l="11544" t="11544" r="11332" b="11332"/>
          <a:stretch/>
        </p:blipFill>
        <p:spPr>
          <a:xfrm>
            <a:off x="6228176" y="3126098"/>
            <a:ext cx="518400" cy="5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3707903" y="3190407"/>
            <a:ext cx="928207" cy="317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4355976" y="4036010"/>
            <a:ext cx="1365164" cy="263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21">
            <a:alphaModFix/>
          </a:blip>
          <a:srcRect l="6939" t="18488" r="6248" b="20833"/>
          <a:stretch/>
        </p:blipFill>
        <p:spPr>
          <a:xfrm>
            <a:off x="2915816" y="3579862"/>
            <a:ext cx="1116836" cy="372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2915816" y="3985808"/>
            <a:ext cx="1176064" cy="386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5724128" y="3651869"/>
            <a:ext cx="1220439" cy="321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4932039" y="3219822"/>
            <a:ext cx="1026725" cy="24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539552" y="3147814"/>
            <a:ext cx="1045542" cy="510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 rotWithShape="1">
          <a:blip r:embed="rId26">
            <a:alphaModFix/>
          </a:blip>
          <a:srcRect t="14581" b="14235"/>
          <a:stretch/>
        </p:blipFill>
        <p:spPr>
          <a:xfrm>
            <a:off x="7164288" y="3732383"/>
            <a:ext cx="987690" cy="35153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 flipH="1">
            <a:off x="251520" y="555525"/>
            <a:ext cx="8668072" cy="6274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174625" marR="0" lvl="0" indent="-952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…driven by service provider requirements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5940151" y="4059207"/>
            <a:ext cx="1172784" cy="312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 rotWithShape="1">
          <a:blip r:embed="rId28">
            <a:alphaModFix/>
          </a:blip>
          <a:srcRect b="24898"/>
          <a:stretch/>
        </p:blipFill>
        <p:spPr>
          <a:xfrm>
            <a:off x="7596335" y="4011910"/>
            <a:ext cx="929151" cy="36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 flipH="1">
            <a:off x="0" y="0"/>
            <a:ext cx="8417168" cy="6274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174625" marR="0" lvl="0" indent="-952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2) It embraces the complexity required</a:t>
            </a:r>
            <a:r>
              <a:rPr lang="en-US"/>
              <a:t> </a:t>
            </a:r>
          </a:p>
          <a:p>
            <a:pPr marL="174625" marR="0" lvl="0" indent="-952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deployments in field</a:t>
            </a:r>
          </a:p>
        </p:txBody>
      </p:sp>
      <p:grpSp>
        <p:nvGrpSpPr>
          <p:cNvPr id="143" name="Shape 143"/>
          <p:cNvGrpSpPr/>
          <p:nvPr/>
        </p:nvGrpSpPr>
        <p:grpSpPr>
          <a:xfrm>
            <a:off x="1043608" y="1167593"/>
            <a:ext cx="2592287" cy="1448699"/>
            <a:chOff x="4518121" y="1516558"/>
            <a:chExt cx="4177802" cy="3113016"/>
          </a:xfrm>
        </p:grpSpPr>
        <p:pic>
          <p:nvPicPr>
            <p:cNvPr id="144" name="Shape 14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518121" y="1516558"/>
              <a:ext cx="4152868" cy="31130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Shape 145"/>
            <p:cNvSpPr/>
            <p:nvPr/>
          </p:nvSpPr>
          <p:spPr>
            <a:xfrm>
              <a:off x="7380311" y="2067693"/>
              <a:ext cx="288032" cy="1872207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05271">
                <a:alpha val="60000"/>
              </a:srgbClr>
            </a:solidFill>
            <a:ln>
              <a:noFill/>
            </a:ln>
          </p:spPr>
          <p:txBody>
            <a:bodyPr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6" name="Shape 146"/>
            <p:cNvSpPr txBox="1"/>
            <p:nvPr/>
          </p:nvSpPr>
          <p:spPr>
            <a:xfrm>
              <a:off x="7529578" y="2720981"/>
              <a:ext cx="1166345" cy="72749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600" b="1">
                  <a:solidFill>
                    <a:srgbClr val="00527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x100</a:t>
              </a:r>
            </a:p>
          </p:txBody>
        </p:sp>
      </p:grpSp>
      <p:sp>
        <p:nvSpPr>
          <p:cNvPr id="147" name="Shape 147"/>
          <p:cNvSpPr txBox="1"/>
          <p:nvPr/>
        </p:nvSpPr>
        <p:spPr>
          <a:xfrm>
            <a:off x="395536" y="735545"/>
            <a:ext cx="3744415" cy="4860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3245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rPr>
              <a:t>1. EPA support</a:t>
            </a:r>
          </a:p>
        </p:txBody>
      </p:sp>
      <p:sp>
        <p:nvSpPr>
          <p:cNvPr id="148" name="Shape 148"/>
          <p:cNvSpPr/>
          <p:nvPr/>
        </p:nvSpPr>
        <p:spPr>
          <a:xfrm>
            <a:off x="251519" y="735545"/>
            <a:ext cx="4212467" cy="1998221"/>
          </a:xfrm>
          <a:prstGeom prst="rect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48064" y="3212976"/>
            <a:ext cx="3220392" cy="146500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4608003" y="735545"/>
            <a:ext cx="4356483" cy="1998221"/>
          </a:xfrm>
          <a:prstGeom prst="rect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4644007" y="735545"/>
            <a:ext cx="3744415" cy="4860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3245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rPr>
              <a:t>2. Multi-VIM</a:t>
            </a: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37360" y="1203811"/>
            <a:ext cx="987300" cy="74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28037" y="2078802"/>
            <a:ext cx="1753500" cy="5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>
            <a:off x="251519" y="2787774"/>
            <a:ext cx="4212467" cy="1998221"/>
          </a:xfrm>
          <a:prstGeom prst="rect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4608003" y="2787774"/>
            <a:ext cx="4356483" cy="1998221"/>
          </a:xfrm>
          <a:prstGeom prst="rect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4608512" y="2787774"/>
            <a:ext cx="4427984" cy="4860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3245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rPr>
              <a:t>4. SO and RO can be detached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395536" y="2787774"/>
            <a:ext cx="4248472" cy="4860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3245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003245"/>
                </a:solidFill>
                <a:latin typeface="Trebuchet MS"/>
                <a:ea typeface="Trebuchet MS"/>
                <a:cs typeface="Trebuchet MS"/>
                <a:sym typeface="Trebuchet MS"/>
              </a:rPr>
              <a:t>3. Multi-site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494629" y="1109887"/>
            <a:ext cx="957300" cy="71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15616" y="3284898"/>
            <a:ext cx="2592287" cy="1339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266022" y="2286183"/>
            <a:ext cx="1543800" cy="2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459975" y="1608275"/>
            <a:ext cx="822300" cy="5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539552" y="3057803"/>
            <a:ext cx="8352928" cy="17281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0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539552" y="1239601"/>
            <a:ext cx="8352928" cy="1692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0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8460432" y="0"/>
            <a:ext cx="683567" cy="6274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 flipH="1">
            <a:off x="0" y="0"/>
            <a:ext cx="8417168" cy="6274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174625" marR="0" lvl="0" indent="-952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3) We are not starting from scratch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2"/>
          </p:nvPr>
        </p:nvSpPr>
        <p:spPr>
          <a:xfrm>
            <a:off x="539750" y="790054"/>
            <a:ext cx="8424737" cy="3509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project starts with running code from the beginning…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OpenMANO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(RO)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Juju Charms (VNF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Modeling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&amp;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Config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Launchpad (SO/NS management)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714500" marR="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714500" marR="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… which helps to: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Avoid over-engineering due to excess of abstraction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Start getting traction at SP level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Ecosystem steering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1043608" y="2635439"/>
            <a:ext cx="7560839" cy="224343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w="9525" cap="flat" cmpd="sng">
            <a:solidFill>
              <a:srgbClr val="45A9C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003C71"/>
                </a:solidFill>
                <a:latin typeface="Trebuchet MS"/>
                <a:ea typeface="Trebuchet MS"/>
                <a:cs typeface="Trebuchet MS"/>
                <a:sym typeface="Trebuchet MS"/>
              </a:rPr>
              <a:t>Seed code represents an initial starting point, being all components pluggable/replaceable for OSM</a:t>
            </a: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9871" y="1275605"/>
            <a:ext cx="575304" cy="47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68144" y="1769216"/>
            <a:ext cx="936103" cy="442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98652" y="2102258"/>
            <a:ext cx="469492" cy="469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4085975" y="3345900"/>
            <a:ext cx="1296300" cy="914100"/>
          </a:xfrm>
          <a:prstGeom prst="rect">
            <a:avLst/>
          </a:prstGeom>
          <a:noFill/>
          <a:ln>
            <a:noFill/>
          </a:ln>
        </p:spPr>
        <p:txBody>
          <a:bodyPr lIns="99550" tIns="99550" rIns="99550" bIns="9955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r>
              <a:rPr lang="en-US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Feb 16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ETSI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NFV #1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@Dublin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8460432" y="0"/>
            <a:ext cx="683567" cy="6274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 flipH="1">
            <a:off x="0" y="0"/>
            <a:ext cx="8417168" cy="6274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174625" marR="0" lvl="0" indent="-952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3) We are not starting from scratch</a:t>
            </a:r>
          </a:p>
        </p:txBody>
      </p:sp>
      <p:sp>
        <p:nvSpPr>
          <p:cNvPr id="182" name="Shape 182"/>
          <p:cNvSpPr/>
          <p:nvPr/>
        </p:nvSpPr>
        <p:spPr>
          <a:xfrm>
            <a:off x="5798823" y="2604611"/>
            <a:ext cx="363000" cy="363000"/>
          </a:xfrm>
          <a:prstGeom prst="ellipse">
            <a:avLst/>
          </a:prstGeom>
          <a:gradFill>
            <a:gsLst>
              <a:gs pos="0">
                <a:srgbClr val="14BCE0"/>
              </a:gs>
              <a:gs pos="100000">
                <a:srgbClr val="87F4FF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83" name="Shape 183"/>
          <p:cNvGrpSpPr/>
          <p:nvPr/>
        </p:nvGrpSpPr>
        <p:grpSpPr>
          <a:xfrm>
            <a:off x="457735" y="971550"/>
            <a:ext cx="8228400" cy="3447675"/>
            <a:chOff x="0" y="0"/>
            <a:chExt cx="8228400" cy="3447675"/>
          </a:xfrm>
        </p:grpSpPr>
        <p:sp>
          <p:nvSpPr>
            <p:cNvPr id="184" name="Shape 184"/>
            <p:cNvSpPr/>
            <p:nvPr/>
          </p:nvSpPr>
          <p:spPr>
            <a:xfrm>
              <a:off x="0" y="1088707"/>
              <a:ext cx="8228400" cy="1451700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rgbClr val="C9DC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3371" y="0"/>
              <a:ext cx="1296300" cy="1451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70097" y="1633061"/>
              <a:ext cx="363000" cy="363000"/>
            </a:xfrm>
            <a:prstGeom prst="ellipse">
              <a:avLst/>
            </a:prstGeom>
            <a:gradFill>
              <a:gsLst>
                <a:gs pos="0">
                  <a:srgbClr val="00A8C0"/>
                </a:gs>
                <a:gs pos="100000">
                  <a:srgbClr val="94E8FD"/>
                </a:gs>
              </a:gsLst>
              <a:lin ang="162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 txBox="1"/>
            <p:nvPr/>
          </p:nvSpPr>
          <p:spPr>
            <a:xfrm>
              <a:off x="2355138" y="220508"/>
              <a:ext cx="1446000" cy="1231192"/>
            </a:xfrm>
            <a:prstGeom prst="rect">
              <a:avLst/>
            </a:prstGeom>
            <a:noFill/>
            <a:ln>
              <a:noFill/>
            </a:ln>
          </p:spPr>
          <p:txBody>
            <a:bodyPr lIns="99550" tIns="99550" rIns="99550" bIns="9955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28th Jan 16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1st F2F </a:t>
              </a: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r>
                <a:rPr lang="en-US" sz="1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ntegration meeting towards MWC’16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1678869" y="1633061"/>
              <a:ext cx="363000" cy="363000"/>
            </a:xfrm>
            <a:prstGeom prst="ellipse">
              <a:avLst/>
            </a:prstGeom>
            <a:gradFill>
              <a:gsLst>
                <a:gs pos="0">
                  <a:srgbClr val="00AFCD"/>
                </a:gs>
                <a:gs pos="100000">
                  <a:srgbClr val="8EECFF"/>
                </a:gs>
              </a:gsLst>
              <a:lin ang="162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1189839" y="2227950"/>
              <a:ext cx="1296299" cy="1060500"/>
            </a:xfrm>
            <a:prstGeom prst="rect">
              <a:avLst/>
            </a:prstGeom>
            <a:noFill/>
            <a:ln>
              <a:noFill/>
            </a:ln>
          </p:spPr>
          <p:txBody>
            <a:bodyPr lIns="99550" tIns="99550" rIns="99550" bIns="9955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27</a:t>
              </a:r>
              <a:r>
                <a:rPr lang="en-US" baseline="30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</a:t>
              </a: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Oct 15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ETSI </a:t>
              </a: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NFV #1</a:t>
              </a: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@Jersey City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2887642" y="1633061"/>
              <a:ext cx="363000" cy="363000"/>
            </a:xfrm>
            <a:prstGeom prst="ellipse">
              <a:avLst/>
            </a:prstGeom>
            <a:gradFill>
              <a:gsLst>
                <a:gs pos="0">
                  <a:srgbClr val="01B7D8"/>
                </a:gs>
                <a:gs pos="100000">
                  <a:srgbClr val="8AEFFF"/>
                </a:gs>
              </a:gsLst>
              <a:lin ang="162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4554464" y="228673"/>
              <a:ext cx="1804500" cy="1136700"/>
            </a:xfrm>
            <a:prstGeom prst="rect">
              <a:avLst/>
            </a:prstGeom>
            <a:noFill/>
            <a:ln>
              <a:noFill/>
            </a:ln>
          </p:spPr>
          <p:txBody>
            <a:bodyPr lIns="99550" tIns="99550" rIns="99550" bIns="9955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22</a:t>
              </a:r>
              <a:r>
                <a:rPr lang="en-US" sz="1400" baseline="30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nd</a:t>
              </a: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Feb 2016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MWC 16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Project presentation and press release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4121887" y="1633061"/>
              <a:ext cx="363000" cy="363000"/>
            </a:xfrm>
            <a:prstGeom prst="ellipse">
              <a:avLst/>
            </a:prstGeom>
            <a:gradFill>
              <a:gsLst>
                <a:gs pos="0">
                  <a:srgbClr val="14BCE0"/>
                </a:gs>
                <a:gs pos="100000">
                  <a:srgbClr val="87F4FF"/>
                </a:gs>
              </a:gsLst>
              <a:lin ang="162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5956207" y="1995975"/>
              <a:ext cx="1446000" cy="1451700"/>
            </a:xfrm>
            <a:prstGeom prst="rect">
              <a:avLst/>
            </a:prstGeom>
            <a:noFill/>
            <a:ln>
              <a:noFill/>
            </a:ln>
          </p:spPr>
          <p:txBody>
            <a:bodyPr lIns="99550" tIns="99550" rIns="99550" bIns="9955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4th Apr 16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Kick-off and</a:t>
              </a:r>
              <a:br>
                <a:rPr lang="en-US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lang="en-US" sz="1400" b="1" baseline="30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lang="en-US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Design meeting</a:t>
              </a:r>
            </a:p>
          </p:txBody>
        </p:sp>
        <p:sp>
          <p:nvSpPr>
            <p:cNvPr id="194" name="Shape 194"/>
            <p:cNvSpPr/>
            <p:nvPr/>
          </p:nvSpPr>
          <p:spPr>
            <a:xfrm>
              <a:off x="6497803" y="1633061"/>
              <a:ext cx="363000" cy="363000"/>
            </a:xfrm>
            <a:prstGeom prst="ellipse">
              <a:avLst/>
            </a:prstGeom>
            <a:gradFill>
              <a:gsLst>
                <a:gs pos="0">
                  <a:srgbClr val="9E7400"/>
                </a:gs>
                <a:gs pos="50000">
                  <a:srgbClr val="E4A800"/>
                </a:gs>
                <a:gs pos="100000">
                  <a:srgbClr val="FFC900"/>
                </a:gs>
              </a:gsLst>
              <a:lin ang="162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 txBox="1"/>
            <p:nvPr/>
          </p:nvSpPr>
          <p:spPr>
            <a:xfrm>
              <a:off x="3371" y="0"/>
              <a:ext cx="1296300" cy="1451700"/>
            </a:xfrm>
            <a:prstGeom prst="rect">
              <a:avLst/>
            </a:prstGeom>
            <a:noFill/>
            <a:ln>
              <a:noFill/>
            </a:ln>
          </p:spPr>
          <p:txBody>
            <a:bodyPr lIns="99550" tIns="99550" rIns="99550" bIns="9955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15</a:t>
              </a:r>
              <a:r>
                <a:rPr lang="en-US" baseline="30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</a:t>
              </a: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Oct </a:t>
              </a: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15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Dusseldorf </a:t>
              </a: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SDN NFV World Congress</a:t>
              </a:r>
            </a:p>
          </p:txBody>
        </p:sp>
      </p:grpSp>
      <p:sp>
        <p:nvSpPr>
          <p:cNvPr id="196" name="Shape 196"/>
          <p:cNvSpPr/>
          <p:nvPr/>
        </p:nvSpPr>
        <p:spPr>
          <a:xfrm>
            <a:off x="5722623" y="2604611"/>
            <a:ext cx="363000" cy="363000"/>
          </a:xfrm>
          <a:prstGeom prst="ellipse">
            <a:avLst/>
          </a:prstGeom>
          <a:gradFill>
            <a:gsLst>
              <a:gs pos="0">
                <a:srgbClr val="14BCE0"/>
              </a:gs>
              <a:gs pos="100000">
                <a:srgbClr val="87F4FF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/>
        </p:nvSpPr>
        <p:spPr>
          <a:xfrm>
            <a:off x="683568" y="2172800"/>
            <a:ext cx="7848871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Scope of OSM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8460432" y="0"/>
            <a:ext cx="683567" cy="6274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 flipH="1">
            <a:off x="0" y="0"/>
            <a:ext cx="8417168" cy="6274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174625" marR="0" lvl="0" indent="-952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Real operation is multi-layered by 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nature</a:t>
            </a:r>
            <a:endParaRPr lang="en-US" sz="2400" b="1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08" name="Shape 208"/>
          <p:cNvGraphicFramePr/>
          <p:nvPr/>
        </p:nvGraphicFramePr>
        <p:xfrm>
          <a:off x="179511" y="735545"/>
          <a:ext cx="8712975" cy="4183600"/>
        </p:xfrm>
        <a:graphic>
          <a:graphicData uri="http://schemas.openxmlformats.org/drawingml/2006/table">
            <a:tbl>
              <a:tblPr firstRow="1" bandRow="1">
                <a:noFill/>
                <a:tableStyleId>{80BDDBF2-1712-4846-ABAD-4C938FA2F8A9}</a:tableStyleId>
              </a:tblPr>
              <a:tblGrid>
                <a:gridCol w="2376275"/>
                <a:gridCol w="1719575"/>
                <a:gridCol w="2234100"/>
                <a:gridCol w="2383025"/>
              </a:tblGrid>
              <a:tr h="505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NETWORK CREATION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FULFILLMENT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ASSURANCE</a:t>
                      </a:r>
                    </a:p>
                  </a:txBody>
                  <a:tcPr marL="91450" marR="91450" marT="34300" marB="34300"/>
                </a:tc>
              </a:tr>
              <a:tr h="84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/>
                        <a:t>(L3) SERVICE OPERATION </a:t>
                      </a:r>
                      <a:br>
                        <a:rPr lang="en-US" sz="1400" b="1"/>
                      </a:br>
                      <a:r>
                        <a:rPr lang="en-US" sz="1200"/>
                        <a:t>(e.g. chaining of VAS &amp; self-care portal)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2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200"/>
                        <a:t>Add users to VPN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200"/>
                        <a:t>Add and chain VAS to VPN (self-care)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QoE monitoring</a:t>
                      </a:r>
                    </a:p>
                  </a:txBody>
                  <a:tcPr marL="91450" marR="91450" marT="34300" marB="34300"/>
                </a:tc>
              </a:tr>
              <a:tr h="815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/>
                        <a:t>(L2) SERVICE MANAGER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(e.g. VPN service)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VPN service design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VPN deployment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VPN service monitoring</a:t>
                      </a:r>
                    </a:p>
                  </a:txBody>
                  <a:tcPr marL="91450" marR="91450" marT="34300" marB="34300"/>
                </a:tc>
              </a:tr>
              <a:tr h="98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/>
                        <a:t>(L1) NETWORK DEPARTMENT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(e.g network core)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Network scenario creation &amp; deployment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(PE per site)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Network scenario provisioning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Network scenario monitoring</a:t>
                      </a:r>
                    </a:p>
                  </a:txBody>
                  <a:tcPr marL="91450" marR="91450" marT="34300" marB="34300"/>
                </a:tc>
              </a:tr>
              <a:tr h="1034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/>
                        <a:t>(L0) NFVI OPERATOR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Installation of switches &amp; servers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200"/>
                        <a:t>Tenant creation.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200"/>
                        <a:t>Allocation of tenant quotes.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200"/>
                        <a:t>Monitoring of usage of resources by tenants.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200"/>
                        <a:t>Monitoring of NFVI infrastructure</a:t>
                      </a:r>
                    </a:p>
                  </a:txBody>
                  <a:tcPr marL="91450" marR="91450" marT="34300" marB="3430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ang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ntent">
  <a:themeElements>
    <a:clrScheme name="Telefónica">
      <a:dk1>
        <a:srgbClr val="003245"/>
      </a:dk1>
      <a:lt1>
        <a:srgbClr val="FFFFFF"/>
      </a:lt1>
      <a:dk2>
        <a:srgbClr val="003245"/>
      </a:dk2>
      <a:lt2>
        <a:srgbClr val="FFFFFF"/>
      </a:lt2>
      <a:accent1>
        <a:srgbClr val="003245"/>
      </a:accent1>
      <a:accent2>
        <a:srgbClr val="006476"/>
      </a:accent2>
      <a:accent3>
        <a:srgbClr val="008597"/>
      </a:accent3>
      <a:accent4>
        <a:srgbClr val="0095A7"/>
      </a:accent4>
      <a:accent5>
        <a:srgbClr val="4BACC6"/>
      </a:accent5>
      <a:accent6>
        <a:srgbClr val="00C6DA"/>
      </a:accent6>
      <a:hlink>
        <a:srgbClr val="00C6DA"/>
      </a:hlink>
      <a:folHlink>
        <a:srgbClr val="00C6D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rang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">
  <a:themeElements>
    <a:clrScheme name="Telefónica">
      <a:dk1>
        <a:srgbClr val="003245"/>
      </a:dk1>
      <a:lt1>
        <a:srgbClr val="FFFFFF"/>
      </a:lt1>
      <a:dk2>
        <a:srgbClr val="003245"/>
      </a:dk2>
      <a:lt2>
        <a:srgbClr val="FFFFFF"/>
      </a:lt2>
      <a:accent1>
        <a:srgbClr val="003245"/>
      </a:accent1>
      <a:accent2>
        <a:srgbClr val="006476"/>
      </a:accent2>
      <a:accent3>
        <a:srgbClr val="008597"/>
      </a:accent3>
      <a:accent4>
        <a:srgbClr val="0095A7"/>
      </a:accent4>
      <a:accent5>
        <a:srgbClr val="4BACC6"/>
      </a:accent5>
      <a:accent6>
        <a:srgbClr val="00C6DA"/>
      </a:accent6>
      <a:hlink>
        <a:srgbClr val="00C6DA"/>
      </a:hlink>
      <a:folHlink>
        <a:srgbClr val="00C6D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Front">
  <a:themeElements>
    <a:clrScheme name="Telefónica">
      <a:dk1>
        <a:srgbClr val="003245"/>
      </a:dk1>
      <a:lt1>
        <a:srgbClr val="FFFFFF"/>
      </a:lt1>
      <a:dk2>
        <a:srgbClr val="003245"/>
      </a:dk2>
      <a:lt2>
        <a:srgbClr val="FFFFFF"/>
      </a:lt2>
      <a:accent1>
        <a:srgbClr val="003245"/>
      </a:accent1>
      <a:accent2>
        <a:srgbClr val="006476"/>
      </a:accent2>
      <a:accent3>
        <a:srgbClr val="008597"/>
      </a:accent3>
      <a:accent4>
        <a:srgbClr val="0095A7"/>
      </a:accent4>
      <a:accent5>
        <a:srgbClr val="4BACC6"/>
      </a:accent5>
      <a:accent6>
        <a:srgbClr val="00C6DA"/>
      </a:accent6>
      <a:hlink>
        <a:srgbClr val="00C6DA"/>
      </a:hlink>
      <a:folHlink>
        <a:srgbClr val="00C6D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1434</Words>
  <Application>Microsoft Macintosh PowerPoint</Application>
  <PresentationFormat>On-screen Show (16:9)</PresentationFormat>
  <Paragraphs>476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Cabin</vt:lpstr>
      <vt:lpstr>Calibri</vt:lpstr>
      <vt:lpstr>Gill Sans</vt:lpstr>
      <vt:lpstr>Raleway</vt:lpstr>
      <vt:lpstr>Times New Roman</vt:lpstr>
      <vt:lpstr>Trebuchet MS</vt:lpstr>
      <vt:lpstr>ヒラギノ角ゴ ProN W3</vt:lpstr>
      <vt:lpstr>Arial</vt:lpstr>
      <vt:lpstr>Orange</vt:lpstr>
      <vt:lpstr>1_Content</vt:lpstr>
      <vt:lpstr>1_Orange</vt:lpstr>
      <vt:lpstr>Content</vt:lpstr>
      <vt:lpstr>Front</vt:lpstr>
      <vt:lpstr>PowerPoint Presentation</vt:lpstr>
      <vt:lpstr>Problem Statement</vt:lpstr>
      <vt:lpstr>PowerPoint Presentation</vt:lpstr>
      <vt:lpstr>1) Open Source Initiative hosted by ETSI, easing alignment with NFV ISG…</vt:lpstr>
      <vt:lpstr>2) It embraces the complexity required  for deployments in field</vt:lpstr>
      <vt:lpstr>3) We are not starting from scratch</vt:lpstr>
      <vt:lpstr>3) We are not starting from scratch</vt:lpstr>
      <vt:lpstr>PowerPoint Presentation</vt:lpstr>
      <vt:lpstr>Real operation is multi-layered by nature</vt:lpstr>
      <vt:lpstr>Current MANO approaches are partial</vt:lpstr>
      <vt:lpstr>Current MANO approaches are partial</vt:lpstr>
      <vt:lpstr>Real operation is multi-layered by nature, so MANO needs to embrace it to have real operational impact</vt:lpstr>
      <vt:lpstr>PROJECT SCOPE &amp; AREAS</vt:lpstr>
      <vt:lpstr>Mapping to ETSI NFV</vt:lpstr>
      <vt:lpstr>PowerPoint Presentation</vt:lpstr>
      <vt:lpstr>PowerPoint Presentation</vt:lpstr>
      <vt:lpstr>Common and Standardized INFORMATION MODEL</vt:lpstr>
      <vt:lpstr>… providing a friendly environment for developers,  minimizing entry barriers &amp; paving the way for DevOps</vt:lpstr>
      <vt:lpstr>PowerPoint Presentation</vt:lpstr>
      <vt:lpstr>MWC 2016 Demo - Rationale</vt:lpstr>
      <vt:lpstr>MWC 2016 Demo - OSM integration</vt:lpstr>
      <vt:lpstr>MWC 2016 Use case</vt:lpstr>
      <vt:lpstr>MWC 2016 Demo - Videos</vt:lpstr>
      <vt:lpstr>Lessons learnt</vt:lpstr>
      <vt:lpstr>PowerPoint Presentation</vt:lpstr>
      <vt:lpstr>COMMUNITY CHARACTERISTICS</vt:lpstr>
      <vt:lpstr>OSM code availability</vt:lpstr>
      <vt:lpstr>Engage in OSM</vt:lpstr>
      <vt:lpstr>PowerPoint Presentation</vt:lpstr>
      <vt:lpstr>Example of sequence diagram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García de Blas</dc:creator>
  <cp:lastModifiedBy>Lakshmi Sharma</cp:lastModifiedBy>
  <cp:revision>13</cp:revision>
  <dcterms:modified xsi:type="dcterms:W3CDTF">2016-03-22T21:10:06Z</dcterms:modified>
</cp:coreProperties>
</file>