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handoutMasterIdLst>
    <p:handoutMasterId r:id="rId55"/>
  </p:handoutMasterIdLst>
  <p:sldIdLst>
    <p:sldId id="308" r:id="rId2"/>
    <p:sldId id="306" r:id="rId3"/>
    <p:sldId id="307" r:id="rId4"/>
    <p:sldId id="309" r:id="rId5"/>
    <p:sldId id="310" r:id="rId6"/>
    <p:sldId id="311" r:id="rId7"/>
    <p:sldId id="313" r:id="rId8"/>
    <p:sldId id="314" r:id="rId9"/>
    <p:sldId id="315" r:id="rId10"/>
    <p:sldId id="318" r:id="rId11"/>
    <p:sldId id="319" r:id="rId12"/>
    <p:sldId id="321" r:id="rId13"/>
    <p:sldId id="322" r:id="rId14"/>
    <p:sldId id="373" r:id="rId15"/>
    <p:sldId id="323" r:id="rId16"/>
    <p:sldId id="325" r:id="rId17"/>
    <p:sldId id="326" r:id="rId18"/>
    <p:sldId id="327" r:id="rId19"/>
    <p:sldId id="332" r:id="rId20"/>
    <p:sldId id="374" r:id="rId21"/>
    <p:sldId id="363" r:id="rId22"/>
    <p:sldId id="330" r:id="rId23"/>
    <p:sldId id="331" r:id="rId24"/>
    <p:sldId id="338" r:id="rId25"/>
    <p:sldId id="334" r:id="rId26"/>
    <p:sldId id="335" r:id="rId27"/>
    <p:sldId id="337" r:id="rId28"/>
    <p:sldId id="339" r:id="rId29"/>
    <p:sldId id="365" r:id="rId30"/>
    <p:sldId id="364" r:id="rId31"/>
    <p:sldId id="366" r:id="rId32"/>
    <p:sldId id="340" r:id="rId33"/>
    <p:sldId id="341" r:id="rId34"/>
    <p:sldId id="342" r:id="rId35"/>
    <p:sldId id="343" r:id="rId36"/>
    <p:sldId id="367" r:id="rId37"/>
    <p:sldId id="345" r:id="rId38"/>
    <p:sldId id="368" r:id="rId39"/>
    <p:sldId id="362" r:id="rId40"/>
    <p:sldId id="347" r:id="rId41"/>
    <p:sldId id="348" r:id="rId42"/>
    <p:sldId id="369" r:id="rId43"/>
    <p:sldId id="352" r:id="rId44"/>
    <p:sldId id="370" r:id="rId45"/>
    <p:sldId id="354" r:id="rId46"/>
    <p:sldId id="355" r:id="rId47"/>
    <p:sldId id="356" r:id="rId48"/>
    <p:sldId id="371" r:id="rId49"/>
    <p:sldId id="357" r:id="rId50"/>
    <p:sldId id="358" r:id="rId51"/>
    <p:sldId id="359" r:id="rId52"/>
    <p:sldId id="372" r:id="rId53"/>
    <p:sldId id="360" r:id="rId54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buFont typeface="Arial" charset="0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buFont typeface="Arial" charset="0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buFont typeface="Arial" charset="0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buFont typeface="Arial" charset="0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buFont typeface="Arial" charset="0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28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10" Type="http://schemas.openxmlformats.org/officeDocument/2006/relationships/image" Target="../media/image11.wmf"/><Relationship Id="rId4" Type="http://schemas.openxmlformats.org/officeDocument/2006/relationships/image" Target="../media/image5.emf"/><Relationship Id="rId9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image" Target="../media/image63.emf"/><Relationship Id="rId1" Type="http://schemas.openxmlformats.org/officeDocument/2006/relationships/image" Target="../media/image62.emf"/><Relationship Id="rId5" Type="http://schemas.openxmlformats.org/officeDocument/2006/relationships/image" Target="../media/image66.emf"/><Relationship Id="rId4" Type="http://schemas.openxmlformats.org/officeDocument/2006/relationships/image" Target="../media/image65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7" Type="http://schemas.openxmlformats.org/officeDocument/2006/relationships/image" Target="../media/image72.wmf"/><Relationship Id="rId2" Type="http://schemas.openxmlformats.org/officeDocument/2006/relationships/image" Target="../media/image68.emf"/><Relationship Id="rId1" Type="http://schemas.openxmlformats.org/officeDocument/2006/relationships/image" Target="../media/image67.emf"/><Relationship Id="rId6" Type="http://schemas.openxmlformats.org/officeDocument/2006/relationships/image" Target="../media/image71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emf"/><Relationship Id="rId1" Type="http://schemas.openxmlformats.org/officeDocument/2006/relationships/image" Target="../media/image73.emf"/><Relationship Id="rId5" Type="http://schemas.openxmlformats.org/officeDocument/2006/relationships/image" Target="../media/image77.wmf"/><Relationship Id="rId4" Type="http://schemas.openxmlformats.org/officeDocument/2006/relationships/image" Target="../media/image7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4" Type="http://schemas.openxmlformats.org/officeDocument/2006/relationships/image" Target="../media/image8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4" Type="http://schemas.openxmlformats.org/officeDocument/2006/relationships/image" Target="../media/image8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4" Type="http://schemas.openxmlformats.org/officeDocument/2006/relationships/image" Target="../media/image89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0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2.wmf"/><Relationship Id="rId1" Type="http://schemas.openxmlformats.org/officeDocument/2006/relationships/image" Target="../media/image91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6" Type="http://schemas.openxmlformats.org/officeDocument/2006/relationships/image" Target="../media/image96.wmf"/><Relationship Id="rId5" Type="http://schemas.openxmlformats.org/officeDocument/2006/relationships/image" Target="../media/image95.wmf"/><Relationship Id="rId4" Type="http://schemas.openxmlformats.org/officeDocument/2006/relationships/image" Target="../media/image94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3" Type="http://schemas.openxmlformats.org/officeDocument/2006/relationships/image" Target="../media/image99.wmf"/><Relationship Id="rId7" Type="http://schemas.openxmlformats.org/officeDocument/2006/relationships/image" Target="../media/image103.wmf"/><Relationship Id="rId12" Type="http://schemas.openxmlformats.org/officeDocument/2006/relationships/image" Target="../media/image108.wmf"/><Relationship Id="rId2" Type="http://schemas.openxmlformats.org/officeDocument/2006/relationships/image" Target="../media/image98.emf"/><Relationship Id="rId1" Type="http://schemas.openxmlformats.org/officeDocument/2006/relationships/image" Target="../media/image97.wmf"/><Relationship Id="rId6" Type="http://schemas.openxmlformats.org/officeDocument/2006/relationships/image" Target="../media/image102.wmf"/><Relationship Id="rId11" Type="http://schemas.openxmlformats.org/officeDocument/2006/relationships/image" Target="../media/image107.wmf"/><Relationship Id="rId5" Type="http://schemas.openxmlformats.org/officeDocument/2006/relationships/image" Target="../media/image101.wmf"/><Relationship Id="rId10" Type="http://schemas.openxmlformats.org/officeDocument/2006/relationships/image" Target="../media/image106.wmf"/><Relationship Id="rId4" Type="http://schemas.openxmlformats.org/officeDocument/2006/relationships/image" Target="../media/image100.wmf"/><Relationship Id="rId9" Type="http://schemas.openxmlformats.org/officeDocument/2006/relationships/image" Target="../media/image10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emf"/><Relationship Id="rId3" Type="http://schemas.openxmlformats.org/officeDocument/2006/relationships/image" Target="../media/image111.emf"/><Relationship Id="rId7" Type="http://schemas.openxmlformats.org/officeDocument/2006/relationships/image" Target="../media/image115.emf"/><Relationship Id="rId2" Type="http://schemas.openxmlformats.org/officeDocument/2006/relationships/image" Target="../media/image110.emf"/><Relationship Id="rId1" Type="http://schemas.openxmlformats.org/officeDocument/2006/relationships/image" Target="../media/image109.emf"/><Relationship Id="rId6" Type="http://schemas.openxmlformats.org/officeDocument/2006/relationships/image" Target="../media/image114.emf"/><Relationship Id="rId5" Type="http://schemas.openxmlformats.org/officeDocument/2006/relationships/image" Target="../media/image113.emf"/><Relationship Id="rId10" Type="http://schemas.openxmlformats.org/officeDocument/2006/relationships/image" Target="../media/image118.wmf"/><Relationship Id="rId4" Type="http://schemas.openxmlformats.org/officeDocument/2006/relationships/image" Target="../media/image112.emf"/><Relationship Id="rId9" Type="http://schemas.openxmlformats.org/officeDocument/2006/relationships/image" Target="../media/image117.e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emf"/><Relationship Id="rId3" Type="http://schemas.openxmlformats.org/officeDocument/2006/relationships/image" Target="../media/image121.emf"/><Relationship Id="rId7" Type="http://schemas.openxmlformats.org/officeDocument/2006/relationships/image" Target="../media/image125.emf"/><Relationship Id="rId2" Type="http://schemas.openxmlformats.org/officeDocument/2006/relationships/image" Target="../media/image120.emf"/><Relationship Id="rId1" Type="http://schemas.openxmlformats.org/officeDocument/2006/relationships/image" Target="../media/image119.emf"/><Relationship Id="rId6" Type="http://schemas.openxmlformats.org/officeDocument/2006/relationships/image" Target="../media/image124.emf"/><Relationship Id="rId5" Type="http://schemas.openxmlformats.org/officeDocument/2006/relationships/image" Target="../media/image123.emf"/><Relationship Id="rId4" Type="http://schemas.openxmlformats.org/officeDocument/2006/relationships/image" Target="../media/image122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emf"/><Relationship Id="rId2" Type="http://schemas.openxmlformats.org/officeDocument/2006/relationships/image" Target="../media/image128.emf"/><Relationship Id="rId1" Type="http://schemas.openxmlformats.org/officeDocument/2006/relationships/image" Target="../media/image127.emf"/><Relationship Id="rId5" Type="http://schemas.openxmlformats.org/officeDocument/2006/relationships/image" Target="../media/image131.emf"/><Relationship Id="rId4" Type="http://schemas.openxmlformats.org/officeDocument/2006/relationships/image" Target="../media/image130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emf"/><Relationship Id="rId1" Type="http://schemas.openxmlformats.org/officeDocument/2006/relationships/image" Target="../media/image132.e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emf"/><Relationship Id="rId3" Type="http://schemas.openxmlformats.org/officeDocument/2006/relationships/image" Target="../media/image136.emf"/><Relationship Id="rId7" Type="http://schemas.openxmlformats.org/officeDocument/2006/relationships/image" Target="../media/image140.emf"/><Relationship Id="rId2" Type="http://schemas.openxmlformats.org/officeDocument/2006/relationships/image" Target="../media/image135.emf"/><Relationship Id="rId1" Type="http://schemas.openxmlformats.org/officeDocument/2006/relationships/image" Target="../media/image134.emf"/><Relationship Id="rId6" Type="http://schemas.openxmlformats.org/officeDocument/2006/relationships/image" Target="../media/image139.emf"/><Relationship Id="rId5" Type="http://schemas.openxmlformats.org/officeDocument/2006/relationships/image" Target="../media/image138.emf"/><Relationship Id="rId4" Type="http://schemas.openxmlformats.org/officeDocument/2006/relationships/image" Target="../media/image137.emf"/><Relationship Id="rId9" Type="http://schemas.openxmlformats.org/officeDocument/2006/relationships/image" Target="../media/image142.e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emf"/><Relationship Id="rId3" Type="http://schemas.openxmlformats.org/officeDocument/2006/relationships/image" Target="../media/image145.emf"/><Relationship Id="rId7" Type="http://schemas.openxmlformats.org/officeDocument/2006/relationships/image" Target="../media/image149.emf"/><Relationship Id="rId2" Type="http://schemas.openxmlformats.org/officeDocument/2006/relationships/image" Target="../media/image144.emf"/><Relationship Id="rId1" Type="http://schemas.openxmlformats.org/officeDocument/2006/relationships/image" Target="../media/image143.emf"/><Relationship Id="rId6" Type="http://schemas.openxmlformats.org/officeDocument/2006/relationships/image" Target="../media/image148.emf"/><Relationship Id="rId11" Type="http://schemas.openxmlformats.org/officeDocument/2006/relationships/image" Target="../media/image153.wmf"/><Relationship Id="rId5" Type="http://schemas.openxmlformats.org/officeDocument/2006/relationships/image" Target="../media/image147.emf"/><Relationship Id="rId10" Type="http://schemas.openxmlformats.org/officeDocument/2006/relationships/image" Target="../media/image152.emf"/><Relationship Id="rId4" Type="http://schemas.openxmlformats.org/officeDocument/2006/relationships/image" Target="../media/image146.emf"/><Relationship Id="rId9" Type="http://schemas.openxmlformats.org/officeDocument/2006/relationships/image" Target="../media/image151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4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6.wmf"/><Relationship Id="rId1" Type="http://schemas.openxmlformats.org/officeDocument/2006/relationships/image" Target="../media/image155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wmf"/><Relationship Id="rId2" Type="http://schemas.openxmlformats.org/officeDocument/2006/relationships/image" Target="../media/image158.wmf"/><Relationship Id="rId1" Type="http://schemas.openxmlformats.org/officeDocument/2006/relationships/image" Target="../media/image157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wmf"/><Relationship Id="rId3" Type="http://schemas.openxmlformats.org/officeDocument/2006/relationships/image" Target="../media/image162.wmf"/><Relationship Id="rId7" Type="http://schemas.openxmlformats.org/officeDocument/2006/relationships/image" Target="../media/image166.wmf"/><Relationship Id="rId2" Type="http://schemas.openxmlformats.org/officeDocument/2006/relationships/image" Target="../media/image161.wmf"/><Relationship Id="rId1" Type="http://schemas.openxmlformats.org/officeDocument/2006/relationships/image" Target="../media/image160.wmf"/><Relationship Id="rId6" Type="http://schemas.openxmlformats.org/officeDocument/2006/relationships/image" Target="../media/image165.wmf"/><Relationship Id="rId5" Type="http://schemas.openxmlformats.org/officeDocument/2006/relationships/image" Target="../media/image164.wmf"/><Relationship Id="rId4" Type="http://schemas.openxmlformats.org/officeDocument/2006/relationships/image" Target="../media/image163.wmf"/><Relationship Id="rId9" Type="http://schemas.openxmlformats.org/officeDocument/2006/relationships/image" Target="../media/image168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wmf"/><Relationship Id="rId2" Type="http://schemas.openxmlformats.org/officeDocument/2006/relationships/image" Target="../media/image170.emf"/><Relationship Id="rId1" Type="http://schemas.openxmlformats.org/officeDocument/2006/relationships/image" Target="../media/image169.emf"/><Relationship Id="rId4" Type="http://schemas.openxmlformats.org/officeDocument/2006/relationships/image" Target="../media/image172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wmf"/><Relationship Id="rId7" Type="http://schemas.openxmlformats.org/officeDocument/2006/relationships/image" Target="../media/image179.wmf"/><Relationship Id="rId2" Type="http://schemas.openxmlformats.org/officeDocument/2006/relationships/image" Target="../media/image174.wmf"/><Relationship Id="rId1" Type="http://schemas.openxmlformats.org/officeDocument/2006/relationships/image" Target="../media/image173.wmf"/><Relationship Id="rId6" Type="http://schemas.openxmlformats.org/officeDocument/2006/relationships/image" Target="../media/image178.wmf"/><Relationship Id="rId5" Type="http://schemas.openxmlformats.org/officeDocument/2006/relationships/image" Target="../media/image177.wmf"/><Relationship Id="rId4" Type="http://schemas.openxmlformats.org/officeDocument/2006/relationships/image" Target="../media/image176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0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wmf"/><Relationship Id="rId2" Type="http://schemas.openxmlformats.org/officeDocument/2006/relationships/image" Target="../media/image182.wmf"/><Relationship Id="rId1" Type="http://schemas.openxmlformats.org/officeDocument/2006/relationships/image" Target="../media/image181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6.wmf"/><Relationship Id="rId2" Type="http://schemas.openxmlformats.org/officeDocument/2006/relationships/image" Target="../media/image185.wmf"/><Relationship Id="rId1" Type="http://schemas.openxmlformats.org/officeDocument/2006/relationships/image" Target="../media/image184.wmf"/><Relationship Id="rId4" Type="http://schemas.openxmlformats.org/officeDocument/2006/relationships/image" Target="../media/image187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wmf"/><Relationship Id="rId2" Type="http://schemas.openxmlformats.org/officeDocument/2006/relationships/image" Target="../media/image189.wmf"/><Relationship Id="rId1" Type="http://schemas.openxmlformats.org/officeDocument/2006/relationships/image" Target="../media/image188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3.wmf"/><Relationship Id="rId2" Type="http://schemas.openxmlformats.org/officeDocument/2006/relationships/image" Target="../media/image192.wmf"/><Relationship Id="rId1" Type="http://schemas.openxmlformats.org/officeDocument/2006/relationships/image" Target="../media/image191.wmf"/><Relationship Id="rId4" Type="http://schemas.openxmlformats.org/officeDocument/2006/relationships/image" Target="../media/image194.w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6.wmf"/><Relationship Id="rId1" Type="http://schemas.openxmlformats.org/officeDocument/2006/relationships/image" Target="../media/image195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9.wmf"/><Relationship Id="rId2" Type="http://schemas.openxmlformats.org/officeDocument/2006/relationships/image" Target="../media/image198.wmf"/><Relationship Id="rId1" Type="http://schemas.openxmlformats.org/officeDocument/2006/relationships/image" Target="../media/image197.wmf"/><Relationship Id="rId4" Type="http://schemas.openxmlformats.org/officeDocument/2006/relationships/image" Target="../media/image200.w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2.wmf"/><Relationship Id="rId1" Type="http://schemas.openxmlformats.org/officeDocument/2006/relationships/image" Target="../media/image20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image" Target="../media/image27.emf"/><Relationship Id="rId6" Type="http://schemas.openxmlformats.org/officeDocument/2006/relationships/image" Target="../media/image32.wmf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5.wmf"/><Relationship Id="rId2" Type="http://schemas.openxmlformats.org/officeDocument/2006/relationships/image" Target="../media/image204.wmf"/><Relationship Id="rId1" Type="http://schemas.openxmlformats.org/officeDocument/2006/relationships/image" Target="../media/image203.wmf"/><Relationship Id="rId4" Type="http://schemas.openxmlformats.org/officeDocument/2006/relationships/image" Target="../media/image206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9.wmf"/><Relationship Id="rId2" Type="http://schemas.openxmlformats.org/officeDocument/2006/relationships/image" Target="../media/image208.wmf"/><Relationship Id="rId1" Type="http://schemas.openxmlformats.org/officeDocument/2006/relationships/image" Target="../media/image207.wmf"/><Relationship Id="rId5" Type="http://schemas.openxmlformats.org/officeDocument/2006/relationships/image" Target="../media/image211.wmf"/><Relationship Id="rId4" Type="http://schemas.openxmlformats.org/officeDocument/2006/relationships/image" Target="../media/image210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4.emf"/><Relationship Id="rId2" Type="http://schemas.openxmlformats.org/officeDocument/2006/relationships/image" Target="../media/image213.emf"/><Relationship Id="rId1" Type="http://schemas.openxmlformats.org/officeDocument/2006/relationships/image" Target="../media/image212.emf"/><Relationship Id="rId6" Type="http://schemas.openxmlformats.org/officeDocument/2006/relationships/image" Target="../media/image217.wmf"/><Relationship Id="rId5" Type="http://schemas.openxmlformats.org/officeDocument/2006/relationships/image" Target="../media/image216.wmf"/><Relationship Id="rId4" Type="http://schemas.openxmlformats.org/officeDocument/2006/relationships/image" Target="../media/image215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wmf"/><Relationship Id="rId2" Type="http://schemas.openxmlformats.org/officeDocument/2006/relationships/image" Target="../media/image219.wmf"/><Relationship Id="rId1" Type="http://schemas.openxmlformats.org/officeDocument/2006/relationships/image" Target="../media/image218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3.wmf"/><Relationship Id="rId2" Type="http://schemas.openxmlformats.org/officeDocument/2006/relationships/image" Target="../media/image222.wmf"/><Relationship Id="rId1" Type="http://schemas.openxmlformats.org/officeDocument/2006/relationships/image" Target="../media/image221.wmf"/><Relationship Id="rId5" Type="http://schemas.openxmlformats.org/officeDocument/2006/relationships/image" Target="../media/image225.wmf"/><Relationship Id="rId4" Type="http://schemas.openxmlformats.org/officeDocument/2006/relationships/image" Target="../media/image224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7.wmf"/><Relationship Id="rId2" Type="http://schemas.openxmlformats.org/officeDocument/2006/relationships/image" Target="../media/image226.wmf"/><Relationship Id="rId1" Type="http://schemas.openxmlformats.org/officeDocument/2006/relationships/image" Target="../media/image221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wmf"/><Relationship Id="rId2" Type="http://schemas.openxmlformats.org/officeDocument/2006/relationships/image" Target="../media/image229.wmf"/><Relationship Id="rId1" Type="http://schemas.openxmlformats.org/officeDocument/2006/relationships/image" Target="../media/image228.wmf"/><Relationship Id="rId5" Type="http://schemas.openxmlformats.org/officeDocument/2006/relationships/image" Target="../media/image232.wmf"/><Relationship Id="rId4" Type="http://schemas.openxmlformats.org/officeDocument/2006/relationships/image" Target="../media/image231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5.wmf"/><Relationship Id="rId2" Type="http://schemas.openxmlformats.org/officeDocument/2006/relationships/image" Target="../media/image234.wmf"/><Relationship Id="rId1" Type="http://schemas.openxmlformats.org/officeDocument/2006/relationships/image" Target="../media/image233.wmf"/><Relationship Id="rId4" Type="http://schemas.openxmlformats.org/officeDocument/2006/relationships/image" Target="../media/image236.wmf"/></Relationships>
</file>

<file path=ppt/drawings/_rels/vmlDrawing4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8.wmf"/><Relationship Id="rId1" Type="http://schemas.openxmlformats.org/officeDocument/2006/relationships/image" Target="../media/image237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image" Target="../media/image35.wmf"/><Relationship Id="rId7" Type="http://schemas.openxmlformats.org/officeDocument/2006/relationships/image" Target="../media/image39.wmf"/><Relationship Id="rId12" Type="http://schemas.openxmlformats.org/officeDocument/2006/relationships/image" Target="../media/image44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11" Type="http://schemas.openxmlformats.org/officeDocument/2006/relationships/image" Target="../media/image43.wmf"/><Relationship Id="rId5" Type="http://schemas.openxmlformats.org/officeDocument/2006/relationships/image" Target="../media/image37.wmf"/><Relationship Id="rId10" Type="http://schemas.openxmlformats.org/officeDocument/2006/relationships/image" Target="../media/image42.wmf"/><Relationship Id="rId4" Type="http://schemas.openxmlformats.org/officeDocument/2006/relationships/image" Target="../media/image36.wmf"/><Relationship Id="rId9" Type="http://schemas.openxmlformats.org/officeDocument/2006/relationships/image" Target="../media/image4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image" Target="../media/image45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emf"/><Relationship Id="rId3" Type="http://schemas.openxmlformats.org/officeDocument/2006/relationships/image" Target="../media/image52.emf"/><Relationship Id="rId7" Type="http://schemas.openxmlformats.org/officeDocument/2006/relationships/image" Target="../media/image56.emf"/><Relationship Id="rId2" Type="http://schemas.openxmlformats.org/officeDocument/2006/relationships/image" Target="../media/image51.emf"/><Relationship Id="rId1" Type="http://schemas.openxmlformats.org/officeDocument/2006/relationships/image" Target="../media/image50.emf"/><Relationship Id="rId6" Type="http://schemas.openxmlformats.org/officeDocument/2006/relationships/image" Target="../media/image55.emf"/><Relationship Id="rId5" Type="http://schemas.openxmlformats.org/officeDocument/2006/relationships/image" Target="../media/image54.emf"/><Relationship Id="rId4" Type="http://schemas.openxmlformats.org/officeDocument/2006/relationships/image" Target="../media/image53.emf"/><Relationship Id="rId9" Type="http://schemas.openxmlformats.org/officeDocument/2006/relationships/image" Target="../media/image58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emf"/><Relationship Id="rId1" Type="http://schemas.openxmlformats.org/officeDocument/2006/relationships/image" Target="../media/image5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825E4E-F4E4-459A-9CBA-569BA7985BB6}" type="datetimeFigureOut">
              <a:rPr lang="zh-CN" altLang="en-US" smtClean="0"/>
              <a:pPr/>
              <a:t>2019/6/28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71844-896A-4005-A67E-962113DF4B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1986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074968"/>
      </p:ext>
    </p:extLst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467194"/>
      </p:ext>
    </p:extLst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5927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5927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425141"/>
      </p:ext>
    </p:extLst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819150" y="5334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564514"/>
      </p:ext>
    </p:extLst>
  </p:cSld>
  <p:clrMapOvr>
    <a:masterClrMapping/>
  </p:clrMapOvr>
  <p:transition spd="slow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9150" y="5334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915025"/>
      </p:ext>
    </p:extLst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861934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27278611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368446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813349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172062"/>
      </p:ext>
    </p:extLst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408303"/>
      </p:ext>
    </p:extLst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59129599"/>
      </p:ext>
    </p:extLst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88656259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5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" name="Rectangle 1027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Rectangle 1028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9" name="Rectangle 1029"/>
          <p:cNvSpPr>
            <a:spLocks noGrp="1" noChangeArrowheads="1"/>
          </p:cNvSpPr>
          <p:nvPr>
            <p:ph type="title"/>
          </p:nvPr>
        </p:nvSpPr>
        <p:spPr bwMode="auto">
          <a:xfrm>
            <a:off x="819150" y="5334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ransition spd="slow">
    <p:wipe dir="r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Times New Roman" pitchFamily="18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Times New Roman" pitchFamily="18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Times New Roman" pitchFamily="18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Times New Roman" pitchFamily="18" charset="0"/>
          <a:ea typeface="黑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Times New Roman" pitchFamily="18" charset="0"/>
          <a:ea typeface="黑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Times New Roman" pitchFamily="18" charset="0"/>
          <a:ea typeface="黑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Times New Roman" pitchFamily="18" charset="0"/>
          <a:ea typeface="黑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Times New Roman" pitchFamily="18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e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e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.emf"/><Relationship Id="rId20" Type="http://schemas.openxmlformats.org/officeDocument/2006/relationships/image" Target="../media/image10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5.e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2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emf"/><Relationship Id="rId22" Type="http://schemas.openxmlformats.org/officeDocument/2006/relationships/image" Target="../media/image11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60.e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59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e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6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3.emf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62.bin"/><Relationship Id="rId10" Type="http://schemas.openxmlformats.org/officeDocument/2006/relationships/image" Target="../media/image65.emf"/><Relationship Id="rId4" Type="http://schemas.openxmlformats.org/officeDocument/2006/relationships/image" Target="../media/image62.emf"/><Relationship Id="rId9" Type="http://schemas.openxmlformats.org/officeDocument/2006/relationships/oleObject" Target="../embeddings/oleObject64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13" Type="http://schemas.openxmlformats.org/officeDocument/2006/relationships/oleObject" Target="../embeddings/oleObject71.bin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70.w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72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8.emf"/><Relationship Id="rId11" Type="http://schemas.openxmlformats.org/officeDocument/2006/relationships/oleObject" Target="../embeddings/oleObject70.bin"/><Relationship Id="rId5" Type="http://schemas.openxmlformats.org/officeDocument/2006/relationships/oleObject" Target="../embeddings/oleObject67.bin"/><Relationship Id="rId15" Type="http://schemas.openxmlformats.org/officeDocument/2006/relationships/oleObject" Target="../embeddings/oleObject72.bin"/><Relationship Id="rId10" Type="http://schemas.openxmlformats.org/officeDocument/2006/relationships/image" Target="../media/image69.wmf"/><Relationship Id="rId4" Type="http://schemas.openxmlformats.org/officeDocument/2006/relationships/image" Target="../media/image67.emf"/><Relationship Id="rId9" Type="http://schemas.openxmlformats.org/officeDocument/2006/relationships/oleObject" Target="../embeddings/oleObject69.bin"/><Relationship Id="rId14" Type="http://schemas.openxmlformats.org/officeDocument/2006/relationships/image" Target="../media/image71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77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4.emf"/><Relationship Id="rId11" Type="http://schemas.openxmlformats.org/officeDocument/2006/relationships/oleObject" Target="../embeddings/oleObject77.bin"/><Relationship Id="rId5" Type="http://schemas.openxmlformats.org/officeDocument/2006/relationships/oleObject" Target="../embeddings/oleObject74.bin"/><Relationship Id="rId10" Type="http://schemas.openxmlformats.org/officeDocument/2006/relationships/image" Target="../media/image76.wmf"/><Relationship Id="rId4" Type="http://schemas.openxmlformats.org/officeDocument/2006/relationships/image" Target="../media/image73.emf"/><Relationship Id="rId9" Type="http://schemas.openxmlformats.org/officeDocument/2006/relationships/oleObject" Target="../embeddings/oleObject76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9.wmf"/><Relationship Id="rId5" Type="http://schemas.openxmlformats.org/officeDocument/2006/relationships/oleObject" Target="../embeddings/oleObject79.bin"/><Relationship Id="rId10" Type="http://schemas.openxmlformats.org/officeDocument/2006/relationships/image" Target="../media/image81.wmf"/><Relationship Id="rId4" Type="http://schemas.openxmlformats.org/officeDocument/2006/relationships/image" Target="../media/image78.wmf"/><Relationship Id="rId9" Type="http://schemas.openxmlformats.org/officeDocument/2006/relationships/oleObject" Target="../embeddings/oleObject81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83.wmf"/><Relationship Id="rId5" Type="http://schemas.openxmlformats.org/officeDocument/2006/relationships/oleObject" Target="../embeddings/oleObject83.bin"/><Relationship Id="rId10" Type="http://schemas.openxmlformats.org/officeDocument/2006/relationships/image" Target="../media/image85.wmf"/><Relationship Id="rId4" Type="http://schemas.openxmlformats.org/officeDocument/2006/relationships/image" Target="../media/image82.wmf"/><Relationship Id="rId9" Type="http://schemas.openxmlformats.org/officeDocument/2006/relationships/oleObject" Target="../embeddings/oleObject85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87.wmf"/><Relationship Id="rId5" Type="http://schemas.openxmlformats.org/officeDocument/2006/relationships/oleObject" Target="../embeddings/oleObject87.bin"/><Relationship Id="rId10" Type="http://schemas.openxmlformats.org/officeDocument/2006/relationships/image" Target="../media/image89.wmf"/><Relationship Id="rId4" Type="http://schemas.openxmlformats.org/officeDocument/2006/relationships/image" Target="../media/image86.wmf"/><Relationship Id="rId9" Type="http://schemas.openxmlformats.org/officeDocument/2006/relationships/oleObject" Target="../embeddings/oleObject89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90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92.wmf"/><Relationship Id="rId5" Type="http://schemas.openxmlformats.org/officeDocument/2006/relationships/oleObject" Target="../embeddings/oleObject92.bin"/><Relationship Id="rId4" Type="http://schemas.openxmlformats.org/officeDocument/2006/relationships/image" Target="../media/image91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16.bin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17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17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13" Type="http://schemas.openxmlformats.org/officeDocument/2006/relationships/oleObject" Target="../embeddings/oleObject98.bin"/><Relationship Id="rId3" Type="http://schemas.openxmlformats.org/officeDocument/2006/relationships/oleObject" Target="../embeddings/oleObject93.bin"/><Relationship Id="rId7" Type="http://schemas.openxmlformats.org/officeDocument/2006/relationships/oleObject" Target="../embeddings/oleObject95.bin"/><Relationship Id="rId12" Type="http://schemas.openxmlformats.org/officeDocument/2006/relationships/image" Target="../media/image9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92.wmf"/><Relationship Id="rId11" Type="http://schemas.openxmlformats.org/officeDocument/2006/relationships/oleObject" Target="../embeddings/oleObject97.bin"/><Relationship Id="rId5" Type="http://schemas.openxmlformats.org/officeDocument/2006/relationships/oleObject" Target="../embeddings/oleObject94.bin"/><Relationship Id="rId10" Type="http://schemas.openxmlformats.org/officeDocument/2006/relationships/image" Target="../media/image94.wmf"/><Relationship Id="rId4" Type="http://schemas.openxmlformats.org/officeDocument/2006/relationships/image" Target="../media/image91.wmf"/><Relationship Id="rId9" Type="http://schemas.openxmlformats.org/officeDocument/2006/relationships/oleObject" Target="../embeddings/oleObject96.bin"/><Relationship Id="rId14" Type="http://schemas.openxmlformats.org/officeDocument/2006/relationships/image" Target="../media/image96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13" Type="http://schemas.openxmlformats.org/officeDocument/2006/relationships/oleObject" Target="../embeddings/oleObject104.bin"/><Relationship Id="rId18" Type="http://schemas.openxmlformats.org/officeDocument/2006/relationships/image" Target="../media/image104.wmf"/><Relationship Id="rId26" Type="http://schemas.openxmlformats.org/officeDocument/2006/relationships/image" Target="../media/image108.wmf"/><Relationship Id="rId3" Type="http://schemas.openxmlformats.org/officeDocument/2006/relationships/oleObject" Target="../embeddings/oleObject99.bin"/><Relationship Id="rId21" Type="http://schemas.openxmlformats.org/officeDocument/2006/relationships/oleObject" Target="../embeddings/oleObject108.bin"/><Relationship Id="rId7" Type="http://schemas.openxmlformats.org/officeDocument/2006/relationships/oleObject" Target="../embeddings/oleObject101.bin"/><Relationship Id="rId12" Type="http://schemas.openxmlformats.org/officeDocument/2006/relationships/image" Target="../media/image101.wmf"/><Relationship Id="rId17" Type="http://schemas.openxmlformats.org/officeDocument/2006/relationships/oleObject" Target="../embeddings/oleObject106.bin"/><Relationship Id="rId25" Type="http://schemas.openxmlformats.org/officeDocument/2006/relationships/oleObject" Target="../embeddings/oleObject11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3.wmf"/><Relationship Id="rId20" Type="http://schemas.openxmlformats.org/officeDocument/2006/relationships/image" Target="../media/image105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98.emf"/><Relationship Id="rId11" Type="http://schemas.openxmlformats.org/officeDocument/2006/relationships/oleObject" Target="../embeddings/oleObject103.bin"/><Relationship Id="rId24" Type="http://schemas.openxmlformats.org/officeDocument/2006/relationships/image" Target="../media/image107.wmf"/><Relationship Id="rId5" Type="http://schemas.openxmlformats.org/officeDocument/2006/relationships/oleObject" Target="../embeddings/oleObject100.bin"/><Relationship Id="rId15" Type="http://schemas.openxmlformats.org/officeDocument/2006/relationships/oleObject" Target="../embeddings/oleObject105.bin"/><Relationship Id="rId23" Type="http://schemas.openxmlformats.org/officeDocument/2006/relationships/oleObject" Target="../embeddings/oleObject109.bin"/><Relationship Id="rId10" Type="http://schemas.openxmlformats.org/officeDocument/2006/relationships/image" Target="../media/image100.wmf"/><Relationship Id="rId19" Type="http://schemas.openxmlformats.org/officeDocument/2006/relationships/oleObject" Target="../embeddings/oleObject107.bin"/><Relationship Id="rId4" Type="http://schemas.openxmlformats.org/officeDocument/2006/relationships/image" Target="../media/image97.wmf"/><Relationship Id="rId9" Type="http://schemas.openxmlformats.org/officeDocument/2006/relationships/oleObject" Target="../embeddings/oleObject102.bin"/><Relationship Id="rId14" Type="http://schemas.openxmlformats.org/officeDocument/2006/relationships/image" Target="../media/image102.wmf"/><Relationship Id="rId22" Type="http://schemas.openxmlformats.org/officeDocument/2006/relationships/image" Target="../media/image106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emf"/><Relationship Id="rId13" Type="http://schemas.openxmlformats.org/officeDocument/2006/relationships/oleObject" Target="../embeddings/oleObject116.bin"/><Relationship Id="rId18" Type="http://schemas.openxmlformats.org/officeDocument/2006/relationships/image" Target="../media/image116.emf"/><Relationship Id="rId3" Type="http://schemas.openxmlformats.org/officeDocument/2006/relationships/oleObject" Target="../embeddings/oleObject111.bin"/><Relationship Id="rId21" Type="http://schemas.openxmlformats.org/officeDocument/2006/relationships/oleObject" Target="../embeddings/oleObject120.bin"/><Relationship Id="rId7" Type="http://schemas.openxmlformats.org/officeDocument/2006/relationships/oleObject" Target="../embeddings/oleObject113.bin"/><Relationship Id="rId12" Type="http://schemas.openxmlformats.org/officeDocument/2006/relationships/image" Target="../media/image113.emf"/><Relationship Id="rId17" Type="http://schemas.openxmlformats.org/officeDocument/2006/relationships/oleObject" Target="../embeddings/oleObject11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5.emf"/><Relationship Id="rId20" Type="http://schemas.openxmlformats.org/officeDocument/2006/relationships/image" Target="../media/image117.e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10.emf"/><Relationship Id="rId11" Type="http://schemas.openxmlformats.org/officeDocument/2006/relationships/oleObject" Target="../embeddings/oleObject115.bin"/><Relationship Id="rId5" Type="http://schemas.openxmlformats.org/officeDocument/2006/relationships/oleObject" Target="../embeddings/oleObject112.bin"/><Relationship Id="rId15" Type="http://schemas.openxmlformats.org/officeDocument/2006/relationships/oleObject" Target="../embeddings/oleObject117.bin"/><Relationship Id="rId10" Type="http://schemas.openxmlformats.org/officeDocument/2006/relationships/image" Target="../media/image112.emf"/><Relationship Id="rId19" Type="http://schemas.openxmlformats.org/officeDocument/2006/relationships/oleObject" Target="../embeddings/oleObject119.bin"/><Relationship Id="rId4" Type="http://schemas.openxmlformats.org/officeDocument/2006/relationships/image" Target="../media/image109.emf"/><Relationship Id="rId9" Type="http://schemas.openxmlformats.org/officeDocument/2006/relationships/oleObject" Target="../embeddings/oleObject114.bin"/><Relationship Id="rId14" Type="http://schemas.openxmlformats.org/officeDocument/2006/relationships/image" Target="../media/image114.emf"/><Relationship Id="rId22" Type="http://schemas.openxmlformats.org/officeDocument/2006/relationships/image" Target="../media/image118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emf"/><Relationship Id="rId13" Type="http://schemas.openxmlformats.org/officeDocument/2006/relationships/oleObject" Target="../embeddings/oleObject126.bin"/><Relationship Id="rId18" Type="http://schemas.openxmlformats.org/officeDocument/2006/relationships/image" Target="../media/image126.emf"/><Relationship Id="rId3" Type="http://schemas.openxmlformats.org/officeDocument/2006/relationships/oleObject" Target="../embeddings/oleObject121.bin"/><Relationship Id="rId7" Type="http://schemas.openxmlformats.org/officeDocument/2006/relationships/oleObject" Target="../embeddings/oleObject123.bin"/><Relationship Id="rId12" Type="http://schemas.openxmlformats.org/officeDocument/2006/relationships/image" Target="../media/image123.emf"/><Relationship Id="rId17" Type="http://schemas.openxmlformats.org/officeDocument/2006/relationships/oleObject" Target="../embeddings/oleObject128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25.e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20.emf"/><Relationship Id="rId11" Type="http://schemas.openxmlformats.org/officeDocument/2006/relationships/oleObject" Target="../embeddings/oleObject125.bin"/><Relationship Id="rId5" Type="http://schemas.openxmlformats.org/officeDocument/2006/relationships/oleObject" Target="../embeddings/oleObject122.bin"/><Relationship Id="rId15" Type="http://schemas.openxmlformats.org/officeDocument/2006/relationships/oleObject" Target="../embeddings/oleObject127.bin"/><Relationship Id="rId10" Type="http://schemas.openxmlformats.org/officeDocument/2006/relationships/image" Target="../media/image122.emf"/><Relationship Id="rId4" Type="http://schemas.openxmlformats.org/officeDocument/2006/relationships/image" Target="../media/image119.emf"/><Relationship Id="rId9" Type="http://schemas.openxmlformats.org/officeDocument/2006/relationships/oleObject" Target="../embeddings/oleObject124.bin"/><Relationship Id="rId14" Type="http://schemas.openxmlformats.org/officeDocument/2006/relationships/image" Target="../media/image124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emf"/><Relationship Id="rId3" Type="http://schemas.openxmlformats.org/officeDocument/2006/relationships/oleObject" Target="../embeddings/oleObject129.bin"/><Relationship Id="rId7" Type="http://schemas.openxmlformats.org/officeDocument/2006/relationships/oleObject" Target="../embeddings/oleObject131.bin"/><Relationship Id="rId12" Type="http://schemas.openxmlformats.org/officeDocument/2006/relationships/image" Target="../media/image13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28.emf"/><Relationship Id="rId11" Type="http://schemas.openxmlformats.org/officeDocument/2006/relationships/oleObject" Target="../embeddings/oleObject133.bin"/><Relationship Id="rId5" Type="http://schemas.openxmlformats.org/officeDocument/2006/relationships/oleObject" Target="../embeddings/oleObject130.bin"/><Relationship Id="rId10" Type="http://schemas.openxmlformats.org/officeDocument/2006/relationships/image" Target="../media/image130.emf"/><Relationship Id="rId4" Type="http://schemas.openxmlformats.org/officeDocument/2006/relationships/image" Target="../media/image127.emf"/><Relationship Id="rId9" Type="http://schemas.openxmlformats.org/officeDocument/2006/relationships/oleObject" Target="../embeddings/oleObject132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33.emf"/><Relationship Id="rId5" Type="http://schemas.openxmlformats.org/officeDocument/2006/relationships/oleObject" Target="../embeddings/oleObject135.bin"/><Relationship Id="rId4" Type="http://schemas.openxmlformats.org/officeDocument/2006/relationships/image" Target="../media/image132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emf"/><Relationship Id="rId13" Type="http://schemas.openxmlformats.org/officeDocument/2006/relationships/oleObject" Target="../embeddings/oleObject141.bin"/><Relationship Id="rId18" Type="http://schemas.openxmlformats.org/officeDocument/2006/relationships/image" Target="../media/image141.emf"/><Relationship Id="rId3" Type="http://schemas.openxmlformats.org/officeDocument/2006/relationships/oleObject" Target="../embeddings/oleObject136.bin"/><Relationship Id="rId7" Type="http://schemas.openxmlformats.org/officeDocument/2006/relationships/oleObject" Target="../embeddings/oleObject138.bin"/><Relationship Id="rId12" Type="http://schemas.openxmlformats.org/officeDocument/2006/relationships/image" Target="../media/image138.emf"/><Relationship Id="rId17" Type="http://schemas.openxmlformats.org/officeDocument/2006/relationships/oleObject" Target="../embeddings/oleObject14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0.emf"/><Relationship Id="rId20" Type="http://schemas.openxmlformats.org/officeDocument/2006/relationships/image" Target="../media/image142.e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35.emf"/><Relationship Id="rId11" Type="http://schemas.openxmlformats.org/officeDocument/2006/relationships/oleObject" Target="../embeddings/oleObject140.bin"/><Relationship Id="rId5" Type="http://schemas.openxmlformats.org/officeDocument/2006/relationships/oleObject" Target="../embeddings/oleObject137.bin"/><Relationship Id="rId15" Type="http://schemas.openxmlformats.org/officeDocument/2006/relationships/oleObject" Target="../embeddings/oleObject142.bin"/><Relationship Id="rId10" Type="http://schemas.openxmlformats.org/officeDocument/2006/relationships/image" Target="../media/image137.emf"/><Relationship Id="rId19" Type="http://schemas.openxmlformats.org/officeDocument/2006/relationships/oleObject" Target="../embeddings/oleObject144.bin"/><Relationship Id="rId4" Type="http://schemas.openxmlformats.org/officeDocument/2006/relationships/image" Target="../media/image134.emf"/><Relationship Id="rId9" Type="http://schemas.openxmlformats.org/officeDocument/2006/relationships/oleObject" Target="../embeddings/oleObject139.bin"/><Relationship Id="rId14" Type="http://schemas.openxmlformats.org/officeDocument/2006/relationships/image" Target="../media/image139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emf"/><Relationship Id="rId13" Type="http://schemas.openxmlformats.org/officeDocument/2006/relationships/oleObject" Target="../embeddings/oleObject150.bin"/><Relationship Id="rId18" Type="http://schemas.openxmlformats.org/officeDocument/2006/relationships/image" Target="../media/image150.emf"/><Relationship Id="rId3" Type="http://schemas.openxmlformats.org/officeDocument/2006/relationships/oleObject" Target="../embeddings/oleObject145.bin"/><Relationship Id="rId21" Type="http://schemas.openxmlformats.org/officeDocument/2006/relationships/oleObject" Target="../embeddings/oleObject154.bin"/><Relationship Id="rId7" Type="http://schemas.openxmlformats.org/officeDocument/2006/relationships/oleObject" Target="../embeddings/oleObject147.bin"/><Relationship Id="rId12" Type="http://schemas.openxmlformats.org/officeDocument/2006/relationships/image" Target="../media/image147.emf"/><Relationship Id="rId17" Type="http://schemas.openxmlformats.org/officeDocument/2006/relationships/oleObject" Target="../embeddings/oleObject15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9.emf"/><Relationship Id="rId20" Type="http://schemas.openxmlformats.org/officeDocument/2006/relationships/image" Target="../media/image151.e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44.emf"/><Relationship Id="rId11" Type="http://schemas.openxmlformats.org/officeDocument/2006/relationships/oleObject" Target="../embeddings/oleObject149.bin"/><Relationship Id="rId24" Type="http://schemas.openxmlformats.org/officeDocument/2006/relationships/image" Target="../media/image153.wmf"/><Relationship Id="rId5" Type="http://schemas.openxmlformats.org/officeDocument/2006/relationships/oleObject" Target="../embeddings/oleObject146.bin"/><Relationship Id="rId15" Type="http://schemas.openxmlformats.org/officeDocument/2006/relationships/oleObject" Target="../embeddings/oleObject151.bin"/><Relationship Id="rId23" Type="http://schemas.openxmlformats.org/officeDocument/2006/relationships/oleObject" Target="../embeddings/oleObject155.bin"/><Relationship Id="rId10" Type="http://schemas.openxmlformats.org/officeDocument/2006/relationships/image" Target="../media/image146.emf"/><Relationship Id="rId19" Type="http://schemas.openxmlformats.org/officeDocument/2006/relationships/oleObject" Target="../embeddings/oleObject153.bin"/><Relationship Id="rId4" Type="http://schemas.openxmlformats.org/officeDocument/2006/relationships/image" Target="../media/image143.emf"/><Relationship Id="rId9" Type="http://schemas.openxmlformats.org/officeDocument/2006/relationships/oleObject" Target="../embeddings/oleObject148.bin"/><Relationship Id="rId14" Type="http://schemas.openxmlformats.org/officeDocument/2006/relationships/image" Target="../media/image148.emf"/><Relationship Id="rId22" Type="http://schemas.openxmlformats.org/officeDocument/2006/relationships/image" Target="../media/image152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154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23.bin"/><Relationship Id="rId18" Type="http://schemas.openxmlformats.org/officeDocument/2006/relationships/image" Target="../media/image26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3.wmf"/><Relationship Id="rId17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4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56.wmf"/><Relationship Id="rId5" Type="http://schemas.openxmlformats.org/officeDocument/2006/relationships/oleObject" Target="../embeddings/oleObject158.bin"/><Relationship Id="rId4" Type="http://schemas.openxmlformats.org/officeDocument/2006/relationships/image" Target="../media/image155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wmf"/><Relationship Id="rId3" Type="http://schemas.openxmlformats.org/officeDocument/2006/relationships/oleObject" Target="../embeddings/oleObject159.bin"/><Relationship Id="rId7" Type="http://schemas.openxmlformats.org/officeDocument/2006/relationships/oleObject" Target="../embeddings/oleObject1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58.wmf"/><Relationship Id="rId5" Type="http://schemas.openxmlformats.org/officeDocument/2006/relationships/oleObject" Target="../embeddings/oleObject160.bin"/><Relationship Id="rId4" Type="http://schemas.openxmlformats.org/officeDocument/2006/relationships/image" Target="../media/image157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wmf"/><Relationship Id="rId13" Type="http://schemas.openxmlformats.org/officeDocument/2006/relationships/oleObject" Target="../embeddings/oleObject167.bin"/><Relationship Id="rId18" Type="http://schemas.openxmlformats.org/officeDocument/2006/relationships/image" Target="../media/image167.wmf"/><Relationship Id="rId3" Type="http://schemas.openxmlformats.org/officeDocument/2006/relationships/oleObject" Target="../embeddings/oleObject162.bin"/><Relationship Id="rId7" Type="http://schemas.openxmlformats.org/officeDocument/2006/relationships/oleObject" Target="../embeddings/oleObject164.bin"/><Relationship Id="rId12" Type="http://schemas.openxmlformats.org/officeDocument/2006/relationships/image" Target="../media/image164.wmf"/><Relationship Id="rId17" Type="http://schemas.openxmlformats.org/officeDocument/2006/relationships/oleObject" Target="../embeddings/oleObject16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6.wmf"/><Relationship Id="rId20" Type="http://schemas.openxmlformats.org/officeDocument/2006/relationships/image" Target="../media/image168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61.wmf"/><Relationship Id="rId11" Type="http://schemas.openxmlformats.org/officeDocument/2006/relationships/oleObject" Target="../embeddings/oleObject166.bin"/><Relationship Id="rId5" Type="http://schemas.openxmlformats.org/officeDocument/2006/relationships/oleObject" Target="../embeddings/oleObject163.bin"/><Relationship Id="rId15" Type="http://schemas.openxmlformats.org/officeDocument/2006/relationships/oleObject" Target="../embeddings/oleObject168.bin"/><Relationship Id="rId10" Type="http://schemas.openxmlformats.org/officeDocument/2006/relationships/image" Target="../media/image163.wmf"/><Relationship Id="rId19" Type="http://schemas.openxmlformats.org/officeDocument/2006/relationships/oleObject" Target="../embeddings/oleObject170.bin"/><Relationship Id="rId4" Type="http://schemas.openxmlformats.org/officeDocument/2006/relationships/image" Target="../media/image160.wmf"/><Relationship Id="rId9" Type="http://schemas.openxmlformats.org/officeDocument/2006/relationships/oleObject" Target="../embeddings/oleObject165.bin"/><Relationship Id="rId14" Type="http://schemas.openxmlformats.org/officeDocument/2006/relationships/image" Target="../media/image165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wmf"/><Relationship Id="rId3" Type="http://schemas.openxmlformats.org/officeDocument/2006/relationships/oleObject" Target="../embeddings/oleObject171.bin"/><Relationship Id="rId7" Type="http://schemas.openxmlformats.org/officeDocument/2006/relationships/oleObject" Target="../embeddings/oleObject17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70.emf"/><Relationship Id="rId5" Type="http://schemas.openxmlformats.org/officeDocument/2006/relationships/oleObject" Target="../embeddings/oleObject172.bin"/><Relationship Id="rId10" Type="http://schemas.openxmlformats.org/officeDocument/2006/relationships/image" Target="../media/image172.wmf"/><Relationship Id="rId4" Type="http://schemas.openxmlformats.org/officeDocument/2006/relationships/image" Target="../media/image169.emf"/><Relationship Id="rId9" Type="http://schemas.openxmlformats.org/officeDocument/2006/relationships/oleObject" Target="../embeddings/oleObject174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wmf"/><Relationship Id="rId13" Type="http://schemas.openxmlformats.org/officeDocument/2006/relationships/oleObject" Target="../embeddings/oleObject180.bin"/><Relationship Id="rId3" Type="http://schemas.openxmlformats.org/officeDocument/2006/relationships/oleObject" Target="../embeddings/oleObject175.bin"/><Relationship Id="rId7" Type="http://schemas.openxmlformats.org/officeDocument/2006/relationships/oleObject" Target="../embeddings/oleObject177.bin"/><Relationship Id="rId12" Type="http://schemas.openxmlformats.org/officeDocument/2006/relationships/image" Target="../media/image17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9.w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74.wmf"/><Relationship Id="rId11" Type="http://schemas.openxmlformats.org/officeDocument/2006/relationships/oleObject" Target="../embeddings/oleObject179.bin"/><Relationship Id="rId5" Type="http://schemas.openxmlformats.org/officeDocument/2006/relationships/oleObject" Target="../embeddings/oleObject176.bin"/><Relationship Id="rId15" Type="http://schemas.openxmlformats.org/officeDocument/2006/relationships/oleObject" Target="../embeddings/oleObject181.bin"/><Relationship Id="rId10" Type="http://schemas.openxmlformats.org/officeDocument/2006/relationships/image" Target="../media/image176.wmf"/><Relationship Id="rId4" Type="http://schemas.openxmlformats.org/officeDocument/2006/relationships/image" Target="../media/image173.wmf"/><Relationship Id="rId9" Type="http://schemas.openxmlformats.org/officeDocument/2006/relationships/oleObject" Target="../embeddings/oleObject178.bin"/><Relationship Id="rId14" Type="http://schemas.openxmlformats.org/officeDocument/2006/relationships/image" Target="../media/image178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180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wmf"/><Relationship Id="rId3" Type="http://schemas.openxmlformats.org/officeDocument/2006/relationships/oleObject" Target="../embeddings/oleObject183.bin"/><Relationship Id="rId7" Type="http://schemas.openxmlformats.org/officeDocument/2006/relationships/oleObject" Target="../embeddings/oleObject18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82.wmf"/><Relationship Id="rId5" Type="http://schemas.openxmlformats.org/officeDocument/2006/relationships/oleObject" Target="../embeddings/oleObject184.bin"/><Relationship Id="rId4" Type="http://schemas.openxmlformats.org/officeDocument/2006/relationships/image" Target="../media/image181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wmf"/><Relationship Id="rId3" Type="http://schemas.openxmlformats.org/officeDocument/2006/relationships/oleObject" Target="../embeddings/oleObject186.bin"/><Relationship Id="rId7" Type="http://schemas.openxmlformats.org/officeDocument/2006/relationships/oleObject" Target="../embeddings/oleObject18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85.wmf"/><Relationship Id="rId5" Type="http://schemas.openxmlformats.org/officeDocument/2006/relationships/oleObject" Target="../embeddings/oleObject187.bin"/><Relationship Id="rId10" Type="http://schemas.openxmlformats.org/officeDocument/2006/relationships/image" Target="../media/image187.wmf"/><Relationship Id="rId4" Type="http://schemas.openxmlformats.org/officeDocument/2006/relationships/image" Target="../media/image184.wmf"/><Relationship Id="rId9" Type="http://schemas.openxmlformats.org/officeDocument/2006/relationships/oleObject" Target="../embeddings/oleObject189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wmf"/><Relationship Id="rId3" Type="http://schemas.openxmlformats.org/officeDocument/2006/relationships/oleObject" Target="../embeddings/oleObject190.bin"/><Relationship Id="rId7" Type="http://schemas.openxmlformats.org/officeDocument/2006/relationships/oleObject" Target="../embeddings/oleObject19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89.wmf"/><Relationship Id="rId5" Type="http://schemas.openxmlformats.org/officeDocument/2006/relationships/oleObject" Target="../embeddings/oleObject191.bin"/><Relationship Id="rId4" Type="http://schemas.openxmlformats.org/officeDocument/2006/relationships/image" Target="../media/image188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wmf"/><Relationship Id="rId3" Type="http://schemas.openxmlformats.org/officeDocument/2006/relationships/oleObject" Target="../embeddings/oleObject193.bin"/><Relationship Id="rId7" Type="http://schemas.openxmlformats.org/officeDocument/2006/relationships/oleObject" Target="../embeddings/oleObject19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92.wmf"/><Relationship Id="rId5" Type="http://schemas.openxmlformats.org/officeDocument/2006/relationships/oleObject" Target="../embeddings/oleObject194.bin"/><Relationship Id="rId10" Type="http://schemas.openxmlformats.org/officeDocument/2006/relationships/image" Target="../media/image194.wmf"/><Relationship Id="rId4" Type="http://schemas.openxmlformats.org/officeDocument/2006/relationships/image" Target="../media/image191.wmf"/><Relationship Id="rId9" Type="http://schemas.openxmlformats.org/officeDocument/2006/relationships/oleObject" Target="../embeddings/oleObject196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13" Type="http://schemas.openxmlformats.org/officeDocument/2006/relationships/oleObject" Target="../embeddings/oleObject31.bin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31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8.e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30.emf"/><Relationship Id="rId4" Type="http://schemas.openxmlformats.org/officeDocument/2006/relationships/image" Target="../media/image27.emf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32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96.wmf"/><Relationship Id="rId5" Type="http://schemas.openxmlformats.org/officeDocument/2006/relationships/oleObject" Target="../embeddings/oleObject198.bin"/><Relationship Id="rId4" Type="http://schemas.openxmlformats.org/officeDocument/2006/relationships/image" Target="../media/image195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wmf"/><Relationship Id="rId3" Type="http://schemas.openxmlformats.org/officeDocument/2006/relationships/oleObject" Target="../embeddings/oleObject199.bin"/><Relationship Id="rId7" Type="http://schemas.openxmlformats.org/officeDocument/2006/relationships/oleObject" Target="../embeddings/oleObject20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98.wmf"/><Relationship Id="rId5" Type="http://schemas.openxmlformats.org/officeDocument/2006/relationships/oleObject" Target="../embeddings/oleObject200.bin"/><Relationship Id="rId10" Type="http://schemas.openxmlformats.org/officeDocument/2006/relationships/image" Target="../media/image200.wmf"/><Relationship Id="rId4" Type="http://schemas.openxmlformats.org/officeDocument/2006/relationships/image" Target="../media/image197.wmf"/><Relationship Id="rId9" Type="http://schemas.openxmlformats.org/officeDocument/2006/relationships/oleObject" Target="../embeddings/oleObject202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202.wmf"/><Relationship Id="rId5" Type="http://schemas.openxmlformats.org/officeDocument/2006/relationships/oleObject" Target="../embeddings/oleObject204.bin"/><Relationship Id="rId4" Type="http://schemas.openxmlformats.org/officeDocument/2006/relationships/image" Target="../media/image201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wmf"/><Relationship Id="rId3" Type="http://schemas.openxmlformats.org/officeDocument/2006/relationships/oleObject" Target="../embeddings/oleObject205.bin"/><Relationship Id="rId7" Type="http://schemas.openxmlformats.org/officeDocument/2006/relationships/oleObject" Target="../embeddings/oleObject20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204.wmf"/><Relationship Id="rId5" Type="http://schemas.openxmlformats.org/officeDocument/2006/relationships/oleObject" Target="../embeddings/oleObject206.bin"/><Relationship Id="rId10" Type="http://schemas.openxmlformats.org/officeDocument/2006/relationships/image" Target="../media/image206.wmf"/><Relationship Id="rId4" Type="http://schemas.openxmlformats.org/officeDocument/2006/relationships/image" Target="../media/image203.wmf"/><Relationship Id="rId9" Type="http://schemas.openxmlformats.org/officeDocument/2006/relationships/oleObject" Target="../embeddings/oleObject208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9.wmf"/><Relationship Id="rId3" Type="http://schemas.openxmlformats.org/officeDocument/2006/relationships/oleObject" Target="../embeddings/oleObject209.bin"/><Relationship Id="rId7" Type="http://schemas.openxmlformats.org/officeDocument/2006/relationships/oleObject" Target="../embeddings/oleObject211.bin"/><Relationship Id="rId12" Type="http://schemas.openxmlformats.org/officeDocument/2006/relationships/image" Target="../media/image2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208.wmf"/><Relationship Id="rId11" Type="http://schemas.openxmlformats.org/officeDocument/2006/relationships/oleObject" Target="../embeddings/oleObject213.bin"/><Relationship Id="rId5" Type="http://schemas.openxmlformats.org/officeDocument/2006/relationships/oleObject" Target="../embeddings/oleObject210.bin"/><Relationship Id="rId10" Type="http://schemas.openxmlformats.org/officeDocument/2006/relationships/image" Target="../media/image210.wmf"/><Relationship Id="rId4" Type="http://schemas.openxmlformats.org/officeDocument/2006/relationships/image" Target="../media/image207.wmf"/><Relationship Id="rId9" Type="http://schemas.openxmlformats.org/officeDocument/2006/relationships/oleObject" Target="../embeddings/oleObject212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emf"/><Relationship Id="rId13" Type="http://schemas.openxmlformats.org/officeDocument/2006/relationships/oleObject" Target="../embeddings/oleObject219.bin"/><Relationship Id="rId3" Type="http://schemas.openxmlformats.org/officeDocument/2006/relationships/oleObject" Target="../embeddings/oleObject214.bin"/><Relationship Id="rId7" Type="http://schemas.openxmlformats.org/officeDocument/2006/relationships/oleObject" Target="../embeddings/oleObject216.bin"/><Relationship Id="rId12" Type="http://schemas.openxmlformats.org/officeDocument/2006/relationships/image" Target="../media/image21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213.emf"/><Relationship Id="rId11" Type="http://schemas.openxmlformats.org/officeDocument/2006/relationships/oleObject" Target="../embeddings/oleObject218.bin"/><Relationship Id="rId5" Type="http://schemas.openxmlformats.org/officeDocument/2006/relationships/oleObject" Target="../embeddings/oleObject215.bin"/><Relationship Id="rId10" Type="http://schemas.openxmlformats.org/officeDocument/2006/relationships/image" Target="../media/image215.wmf"/><Relationship Id="rId4" Type="http://schemas.openxmlformats.org/officeDocument/2006/relationships/image" Target="../media/image212.emf"/><Relationship Id="rId9" Type="http://schemas.openxmlformats.org/officeDocument/2006/relationships/oleObject" Target="../embeddings/oleObject217.bin"/><Relationship Id="rId14" Type="http://schemas.openxmlformats.org/officeDocument/2006/relationships/image" Target="../media/image217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wmf"/><Relationship Id="rId3" Type="http://schemas.openxmlformats.org/officeDocument/2006/relationships/oleObject" Target="../embeddings/oleObject220.bin"/><Relationship Id="rId7" Type="http://schemas.openxmlformats.org/officeDocument/2006/relationships/oleObject" Target="../embeddings/oleObject2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219.wmf"/><Relationship Id="rId5" Type="http://schemas.openxmlformats.org/officeDocument/2006/relationships/oleObject" Target="../embeddings/oleObject221.bin"/><Relationship Id="rId4" Type="http://schemas.openxmlformats.org/officeDocument/2006/relationships/image" Target="../media/image218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3.wmf"/><Relationship Id="rId3" Type="http://schemas.openxmlformats.org/officeDocument/2006/relationships/oleObject" Target="../embeddings/oleObject223.bin"/><Relationship Id="rId7" Type="http://schemas.openxmlformats.org/officeDocument/2006/relationships/oleObject" Target="../embeddings/oleObject225.bin"/><Relationship Id="rId12" Type="http://schemas.openxmlformats.org/officeDocument/2006/relationships/image" Target="../media/image22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222.wmf"/><Relationship Id="rId11" Type="http://schemas.openxmlformats.org/officeDocument/2006/relationships/oleObject" Target="../embeddings/oleObject227.bin"/><Relationship Id="rId5" Type="http://schemas.openxmlformats.org/officeDocument/2006/relationships/oleObject" Target="../embeddings/oleObject224.bin"/><Relationship Id="rId10" Type="http://schemas.openxmlformats.org/officeDocument/2006/relationships/image" Target="../media/image224.wmf"/><Relationship Id="rId4" Type="http://schemas.openxmlformats.org/officeDocument/2006/relationships/image" Target="../media/image221.wmf"/><Relationship Id="rId9" Type="http://schemas.openxmlformats.org/officeDocument/2006/relationships/oleObject" Target="../embeddings/oleObject226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wmf"/><Relationship Id="rId3" Type="http://schemas.openxmlformats.org/officeDocument/2006/relationships/oleObject" Target="../embeddings/oleObject228.bin"/><Relationship Id="rId7" Type="http://schemas.openxmlformats.org/officeDocument/2006/relationships/oleObject" Target="../embeddings/oleObject2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226.wmf"/><Relationship Id="rId5" Type="http://schemas.openxmlformats.org/officeDocument/2006/relationships/oleObject" Target="../embeddings/oleObject229.bin"/><Relationship Id="rId4" Type="http://schemas.openxmlformats.org/officeDocument/2006/relationships/image" Target="../media/image221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37.bin"/><Relationship Id="rId18" Type="http://schemas.openxmlformats.org/officeDocument/2006/relationships/image" Target="../media/image40.wmf"/><Relationship Id="rId26" Type="http://schemas.openxmlformats.org/officeDocument/2006/relationships/image" Target="../media/image44.wmf"/><Relationship Id="rId3" Type="http://schemas.openxmlformats.org/officeDocument/2006/relationships/oleObject" Target="../embeddings/oleObject32.bin"/><Relationship Id="rId21" Type="http://schemas.openxmlformats.org/officeDocument/2006/relationships/oleObject" Target="../embeddings/oleObject41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37.wmf"/><Relationship Id="rId17" Type="http://schemas.openxmlformats.org/officeDocument/2006/relationships/oleObject" Target="../embeddings/oleObject39.bin"/><Relationship Id="rId25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9.wmf"/><Relationship Id="rId20" Type="http://schemas.openxmlformats.org/officeDocument/2006/relationships/image" Target="../media/image41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36.bin"/><Relationship Id="rId24" Type="http://schemas.openxmlformats.org/officeDocument/2006/relationships/image" Target="../media/image43.wmf"/><Relationship Id="rId5" Type="http://schemas.openxmlformats.org/officeDocument/2006/relationships/oleObject" Target="../embeddings/oleObject33.bin"/><Relationship Id="rId15" Type="http://schemas.openxmlformats.org/officeDocument/2006/relationships/oleObject" Target="../embeddings/oleObject38.bin"/><Relationship Id="rId23" Type="http://schemas.openxmlformats.org/officeDocument/2006/relationships/oleObject" Target="../embeddings/oleObject42.bin"/><Relationship Id="rId10" Type="http://schemas.openxmlformats.org/officeDocument/2006/relationships/image" Target="../media/image36.wmf"/><Relationship Id="rId19" Type="http://schemas.openxmlformats.org/officeDocument/2006/relationships/oleObject" Target="../embeddings/oleObject40.bin"/><Relationship Id="rId4" Type="http://schemas.openxmlformats.org/officeDocument/2006/relationships/image" Target="../media/image33.wmf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38.wmf"/><Relationship Id="rId22" Type="http://schemas.openxmlformats.org/officeDocument/2006/relationships/image" Target="../media/image42.w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wmf"/><Relationship Id="rId3" Type="http://schemas.openxmlformats.org/officeDocument/2006/relationships/oleObject" Target="../embeddings/oleObject231.bin"/><Relationship Id="rId7" Type="http://schemas.openxmlformats.org/officeDocument/2006/relationships/oleObject" Target="../embeddings/oleObject233.bin"/><Relationship Id="rId12" Type="http://schemas.openxmlformats.org/officeDocument/2006/relationships/image" Target="../media/image23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229.wmf"/><Relationship Id="rId11" Type="http://schemas.openxmlformats.org/officeDocument/2006/relationships/oleObject" Target="../embeddings/oleObject235.bin"/><Relationship Id="rId5" Type="http://schemas.openxmlformats.org/officeDocument/2006/relationships/oleObject" Target="../embeddings/oleObject232.bin"/><Relationship Id="rId10" Type="http://schemas.openxmlformats.org/officeDocument/2006/relationships/image" Target="../media/image231.wmf"/><Relationship Id="rId4" Type="http://schemas.openxmlformats.org/officeDocument/2006/relationships/image" Target="../media/image228.wmf"/><Relationship Id="rId9" Type="http://schemas.openxmlformats.org/officeDocument/2006/relationships/oleObject" Target="../embeddings/oleObject234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5.wmf"/><Relationship Id="rId3" Type="http://schemas.openxmlformats.org/officeDocument/2006/relationships/oleObject" Target="../embeddings/oleObject236.bin"/><Relationship Id="rId7" Type="http://schemas.openxmlformats.org/officeDocument/2006/relationships/oleObject" Target="../embeddings/oleObject2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234.wmf"/><Relationship Id="rId5" Type="http://schemas.openxmlformats.org/officeDocument/2006/relationships/oleObject" Target="../embeddings/oleObject237.bin"/><Relationship Id="rId10" Type="http://schemas.openxmlformats.org/officeDocument/2006/relationships/image" Target="../media/image236.wmf"/><Relationship Id="rId4" Type="http://schemas.openxmlformats.org/officeDocument/2006/relationships/image" Target="../media/image233.wmf"/><Relationship Id="rId9" Type="http://schemas.openxmlformats.org/officeDocument/2006/relationships/oleObject" Target="../embeddings/oleObject239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238.wmf"/><Relationship Id="rId5" Type="http://schemas.openxmlformats.org/officeDocument/2006/relationships/oleObject" Target="../embeddings/oleObject241.bin"/><Relationship Id="rId4" Type="http://schemas.openxmlformats.org/officeDocument/2006/relationships/image" Target="../media/image237.w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6.e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5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8.e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47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13" Type="http://schemas.openxmlformats.org/officeDocument/2006/relationships/oleObject" Target="../embeddings/oleObject54.bin"/><Relationship Id="rId18" Type="http://schemas.openxmlformats.org/officeDocument/2006/relationships/image" Target="../media/image57.e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54.emf"/><Relationship Id="rId17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6.emf"/><Relationship Id="rId20" Type="http://schemas.openxmlformats.org/officeDocument/2006/relationships/image" Target="../media/image58.e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51.e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0.bin"/><Relationship Id="rId15" Type="http://schemas.openxmlformats.org/officeDocument/2006/relationships/oleObject" Target="../embeddings/oleObject55.bin"/><Relationship Id="rId10" Type="http://schemas.openxmlformats.org/officeDocument/2006/relationships/image" Target="../media/image53.emf"/><Relationship Id="rId19" Type="http://schemas.openxmlformats.org/officeDocument/2006/relationships/oleObject" Target="../embeddings/oleObject57.bin"/><Relationship Id="rId4" Type="http://schemas.openxmlformats.org/officeDocument/2006/relationships/image" Target="../media/image50.emf"/><Relationship Id="rId9" Type="http://schemas.openxmlformats.org/officeDocument/2006/relationships/oleObject" Target="../embeddings/oleObject52.bin"/><Relationship Id="rId14" Type="http://schemas.openxmlformats.org/officeDocument/2006/relationships/image" Target="../media/image5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2218655" y="913223"/>
            <a:ext cx="2209800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状况（情景） </a:t>
            </a:r>
            <a:r>
              <a:rPr lang="en-US" altLang="zh-CN" b="1" dirty="0"/>
              <a:t>B</a:t>
            </a:r>
            <a:r>
              <a:rPr lang="en-US" altLang="zh-CN" b="1" baseline="-25000" dirty="0"/>
              <a:t>1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2256958" y="1510123"/>
            <a:ext cx="2209800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状况（情景） </a:t>
            </a:r>
            <a:r>
              <a:rPr lang="en-US" altLang="zh-CN" b="1" dirty="0"/>
              <a:t>B</a:t>
            </a:r>
            <a:r>
              <a:rPr lang="en-US" altLang="zh-CN" b="1" baseline="-25000" dirty="0"/>
              <a:t>2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2264743" y="2076522"/>
            <a:ext cx="2220913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状况（情景） </a:t>
            </a:r>
            <a:r>
              <a:rPr lang="en-US" altLang="zh-CN" b="1" dirty="0" err="1"/>
              <a:t>B</a:t>
            </a:r>
            <a:r>
              <a:rPr lang="en-US" altLang="zh-CN" b="1" baseline="-25000" dirty="0" err="1"/>
              <a:t>n</a:t>
            </a:r>
            <a:endParaRPr lang="en-US" altLang="zh-CN" b="1" baseline="-25000" dirty="0"/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5966742" y="1438686"/>
            <a:ext cx="8302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事件</a:t>
            </a:r>
            <a:r>
              <a:rPr lang="en-US" altLang="zh-CN" b="1" dirty="0"/>
              <a:t>A</a:t>
            </a:r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4485656" y="1118804"/>
            <a:ext cx="1481086" cy="525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>
            <a:spAutoFit/>
          </a:bodyPr>
          <a:lstStyle/>
          <a:p>
            <a:endParaRPr lang="zh-CN" altLang="en-US"/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>
            <a:off x="4614217" y="1644267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>
            <a:spAutoFit/>
          </a:bodyPr>
          <a:lstStyle/>
          <a:p>
            <a:endParaRPr lang="zh-CN" altLang="en-US"/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 flipV="1">
            <a:off x="4598316" y="1644266"/>
            <a:ext cx="1368426" cy="6730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>
            <a:spAutoFit/>
          </a:bodyPr>
          <a:lstStyle/>
          <a:p>
            <a:endParaRPr lang="zh-CN" altLang="en-US"/>
          </a:p>
        </p:txBody>
      </p:sp>
      <p:graphicFrame>
        <p:nvGraphicFramePr>
          <p:cNvPr id="820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5153191"/>
              </p:ext>
            </p:extLst>
          </p:nvPr>
        </p:nvGraphicFramePr>
        <p:xfrm>
          <a:off x="527094" y="2564904"/>
          <a:ext cx="3865563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7" r:id="rId3" imgW="2296800" imgH="267120" progId="">
                  <p:embed/>
                </p:oleObj>
              </mc:Choice>
              <mc:Fallback>
                <p:oleObj r:id="rId3" imgW="2296800" imgH="267120" progId="">
                  <p:embed/>
                  <p:pic>
                    <p:nvPicPr>
                      <p:cNvPr id="0" name="Picture 1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094" y="2564904"/>
                        <a:ext cx="3865563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4880980"/>
              </p:ext>
            </p:extLst>
          </p:nvPr>
        </p:nvGraphicFramePr>
        <p:xfrm>
          <a:off x="4598316" y="2564904"/>
          <a:ext cx="25781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8" r:id="rId5" imgW="1522800" imgH="267120" progId="">
                  <p:embed/>
                </p:oleObj>
              </mc:Choice>
              <mc:Fallback>
                <p:oleObj r:id="rId5" imgW="1522800" imgH="267120" progId="">
                  <p:embed/>
                  <p:pic>
                    <p:nvPicPr>
                      <p:cNvPr id="0" name="Picture 1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8316" y="2564904"/>
                        <a:ext cx="2578100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0975383"/>
              </p:ext>
            </p:extLst>
          </p:nvPr>
        </p:nvGraphicFramePr>
        <p:xfrm>
          <a:off x="553955" y="3585840"/>
          <a:ext cx="18161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9" r:id="rId7" imgW="888480" imgH="267120" progId="Equation.3">
                  <p:embed/>
                </p:oleObj>
              </mc:Choice>
              <mc:Fallback>
                <p:oleObj r:id="rId7" imgW="888480" imgH="267120" progId="Equation.3">
                  <p:embed/>
                  <p:pic>
                    <p:nvPicPr>
                      <p:cNvPr id="0" name="Picture 1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955" y="3585840"/>
                        <a:ext cx="1816100" cy="59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1999365"/>
              </p:ext>
            </p:extLst>
          </p:nvPr>
        </p:nvGraphicFramePr>
        <p:xfrm>
          <a:off x="6853155" y="3573140"/>
          <a:ext cx="2441575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0" r:id="rId9" imgW="1218240" imgH="228960" progId="Equation.3">
                  <p:embed/>
                </p:oleObj>
              </mc:Choice>
              <mc:Fallback>
                <p:oleObj r:id="rId9" imgW="1218240" imgH="228960" progId="Equation.3">
                  <p:embed/>
                  <p:pic>
                    <p:nvPicPr>
                      <p:cNvPr id="0" name="Picture 1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3155" y="3573140"/>
                        <a:ext cx="2441575" cy="528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3070692"/>
              </p:ext>
            </p:extLst>
          </p:nvPr>
        </p:nvGraphicFramePr>
        <p:xfrm>
          <a:off x="3589255" y="3338190"/>
          <a:ext cx="3136900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1" r:id="rId11" imgW="1573560" imgH="534240" progId="Equation.3">
                  <p:embed/>
                </p:oleObj>
              </mc:Choice>
              <mc:Fallback>
                <p:oleObj r:id="rId11" imgW="1573560" imgH="534240" progId="Equation.3">
                  <p:embed/>
                  <p:pic>
                    <p:nvPicPr>
                      <p:cNvPr id="0" name="Picture 1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9255" y="3338190"/>
                        <a:ext cx="3136900" cy="1123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9353929"/>
              </p:ext>
            </p:extLst>
          </p:nvPr>
        </p:nvGraphicFramePr>
        <p:xfrm>
          <a:off x="2284330" y="3331840"/>
          <a:ext cx="1352550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2" r:id="rId13" imgW="659880" imgH="521640" progId="Equation.3">
                  <p:embed/>
                </p:oleObj>
              </mc:Choice>
              <mc:Fallback>
                <p:oleObj r:id="rId13" imgW="659880" imgH="521640" progId="Equation.3">
                  <p:embed/>
                  <p:pic>
                    <p:nvPicPr>
                      <p:cNvPr id="0" name="Picture 1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4330" y="3331840"/>
                        <a:ext cx="1352550" cy="1089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8654095"/>
              </p:ext>
            </p:extLst>
          </p:nvPr>
        </p:nvGraphicFramePr>
        <p:xfrm>
          <a:off x="4067944" y="3861048"/>
          <a:ext cx="2906713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3" r:id="rId15" imgW="1446840" imgH="534240" progId="Equation.3">
                  <p:embed/>
                </p:oleObj>
              </mc:Choice>
              <mc:Fallback>
                <p:oleObj r:id="rId15" imgW="1446840" imgH="534240" progId="Equation.3">
                  <p:embed/>
                  <p:pic>
                    <p:nvPicPr>
                      <p:cNvPr id="0" name="Picture 1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3861048"/>
                        <a:ext cx="2906713" cy="1123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8535518"/>
              </p:ext>
            </p:extLst>
          </p:nvPr>
        </p:nvGraphicFramePr>
        <p:xfrm>
          <a:off x="4113121" y="3255789"/>
          <a:ext cx="2409825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4" r:id="rId17" imgW="1193040" imgH="267120" progId="Equation.3">
                  <p:embed/>
                </p:oleObj>
              </mc:Choice>
              <mc:Fallback>
                <p:oleObj r:id="rId17" imgW="1193040" imgH="267120" progId="Equation.3">
                  <p:embed/>
                  <p:pic>
                    <p:nvPicPr>
                      <p:cNvPr id="0" name="Picture 1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3121" y="3255789"/>
                        <a:ext cx="2409825" cy="595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6647498"/>
              </p:ext>
            </p:extLst>
          </p:nvPr>
        </p:nvGraphicFramePr>
        <p:xfrm>
          <a:off x="1401092" y="913223"/>
          <a:ext cx="576263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5" name="Equation" r:id="rId19" imgW="393529" imgH="228501" progId="">
                  <p:embed/>
                </p:oleObj>
              </mc:Choice>
              <mc:Fallback>
                <p:oleObj name="Equation" r:id="rId19" imgW="393529" imgH="228501" progId="">
                  <p:embed/>
                  <p:pic>
                    <p:nvPicPr>
                      <p:cNvPr id="0" name="Picture 1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1092" y="913223"/>
                        <a:ext cx="576263" cy="334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0125668"/>
              </p:ext>
            </p:extLst>
          </p:nvPr>
        </p:nvGraphicFramePr>
        <p:xfrm>
          <a:off x="5072980" y="1129123"/>
          <a:ext cx="792162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6" name="Equation" r:id="rId21" imgW="596900" imgH="228600" progId="">
                  <p:embed/>
                </p:oleObj>
              </mc:Choice>
              <mc:Fallback>
                <p:oleObj name="Equation" r:id="rId21" imgW="596900" imgH="228600" progId="">
                  <p:embed/>
                  <p:pic>
                    <p:nvPicPr>
                      <p:cNvPr id="0" name="Picture 1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2980" y="1129123"/>
                        <a:ext cx="792162" cy="303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1"/>
          <p:cNvSpPr txBox="1">
            <a:spLocks noChangeArrowheads="1"/>
          </p:cNvSpPr>
          <p:nvPr/>
        </p:nvSpPr>
        <p:spPr bwMode="auto">
          <a:xfrm>
            <a:off x="2268159" y="188640"/>
            <a:ext cx="4588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计算题型之一      </a:t>
            </a:r>
            <a:r>
              <a:rPr lang="zh-CN" altLang="en-US" b="1" dirty="0" smtClean="0"/>
              <a:t>      </a:t>
            </a:r>
            <a:r>
              <a:rPr lang="zh-CN" altLang="en-US" b="1" dirty="0"/>
              <a:t>全概率公式</a:t>
            </a:r>
          </a:p>
        </p:txBody>
      </p:sp>
      <p:cxnSp>
        <p:nvCxnSpPr>
          <p:cNvPr id="22" name="直接连接符 3"/>
          <p:cNvCxnSpPr>
            <a:cxnSpLocks noChangeShapeType="1"/>
          </p:cNvCxnSpPr>
          <p:nvPr/>
        </p:nvCxnSpPr>
        <p:spPr bwMode="auto">
          <a:xfrm>
            <a:off x="179512" y="764704"/>
            <a:ext cx="8497887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468877" y="4941168"/>
            <a:ext cx="79191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2"/>
                </a:solidFill>
              </a:rPr>
              <a:t>提醒：全概率公式、贝叶斯公式是必考点，送分点之一，</a:t>
            </a:r>
            <a:endParaRPr lang="en-US" altLang="zh-CN" b="1" dirty="0" smtClean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2"/>
                </a:solidFill>
              </a:rPr>
              <a:t>题目简单，大家务必熟练掌握，注意答题规范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457200" y="1179513"/>
            <a:ext cx="84834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2800" b="1"/>
              <a:t> </a:t>
            </a:r>
            <a:r>
              <a:rPr lang="en-US" altLang="zh-CN" sz="2800" b="1"/>
              <a:t>4</a:t>
            </a:r>
            <a:r>
              <a:rPr lang="zh-CN" altLang="en-US" sz="2800" b="1"/>
              <a:t>、</a:t>
            </a:r>
            <a:r>
              <a:rPr lang="zh-CN" altLang="en-US" sz="2800" b="1">
                <a:latin typeface="宋体" pitchFamily="2" charset="-122"/>
              </a:rPr>
              <a:t>设随机变量  </a:t>
            </a:r>
            <a:r>
              <a:rPr lang="en-US" altLang="zh-CN" sz="2800" b="1">
                <a:latin typeface="宋体" pitchFamily="2" charset="-122"/>
              </a:rPr>
              <a:t>X,Y </a:t>
            </a:r>
            <a:r>
              <a:rPr lang="zh-CN" altLang="en-US" sz="2800" b="1">
                <a:latin typeface="宋体" pitchFamily="2" charset="-122"/>
              </a:rPr>
              <a:t>相互独立，其概率密度分别为</a:t>
            </a:r>
            <a:r>
              <a:rPr lang="zh-CN" altLang="en-US" sz="2800" b="1">
                <a:ea typeface="楷体_GB2312" pitchFamily="49" charset="-122"/>
              </a:rPr>
              <a:t> 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3910013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zh-CN" altLang="en-US" sz="2800">
              <a:ea typeface="楷体_GB2312" pitchFamily="49" charset="-122"/>
            </a:endParaRPr>
          </a:p>
        </p:txBody>
      </p:sp>
      <p:graphicFrame>
        <p:nvGraphicFramePr>
          <p:cNvPr id="122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6866235"/>
              </p:ext>
            </p:extLst>
          </p:nvPr>
        </p:nvGraphicFramePr>
        <p:xfrm>
          <a:off x="685800" y="1941513"/>
          <a:ext cx="26670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5" r:id="rId3" imgW="1725840" imgH="572400" progId="">
                  <p:embed/>
                </p:oleObj>
              </mc:Choice>
              <mc:Fallback>
                <p:oleObj r:id="rId3" imgW="1725840" imgH="572400" progId="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941513"/>
                        <a:ext cx="2667000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392430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229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2654446"/>
              </p:ext>
            </p:extLst>
          </p:nvPr>
        </p:nvGraphicFramePr>
        <p:xfrm>
          <a:off x="4114800" y="1865313"/>
          <a:ext cx="27432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6" r:id="rId5" imgW="1687680" imgH="610560" progId="">
                  <p:embed/>
                </p:oleObj>
              </mc:Choice>
              <mc:Fallback>
                <p:oleObj r:id="rId5" imgW="1687680" imgH="610560" progId="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865313"/>
                        <a:ext cx="274320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8372698"/>
              </p:ext>
            </p:extLst>
          </p:nvPr>
        </p:nvGraphicFramePr>
        <p:xfrm>
          <a:off x="5410200" y="2932113"/>
          <a:ext cx="2251075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7" r:id="rId7" imgW="762331" imgH="165172" progId="">
                  <p:embed/>
                </p:oleObj>
              </mc:Choice>
              <mc:Fallback>
                <p:oleObj r:id="rId7" imgW="762331" imgH="165172" progId="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932113"/>
                        <a:ext cx="2251075" cy="477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609600" y="2932113"/>
            <a:ext cx="478368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2800" b="1">
                <a:latin typeface="宋体" pitchFamily="2" charset="-122"/>
              </a:rPr>
              <a:t>求随机变量</a:t>
            </a:r>
            <a:r>
              <a:rPr lang="en-US" altLang="zh-CN" sz="2800" b="1">
                <a:latin typeface="宋体" pitchFamily="2" charset="-122"/>
              </a:rPr>
              <a:t>Z</a:t>
            </a:r>
            <a:r>
              <a:rPr lang="zh-CN" altLang="en-US" sz="2800" b="1">
                <a:latin typeface="宋体" pitchFamily="2" charset="-122"/>
              </a:rPr>
              <a:t>概率密度函数，</a:t>
            </a:r>
            <a:r>
              <a:rPr lang="zh-CN" altLang="en-US" sz="2800" b="1">
                <a:ea typeface="楷体_GB2312" pitchFamily="49" charset="-122"/>
              </a:rPr>
              <a:t> </a:t>
            </a:r>
          </a:p>
        </p:txBody>
      </p:sp>
      <p:sp>
        <p:nvSpPr>
          <p:cNvPr id="13325" name="TextBox 1"/>
          <p:cNvSpPr txBox="1">
            <a:spLocks noChangeArrowheads="1"/>
          </p:cNvSpPr>
          <p:nvPr/>
        </p:nvSpPr>
        <p:spPr bwMode="auto">
          <a:xfrm>
            <a:off x="1009650" y="271463"/>
            <a:ext cx="58007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/>
              <a:t>计算题型之四     求</a:t>
            </a:r>
            <a:r>
              <a:rPr lang="en-US" altLang="zh-CN" b="1"/>
              <a:t>Z=Z(X,Y</a:t>
            </a:r>
            <a:r>
              <a:rPr lang="zh-CN" altLang="en-US" b="1"/>
              <a:t>）的密度函数</a:t>
            </a:r>
          </a:p>
        </p:txBody>
      </p:sp>
      <p:cxnSp>
        <p:nvCxnSpPr>
          <p:cNvPr id="13326" name="直接连接符 3"/>
          <p:cNvCxnSpPr>
            <a:cxnSpLocks noChangeShapeType="1"/>
          </p:cNvCxnSpPr>
          <p:nvPr/>
        </p:nvCxnSpPr>
        <p:spPr bwMode="auto">
          <a:xfrm>
            <a:off x="457200" y="731838"/>
            <a:ext cx="836453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505385" y="3573016"/>
            <a:ext cx="59073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提醒：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、掌握使用分布函数法的基本步骤</a:t>
            </a:r>
            <a:endParaRPr lang="en-US" altLang="zh-CN" b="1" dirty="0" smtClean="0"/>
          </a:p>
          <a:p>
            <a:r>
              <a:rPr lang="zh-CN" altLang="en-US" b="1" dirty="0" smtClean="0"/>
              <a:t>（画出密度函数不为零的区域）</a:t>
            </a:r>
            <a:endParaRPr lang="zh-CN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402621" y="4507149"/>
            <a:ext cx="6494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、除</a:t>
            </a:r>
            <a:r>
              <a:rPr lang="en-US" altLang="zh-CN" b="1" dirty="0" smtClean="0"/>
              <a:t>Z=X+Y</a:t>
            </a:r>
            <a:r>
              <a:rPr lang="zh-CN" altLang="en-US" b="1" dirty="0" smtClean="0"/>
              <a:t>之外，求</a:t>
            </a:r>
            <a:r>
              <a:rPr lang="en-US" altLang="zh-CN" b="1" dirty="0" smtClean="0"/>
              <a:t>Z</a:t>
            </a:r>
            <a:r>
              <a:rPr lang="zh-CN" altLang="en-US" b="1" dirty="0" smtClean="0"/>
              <a:t>的密度函数不能套公式</a:t>
            </a:r>
            <a:endParaRPr lang="zh-CN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437088" y="5145811"/>
            <a:ext cx="7490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3</a:t>
            </a:r>
            <a:r>
              <a:rPr lang="zh-CN" altLang="en-US" b="1" dirty="0" smtClean="0"/>
              <a:t>、对于</a:t>
            </a:r>
            <a:r>
              <a:rPr lang="en-US" altLang="zh-CN" b="1" dirty="0" smtClean="0"/>
              <a:t>Z=2X+Y,  Z=X+2Y</a:t>
            </a:r>
            <a:r>
              <a:rPr lang="zh-CN" altLang="en-US" b="1" dirty="0" smtClean="0"/>
              <a:t>等函数，如想避开二重积分</a:t>
            </a:r>
            <a:endParaRPr lang="zh-CN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234221" y="5680481"/>
            <a:ext cx="78790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1" dirty="0" smtClean="0"/>
              <a:t>求分布函数时，外限设为常数（包括无穷大），写出积分</a:t>
            </a:r>
            <a:endParaRPr lang="en-US" altLang="zh-CN" b="1" dirty="0" smtClean="0"/>
          </a:p>
          <a:p>
            <a:pPr algn="l"/>
            <a:r>
              <a:rPr lang="zh-CN" altLang="en-US" b="1" dirty="0" smtClean="0"/>
              <a:t>限而不积分，求密度函数时，越过外限对内部积分求导</a:t>
            </a:r>
            <a:endParaRPr lang="zh-CN" altLang="en-US" b="1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autoUpdateAnimBg="0"/>
      <p:bldP spid="12291" grpId="0" autoUpdateAnimBg="0"/>
      <p:bldP spid="12293" grpId="0" animBg="1"/>
      <p:bldP spid="12296" grpId="0" autoUpdateAnimBg="0"/>
      <p:bldP spid="2" grpId="0"/>
      <p:bldP spid="3" grpId="0"/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475656" y="248651"/>
            <a:ext cx="72548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2000" dirty="0"/>
              <a:t>由于</a:t>
            </a:r>
            <a:r>
              <a:rPr lang="en-US" altLang="zh-CN" sz="2000" dirty="0"/>
              <a:t>X</a:t>
            </a:r>
            <a:r>
              <a:rPr lang="zh-CN" altLang="en-US" sz="2000" dirty="0"/>
              <a:t>，</a:t>
            </a:r>
            <a:r>
              <a:rPr lang="en-US" altLang="zh-CN" sz="2000" dirty="0"/>
              <a:t>Y</a:t>
            </a:r>
            <a:r>
              <a:rPr lang="zh-CN" altLang="en-US" sz="2000" dirty="0"/>
              <a:t>相互独立，因此</a:t>
            </a:r>
            <a:r>
              <a:rPr lang="en-US" altLang="zh-CN" sz="2000" dirty="0"/>
              <a:t>Z</a:t>
            </a:r>
            <a:r>
              <a:rPr lang="zh-CN" altLang="en-US" sz="2000" dirty="0"/>
              <a:t>的概率密度为：</a:t>
            </a:r>
            <a:endParaRPr lang="zh-CN" altLang="en-US" sz="2000" dirty="0">
              <a:ea typeface="楷体_GB2312" pitchFamily="49" charset="-122"/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062288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2144775"/>
              </p:ext>
            </p:extLst>
          </p:nvPr>
        </p:nvGraphicFramePr>
        <p:xfrm>
          <a:off x="1187450" y="591386"/>
          <a:ext cx="5638800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1" r:id="rId3" imgW="3984840" imgH="610560" progId="">
                  <p:embed/>
                </p:oleObj>
              </mc:Choice>
              <mc:Fallback>
                <p:oleObj r:id="rId3" imgW="3984840" imgH="610560" progId="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91386"/>
                        <a:ext cx="5638800" cy="906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1483085" y="1494655"/>
            <a:ext cx="53498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2000" dirty="0"/>
              <a:t>因此，</a:t>
            </a:r>
            <a:r>
              <a:rPr lang="en-US" altLang="zh-CN" sz="2000" dirty="0"/>
              <a:t>Z=2X+Y   </a:t>
            </a:r>
            <a:r>
              <a:rPr lang="zh-CN" altLang="en-US" sz="2000" dirty="0"/>
              <a:t>分布函数为</a:t>
            </a:r>
            <a:r>
              <a:rPr lang="en-US" altLang="zh-CN" sz="2000" dirty="0"/>
              <a:t>:</a:t>
            </a:r>
            <a:endParaRPr lang="en-US" altLang="zh-CN" sz="2000" dirty="0">
              <a:ea typeface="楷体_GB2312" pitchFamily="49" charset="-122"/>
            </a:endParaRPr>
          </a:p>
        </p:txBody>
      </p:sp>
      <p:graphicFrame>
        <p:nvGraphicFramePr>
          <p:cNvPr id="133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5152022"/>
              </p:ext>
            </p:extLst>
          </p:nvPr>
        </p:nvGraphicFramePr>
        <p:xfrm>
          <a:off x="1259632" y="1988840"/>
          <a:ext cx="44196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2" name="Equation" r:id="rId5" imgW="3375720" imgH="483480" progId="">
                  <p:embed/>
                </p:oleObj>
              </mc:Choice>
              <mc:Fallback>
                <p:oleObj name="Equation" r:id="rId5" imgW="3375720" imgH="483480" progId="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1988840"/>
                        <a:ext cx="4419600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3033713" y="2871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332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3909960"/>
              </p:ext>
            </p:extLst>
          </p:nvPr>
        </p:nvGraphicFramePr>
        <p:xfrm>
          <a:off x="1259632" y="2420888"/>
          <a:ext cx="6934200" cy="240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3" name="Equation" r:id="rId7" imgW="4060800" imgH="1450080" progId="">
                  <p:embed/>
                </p:oleObj>
              </mc:Choice>
              <mc:Fallback>
                <p:oleObj name="Equation" r:id="rId7" imgW="4060800" imgH="1450080" progId="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2420888"/>
                        <a:ext cx="6934200" cy="2401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691229" y="294818"/>
            <a:ext cx="769441" cy="353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/>
              <a:t>第一步</a:t>
            </a:r>
          </a:p>
        </p:txBody>
      </p: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706215" y="1517739"/>
            <a:ext cx="769441" cy="353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/>
              <a:t>第二步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788010" y="4955614"/>
            <a:ext cx="769441" cy="353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dirty="0"/>
              <a:t>第三步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1751794"/>
              </p:ext>
            </p:extLst>
          </p:nvPr>
        </p:nvGraphicFramePr>
        <p:xfrm>
          <a:off x="2202303" y="5445224"/>
          <a:ext cx="2045845" cy="490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4" r:id="rId9" imgW="1180080" imgH="254520" progId="">
                  <p:embed/>
                </p:oleObj>
              </mc:Choice>
              <mc:Fallback>
                <p:oleObj r:id="rId9" imgW="1180080" imgH="254520" progId="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2303" y="5445224"/>
                        <a:ext cx="2045845" cy="49089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7752498"/>
              </p:ext>
            </p:extLst>
          </p:nvPr>
        </p:nvGraphicFramePr>
        <p:xfrm>
          <a:off x="4248148" y="4725144"/>
          <a:ext cx="2974288" cy="19220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5" r:id="rId11" imgW="2259000" imgH="1450080" progId="">
                  <p:embed/>
                </p:oleObj>
              </mc:Choice>
              <mc:Fallback>
                <p:oleObj r:id="rId11" imgW="2259000" imgH="1450080" progId="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8148" y="4725144"/>
                        <a:ext cx="2974288" cy="19220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1819278" y="4955773"/>
            <a:ext cx="242887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2000" dirty="0" smtClean="0">
                <a:latin typeface="宋体" pitchFamily="2" charset="-122"/>
              </a:rPr>
              <a:t>Z</a:t>
            </a:r>
            <a:r>
              <a:rPr lang="zh-CN" altLang="en-US" sz="2000" dirty="0">
                <a:latin typeface="宋体" pitchFamily="2" charset="-122"/>
              </a:rPr>
              <a:t>的概率密度函数为</a:t>
            </a:r>
            <a:r>
              <a:rPr lang="zh-CN" altLang="en-US" sz="2000" dirty="0">
                <a:ea typeface="楷体_GB2312" pitchFamily="49" charset="-122"/>
              </a:rPr>
              <a:t> </a:t>
            </a: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1763688" y="4005064"/>
            <a:ext cx="2016224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autoUpdateAnimBg="0"/>
      <p:bldP spid="13315" grpId="0" animBg="1"/>
      <p:bldP spid="13317" grpId="0" autoUpdateAnimBg="0"/>
      <p:bldP spid="13319" grpId="0" animBg="1"/>
      <p:bldP spid="14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304800" y="381000"/>
            <a:ext cx="60853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2000" b="1"/>
              <a:t> </a:t>
            </a:r>
            <a:r>
              <a:rPr lang="en-US" altLang="zh-CN" sz="2000" b="1"/>
              <a:t>4</a:t>
            </a:r>
            <a:r>
              <a:rPr lang="zh-CN" altLang="en-US" sz="2000" b="1"/>
              <a:t>、</a:t>
            </a:r>
            <a:r>
              <a:rPr lang="zh-CN" altLang="en-US" sz="2000">
                <a:latin typeface="宋体" pitchFamily="2" charset="-122"/>
              </a:rPr>
              <a:t>设随机变量  </a:t>
            </a:r>
            <a:r>
              <a:rPr lang="en-US" altLang="zh-CN" sz="2000">
                <a:latin typeface="宋体" pitchFamily="2" charset="-122"/>
              </a:rPr>
              <a:t>X,Y </a:t>
            </a:r>
            <a:r>
              <a:rPr lang="zh-CN" altLang="en-US" sz="2000">
                <a:latin typeface="宋体" pitchFamily="2" charset="-122"/>
              </a:rPr>
              <a:t>相互独立，其概率密度分别为</a:t>
            </a:r>
            <a:r>
              <a:rPr lang="zh-CN" altLang="en-US" sz="2000">
                <a:ea typeface="楷体_GB2312" pitchFamily="49" charset="-122"/>
              </a:rPr>
              <a:t> </a:t>
            </a:r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8282573"/>
              </p:ext>
            </p:extLst>
          </p:nvPr>
        </p:nvGraphicFramePr>
        <p:xfrm>
          <a:off x="851096" y="745497"/>
          <a:ext cx="26670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48" r:id="rId3" imgW="1725840" imgH="572400" progId="">
                  <p:embed/>
                </p:oleObj>
              </mc:Choice>
              <mc:Fallback>
                <p:oleObj r:id="rId3" imgW="1725840" imgH="572400" progId="">
                  <p:embed/>
                  <p:pic>
                    <p:nvPicPr>
                      <p:cNvPr id="0" name="Picture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096" y="745497"/>
                        <a:ext cx="2667000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392430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74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8424904"/>
              </p:ext>
            </p:extLst>
          </p:nvPr>
        </p:nvGraphicFramePr>
        <p:xfrm>
          <a:off x="4014025" y="755593"/>
          <a:ext cx="27432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49" r:id="rId5" imgW="1687680" imgH="610560" progId="">
                  <p:embed/>
                </p:oleObj>
              </mc:Choice>
              <mc:Fallback>
                <p:oleObj r:id="rId5" imgW="1687680" imgH="610560" progId="">
                  <p:embed/>
                  <p:pic>
                    <p:nvPicPr>
                      <p:cNvPr id="0" name="Picture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4025" y="755593"/>
                        <a:ext cx="274320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3266660"/>
              </p:ext>
            </p:extLst>
          </p:nvPr>
        </p:nvGraphicFramePr>
        <p:xfrm>
          <a:off x="4139952" y="1741693"/>
          <a:ext cx="1368425" cy="29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50" r:id="rId7" imgW="762331" imgH="165172" progId="">
                  <p:embed/>
                </p:oleObj>
              </mc:Choice>
              <mc:Fallback>
                <p:oleObj r:id="rId7" imgW="762331" imgH="165172" progId="">
                  <p:embed/>
                  <p:pic>
                    <p:nvPicPr>
                      <p:cNvPr id="0" name="Picture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1741693"/>
                        <a:ext cx="1368425" cy="290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827584" y="1741693"/>
            <a:ext cx="345479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2000" dirty="0">
                <a:latin typeface="宋体" pitchFamily="2" charset="-122"/>
              </a:rPr>
              <a:t>求随机变量</a:t>
            </a:r>
            <a:r>
              <a:rPr lang="en-US" altLang="zh-CN" sz="2000" dirty="0">
                <a:latin typeface="宋体" pitchFamily="2" charset="-122"/>
              </a:rPr>
              <a:t>Z</a:t>
            </a:r>
            <a:r>
              <a:rPr lang="zh-CN" altLang="en-US" sz="2000" dirty="0">
                <a:latin typeface="宋体" pitchFamily="2" charset="-122"/>
              </a:rPr>
              <a:t>概率密度函数，</a:t>
            </a:r>
            <a:r>
              <a:rPr lang="zh-CN" altLang="en-US" sz="2000" dirty="0">
                <a:ea typeface="楷体_GB2312" pitchFamily="49" charset="-122"/>
              </a:rPr>
              <a:t> </a:t>
            </a:r>
          </a:p>
        </p:txBody>
      </p:sp>
      <p:sp>
        <p:nvSpPr>
          <p:cNvPr id="16393" name="Text Box 13"/>
          <p:cNvSpPr txBox="1">
            <a:spLocks noChangeArrowheads="1"/>
          </p:cNvSpPr>
          <p:nvPr/>
        </p:nvSpPr>
        <p:spPr bwMode="auto">
          <a:xfrm>
            <a:off x="674489" y="2325757"/>
            <a:ext cx="1025922" cy="353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/>
              <a:t>说明：除</a:t>
            </a:r>
          </a:p>
        </p:txBody>
      </p:sp>
      <p:graphicFrame>
        <p:nvGraphicFramePr>
          <p:cNvPr id="17422" name="Object 14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783238723"/>
              </p:ext>
            </p:extLst>
          </p:nvPr>
        </p:nvGraphicFramePr>
        <p:xfrm>
          <a:off x="1979613" y="2376557"/>
          <a:ext cx="1152525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51" name="Equation" r:id="rId9" imgW="685502" imgH="165028" progId="Equation.3">
                  <p:embed/>
                </p:oleObj>
              </mc:Choice>
              <mc:Fallback>
                <p:oleObj name="Equation" r:id="rId9" imgW="685502" imgH="165028" progId="Equation.3">
                  <p:embed/>
                  <p:pic>
                    <p:nvPicPr>
                      <p:cNvPr id="0" name="Picture 14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376557"/>
                        <a:ext cx="1152525" cy="27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5" name="Object 25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68194821"/>
              </p:ext>
            </p:extLst>
          </p:nvPr>
        </p:nvGraphicFramePr>
        <p:xfrm>
          <a:off x="827584" y="4005064"/>
          <a:ext cx="4175125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52" name="Equation" r:id="rId11" imgW="2641600" imgH="254000" progId="Equation.3">
                  <p:embed/>
                </p:oleObj>
              </mc:Choice>
              <mc:Fallback>
                <p:oleObj name="Equation" r:id="rId11" imgW="2641600" imgH="254000" progId="Equation.3">
                  <p:embed/>
                  <p:pic>
                    <p:nvPicPr>
                      <p:cNvPr id="0" name="Picture 14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4005064"/>
                        <a:ext cx="4175125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6" name="Object 33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206967123"/>
              </p:ext>
            </p:extLst>
          </p:nvPr>
        </p:nvGraphicFramePr>
        <p:xfrm>
          <a:off x="1300163" y="4611688"/>
          <a:ext cx="2222500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53" name="Equation" r:id="rId13" imgW="1422360" imgH="330120" progId="Equation.DSMT4">
                  <p:embed/>
                </p:oleObj>
              </mc:Choice>
              <mc:Fallback>
                <p:oleObj name="Equation" r:id="rId13" imgW="1422360" imgH="330120" progId="Equation.DSMT4">
                  <p:embed/>
                  <p:pic>
                    <p:nvPicPr>
                      <p:cNvPr id="0" name="Picture 14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163" y="4611688"/>
                        <a:ext cx="2222500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7" name="Text Box 16"/>
          <p:cNvSpPr txBox="1">
            <a:spLocks noChangeArrowheads="1"/>
          </p:cNvSpPr>
          <p:nvPr/>
        </p:nvSpPr>
        <p:spPr bwMode="auto">
          <a:xfrm>
            <a:off x="3709392" y="2376557"/>
            <a:ext cx="3077766" cy="353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/>
              <a:t>之外，不可以直接使用公式</a:t>
            </a:r>
          </a:p>
        </p:txBody>
      </p:sp>
      <p:sp>
        <p:nvSpPr>
          <p:cNvPr id="16399" name="Line 29"/>
          <p:cNvSpPr>
            <a:spLocks noChangeShapeType="1"/>
          </p:cNvSpPr>
          <p:nvPr/>
        </p:nvSpPr>
        <p:spPr bwMode="auto">
          <a:xfrm>
            <a:off x="6156325" y="5734050"/>
            <a:ext cx="2376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>
            <a:spAutoFit/>
          </a:bodyPr>
          <a:lstStyle/>
          <a:p>
            <a:endParaRPr lang="zh-CN" altLang="en-US"/>
          </a:p>
        </p:txBody>
      </p:sp>
      <p:sp>
        <p:nvSpPr>
          <p:cNvPr id="16400" name="Line 31"/>
          <p:cNvSpPr>
            <a:spLocks noChangeShapeType="1"/>
          </p:cNvSpPr>
          <p:nvPr/>
        </p:nvSpPr>
        <p:spPr bwMode="auto">
          <a:xfrm flipV="1">
            <a:off x="7235825" y="4581525"/>
            <a:ext cx="0" cy="172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>
            <a:spAutoFit/>
          </a:bodyPr>
          <a:lstStyle/>
          <a:p>
            <a:endParaRPr lang="zh-CN" altLang="en-US"/>
          </a:p>
        </p:txBody>
      </p:sp>
      <p:sp>
        <p:nvSpPr>
          <p:cNvPr id="16401" name="Line 32"/>
          <p:cNvSpPr>
            <a:spLocks noChangeShapeType="1"/>
          </p:cNvSpPr>
          <p:nvPr/>
        </p:nvSpPr>
        <p:spPr bwMode="auto">
          <a:xfrm>
            <a:off x="6588125" y="4652963"/>
            <a:ext cx="2160588" cy="151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>
            <a:spAutoFit/>
          </a:bodyPr>
          <a:lstStyle/>
          <a:p>
            <a:endParaRPr lang="zh-CN" altLang="en-US"/>
          </a:p>
        </p:txBody>
      </p:sp>
      <p:graphicFrame>
        <p:nvGraphicFramePr>
          <p:cNvPr id="16402" name="Object 42"/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4122783784"/>
              </p:ext>
            </p:extLst>
          </p:nvPr>
        </p:nvGraphicFramePr>
        <p:xfrm>
          <a:off x="943184" y="5301208"/>
          <a:ext cx="2276475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54" name="Equation" r:id="rId15" imgW="2654280" imgH="736560" progId="Equation.DSMT4">
                  <p:embed/>
                </p:oleObj>
              </mc:Choice>
              <mc:Fallback>
                <p:oleObj name="Equation" r:id="rId15" imgW="2654280" imgH="736560" progId="Equation.DSMT4">
                  <p:embed/>
                  <p:pic>
                    <p:nvPicPr>
                      <p:cNvPr id="0" name="Picture 14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3184" y="5301208"/>
                        <a:ext cx="2276475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直接连接符 2"/>
          <p:cNvCxnSpPr/>
          <p:nvPr/>
        </p:nvCxnSpPr>
        <p:spPr bwMode="auto">
          <a:xfrm>
            <a:off x="395536" y="2154058"/>
            <a:ext cx="813727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TextBox 3"/>
          <p:cNvSpPr txBox="1"/>
          <p:nvPr/>
        </p:nvSpPr>
        <p:spPr>
          <a:xfrm>
            <a:off x="946562" y="2736920"/>
            <a:ext cx="65383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accent2"/>
                </a:solidFill>
              </a:rPr>
              <a:t>经验：对于</a:t>
            </a:r>
            <a:r>
              <a:rPr lang="en-US" altLang="zh-CN" sz="2000" b="1" dirty="0" smtClean="0">
                <a:solidFill>
                  <a:schemeClr val="accent2"/>
                </a:solidFill>
              </a:rPr>
              <a:t>Z=2X+Y,    Z=X+2Y,      Z=X-Y,</a:t>
            </a:r>
            <a:r>
              <a:rPr lang="zh-CN" altLang="en-US" sz="2000" b="1" dirty="0" smtClean="0">
                <a:solidFill>
                  <a:schemeClr val="accent2"/>
                </a:solidFill>
              </a:rPr>
              <a:t>注意</a:t>
            </a:r>
            <a:endParaRPr lang="en-US" altLang="zh-CN" sz="2000" b="1" dirty="0" smtClean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2"/>
                </a:solidFill>
              </a:rPr>
              <a:t>一</a:t>
            </a:r>
            <a:r>
              <a:rPr lang="zh-CN" altLang="en-US" sz="2000" b="1" dirty="0" smtClean="0">
                <a:solidFill>
                  <a:schemeClr val="accent2"/>
                </a:solidFill>
              </a:rPr>
              <a:t>个变量的系数为</a:t>
            </a:r>
            <a:r>
              <a:rPr lang="en-US" altLang="zh-CN" sz="2000" b="1" dirty="0" smtClean="0">
                <a:solidFill>
                  <a:schemeClr val="accent2"/>
                </a:solidFill>
              </a:rPr>
              <a:t>1</a:t>
            </a:r>
            <a:r>
              <a:rPr lang="zh-CN" altLang="en-US" sz="2000" b="1" dirty="0" smtClean="0">
                <a:solidFill>
                  <a:schemeClr val="accent2"/>
                </a:solidFill>
              </a:rPr>
              <a:t>，对另一个变量积分有“类似公式”</a:t>
            </a:r>
            <a:endParaRPr lang="zh-CN" altLang="en-US" sz="20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autoUpdateAnimBg="0"/>
      <p:bldP spid="17413" grpId="0" animBg="1"/>
      <p:bldP spid="17416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910013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zh-CN" altLang="en-US" sz="2800">
              <a:ea typeface="楷体_GB2312" pitchFamily="49" charset="-122"/>
            </a:endParaRPr>
          </a:p>
        </p:txBody>
      </p:sp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1331913" y="404813"/>
          <a:ext cx="2160587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99" name="Equation" r:id="rId3" imgW="1725840" imgH="572400" progId="">
                  <p:embed/>
                </p:oleObj>
              </mc:Choice>
              <mc:Fallback>
                <p:oleObj name="Equation" r:id="rId3" imgW="1725840" imgH="572400" progId="">
                  <p:embed/>
                  <p:pic>
                    <p:nvPicPr>
                      <p:cNvPr id="0" name="Picture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04813"/>
                        <a:ext cx="2160587" cy="746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392430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26630" name="Object 6"/>
          <p:cNvGraphicFramePr>
            <a:graphicFrameLocks noChangeAspect="1"/>
          </p:cNvGraphicFramePr>
          <p:nvPr/>
        </p:nvGraphicFramePr>
        <p:xfrm>
          <a:off x="4211638" y="333375"/>
          <a:ext cx="2160587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0" r:id="rId5" imgW="1687680" imgH="610560" progId="">
                  <p:embed/>
                </p:oleObj>
              </mc:Choice>
              <mc:Fallback>
                <p:oleObj r:id="rId5" imgW="1687680" imgH="610560" progId="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333375"/>
                        <a:ext cx="2160587" cy="809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Line 15"/>
          <p:cNvSpPr>
            <a:spLocks noChangeShapeType="1"/>
          </p:cNvSpPr>
          <p:nvPr/>
        </p:nvSpPr>
        <p:spPr bwMode="auto">
          <a:xfrm>
            <a:off x="5868988" y="4005263"/>
            <a:ext cx="2376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>
            <a:spAutoFit/>
          </a:bodyPr>
          <a:lstStyle/>
          <a:p>
            <a:endParaRPr lang="zh-CN" altLang="en-US"/>
          </a:p>
        </p:txBody>
      </p:sp>
      <p:sp>
        <p:nvSpPr>
          <p:cNvPr id="17415" name="Line 16"/>
          <p:cNvSpPr>
            <a:spLocks noChangeShapeType="1"/>
          </p:cNvSpPr>
          <p:nvPr/>
        </p:nvSpPr>
        <p:spPr bwMode="auto">
          <a:xfrm flipV="1">
            <a:off x="6948488" y="2852738"/>
            <a:ext cx="0" cy="172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>
            <a:spAutoFit/>
          </a:bodyPr>
          <a:lstStyle/>
          <a:p>
            <a:endParaRPr lang="zh-CN" altLang="en-US"/>
          </a:p>
        </p:txBody>
      </p:sp>
      <p:graphicFrame>
        <p:nvGraphicFramePr>
          <p:cNvPr id="17416" name="Object 18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6243661"/>
              </p:ext>
            </p:extLst>
          </p:nvPr>
        </p:nvGraphicFramePr>
        <p:xfrm>
          <a:off x="1173163" y="2259013"/>
          <a:ext cx="2100262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1" name="Equation" r:id="rId7" imgW="1625400" imgH="457200" progId="Equation.DSMT4">
                  <p:embed/>
                </p:oleObj>
              </mc:Choice>
              <mc:Fallback>
                <p:oleObj name="Equation" r:id="rId7" imgW="1625400" imgH="457200" progId="Equation.DSMT4">
                  <p:embed/>
                  <p:pic>
                    <p:nvPicPr>
                      <p:cNvPr id="0" name="Picture 10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3163" y="2259013"/>
                        <a:ext cx="2100262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7" name="Object 36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122107832"/>
              </p:ext>
            </p:extLst>
          </p:nvPr>
        </p:nvGraphicFramePr>
        <p:xfrm>
          <a:off x="1259632" y="1340768"/>
          <a:ext cx="5184775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2" name="Equation" r:id="rId9" imgW="2997200" imgH="482600" progId="Equation.3">
                  <p:embed/>
                </p:oleObj>
              </mc:Choice>
              <mc:Fallback>
                <p:oleObj name="Equation" r:id="rId9" imgW="2997200" imgH="482600" progId="Equation.3">
                  <p:embed/>
                  <p:pic>
                    <p:nvPicPr>
                      <p:cNvPr id="0" name="Picture 10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1340768"/>
                        <a:ext cx="5184775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8" name="Text Box 29"/>
          <p:cNvSpPr txBox="1">
            <a:spLocks noChangeArrowheads="1"/>
          </p:cNvSpPr>
          <p:nvPr/>
        </p:nvSpPr>
        <p:spPr bwMode="auto">
          <a:xfrm>
            <a:off x="8096250" y="4048125"/>
            <a:ext cx="1524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x</a:t>
            </a:r>
          </a:p>
        </p:txBody>
      </p:sp>
      <p:sp>
        <p:nvSpPr>
          <p:cNvPr id="17419" name="Text Box 30"/>
          <p:cNvSpPr txBox="1">
            <a:spLocks noChangeArrowheads="1"/>
          </p:cNvSpPr>
          <p:nvPr/>
        </p:nvSpPr>
        <p:spPr bwMode="auto">
          <a:xfrm>
            <a:off x="6665913" y="2606675"/>
            <a:ext cx="134937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z</a:t>
            </a:r>
          </a:p>
        </p:txBody>
      </p:sp>
      <p:graphicFrame>
        <p:nvGraphicFramePr>
          <p:cNvPr id="17420" name="Object 49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859378654"/>
              </p:ext>
            </p:extLst>
          </p:nvPr>
        </p:nvGraphicFramePr>
        <p:xfrm>
          <a:off x="1187624" y="3017838"/>
          <a:ext cx="3816350" cy="211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3" name="Equation" r:id="rId11" imgW="2108200" imgH="1168400" progId="">
                  <p:embed/>
                </p:oleObj>
              </mc:Choice>
              <mc:Fallback>
                <p:oleObj name="Equation" r:id="rId11" imgW="2108200" imgH="1168400" progId="">
                  <p:embed/>
                  <p:pic>
                    <p:nvPicPr>
                      <p:cNvPr id="0" name="Picture 10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3017838"/>
                        <a:ext cx="3816350" cy="211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1" name="Line 52"/>
          <p:cNvSpPr>
            <a:spLocks noChangeShapeType="1"/>
          </p:cNvSpPr>
          <p:nvPr/>
        </p:nvSpPr>
        <p:spPr bwMode="auto">
          <a:xfrm>
            <a:off x="7812088" y="2349500"/>
            <a:ext cx="0" cy="2374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>
            <a:spAutoFit/>
          </a:bodyPr>
          <a:lstStyle/>
          <a:p>
            <a:endParaRPr lang="zh-CN" altLang="en-US"/>
          </a:p>
        </p:txBody>
      </p:sp>
      <p:sp>
        <p:nvSpPr>
          <p:cNvPr id="17422" name="Line 53"/>
          <p:cNvSpPr>
            <a:spLocks noChangeShapeType="1"/>
          </p:cNvSpPr>
          <p:nvPr/>
        </p:nvSpPr>
        <p:spPr bwMode="auto">
          <a:xfrm flipV="1">
            <a:off x="6948488" y="2565400"/>
            <a:ext cx="863600" cy="143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autoUpdateAnimBg="0"/>
      <p:bldP spid="266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368300" y="6350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06" r:id="rId3" imgW="177963" imgH="304853" progId="Equation.DSMT4">
                  <p:embed/>
                </p:oleObj>
              </mc:Choice>
              <mc:Fallback>
                <p:oleObj r:id="rId3" imgW="177963" imgH="30485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" y="6350"/>
                        <a:ext cx="177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3502251"/>
              </p:ext>
            </p:extLst>
          </p:nvPr>
        </p:nvGraphicFramePr>
        <p:xfrm>
          <a:off x="1043608" y="1412776"/>
          <a:ext cx="7213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07" r:id="rId5" imgW="7207661" imgH="406365" progId="Equation.DSMT4">
                  <p:embed/>
                </p:oleObj>
              </mc:Choice>
              <mc:Fallback>
                <p:oleObj r:id="rId5" imgW="7207661" imgH="40636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1412776"/>
                        <a:ext cx="7213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5407830"/>
              </p:ext>
            </p:extLst>
          </p:nvPr>
        </p:nvGraphicFramePr>
        <p:xfrm>
          <a:off x="1161859" y="2057400"/>
          <a:ext cx="4876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08" r:id="rId7" imgW="4875001" imgH="381152" progId="Equation.DSMT4">
                  <p:embed/>
                </p:oleObj>
              </mc:Choice>
              <mc:Fallback>
                <p:oleObj r:id="rId7" imgW="4875001" imgH="38115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1859" y="2057400"/>
                        <a:ext cx="48768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Line 5"/>
          <p:cNvSpPr>
            <a:spLocks noChangeShapeType="1"/>
          </p:cNvSpPr>
          <p:nvPr/>
        </p:nvSpPr>
        <p:spPr bwMode="auto">
          <a:xfrm>
            <a:off x="2152459" y="3200400"/>
            <a:ext cx="44958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>
            <a:spAutoFit/>
          </a:bodyPr>
          <a:lstStyle/>
          <a:p>
            <a:endParaRPr lang="zh-CN" altLang="en-US"/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>
            <a:off x="3066859" y="2667000"/>
            <a:ext cx="0" cy="11430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>
            <a:spAutoFit/>
          </a:bodyPr>
          <a:lstStyle/>
          <a:p>
            <a:endParaRPr lang="zh-CN" altLang="en-US"/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2347722" y="2654300"/>
            <a:ext cx="220662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>
            <a:spAutoFit/>
          </a:bodyPr>
          <a:lstStyle/>
          <a:p>
            <a:r>
              <a:rPr lang="zh-CN" altLang="zh-CN" b="1"/>
              <a:t>X</a:t>
            </a: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2398522" y="3352800"/>
            <a:ext cx="185737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>
            <a:spAutoFit/>
          </a:bodyPr>
          <a:lstStyle/>
          <a:p>
            <a:r>
              <a:rPr lang="zh-CN" altLang="zh-CN" b="1"/>
              <a:t>P</a:t>
            </a: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3447859" y="2667000"/>
            <a:ext cx="26670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>
            <a:spAutoFit/>
          </a:bodyPr>
          <a:lstStyle/>
          <a:p>
            <a:r>
              <a:rPr lang="zh-CN" altLang="zh-CN" b="1"/>
              <a:t>1              2               3</a:t>
            </a:r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3295459" y="3352800"/>
            <a:ext cx="28956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>
            <a:spAutoFit/>
          </a:bodyPr>
          <a:lstStyle/>
          <a:p>
            <a:r>
              <a:rPr lang="zh-CN" altLang="zh-CN" b="1"/>
              <a:t>0.2           0.3            0.5</a:t>
            </a:r>
          </a:p>
        </p:txBody>
      </p:sp>
      <p:graphicFrame>
        <p:nvGraphicFramePr>
          <p:cNvPr id="1229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1405720"/>
              </p:ext>
            </p:extLst>
          </p:nvPr>
        </p:nvGraphicFramePr>
        <p:xfrm>
          <a:off x="1390459" y="3962400"/>
          <a:ext cx="30607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09" r:id="rId9" imgW="3058362" imgH="355609" progId="Equation.DSMT4">
                  <p:embed/>
                </p:oleObj>
              </mc:Choice>
              <mc:Fallback>
                <p:oleObj r:id="rId9" imgW="3058362" imgH="35560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459" y="3962400"/>
                        <a:ext cx="30607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"/>
          <p:cNvSpPr txBox="1">
            <a:spLocks noChangeArrowheads="1"/>
          </p:cNvSpPr>
          <p:nvPr/>
        </p:nvSpPr>
        <p:spPr bwMode="auto">
          <a:xfrm>
            <a:off x="1009650" y="271463"/>
            <a:ext cx="58007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计算题型之四     求</a:t>
            </a:r>
            <a:r>
              <a:rPr lang="en-US" altLang="zh-CN" b="1" dirty="0"/>
              <a:t>Z=Z(X,Y</a:t>
            </a:r>
            <a:r>
              <a:rPr lang="zh-CN" altLang="en-US" b="1" dirty="0"/>
              <a:t>）的密度函数</a:t>
            </a:r>
          </a:p>
        </p:txBody>
      </p:sp>
      <p:cxnSp>
        <p:nvCxnSpPr>
          <p:cNvPr id="13" name="直接连接符 3"/>
          <p:cNvCxnSpPr>
            <a:cxnSpLocks noChangeShapeType="1"/>
          </p:cNvCxnSpPr>
          <p:nvPr/>
        </p:nvCxnSpPr>
        <p:spPr bwMode="auto">
          <a:xfrm>
            <a:off x="457200" y="731838"/>
            <a:ext cx="836453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0267834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1009650" y="271463"/>
            <a:ext cx="58007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计算题型之四     求</a:t>
            </a:r>
            <a:r>
              <a:rPr lang="en-US" altLang="zh-CN" b="1" dirty="0"/>
              <a:t>Z=Z(X,Y</a:t>
            </a:r>
            <a:r>
              <a:rPr lang="zh-CN" altLang="en-US" b="1" dirty="0"/>
              <a:t>）的密度函数</a:t>
            </a:r>
          </a:p>
        </p:txBody>
      </p:sp>
      <p:cxnSp>
        <p:nvCxnSpPr>
          <p:cNvPr id="7" name="直接连接符 3"/>
          <p:cNvCxnSpPr>
            <a:cxnSpLocks noChangeShapeType="1"/>
          </p:cNvCxnSpPr>
          <p:nvPr/>
        </p:nvCxnSpPr>
        <p:spPr bwMode="auto">
          <a:xfrm>
            <a:off x="457200" y="731838"/>
            <a:ext cx="836453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441324" y="924689"/>
            <a:ext cx="65614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1</a:t>
            </a:r>
            <a:r>
              <a:rPr lang="zh-CN" altLang="en-US" sz="2000" dirty="0" smtClean="0"/>
              <a:t>、设相互独立的随机变量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Y</a:t>
            </a:r>
            <a:r>
              <a:rPr lang="zh-CN" altLang="en-US" sz="2000" dirty="0" smtClean="0"/>
              <a:t>均服从</a:t>
            </a:r>
            <a:r>
              <a:rPr lang="en-US" altLang="zh-CN" sz="2000" dirty="0" smtClean="0"/>
              <a:t>[0,3]</a:t>
            </a:r>
            <a:r>
              <a:rPr lang="zh-CN" altLang="en-US" sz="2000" dirty="0" smtClean="0"/>
              <a:t>的均匀分布，</a:t>
            </a:r>
            <a:endParaRPr lang="zh-CN" altLang="en-US" sz="2000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0423562"/>
              </p:ext>
            </p:extLst>
          </p:nvPr>
        </p:nvGraphicFramePr>
        <p:xfrm>
          <a:off x="755576" y="1556792"/>
          <a:ext cx="3035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5" name="Equation" r:id="rId3" imgW="3035300" imgH="330200" progId="">
                  <p:embed/>
                </p:oleObj>
              </mc:Choice>
              <mc:Fallback>
                <p:oleObj name="Equation" r:id="rId3" imgW="3035300" imgH="330200" progId="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556792"/>
                        <a:ext cx="30353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4125202"/>
              </p:ext>
            </p:extLst>
          </p:nvPr>
        </p:nvGraphicFramePr>
        <p:xfrm>
          <a:off x="813730" y="2060848"/>
          <a:ext cx="58166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6" name="Equation" r:id="rId5" imgW="5816600" imgH="635000" progId="">
                  <p:embed/>
                </p:oleObj>
              </mc:Choice>
              <mc:Fallback>
                <p:oleObj name="Equation" r:id="rId5" imgW="5816600" imgH="635000" progId="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3730" y="2060848"/>
                        <a:ext cx="5816600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58957" y="3212976"/>
            <a:ext cx="6526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2</a:t>
            </a:r>
            <a:r>
              <a:rPr lang="zh-CN" altLang="en-US" sz="2000" dirty="0" smtClean="0"/>
              <a:t>、设相互独立的随机变量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Y</a:t>
            </a:r>
            <a:r>
              <a:rPr lang="zh-CN" altLang="en-US" sz="2000" dirty="0" smtClean="0"/>
              <a:t>均服从</a:t>
            </a:r>
            <a:r>
              <a:rPr lang="en-US" altLang="zh-CN" sz="2000" dirty="0" smtClean="0"/>
              <a:t>E(1)</a:t>
            </a:r>
            <a:r>
              <a:rPr lang="zh-CN" altLang="en-US" sz="2000" dirty="0" smtClean="0"/>
              <a:t>的均匀分布，</a:t>
            </a:r>
            <a:endParaRPr lang="zh-CN" altLang="en-US" sz="2000" dirty="0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4476154"/>
              </p:ext>
            </p:extLst>
          </p:nvPr>
        </p:nvGraphicFramePr>
        <p:xfrm>
          <a:off x="774700" y="3844925"/>
          <a:ext cx="2997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7" name="Equation" r:id="rId7" imgW="2997200" imgH="330200" progId="">
                  <p:embed/>
                </p:oleObj>
              </mc:Choice>
              <mc:Fallback>
                <p:oleObj name="Equation" r:id="rId7" imgW="2997200" imgH="330200" progId="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700" y="3844925"/>
                        <a:ext cx="29972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2368802"/>
              </p:ext>
            </p:extLst>
          </p:nvPr>
        </p:nvGraphicFramePr>
        <p:xfrm>
          <a:off x="683568" y="4365104"/>
          <a:ext cx="6629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8" name="Equation" r:id="rId9" imgW="6629400" imgH="342900" progId="">
                  <p:embed/>
                </p:oleObj>
              </mc:Choice>
              <mc:Fallback>
                <p:oleObj name="Equation" r:id="rId9" imgW="6629400" imgH="342900" progId="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4365104"/>
                        <a:ext cx="66294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1"/>
          <p:cNvSpPr txBox="1">
            <a:spLocks noChangeArrowheads="1"/>
          </p:cNvSpPr>
          <p:nvPr/>
        </p:nvSpPr>
        <p:spPr bwMode="auto">
          <a:xfrm>
            <a:off x="1908175" y="534988"/>
            <a:ext cx="4724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/>
              <a:t>计算题型之五       数字特征的应用</a:t>
            </a:r>
          </a:p>
        </p:txBody>
      </p:sp>
      <p:cxnSp>
        <p:nvCxnSpPr>
          <p:cNvPr id="20483" name="直接连接符 3"/>
          <p:cNvCxnSpPr>
            <a:cxnSpLocks noChangeShapeType="1"/>
          </p:cNvCxnSpPr>
          <p:nvPr/>
        </p:nvCxnSpPr>
        <p:spPr bwMode="auto">
          <a:xfrm>
            <a:off x="468313" y="1196975"/>
            <a:ext cx="8351837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476606" y="1412776"/>
            <a:ext cx="8307082" cy="1880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/>
              <a:t>例   一工厂生产的某种设备的寿命</a:t>
            </a:r>
            <a:r>
              <a:rPr lang="en-US" altLang="zh-CN" sz="2000" b="1" dirty="0" smtClean="0"/>
              <a:t>X</a:t>
            </a:r>
            <a:r>
              <a:rPr lang="zh-CN" altLang="en-US" sz="2000" b="1" dirty="0" smtClean="0"/>
              <a:t>（以年计）服从参数</a:t>
            </a:r>
            <a:r>
              <a:rPr lang="el-GR" altLang="zh-CN" sz="2000" b="1" dirty="0" smtClean="0"/>
              <a:t>λ</a:t>
            </a:r>
            <a:r>
              <a:rPr lang="en-US" altLang="zh-CN" sz="2000" b="1" dirty="0" smtClean="0"/>
              <a:t>=1/4</a:t>
            </a:r>
            <a:r>
              <a:rPr lang="zh-CN" altLang="en-US" sz="2000" b="1" dirty="0" smtClean="0"/>
              <a:t>的指数</a:t>
            </a:r>
            <a:endParaRPr lang="en-US" altLang="zh-CN" sz="2000" b="1" dirty="0" smtClean="0"/>
          </a:p>
          <a:p>
            <a:pPr algn="l">
              <a:lnSpc>
                <a:spcPct val="150000"/>
              </a:lnSpc>
            </a:pPr>
            <a:r>
              <a:rPr lang="zh-CN" altLang="en-US" sz="2000" b="1" dirty="0" smtClean="0"/>
              <a:t>分布，工厂规定，出售的设备若在一年内损坏可予以调换。工厂出售</a:t>
            </a:r>
            <a:endParaRPr lang="en-US" altLang="zh-CN" sz="2000" b="1" dirty="0" smtClean="0"/>
          </a:p>
          <a:p>
            <a:pPr algn="l">
              <a:lnSpc>
                <a:spcPct val="150000"/>
              </a:lnSpc>
            </a:pPr>
            <a:r>
              <a:rPr lang="zh-CN" altLang="en-US" sz="2000" b="1" dirty="0"/>
              <a:t>一</a:t>
            </a:r>
            <a:r>
              <a:rPr lang="zh-CN" altLang="en-US" sz="2000" b="1" dirty="0" smtClean="0"/>
              <a:t>台设备可盈利</a:t>
            </a:r>
            <a:r>
              <a:rPr lang="en-US" altLang="zh-CN" sz="2000" b="1" dirty="0" smtClean="0"/>
              <a:t>100</a:t>
            </a:r>
            <a:r>
              <a:rPr lang="zh-CN" altLang="en-US" sz="2000" b="1" dirty="0" smtClean="0"/>
              <a:t>元，调换一台设备厂方需花费</a:t>
            </a:r>
            <a:r>
              <a:rPr lang="en-US" altLang="zh-CN" sz="2000" b="1" dirty="0" smtClean="0"/>
              <a:t>300</a:t>
            </a:r>
            <a:r>
              <a:rPr lang="zh-CN" altLang="en-US" sz="2000" b="1" dirty="0" smtClean="0"/>
              <a:t>元（即损失</a:t>
            </a:r>
            <a:r>
              <a:rPr lang="en-US" altLang="zh-CN" sz="2000" b="1" dirty="0" smtClean="0"/>
              <a:t>200</a:t>
            </a:r>
            <a:r>
              <a:rPr lang="zh-CN" altLang="en-US" sz="2000" b="1" dirty="0" smtClean="0"/>
              <a:t>元）</a:t>
            </a:r>
            <a:endParaRPr lang="en-US" altLang="zh-CN" sz="2000" b="1" dirty="0" smtClean="0"/>
          </a:p>
          <a:p>
            <a:pPr algn="l">
              <a:lnSpc>
                <a:spcPct val="150000"/>
              </a:lnSpc>
            </a:pPr>
            <a:r>
              <a:rPr lang="zh-CN" altLang="en-US" sz="2000" b="1" dirty="0"/>
              <a:t>试</a:t>
            </a:r>
            <a:r>
              <a:rPr lang="zh-CN" altLang="en-US" sz="2000" b="1" dirty="0" smtClean="0"/>
              <a:t>求厂方出售一台设备净盈利的数学期望。</a:t>
            </a:r>
            <a:endParaRPr lang="zh-CN" alt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636035" y="3650128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两种解答均可：</a:t>
            </a:r>
            <a:endParaRPr lang="en-US" altLang="zh-CN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36035" y="5085184"/>
            <a:ext cx="6016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、以获利额为随机变量</a:t>
            </a:r>
            <a:r>
              <a:rPr lang="en-US" altLang="zh-CN" b="1" dirty="0" smtClean="0"/>
              <a:t>Y</a:t>
            </a:r>
            <a:r>
              <a:rPr lang="zh-CN" altLang="en-US" b="1" dirty="0" smtClean="0"/>
              <a:t>，写出</a:t>
            </a:r>
            <a:r>
              <a:rPr lang="en-US" altLang="zh-CN" b="1" dirty="0" smtClean="0"/>
              <a:t>Y</a:t>
            </a:r>
            <a:r>
              <a:rPr lang="zh-CN" altLang="en-US" b="1" dirty="0" smtClean="0"/>
              <a:t>的分布律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1115616" y="4365104"/>
            <a:ext cx="597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1</a:t>
            </a:r>
            <a:r>
              <a:rPr lang="zh-CN" altLang="en-US" b="1" dirty="0"/>
              <a:t>、利用随机变量的函数的数学期望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图片 30"/>
          <p:cNvGraphicFramePr>
            <a:graphicFrameLocks noChangeAspect="1"/>
          </p:cNvGraphicFramePr>
          <p:nvPr/>
        </p:nvGraphicFramePr>
        <p:xfrm>
          <a:off x="1763713" y="1001713"/>
          <a:ext cx="2160587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7" name="Equation" r:id="rId3" imgW="1308668" imgH="228699" progId="">
                  <p:embed/>
                </p:oleObj>
              </mc:Choice>
              <mc:Fallback>
                <p:oleObj name="Equation" r:id="rId3" imgW="1308668" imgH="228699" progId="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001713"/>
                        <a:ext cx="2160587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图片 31"/>
          <p:cNvGraphicFramePr>
            <a:graphicFrameLocks noChangeAspect="1"/>
          </p:cNvGraphicFramePr>
          <p:nvPr/>
        </p:nvGraphicFramePr>
        <p:xfrm>
          <a:off x="5148263" y="1001713"/>
          <a:ext cx="1439862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8" name="Equation" r:id="rId5" imgW="762331" imgH="203288" progId="">
                  <p:embed/>
                </p:oleObj>
              </mc:Choice>
              <mc:Fallback>
                <p:oleObj name="Equation" r:id="rId5" imgW="762331" imgH="203288" progId="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1001713"/>
                        <a:ext cx="1439862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图片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0220730"/>
              </p:ext>
            </p:extLst>
          </p:nvPr>
        </p:nvGraphicFramePr>
        <p:xfrm>
          <a:off x="1020763" y="2420938"/>
          <a:ext cx="3419475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9" name="Equation" r:id="rId7" imgW="1892160" imgH="431640" progId="">
                  <p:embed/>
                </p:oleObj>
              </mc:Choice>
              <mc:Fallback>
                <p:oleObj name="Equation" r:id="rId7" imgW="1892160" imgH="431640" progId="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0763" y="2420938"/>
                        <a:ext cx="3419475" cy="776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图片 34"/>
          <p:cNvGraphicFramePr>
            <a:graphicFrameLocks noChangeAspect="1"/>
          </p:cNvGraphicFramePr>
          <p:nvPr/>
        </p:nvGraphicFramePr>
        <p:xfrm>
          <a:off x="1076325" y="3284538"/>
          <a:ext cx="2987675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0" name="Equation" r:id="rId9" imgW="1396394" imgH="215806" progId="">
                  <p:embed/>
                </p:oleObj>
              </mc:Choice>
              <mc:Fallback>
                <p:oleObj name="Equation" r:id="rId9" imgW="1396394" imgH="215806" progId="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6325" y="3284538"/>
                        <a:ext cx="2987675" cy="452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Rectangle 10"/>
          <p:cNvSpPr>
            <a:spLocks noChangeArrowheads="1"/>
          </p:cNvSpPr>
          <p:nvPr/>
        </p:nvSpPr>
        <p:spPr bwMode="auto">
          <a:xfrm>
            <a:off x="1136650" y="976313"/>
            <a:ext cx="533400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anchor="ctr">
            <a:spAutoFit/>
          </a:bodyPr>
          <a:lstStyle/>
          <a:p>
            <a:pPr algn="l">
              <a:buFont typeface="Arial" charset="0"/>
              <a:buAutoNum type="arabicPeriod"/>
            </a:pPr>
            <a:r>
              <a:rPr lang="zh-CN" altLang="en-US"/>
              <a:t>设</a:t>
            </a:r>
          </a:p>
        </p:txBody>
      </p:sp>
      <p:sp>
        <p:nvSpPr>
          <p:cNvPr id="21511" name="Rectangle 11"/>
          <p:cNvSpPr>
            <a:spLocks noChangeArrowheads="1"/>
          </p:cNvSpPr>
          <p:nvPr/>
        </p:nvSpPr>
        <p:spPr bwMode="auto">
          <a:xfrm>
            <a:off x="4067175" y="976313"/>
            <a:ext cx="914400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anchor="ctr">
            <a:spAutoFit/>
          </a:bodyPr>
          <a:lstStyle/>
          <a:p>
            <a:pPr algn="l"/>
            <a:r>
              <a:rPr lang="zh-CN" altLang="en-US"/>
              <a:t>为总体</a:t>
            </a:r>
          </a:p>
        </p:txBody>
      </p:sp>
      <p:sp>
        <p:nvSpPr>
          <p:cNvPr id="21512" name="Rectangle 12"/>
          <p:cNvSpPr>
            <a:spLocks noChangeArrowheads="1"/>
          </p:cNvSpPr>
          <p:nvPr/>
        </p:nvSpPr>
        <p:spPr bwMode="auto">
          <a:xfrm>
            <a:off x="6659563" y="949325"/>
            <a:ext cx="18288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anchor="ctr">
            <a:spAutoFit/>
          </a:bodyPr>
          <a:lstStyle/>
          <a:p>
            <a:pPr algn="l"/>
            <a:r>
              <a:rPr lang="zh-CN" altLang="en-US"/>
              <a:t>的一组样本，</a:t>
            </a:r>
          </a:p>
        </p:txBody>
      </p:sp>
      <p:sp>
        <p:nvSpPr>
          <p:cNvPr id="21513" name="Rectangle 13"/>
          <p:cNvSpPr>
            <a:spLocks noChangeArrowheads="1"/>
          </p:cNvSpPr>
          <p:nvPr/>
        </p:nvSpPr>
        <p:spPr bwMode="auto">
          <a:xfrm>
            <a:off x="1339850" y="1697038"/>
            <a:ext cx="4233863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anchor="ctr">
            <a:spAutoFit/>
          </a:bodyPr>
          <a:lstStyle/>
          <a:p>
            <a:pPr algn="l"/>
            <a:r>
              <a:rPr lang="en-US" altLang="zh-CN"/>
              <a:t>Y</a:t>
            </a:r>
            <a:r>
              <a:rPr lang="zh-CN" altLang="en-US"/>
              <a:t>为取值大于</a:t>
            </a:r>
            <a:r>
              <a:rPr lang="en-US" altLang="zh-CN"/>
              <a:t>0.5</a:t>
            </a:r>
            <a:r>
              <a:rPr lang="zh-CN" altLang="en-US"/>
              <a:t>的样本值个数。</a:t>
            </a:r>
          </a:p>
        </p:txBody>
      </p:sp>
      <p:sp>
        <p:nvSpPr>
          <p:cNvPr id="21514" name="Rectangle 17"/>
          <p:cNvSpPr>
            <a:spLocks noChangeArrowheads="1"/>
          </p:cNvSpPr>
          <p:nvPr/>
        </p:nvSpPr>
        <p:spPr bwMode="auto">
          <a:xfrm>
            <a:off x="5573713" y="1700213"/>
            <a:ext cx="2462212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>
            <a:spAutoFit/>
          </a:bodyPr>
          <a:lstStyle/>
          <a:p>
            <a:r>
              <a:rPr lang="zh-CN" altLang="en-US"/>
              <a:t>利用中心极限定理</a:t>
            </a:r>
          </a:p>
        </p:txBody>
      </p:sp>
      <p:sp>
        <p:nvSpPr>
          <p:cNvPr id="21515" name="TextBox 1"/>
          <p:cNvSpPr txBox="1">
            <a:spLocks noChangeArrowheads="1"/>
          </p:cNvSpPr>
          <p:nvPr/>
        </p:nvSpPr>
        <p:spPr bwMode="auto">
          <a:xfrm>
            <a:off x="1403350" y="312738"/>
            <a:ext cx="45704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/>
              <a:t>计算题型之六         中心极限定理</a:t>
            </a:r>
          </a:p>
        </p:txBody>
      </p:sp>
      <p:cxnSp>
        <p:nvCxnSpPr>
          <p:cNvPr id="21516" name="直接连接符 3"/>
          <p:cNvCxnSpPr>
            <a:cxnSpLocks noChangeShapeType="1"/>
          </p:cNvCxnSpPr>
          <p:nvPr/>
        </p:nvCxnSpPr>
        <p:spPr bwMode="auto">
          <a:xfrm>
            <a:off x="179388" y="774700"/>
            <a:ext cx="8856662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881046" y="4077072"/>
            <a:ext cx="63722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2"/>
                </a:solidFill>
              </a:rPr>
              <a:t>提醒：中心极限定理是必考点，送分点之一，</a:t>
            </a:r>
            <a:endParaRPr lang="en-US" altLang="zh-CN" b="1" dirty="0" smtClean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2"/>
                </a:solidFill>
              </a:rPr>
              <a:t>题目简单，大家务必熟练掌握，注意答题规范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762000" y="1219200"/>
            <a:ext cx="7239000" cy="278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 smtClean="0">
                <a:latin typeface="宋体" pitchFamily="2" charset="-122"/>
              </a:rPr>
              <a:t>例．</a:t>
            </a:r>
            <a:r>
              <a:rPr lang="zh-CN" altLang="en-US" b="1" dirty="0">
                <a:latin typeface="宋体" pitchFamily="2" charset="-122"/>
              </a:rPr>
              <a:t>某商店出售某种贵重商品</a:t>
            </a:r>
            <a:r>
              <a:rPr lang="en-US" altLang="zh-CN" b="1" dirty="0">
                <a:latin typeface="宋体" pitchFamily="2" charset="-122"/>
              </a:rPr>
              <a:t>. </a:t>
            </a:r>
            <a:r>
              <a:rPr lang="zh-CN" altLang="en-US" b="1" dirty="0">
                <a:latin typeface="宋体" pitchFamily="2" charset="-122"/>
              </a:rPr>
              <a:t>根据经验，该商品每周销售量服从参数为　    的泊松分布</a:t>
            </a:r>
            <a:r>
              <a:rPr lang="en-US" altLang="zh-CN" b="1" dirty="0">
                <a:latin typeface="宋体" pitchFamily="2" charset="-122"/>
              </a:rPr>
              <a:t>.   </a:t>
            </a:r>
            <a:r>
              <a:rPr lang="zh-CN" altLang="en-US" b="1" dirty="0">
                <a:latin typeface="宋体" pitchFamily="2" charset="-122"/>
              </a:rPr>
              <a:t>假定各周的销售量是相互独立的</a:t>
            </a:r>
            <a:r>
              <a:rPr lang="en-US" altLang="zh-CN" b="1" dirty="0">
                <a:latin typeface="宋体" pitchFamily="2" charset="-122"/>
              </a:rPr>
              <a:t>.  </a:t>
            </a:r>
            <a:r>
              <a:rPr lang="zh-CN" altLang="en-US" b="1" dirty="0">
                <a:latin typeface="宋体" pitchFamily="2" charset="-122"/>
              </a:rPr>
              <a:t>用中心极限定理计算该商店一年内（</a:t>
            </a:r>
            <a:r>
              <a:rPr lang="en-US" altLang="zh-CN" b="1" dirty="0">
                <a:latin typeface="宋体" pitchFamily="2" charset="-122"/>
              </a:rPr>
              <a:t>52</a:t>
            </a:r>
            <a:r>
              <a:rPr lang="zh-CN" altLang="en-US" b="1" dirty="0">
                <a:latin typeface="宋体" pitchFamily="2" charset="-122"/>
              </a:rPr>
              <a:t>周）售出该商品件数在</a:t>
            </a:r>
            <a:r>
              <a:rPr lang="en-US" altLang="zh-CN" b="1" dirty="0">
                <a:latin typeface="宋体" pitchFamily="2" charset="-122"/>
              </a:rPr>
              <a:t>50</a:t>
            </a:r>
            <a:r>
              <a:rPr lang="zh-CN" altLang="en-US" b="1" dirty="0">
                <a:latin typeface="宋体" pitchFamily="2" charset="-122"/>
              </a:rPr>
              <a:t>件到</a:t>
            </a:r>
            <a:r>
              <a:rPr lang="en-US" altLang="zh-CN" b="1" dirty="0">
                <a:latin typeface="宋体" pitchFamily="2" charset="-122"/>
              </a:rPr>
              <a:t>70</a:t>
            </a:r>
            <a:r>
              <a:rPr lang="zh-CN" altLang="en-US" b="1" dirty="0">
                <a:latin typeface="宋体" pitchFamily="2" charset="-122"/>
              </a:rPr>
              <a:t>件之间的概率</a:t>
            </a:r>
            <a:r>
              <a:rPr lang="en-US" altLang="zh-CN" b="1" dirty="0">
                <a:latin typeface="宋体" pitchFamily="2" charset="-122"/>
              </a:rPr>
              <a:t>.  </a:t>
            </a:r>
            <a:endParaRPr lang="en-US" altLang="zh-CN" b="1" dirty="0"/>
          </a:p>
        </p:txBody>
      </p:sp>
      <p:graphicFrame>
        <p:nvGraphicFramePr>
          <p:cNvPr id="225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8162291"/>
              </p:ext>
            </p:extLst>
          </p:nvPr>
        </p:nvGraphicFramePr>
        <p:xfrm>
          <a:off x="3771900" y="1916832"/>
          <a:ext cx="609600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8" r:id="rId3" imgW="355600" imgH="177800" progId="Equation.3">
                  <p:embed/>
                </p:oleObj>
              </mc:Choice>
              <mc:Fallback>
                <p:oleObj r:id="rId3" imgW="355600" imgH="17780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1900" y="1916832"/>
                        <a:ext cx="609600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2" name="TextBox 3"/>
          <p:cNvSpPr txBox="1">
            <a:spLocks noChangeArrowheads="1"/>
          </p:cNvSpPr>
          <p:nvPr/>
        </p:nvSpPr>
        <p:spPr bwMode="auto">
          <a:xfrm>
            <a:off x="1403350" y="312738"/>
            <a:ext cx="45704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/>
              <a:t>计算题型之六         中心极限定理</a:t>
            </a:r>
          </a:p>
        </p:txBody>
      </p:sp>
      <p:cxnSp>
        <p:nvCxnSpPr>
          <p:cNvPr id="22533" name="直接连接符 4"/>
          <p:cNvCxnSpPr>
            <a:cxnSpLocks noChangeShapeType="1"/>
          </p:cNvCxnSpPr>
          <p:nvPr/>
        </p:nvCxnSpPr>
        <p:spPr bwMode="auto">
          <a:xfrm>
            <a:off x="179388" y="774700"/>
            <a:ext cx="8856662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0" name="TextBox 7"/>
          <p:cNvSpPr txBox="1">
            <a:spLocks noChangeArrowheads="1"/>
          </p:cNvSpPr>
          <p:nvPr/>
        </p:nvSpPr>
        <p:spPr bwMode="auto">
          <a:xfrm>
            <a:off x="1857375" y="312738"/>
            <a:ext cx="36623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/>
              <a:t>计算题型之七         矩估计</a:t>
            </a:r>
          </a:p>
        </p:txBody>
      </p:sp>
      <p:cxnSp>
        <p:nvCxnSpPr>
          <p:cNvPr id="23561" name="直接连接符 8"/>
          <p:cNvCxnSpPr>
            <a:cxnSpLocks noChangeShapeType="1"/>
          </p:cNvCxnSpPr>
          <p:nvPr/>
        </p:nvCxnSpPr>
        <p:spPr bwMode="auto">
          <a:xfrm>
            <a:off x="179388" y="774700"/>
            <a:ext cx="8856662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1911473"/>
              </p:ext>
            </p:extLst>
          </p:nvPr>
        </p:nvGraphicFramePr>
        <p:xfrm>
          <a:off x="971600" y="1196752"/>
          <a:ext cx="5904656" cy="980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7" name="Equation" r:id="rId3" imgW="3619440" imgH="596880" progId="Equation.DSMT4">
                  <p:embed/>
                </p:oleObj>
              </mc:Choice>
              <mc:Fallback>
                <p:oleObj name="Equation" r:id="rId3" imgW="3619440" imgH="596880" progId="Equation.DSMT4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 contras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196752"/>
                        <a:ext cx="5904656" cy="98056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499407" y="2420888"/>
            <a:ext cx="4020331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 dirty="0"/>
              <a:t>求    矩估计及极大似然估计量</a:t>
            </a:r>
          </a:p>
        </p:txBody>
      </p:sp>
      <p:graphicFrame>
        <p:nvGraphicFramePr>
          <p:cNvPr id="1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4111516"/>
              </p:ext>
            </p:extLst>
          </p:nvPr>
        </p:nvGraphicFramePr>
        <p:xfrm>
          <a:off x="1864538" y="2484968"/>
          <a:ext cx="204788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8" name="Equation" r:id="rId5" imgW="126725" imgH="177415" progId="">
                  <p:embed/>
                </p:oleObj>
              </mc:Choice>
              <mc:Fallback>
                <p:oleObj name="Equation" r:id="rId5" imgW="126725" imgH="177415" progId="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4538" y="2484968"/>
                        <a:ext cx="204788" cy="2873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78317" y="3212976"/>
            <a:ext cx="74542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2"/>
                </a:solidFill>
              </a:rPr>
              <a:t>注意：</a:t>
            </a:r>
            <a:r>
              <a:rPr lang="en-US" altLang="zh-CN" b="1" dirty="0" smtClean="0">
                <a:solidFill>
                  <a:schemeClr val="accent2"/>
                </a:solidFill>
              </a:rPr>
              <a:t>1</a:t>
            </a:r>
            <a:r>
              <a:rPr lang="zh-CN" altLang="en-US" b="1" dirty="0" smtClean="0">
                <a:solidFill>
                  <a:schemeClr val="accent2"/>
                </a:solidFill>
              </a:rPr>
              <a:t>、求期望值，极大似然函数都需要密度函数，</a:t>
            </a:r>
            <a:endParaRPr lang="en-US" altLang="zh-CN" b="1" dirty="0" smtClean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2"/>
                </a:solidFill>
              </a:rPr>
              <a:t>这里给出的是分布函数，需要先求导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99407" y="4448850"/>
            <a:ext cx="5598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chemeClr val="accent2"/>
                </a:solidFill>
              </a:rPr>
              <a:t>2</a:t>
            </a:r>
            <a:r>
              <a:rPr lang="zh-CN" altLang="en-US" b="1" dirty="0" smtClean="0">
                <a:solidFill>
                  <a:schemeClr val="accent2"/>
                </a:solidFill>
              </a:rPr>
              <a:t>、要牢记矩估计、极大似然估计的步骤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739775" y="1268413"/>
          <a:ext cx="8153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7" r:id="rId3" imgW="8149863" imgH="393529" progId="">
                  <p:embed/>
                </p:oleObj>
              </mc:Choice>
              <mc:Fallback>
                <p:oleObj r:id="rId3" imgW="8149863" imgH="393529" progId="">
                  <p:embed/>
                  <p:pic>
                    <p:nvPicPr>
                      <p:cNvPr id="0" name="Picture 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775" y="1268413"/>
                        <a:ext cx="81534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739775" y="1989138"/>
          <a:ext cx="8102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8" r:id="rId5" imgW="8095573" imgH="406048" progId="">
                  <p:embed/>
                </p:oleObj>
              </mc:Choice>
              <mc:Fallback>
                <p:oleObj r:id="rId5" imgW="8095573" imgH="406048" progId="">
                  <p:embed/>
                  <p:pic>
                    <p:nvPicPr>
                      <p:cNvPr id="0" name="Picture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775" y="1989138"/>
                        <a:ext cx="81026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955675" y="2636838"/>
          <a:ext cx="7962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9" r:id="rId7" imgW="7955994" imgH="406048" progId="">
                  <p:embed/>
                </p:oleObj>
              </mc:Choice>
              <mc:Fallback>
                <p:oleObj r:id="rId7" imgW="7955994" imgH="406048" progId="">
                  <p:embed/>
                  <p:pic>
                    <p:nvPicPr>
                      <p:cNvPr id="0" name="Picture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675" y="2636838"/>
                        <a:ext cx="79629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882650" y="3284538"/>
          <a:ext cx="4114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0" r:id="rId9" imgW="4113015" imgH="380835" progId="">
                  <p:embed/>
                </p:oleObj>
              </mc:Choice>
              <mc:Fallback>
                <p:oleObj r:id="rId9" imgW="4113015" imgH="380835" progId="">
                  <p:embed/>
                  <p:pic>
                    <p:nvPicPr>
                      <p:cNvPr id="0" name="Picture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650" y="3284538"/>
                        <a:ext cx="41148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" name="Object 6"/>
          <p:cNvGraphicFramePr>
            <a:graphicFrameLocks noChangeAspect="1"/>
          </p:cNvGraphicFramePr>
          <p:nvPr/>
        </p:nvGraphicFramePr>
        <p:xfrm>
          <a:off x="882650" y="3933825"/>
          <a:ext cx="5334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1" r:id="rId11" imgW="5329374" imgH="406048" progId="">
                  <p:embed/>
                </p:oleObj>
              </mc:Choice>
              <mc:Fallback>
                <p:oleObj r:id="rId11" imgW="5329374" imgH="406048" progId="">
                  <p:embed/>
                  <p:pic>
                    <p:nvPicPr>
                      <p:cNvPr id="0" name="Picture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650" y="3933825"/>
                        <a:ext cx="53340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5" name="Object 7"/>
          <p:cNvGraphicFramePr>
            <a:graphicFrameLocks noChangeAspect="1"/>
          </p:cNvGraphicFramePr>
          <p:nvPr/>
        </p:nvGraphicFramePr>
        <p:xfrm>
          <a:off x="811213" y="4725988"/>
          <a:ext cx="8229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2" r:id="rId13" imgW="8222462" imgH="406048" progId="">
                  <p:embed/>
                </p:oleObj>
              </mc:Choice>
              <mc:Fallback>
                <p:oleObj r:id="rId13" imgW="8222462" imgH="406048" progId="">
                  <p:embed/>
                  <p:pic>
                    <p:nvPicPr>
                      <p:cNvPr id="0" name="Picture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213" y="4725988"/>
                        <a:ext cx="82296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6" name="Object 8"/>
          <p:cNvGraphicFramePr>
            <a:graphicFrameLocks noChangeAspect="1"/>
          </p:cNvGraphicFramePr>
          <p:nvPr/>
        </p:nvGraphicFramePr>
        <p:xfrm>
          <a:off x="1098550" y="5445125"/>
          <a:ext cx="4114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3" r:id="rId15" imgW="4111231" imgH="406048" progId="">
                  <p:embed/>
                </p:oleObj>
              </mc:Choice>
              <mc:Fallback>
                <p:oleObj r:id="rId15" imgW="4111231" imgH="406048" progId="">
                  <p:embed/>
                  <p:pic>
                    <p:nvPicPr>
                      <p:cNvPr id="0" name="Picture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8550" y="5445125"/>
                        <a:ext cx="41148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7" name="TextBox 1"/>
          <p:cNvSpPr txBox="1">
            <a:spLocks noChangeArrowheads="1"/>
          </p:cNvSpPr>
          <p:nvPr/>
        </p:nvSpPr>
        <p:spPr bwMode="auto">
          <a:xfrm>
            <a:off x="2153324" y="317500"/>
            <a:ext cx="4588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计算题型之一      </a:t>
            </a:r>
            <a:r>
              <a:rPr lang="zh-CN" altLang="en-US" b="1" dirty="0" smtClean="0"/>
              <a:t>      </a:t>
            </a:r>
            <a:r>
              <a:rPr lang="zh-CN" altLang="en-US" b="1" dirty="0"/>
              <a:t>全概率公式</a:t>
            </a:r>
          </a:p>
        </p:txBody>
      </p:sp>
      <p:cxnSp>
        <p:nvCxnSpPr>
          <p:cNvPr id="2058" name="直接连接符 3"/>
          <p:cNvCxnSpPr>
            <a:cxnSpLocks noChangeShapeType="1"/>
          </p:cNvCxnSpPr>
          <p:nvPr/>
        </p:nvCxnSpPr>
        <p:spPr bwMode="auto">
          <a:xfrm>
            <a:off x="395288" y="908050"/>
            <a:ext cx="8497887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0" name="TextBox 7"/>
          <p:cNvSpPr txBox="1">
            <a:spLocks noChangeArrowheads="1"/>
          </p:cNvSpPr>
          <p:nvPr/>
        </p:nvSpPr>
        <p:spPr bwMode="auto">
          <a:xfrm>
            <a:off x="1857375" y="312738"/>
            <a:ext cx="36623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/>
              <a:t>计算题型之七         矩估计</a:t>
            </a:r>
          </a:p>
        </p:txBody>
      </p:sp>
      <p:cxnSp>
        <p:nvCxnSpPr>
          <p:cNvPr id="23561" name="直接连接符 8"/>
          <p:cNvCxnSpPr>
            <a:cxnSpLocks noChangeShapeType="1"/>
          </p:cNvCxnSpPr>
          <p:nvPr/>
        </p:nvCxnSpPr>
        <p:spPr bwMode="auto">
          <a:xfrm>
            <a:off x="179388" y="774700"/>
            <a:ext cx="8856662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5249535"/>
              </p:ext>
            </p:extLst>
          </p:nvPr>
        </p:nvGraphicFramePr>
        <p:xfrm>
          <a:off x="827584" y="980728"/>
          <a:ext cx="5904656" cy="980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60" name="Equation" r:id="rId3" imgW="3619440" imgH="596880" progId="Equation.DSMT4">
                  <p:embed/>
                </p:oleObj>
              </mc:Choice>
              <mc:Fallback>
                <p:oleObj name="Equation" r:id="rId3" imgW="3619440" imgH="596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 contras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980728"/>
                        <a:ext cx="5904656" cy="98056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622204" y="2138961"/>
            <a:ext cx="3095398" cy="353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 b="1" dirty="0"/>
              <a:t>求    矩</a:t>
            </a:r>
            <a:r>
              <a:rPr lang="zh-CN" altLang="en-US" sz="2000" b="1" dirty="0" smtClean="0"/>
              <a:t>估计及极大似然估计</a:t>
            </a:r>
            <a:endParaRPr lang="zh-CN" altLang="en-US" sz="2000" b="1" dirty="0"/>
          </a:p>
        </p:txBody>
      </p:sp>
      <p:graphicFrame>
        <p:nvGraphicFramePr>
          <p:cNvPr id="1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5637288"/>
              </p:ext>
            </p:extLst>
          </p:nvPr>
        </p:nvGraphicFramePr>
        <p:xfrm>
          <a:off x="1857375" y="2196936"/>
          <a:ext cx="204788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61" name="Equation" r:id="rId5" imgW="126725" imgH="177415" progId="">
                  <p:embed/>
                </p:oleObj>
              </mc:Choice>
              <mc:Fallback>
                <p:oleObj name="Equation" r:id="rId5" imgW="126725" imgH="17741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2196936"/>
                        <a:ext cx="204788" cy="2873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6736361"/>
              </p:ext>
            </p:extLst>
          </p:nvPr>
        </p:nvGraphicFramePr>
        <p:xfrm>
          <a:off x="856705" y="2636912"/>
          <a:ext cx="4640262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62" name="Equation" r:id="rId7" imgW="2844720" imgH="685800" progId="Equation.DSMT4">
                  <p:embed/>
                </p:oleObj>
              </mc:Choice>
              <mc:Fallback>
                <p:oleObj name="Equation" r:id="rId7" imgW="2844720" imgH="685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 contras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6705" y="2636912"/>
                        <a:ext cx="4640262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52602" y="3782616"/>
            <a:ext cx="958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第一步</a:t>
            </a:r>
            <a:endParaRPr lang="zh-CN" altLang="en-US" sz="2000" b="1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4669124"/>
              </p:ext>
            </p:extLst>
          </p:nvPr>
        </p:nvGraphicFramePr>
        <p:xfrm>
          <a:off x="3174206" y="3861048"/>
          <a:ext cx="1028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63" name="Equation" r:id="rId9" imgW="1028520" imgH="304560" progId="Equation.DSMT4">
                  <p:embed/>
                </p:oleObj>
              </mc:Choice>
              <mc:Fallback>
                <p:oleObj name="Equation" r:id="rId9" imgW="102852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174206" y="3861048"/>
                        <a:ext cx="10287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970571" y="4423333"/>
            <a:ext cx="958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第</a:t>
            </a:r>
            <a:r>
              <a:rPr lang="zh-CN" altLang="en-US" sz="2000" b="1" dirty="0"/>
              <a:t>二</a:t>
            </a:r>
            <a:r>
              <a:rPr lang="zh-CN" altLang="en-US" sz="2000" b="1" dirty="0" smtClean="0"/>
              <a:t>步</a:t>
            </a:r>
            <a:endParaRPr lang="zh-CN" altLang="en-US" sz="2000" b="1" dirty="0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5841075"/>
              </p:ext>
            </p:extLst>
          </p:nvPr>
        </p:nvGraphicFramePr>
        <p:xfrm>
          <a:off x="3004027" y="4482715"/>
          <a:ext cx="21209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64" name="Equation" r:id="rId11" imgW="2120760" imgH="342720" progId="Equation.DSMT4">
                  <p:embed/>
                </p:oleObj>
              </mc:Choice>
              <mc:Fallback>
                <p:oleObj name="Equation" r:id="rId11" imgW="212076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004027" y="4482715"/>
                        <a:ext cx="21209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970571" y="5165577"/>
            <a:ext cx="958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第</a:t>
            </a:r>
            <a:r>
              <a:rPr lang="zh-CN" altLang="en-US" sz="2000" b="1" dirty="0"/>
              <a:t>三</a:t>
            </a:r>
            <a:r>
              <a:rPr lang="zh-CN" altLang="en-US" sz="2000" b="1" dirty="0" smtClean="0"/>
              <a:t>步</a:t>
            </a:r>
            <a:endParaRPr lang="zh-CN" altLang="en-US" sz="2000" b="1" dirty="0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900170"/>
              </p:ext>
            </p:extLst>
          </p:nvPr>
        </p:nvGraphicFramePr>
        <p:xfrm>
          <a:off x="3504680" y="5309742"/>
          <a:ext cx="533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65" name="Equation" r:id="rId13" imgW="533160" imgH="317160" progId="Equation.DSMT4">
                  <p:embed/>
                </p:oleObj>
              </mc:Choice>
              <mc:Fallback>
                <p:oleObj name="Equation" r:id="rId13" imgW="53316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504680" y="5309742"/>
                        <a:ext cx="5334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857375" y="6021287"/>
            <a:ext cx="4801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accent2"/>
                </a:solidFill>
              </a:rPr>
              <a:t>极大似然估计的解题过程参见课件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17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2345680"/>
              </p:ext>
            </p:extLst>
          </p:nvPr>
        </p:nvGraphicFramePr>
        <p:xfrm>
          <a:off x="611560" y="908720"/>
          <a:ext cx="7704856" cy="3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27" name="Equation" r:id="rId3" imgW="6819840" imgH="291960" progId="Equation.DSMT4">
                  <p:embed/>
                </p:oleObj>
              </mc:Choice>
              <mc:Fallback>
                <p:oleObj name="Equation" r:id="rId3" imgW="6819840" imgH="29196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908720"/>
                        <a:ext cx="7704856" cy="33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776374" y="245269"/>
            <a:ext cx="79928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计算题型之八         极大似然</a:t>
            </a:r>
            <a:r>
              <a:rPr lang="zh-CN" altLang="en-US" b="1" dirty="0" smtClean="0"/>
              <a:t>估计（含估计量的评选标准）</a:t>
            </a:r>
            <a:endParaRPr lang="zh-CN" altLang="en-US" b="1" dirty="0"/>
          </a:p>
        </p:txBody>
      </p:sp>
      <p:cxnSp>
        <p:nvCxnSpPr>
          <p:cNvPr id="5" name="直接连接符 9"/>
          <p:cNvCxnSpPr>
            <a:cxnSpLocks noChangeShapeType="1"/>
          </p:cNvCxnSpPr>
          <p:nvPr/>
        </p:nvCxnSpPr>
        <p:spPr bwMode="auto">
          <a:xfrm>
            <a:off x="179388" y="774700"/>
            <a:ext cx="8856662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1980538"/>
              </p:ext>
            </p:extLst>
          </p:nvPr>
        </p:nvGraphicFramePr>
        <p:xfrm>
          <a:off x="611560" y="1484784"/>
          <a:ext cx="3528392" cy="39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28" name="Equation" r:id="rId5" imgW="1981200" imgH="162015" progId="Equation.DSMT4">
                  <p:embed/>
                </p:oleObj>
              </mc:Choice>
              <mc:Fallback>
                <p:oleObj name="Equation" r:id="rId5" imgW="1981200" imgH="162015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484784"/>
                        <a:ext cx="3528392" cy="391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0212666"/>
              </p:ext>
            </p:extLst>
          </p:nvPr>
        </p:nvGraphicFramePr>
        <p:xfrm>
          <a:off x="1175933" y="1988840"/>
          <a:ext cx="3564110" cy="10888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29" name="Equation" r:id="rId7" imgW="2323800" imgH="660240" progId="Equation.DSMT4">
                  <p:embed/>
                </p:oleObj>
              </mc:Choice>
              <mc:Fallback>
                <p:oleObj name="Equation" r:id="rId7" imgW="2323800" imgH="6602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5933" y="1988840"/>
                        <a:ext cx="3564110" cy="10888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3082194"/>
              </p:ext>
            </p:extLst>
          </p:nvPr>
        </p:nvGraphicFramePr>
        <p:xfrm>
          <a:off x="5076056" y="2132856"/>
          <a:ext cx="2160240" cy="6658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30" name="Equation" r:id="rId9" imgW="1485720" imgH="406080" progId="Equation.DSMT4">
                  <p:embed/>
                </p:oleObj>
              </mc:Choice>
              <mc:Fallback>
                <p:oleObj name="Equation" r:id="rId9" imgW="1485720" imgH="4060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2132856"/>
                        <a:ext cx="2160240" cy="6658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5445435"/>
              </p:ext>
            </p:extLst>
          </p:nvPr>
        </p:nvGraphicFramePr>
        <p:xfrm>
          <a:off x="1115616" y="3212976"/>
          <a:ext cx="2235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31" name="Equation" r:id="rId11" imgW="2234880" imgH="330120" progId="Equation.DSMT4">
                  <p:embed/>
                </p:oleObj>
              </mc:Choice>
              <mc:Fallback>
                <p:oleObj name="Equation" r:id="rId11" imgW="223488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15616" y="3212976"/>
                        <a:ext cx="22352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60121"/>
              </p:ext>
            </p:extLst>
          </p:nvPr>
        </p:nvGraphicFramePr>
        <p:xfrm>
          <a:off x="3851920" y="3140968"/>
          <a:ext cx="2476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32" name="Equation" r:id="rId13" imgW="2476440" imgH="330120" progId="Equation.DSMT4">
                  <p:embed/>
                </p:oleObj>
              </mc:Choice>
              <mc:Fallback>
                <p:oleObj name="Equation" r:id="rId13" imgW="2476440" imgH="33012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3140968"/>
                        <a:ext cx="24765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7159792"/>
              </p:ext>
            </p:extLst>
          </p:nvPr>
        </p:nvGraphicFramePr>
        <p:xfrm>
          <a:off x="1043608" y="3789040"/>
          <a:ext cx="52197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33" name="Equation" r:id="rId15" imgW="5219640" imgH="291960" progId="Equation.DSMT4">
                  <p:embed/>
                </p:oleObj>
              </mc:Choice>
              <mc:Fallback>
                <p:oleObj name="Equation" r:id="rId15" imgW="521964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043608" y="3789040"/>
                        <a:ext cx="52197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9691063"/>
              </p:ext>
            </p:extLst>
          </p:nvPr>
        </p:nvGraphicFramePr>
        <p:xfrm>
          <a:off x="1115616" y="4221088"/>
          <a:ext cx="3124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34" name="Equation" r:id="rId17" imgW="3124080" imgH="342720" progId="Equation.DSMT4">
                  <p:embed/>
                </p:oleObj>
              </mc:Choice>
              <mc:Fallback>
                <p:oleObj name="Equation" r:id="rId17" imgW="3124080" imgH="34272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4221088"/>
                        <a:ext cx="31242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6363837"/>
              </p:ext>
            </p:extLst>
          </p:nvPr>
        </p:nvGraphicFramePr>
        <p:xfrm>
          <a:off x="1043608" y="4581128"/>
          <a:ext cx="56515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35" name="Equation" r:id="rId19" imgW="5651280" imgH="736560" progId="Equation.DSMT4">
                  <p:embed/>
                </p:oleObj>
              </mc:Choice>
              <mc:Fallback>
                <p:oleObj name="Equation" r:id="rId19" imgW="565128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043608" y="4581128"/>
                        <a:ext cx="5651500" cy="73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8507610"/>
              </p:ext>
            </p:extLst>
          </p:nvPr>
        </p:nvGraphicFramePr>
        <p:xfrm>
          <a:off x="6876256" y="4797152"/>
          <a:ext cx="1143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36" name="Equation" r:id="rId21" imgW="1143000" imgH="304560" progId="Equation.DSMT4">
                  <p:embed/>
                </p:oleObj>
              </mc:Choice>
              <mc:Fallback>
                <p:oleObj name="Equation" r:id="rId21" imgW="114300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876256" y="4797152"/>
                        <a:ext cx="11430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4420220"/>
              </p:ext>
            </p:extLst>
          </p:nvPr>
        </p:nvGraphicFramePr>
        <p:xfrm>
          <a:off x="1187624" y="5301208"/>
          <a:ext cx="31115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37" name="Equation" r:id="rId23" imgW="3111480" imgH="660240" progId="Equation.DSMT4">
                  <p:embed/>
                </p:oleObj>
              </mc:Choice>
              <mc:Fallback>
                <p:oleObj name="Equation" r:id="rId23" imgW="3111480" imgH="66024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5301208"/>
                        <a:ext cx="31115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1941014"/>
              </p:ext>
            </p:extLst>
          </p:nvPr>
        </p:nvGraphicFramePr>
        <p:xfrm>
          <a:off x="899592" y="5949280"/>
          <a:ext cx="60198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38" name="Equation" r:id="rId25" imgW="6019560" imgH="660240" progId="Equation.DSMT4">
                  <p:embed/>
                </p:oleObj>
              </mc:Choice>
              <mc:Fallback>
                <p:oleObj name="Equation" r:id="rId25" imgW="6019560" imgH="66024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5949280"/>
                        <a:ext cx="60198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884418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27063" y="7239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sz="2400" smtClean="0">
                <a:latin typeface="宋体" pitchFamily="2" charset="-122"/>
                <a:ea typeface="宋体" pitchFamily="2" charset="-122"/>
              </a:rPr>
              <a:t>例</a:t>
            </a:r>
            <a:r>
              <a:rPr lang="en-US" altLang="zh-CN" sz="2400" smtClean="0">
                <a:latin typeface="宋体" pitchFamily="2" charset="-122"/>
                <a:ea typeface="宋体" pitchFamily="2" charset="-122"/>
              </a:rPr>
              <a:t>2  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457200" y="2492375"/>
            <a:ext cx="541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2800" b="1">
                <a:solidFill>
                  <a:schemeClr val="tx2"/>
                </a:solidFill>
                <a:latin typeface="宋体" pitchFamily="2" charset="-122"/>
              </a:rPr>
              <a:t>解</a:t>
            </a:r>
            <a:endParaRPr lang="zh-CN" altLang="en-US" sz="2800" b="1">
              <a:latin typeface="宋体" pitchFamily="2" charset="-122"/>
            </a:endParaRPr>
          </a:p>
        </p:txBody>
      </p:sp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4359275" y="1758950"/>
          <a:ext cx="1757363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99" r:id="rId3" imgW="1053360" imgH="216360" progId="Equation.3">
                  <p:embed/>
                </p:oleObj>
              </mc:Choice>
              <mc:Fallback>
                <p:oleObj r:id="rId3" imgW="1053360" imgH="216360" progId="Equation.3">
                  <p:embed/>
                  <p:pic>
                    <p:nvPicPr>
                      <p:cNvPr id="0" name="Picture 1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9275" y="1758950"/>
                        <a:ext cx="1757363" cy="433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5"/>
          <p:cNvGraphicFramePr>
            <a:graphicFrameLocks noChangeAspect="1"/>
          </p:cNvGraphicFramePr>
          <p:nvPr/>
        </p:nvGraphicFramePr>
        <p:xfrm>
          <a:off x="5883275" y="1073150"/>
          <a:ext cx="140335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00" r:id="rId5" imgW="710640" imgH="216360" progId="">
                  <p:embed/>
                </p:oleObj>
              </mc:Choice>
              <mc:Fallback>
                <p:oleObj r:id="rId5" imgW="710640" imgH="216360" progId="">
                  <p:embed/>
                  <p:pic>
                    <p:nvPicPr>
                      <p:cNvPr id="0" name="Picture 1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3275" y="1073150"/>
                        <a:ext cx="1403350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6"/>
          <p:cNvGraphicFramePr>
            <a:graphicFrameLocks noChangeAspect="1"/>
          </p:cNvGraphicFramePr>
          <p:nvPr/>
        </p:nvGraphicFramePr>
        <p:xfrm>
          <a:off x="3902075" y="1073150"/>
          <a:ext cx="1303338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01" r:id="rId7" imgW="774000" imgH="216360" progId="">
                  <p:embed/>
                </p:oleObj>
              </mc:Choice>
              <mc:Fallback>
                <p:oleObj r:id="rId7" imgW="774000" imgH="216360" progId="">
                  <p:embed/>
                  <p:pic>
                    <p:nvPicPr>
                      <p:cNvPr id="0" name="Picture 1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2075" y="1073150"/>
                        <a:ext cx="1303338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7"/>
          <p:cNvGraphicFramePr>
            <a:graphicFrameLocks noChangeAspect="1"/>
          </p:cNvGraphicFramePr>
          <p:nvPr/>
        </p:nvGraphicFramePr>
        <p:xfrm>
          <a:off x="1377950" y="1011238"/>
          <a:ext cx="238125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02" r:id="rId9" imgW="1319760" imgH="267120" progId="">
                  <p:embed/>
                </p:oleObj>
              </mc:Choice>
              <mc:Fallback>
                <p:oleObj r:id="rId9" imgW="1319760" imgH="267120" progId="">
                  <p:embed/>
                  <p:pic>
                    <p:nvPicPr>
                      <p:cNvPr id="0" name="Picture 1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7950" y="1011238"/>
                        <a:ext cx="2381250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625475" y="1758950"/>
            <a:ext cx="3878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2800" b="1">
                <a:latin typeface="宋体" pitchFamily="2" charset="-122"/>
              </a:rPr>
              <a:t>求</a:t>
            </a:r>
            <a:r>
              <a:rPr lang="en-US" altLang="zh-CN" sz="2800" b="1">
                <a:solidFill>
                  <a:schemeClr val="tx2"/>
                </a:solidFill>
                <a:latin typeface="宋体" pitchFamily="2" charset="-122"/>
              </a:rPr>
              <a:t>μ</a:t>
            </a:r>
            <a:r>
              <a:rPr lang="zh-CN" altLang="en-US" sz="2800" b="1">
                <a:latin typeface="宋体" pitchFamily="2" charset="-122"/>
              </a:rPr>
              <a:t>和</a:t>
            </a:r>
            <a:r>
              <a:rPr lang="en-US" altLang="zh-CN" sz="2800" b="1">
                <a:solidFill>
                  <a:schemeClr val="tx2"/>
                </a:solidFill>
                <a:latin typeface="宋体" pitchFamily="2" charset="-122"/>
              </a:rPr>
              <a:t>σ</a:t>
            </a:r>
            <a:r>
              <a:rPr lang="en-US" altLang="zh-CN" sz="2800" b="1" baseline="30000">
                <a:solidFill>
                  <a:schemeClr val="tx2"/>
                </a:solidFill>
                <a:latin typeface="宋体" pitchFamily="2" charset="-122"/>
              </a:rPr>
              <a:t>2</a:t>
            </a:r>
            <a:r>
              <a:rPr lang="zh-CN" altLang="en-US" sz="2800" b="1">
                <a:latin typeface="宋体" pitchFamily="2" charset="-122"/>
              </a:rPr>
              <a:t>的置信区间。</a:t>
            </a:r>
          </a:p>
        </p:txBody>
      </p:sp>
      <p:graphicFrame>
        <p:nvGraphicFramePr>
          <p:cNvPr id="10249" name="Object 9"/>
          <p:cNvGraphicFramePr>
            <a:graphicFrameLocks noChangeAspect="1"/>
          </p:cNvGraphicFramePr>
          <p:nvPr/>
        </p:nvGraphicFramePr>
        <p:xfrm>
          <a:off x="1116013" y="2420938"/>
          <a:ext cx="4648200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03" r:id="rId11" imgW="2690280" imgH="254520" progId="Equation.3">
                  <p:embed/>
                </p:oleObj>
              </mc:Choice>
              <mc:Fallback>
                <p:oleObj r:id="rId11" imgW="2690280" imgH="254520" progId="Equation.3">
                  <p:embed/>
                  <p:pic>
                    <p:nvPicPr>
                      <p:cNvPr id="0" name="Picture 1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420938"/>
                        <a:ext cx="4648200" cy="515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838200" y="3124200"/>
            <a:ext cx="26844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2800" b="1">
                <a:latin typeface="宋体" pitchFamily="2" charset="-122"/>
              </a:rPr>
              <a:t>μ</a:t>
            </a:r>
            <a:r>
              <a:rPr lang="zh-CN" altLang="en-US" sz="2800" b="1">
                <a:latin typeface="宋体" pitchFamily="2" charset="-122"/>
              </a:rPr>
              <a:t>的置信区间为</a:t>
            </a:r>
          </a:p>
        </p:txBody>
      </p:sp>
      <p:graphicFrame>
        <p:nvGraphicFramePr>
          <p:cNvPr id="10251" name="Object 11"/>
          <p:cNvGraphicFramePr>
            <a:graphicFrameLocks noChangeAspect="1"/>
          </p:cNvGraphicFramePr>
          <p:nvPr/>
        </p:nvGraphicFramePr>
        <p:xfrm>
          <a:off x="3657600" y="2895600"/>
          <a:ext cx="2894013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04" r:id="rId13" imgW="1560960" imgH="508680" progId="Equation.3">
                  <p:embed/>
                </p:oleObj>
              </mc:Choice>
              <mc:Fallback>
                <p:oleObj r:id="rId13" imgW="1560960" imgH="508680" progId="Equation.3">
                  <p:embed/>
                  <p:pic>
                    <p:nvPicPr>
                      <p:cNvPr id="0" name="Picture 1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895600"/>
                        <a:ext cx="2894013" cy="996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2" name="Object 12"/>
          <p:cNvGraphicFramePr>
            <a:graphicFrameLocks noChangeAspect="1"/>
          </p:cNvGraphicFramePr>
          <p:nvPr/>
        </p:nvGraphicFramePr>
        <p:xfrm>
          <a:off x="2057400" y="3962400"/>
          <a:ext cx="3765550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05" r:id="rId15" imgW="1992240" imgH="407160" progId="Equation.3">
                  <p:embed/>
                </p:oleObj>
              </mc:Choice>
              <mc:Fallback>
                <p:oleObj r:id="rId15" imgW="1992240" imgH="407160" progId="Equation.3">
                  <p:embed/>
                  <p:pic>
                    <p:nvPicPr>
                      <p:cNvPr id="0" name="Picture 1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962400"/>
                        <a:ext cx="3765550" cy="84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1066800" y="4876800"/>
            <a:ext cx="26844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2800" b="1">
                <a:latin typeface="宋体" pitchFamily="2" charset="-122"/>
              </a:rPr>
              <a:t>μ</a:t>
            </a:r>
            <a:r>
              <a:rPr lang="zh-CN" altLang="en-US" sz="2800" b="1">
                <a:latin typeface="宋体" pitchFamily="2" charset="-122"/>
              </a:rPr>
              <a:t>的置信区间为</a:t>
            </a:r>
          </a:p>
        </p:txBody>
      </p: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762000" y="4038600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2800" b="1">
                <a:latin typeface="宋体" pitchFamily="2" charset="-122"/>
              </a:rPr>
              <a:t>查表</a:t>
            </a:r>
          </a:p>
        </p:txBody>
      </p:sp>
      <p:graphicFrame>
        <p:nvGraphicFramePr>
          <p:cNvPr id="10255" name="Object 15"/>
          <p:cNvGraphicFramePr>
            <a:graphicFrameLocks noChangeAspect="1"/>
          </p:cNvGraphicFramePr>
          <p:nvPr/>
        </p:nvGraphicFramePr>
        <p:xfrm>
          <a:off x="3886200" y="4876800"/>
          <a:ext cx="205740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06" r:id="rId17" imgW="1015200" imgH="216360" progId="Equation.3">
                  <p:embed/>
                </p:oleObj>
              </mc:Choice>
              <mc:Fallback>
                <p:oleObj r:id="rId17" imgW="1015200" imgH="216360" progId="Equation.3">
                  <p:embed/>
                  <p:pic>
                    <p:nvPicPr>
                      <p:cNvPr id="0" name="Picture 1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-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876800"/>
                        <a:ext cx="2057400" cy="522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1752600" y="59436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2800" b="1">
                <a:latin typeface="宋体" pitchFamily="2" charset="-122"/>
              </a:rPr>
              <a:t>即</a:t>
            </a:r>
          </a:p>
        </p:txBody>
      </p:sp>
      <p:graphicFrame>
        <p:nvGraphicFramePr>
          <p:cNvPr id="10257" name="Object 17"/>
          <p:cNvGraphicFramePr>
            <a:graphicFrameLocks noChangeAspect="1"/>
          </p:cNvGraphicFramePr>
          <p:nvPr/>
        </p:nvGraphicFramePr>
        <p:xfrm>
          <a:off x="2590800" y="5943600"/>
          <a:ext cx="251460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07" r:id="rId19" imgW="1332360" imgH="216360" progId="Equation.3">
                  <p:embed/>
                </p:oleObj>
              </mc:Choice>
              <mc:Fallback>
                <p:oleObj r:id="rId19" imgW="1332360" imgH="216360" progId="Equation.3">
                  <p:embed/>
                  <p:pic>
                    <p:nvPicPr>
                      <p:cNvPr id="0" name="Picture 1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lum bright="-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943600"/>
                        <a:ext cx="2514600" cy="49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6" name="Object 19"/>
          <p:cNvGraphicFramePr>
            <a:graphicFrameLocks noGrp="1" noChangeAspect="1"/>
          </p:cNvGraphicFramePr>
          <p:nvPr>
            <p:ph idx="1"/>
          </p:nvPr>
        </p:nvGraphicFramePr>
        <p:xfrm>
          <a:off x="6459538" y="1589088"/>
          <a:ext cx="1081087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08" name="Equation" r:id="rId21" imgW="418918" imgH="177723" progId="">
                  <p:embed/>
                </p:oleObj>
              </mc:Choice>
              <mc:Fallback>
                <p:oleObj name="Equation" r:id="rId21" imgW="418918" imgH="177723" progId="">
                  <p:embed/>
                  <p:pic>
                    <p:nvPicPr>
                      <p:cNvPr id="0" name="Picture 19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9538" y="1589088"/>
                        <a:ext cx="1081087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7" name="TextBox 19"/>
          <p:cNvSpPr txBox="1">
            <a:spLocks noChangeArrowheads="1"/>
          </p:cNvSpPr>
          <p:nvPr/>
        </p:nvSpPr>
        <p:spPr bwMode="auto">
          <a:xfrm>
            <a:off x="1857375" y="312738"/>
            <a:ext cx="39703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/>
              <a:t>计算题型之九         区间估计</a:t>
            </a:r>
          </a:p>
        </p:txBody>
      </p:sp>
      <p:cxnSp>
        <p:nvCxnSpPr>
          <p:cNvPr id="27668" name="直接连接符 20"/>
          <p:cNvCxnSpPr>
            <a:cxnSpLocks noChangeShapeType="1"/>
          </p:cNvCxnSpPr>
          <p:nvPr/>
        </p:nvCxnSpPr>
        <p:spPr bwMode="auto">
          <a:xfrm>
            <a:off x="179388" y="774700"/>
            <a:ext cx="8856662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0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  <p:bldP spid="10248" grpId="0" build="p" autoUpdateAnimBg="0"/>
      <p:bldP spid="10250" grpId="0" build="p" autoUpdateAnimBg="0"/>
      <p:bldP spid="10253" grpId="0" build="p" autoUpdateAnimBg="0"/>
      <p:bldP spid="10254" grpId="0" build="p" autoUpdateAnimBg="0"/>
      <p:bldP spid="10256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38200" cy="457200"/>
          </a:xfrm>
        </p:spPr>
        <p:txBody>
          <a:bodyPr/>
          <a:lstStyle/>
          <a:p>
            <a:pPr eaLnBrk="1" hangingPunct="1"/>
            <a:r>
              <a:rPr lang="zh-CN" altLang="en-US" sz="2400" smtClean="0">
                <a:latin typeface="宋体" pitchFamily="2" charset="-122"/>
                <a:ea typeface="宋体" pitchFamily="2" charset="-122"/>
              </a:rPr>
              <a:t>例</a:t>
            </a:r>
            <a:r>
              <a:rPr lang="en-US" altLang="zh-CN" sz="2400" smtClean="0">
                <a:latin typeface="宋体" pitchFamily="2" charset="-122"/>
                <a:ea typeface="宋体" pitchFamily="2" charset="-122"/>
              </a:rPr>
              <a:t>2  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2514600"/>
            <a:ext cx="541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2800" b="1">
                <a:solidFill>
                  <a:schemeClr val="tx2"/>
                </a:solidFill>
              </a:rPr>
              <a:t>解</a:t>
            </a:r>
            <a:endParaRPr lang="zh-CN" altLang="en-US" sz="2800"/>
          </a:p>
        </p:txBody>
      </p:sp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4343400" y="1295400"/>
          <a:ext cx="1757363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52" r:id="rId3" imgW="1053360" imgH="216360" progId="Equation.3">
                  <p:embed/>
                </p:oleObj>
              </mc:Choice>
              <mc:Fallback>
                <p:oleObj r:id="rId3" imgW="1053360" imgH="216360" progId="Equation.3">
                  <p:embed/>
                  <p:pic>
                    <p:nvPicPr>
                      <p:cNvPr id="0" name="Picture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295400"/>
                        <a:ext cx="1757363" cy="433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1143000" y="3657600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2800" b="1">
                <a:latin typeface="宋体" pitchFamily="2" charset="-122"/>
              </a:rPr>
              <a:t>查表</a:t>
            </a:r>
          </a:p>
        </p:txBody>
      </p:sp>
      <p:graphicFrame>
        <p:nvGraphicFramePr>
          <p:cNvPr id="11270" name="Object 6"/>
          <p:cNvGraphicFramePr>
            <a:graphicFrameLocks noChangeAspect="1"/>
          </p:cNvGraphicFramePr>
          <p:nvPr/>
        </p:nvGraphicFramePr>
        <p:xfrm>
          <a:off x="2057400" y="3581400"/>
          <a:ext cx="2238375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53" r:id="rId5" imgW="1154880" imgH="292680" progId="Equation.3">
                  <p:embed/>
                </p:oleObj>
              </mc:Choice>
              <mc:Fallback>
                <p:oleObj r:id="rId5" imgW="1154880" imgH="292680" progId="Equation.3">
                  <p:embed/>
                  <p:pic>
                    <p:nvPicPr>
                      <p:cNvPr id="0" name="Picture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581400"/>
                        <a:ext cx="2238375" cy="630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7"/>
          <p:cNvGraphicFramePr>
            <a:graphicFrameLocks noChangeAspect="1"/>
          </p:cNvGraphicFramePr>
          <p:nvPr/>
        </p:nvGraphicFramePr>
        <p:xfrm>
          <a:off x="4724400" y="3581400"/>
          <a:ext cx="2081213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54" r:id="rId7" imgW="1065960" imgH="292680" progId="Equation.3">
                  <p:embed/>
                </p:oleObj>
              </mc:Choice>
              <mc:Fallback>
                <p:oleObj r:id="rId7" imgW="1065960" imgH="292680" progId="Equation.3">
                  <p:embed/>
                  <p:pic>
                    <p:nvPicPr>
                      <p:cNvPr id="0" name="Picture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581400"/>
                        <a:ext cx="2081213" cy="630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8"/>
          <p:cNvGraphicFramePr>
            <a:graphicFrameLocks noChangeAspect="1"/>
          </p:cNvGraphicFramePr>
          <p:nvPr/>
        </p:nvGraphicFramePr>
        <p:xfrm>
          <a:off x="5867400" y="609600"/>
          <a:ext cx="140335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55" r:id="rId9" imgW="710640" imgH="216360" progId="">
                  <p:embed/>
                </p:oleObj>
              </mc:Choice>
              <mc:Fallback>
                <p:oleObj r:id="rId9" imgW="710640" imgH="216360" progId="">
                  <p:embed/>
                  <p:pic>
                    <p:nvPicPr>
                      <p:cNvPr id="0" name="Picture 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609600"/>
                        <a:ext cx="1403350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Object 9"/>
          <p:cNvGraphicFramePr>
            <a:graphicFrameLocks noChangeAspect="1"/>
          </p:cNvGraphicFramePr>
          <p:nvPr/>
        </p:nvGraphicFramePr>
        <p:xfrm>
          <a:off x="3886200" y="609600"/>
          <a:ext cx="1303338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56" r:id="rId11" imgW="774000" imgH="216360" progId="">
                  <p:embed/>
                </p:oleObj>
              </mc:Choice>
              <mc:Fallback>
                <p:oleObj r:id="rId11" imgW="774000" imgH="216360" progId="">
                  <p:embed/>
                  <p:pic>
                    <p:nvPicPr>
                      <p:cNvPr id="0" name="Picture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-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609600"/>
                        <a:ext cx="1303338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4" name="Object 10"/>
          <p:cNvGraphicFramePr>
            <a:graphicFrameLocks noChangeAspect="1"/>
          </p:cNvGraphicFramePr>
          <p:nvPr/>
        </p:nvGraphicFramePr>
        <p:xfrm>
          <a:off x="1362075" y="547688"/>
          <a:ext cx="238125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57" r:id="rId13" imgW="1319760" imgH="267120" progId="">
                  <p:embed/>
                </p:oleObj>
              </mc:Choice>
              <mc:Fallback>
                <p:oleObj r:id="rId13" imgW="1319760" imgH="267120" progId="">
                  <p:embed/>
                  <p:pic>
                    <p:nvPicPr>
                      <p:cNvPr id="0" name="Picture 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2075" y="547688"/>
                        <a:ext cx="2381250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609600" y="1295400"/>
            <a:ext cx="3878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2800" b="1">
                <a:latin typeface="宋体" pitchFamily="2" charset="-122"/>
              </a:rPr>
              <a:t>求</a:t>
            </a:r>
            <a:r>
              <a:rPr lang="en-US" altLang="zh-CN" sz="2800" b="1">
                <a:solidFill>
                  <a:schemeClr val="tx2"/>
                </a:solidFill>
                <a:latin typeface="宋体" pitchFamily="2" charset="-122"/>
              </a:rPr>
              <a:t>μ</a:t>
            </a:r>
            <a:r>
              <a:rPr lang="zh-CN" altLang="en-US" sz="2800" b="1">
                <a:latin typeface="宋体" pitchFamily="2" charset="-122"/>
              </a:rPr>
              <a:t>和</a:t>
            </a:r>
            <a:r>
              <a:rPr lang="en-US" altLang="zh-CN" sz="2800" b="1">
                <a:solidFill>
                  <a:schemeClr val="tx2"/>
                </a:solidFill>
                <a:latin typeface="宋体" pitchFamily="2" charset="-122"/>
              </a:rPr>
              <a:t>σ</a:t>
            </a:r>
            <a:r>
              <a:rPr lang="en-US" altLang="zh-CN" sz="2800" b="1" baseline="30000">
                <a:solidFill>
                  <a:schemeClr val="tx2"/>
                </a:solidFill>
                <a:latin typeface="宋体" pitchFamily="2" charset="-122"/>
              </a:rPr>
              <a:t>2</a:t>
            </a:r>
            <a:r>
              <a:rPr lang="zh-CN" altLang="en-US" sz="2800" b="1">
                <a:latin typeface="宋体" pitchFamily="2" charset="-122"/>
              </a:rPr>
              <a:t>的置信区间。</a:t>
            </a:r>
          </a:p>
        </p:txBody>
      </p:sp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1143000" y="2514600"/>
            <a:ext cx="4235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2800" b="1">
                <a:latin typeface="宋体" pitchFamily="2" charset="-122"/>
              </a:rPr>
              <a:t>由公式知</a:t>
            </a:r>
            <a:r>
              <a:rPr lang="en-US" altLang="zh-CN" sz="2800" b="1">
                <a:solidFill>
                  <a:schemeClr val="tx2"/>
                </a:solidFill>
                <a:latin typeface="宋体" pitchFamily="2" charset="-122"/>
              </a:rPr>
              <a:t>σ</a:t>
            </a:r>
            <a:r>
              <a:rPr lang="en-US" altLang="zh-CN" sz="2800" b="1" baseline="30000">
                <a:solidFill>
                  <a:schemeClr val="tx2"/>
                </a:solidFill>
                <a:latin typeface="宋体" pitchFamily="2" charset="-122"/>
              </a:rPr>
              <a:t>2</a:t>
            </a:r>
            <a:r>
              <a:rPr lang="zh-CN" altLang="en-US" sz="2800" b="1">
                <a:latin typeface="宋体" pitchFamily="2" charset="-122"/>
              </a:rPr>
              <a:t>的置信区间为</a:t>
            </a:r>
          </a:p>
        </p:txBody>
      </p:sp>
      <p:graphicFrame>
        <p:nvGraphicFramePr>
          <p:cNvPr id="11277" name="Object 13"/>
          <p:cNvGraphicFramePr>
            <a:graphicFrameLocks noChangeAspect="1"/>
          </p:cNvGraphicFramePr>
          <p:nvPr/>
        </p:nvGraphicFramePr>
        <p:xfrm>
          <a:off x="5486400" y="2286000"/>
          <a:ext cx="3276600" cy="128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58" r:id="rId15" imgW="1928880" imgH="725040" progId="Equation.3">
                  <p:embed/>
                </p:oleObj>
              </mc:Choice>
              <mc:Fallback>
                <p:oleObj r:id="rId15" imgW="1928880" imgH="725040" progId="Equation.3">
                  <p:embed/>
                  <p:pic>
                    <p:nvPicPr>
                      <p:cNvPr id="0" name="Picture 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286000"/>
                        <a:ext cx="3276600" cy="1287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1066800" y="4495800"/>
            <a:ext cx="2806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2800" b="1">
                <a:solidFill>
                  <a:schemeClr val="tx2"/>
                </a:solidFill>
                <a:latin typeface="宋体" pitchFamily="2" charset="-122"/>
              </a:rPr>
              <a:t>σ</a:t>
            </a:r>
            <a:r>
              <a:rPr lang="en-US" altLang="zh-CN" sz="2800" b="1" baseline="30000">
                <a:solidFill>
                  <a:schemeClr val="tx2"/>
                </a:solidFill>
                <a:latin typeface="宋体" pitchFamily="2" charset="-122"/>
              </a:rPr>
              <a:t>2</a:t>
            </a:r>
            <a:r>
              <a:rPr lang="zh-CN" altLang="en-US" sz="2800" b="1">
                <a:latin typeface="宋体" pitchFamily="2" charset="-122"/>
              </a:rPr>
              <a:t>的置信区间为</a:t>
            </a:r>
          </a:p>
        </p:txBody>
      </p:sp>
      <p:graphicFrame>
        <p:nvGraphicFramePr>
          <p:cNvPr id="11279" name="Object 15"/>
          <p:cNvGraphicFramePr>
            <a:graphicFrameLocks noChangeAspect="1"/>
          </p:cNvGraphicFramePr>
          <p:nvPr/>
        </p:nvGraphicFramePr>
        <p:xfrm>
          <a:off x="1219200" y="5334000"/>
          <a:ext cx="5256213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59" r:id="rId17" imgW="2905920" imgH="470520" progId="Equation.3">
                  <p:embed/>
                </p:oleObj>
              </mc:Choice>
              <mc:Fallback>
                <p:oleObj r:id="rId17" imgW="2905920" imgH="470520" progId="Equation.3">
                  <p:embed/>
                  <p:pic>
                    <p:nvPicPr>
                      <p:cNvPr id="0" name="Picture 1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-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334000"/>
                        <a:ext cx="5256213" cy="931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autoUpdateAnimBg="0"/>
      <p:bldP spid="11269" grpId="0" build="p" autoUpdateAnimBg="0"/>
      <p:bldP spid="11275" grpId="0" build="p" autoUpdateAnimBg="0"/>
      <p:bldP spid="11276" grpId="0" build="p" autoUpdateAnimBg="0"/>
      <p:bldP spid="11278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581025" y="2373313"/>
            <a:ext cx="85344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b="1">
                <a:latin typeface="宋体" pitchFamily="2" charset="-122"/>
              </a:rPr>
              <a:t>4.28, 4.40, 4.42, 4.35, 4.37. </a:t>
            </a:r>
            <a:r>
              <a:rPr lang="zh-CN" altLang="en-US" b="1">
                <a:latin typeface="宋体" pitchFamily="2" charset="-122"/>
              </a:rPr>
              <a:t>如果标准差不变</a:t>
            </a:r>
            <a:r>
              <a:rPr lang="en-US" altLang="zh-CN" b="1">
                <a:latin typeface="宋体" pitchFamily="2" charset="-122"/>
              </a:rPr>
              <a:t>,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420688" y="3617913"/>
            <a:ext cx="914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宋体" pitchFamily="2" charset="-122"/>
              </a:rPr>
              <a:t>解</a:t>
            </a:r>
            <a:r>
              <a:rPr lang="en-US" altLang="zh-CN" sz="2800" b="1">
                <a:solidFill>
                  <a:srgbClr val="FFFF00"/>
                </a:solidFill>
                <a:latin typeface="宋体" pitchFamily="2" charset="-122"/>
              </a:rPr>
              <a:t>:</a:t>
            </a:r>
          </a:p>
        </p:txBody>
      </p:sp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1182688" y="3617913"/>
          <a:ext cx="6778625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78" r:id="rId3" imgW="3591360" imgH="241560" progId="">
                  <p:embed/>
                </p:oleObj>
              </mc:Choice>
              <mc:Fallback>
                <p:oleObj r:id="rId3" imgW="3591360" imgH="241560" progId="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2688" y="3617913"/>
                        <a:ext cx="6778625" cy="566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890588" y="4129088"/>
          <a:ext cx="3833812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79" r:id="rId5" imgW="1878120" imgH="559800" progId="">
                  <p:embed/>
                </p:oleObj>
              </mc:Choice>
              <mc:Fallback>
                <p:oleObj r:id="rId5" imgW="1878120" imgH="559800" progId="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588" y="4129088"/>
                        <a:ext cx="3833812" cy="10699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ct 7"/>
          <p:cNvGraphicFramePr>
            <a:graphicFrameLocks noChangeAspect="1"/>
          </p:cNvGraphicFramePr>
          <p:nvPr/>
        </p:nvGraphicFramePr>
        <p:xfrm>
          <a:off x="2817813" y="5122863"/>
          <a:ext cx="2530475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80" r:id="rId7" imgW="1421280" imgH="241560" progId="Equation.3">
                  <p:embed/>
                </p:oleObj>
              </mc:Choice>
              <mc:Fallback>
                <p:oleObj r:id="rId7" imgW="1421280" imgH="241560" progId="Equation.3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813" y="5122863"/>
                        <a:ext cx="2530475" cy="5159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1008063" y="5126038"/>
            <a:ext cx="1657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宋体" pitchFamily="2" charset="-122"/>
                <a:sym typeface="Symbol" pitchFamily="18" charset="2"/>
              </a:rPr>
              <a:t>拒绝域为：</a:t>
            </a:r>
            <a:endParaRPr lang="zh-CN" altLang="en-US" sz="2800" b="1">
              <a:latin typeface="宋体" pitchFamily="2" charset="-122"/>
            </a:endParaRPr>
          </a:p>
        </p:txBody>
      </p:sp>
      <p:graphicFrame>
        <p:nvGraphicFramePr>
          <p:cNvPr id="28682" name="Object 10"/>
          <p:cNvGraphicFramePr>
            <a:graphicFrameLocks noChangeAspect="1"/>
          </p:cNvGraphicFramePr>
          <p:nvPr/>
        </p:nvGraphicFramePr>
        <p:xfrm>
          <a:off x="1008063" y="5868988"/>
          <a:ext cx="586740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81" r:id="rId9" imgW="2918880" imgH="508680" progId="Equation.3">
                  <p:embed/>
                </p:oleObj>
              </mc:Choice>
              <mc:Fallback>
                <p:oleObj r:id="rId9" imgW="2918880" imgH="508680" progId="Equation.3">
                  <p:embed/>
                  <p:pic>
                    <p:nvPicPr>
                      <p:cNvPr id="0" name="Picture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063" y="5868988"/>
                        <a:ext cx="5867400" cy="9810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7200900" y="6026150"/>
            <a:ext cx="137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宋体" pitchFamily="2" charset="-122"/>
              </a:rPr>
              <a:t>拒绝</a:t>
            </a:r>
            <a:r>
              <a:rPr lang="en-US" altLang="zh-CN" sz="2800" b="1">
                <a:latin typeface="宋体" pitchFamily="2" charset="-122"/>
              </a:rPr>
              <a:t>H</a:t>
            </a:r>
            <a:r>
              <a:rPr lang="en-US" altLang="zh-CN" sz="2800" b="1" baseline="-25000">
                <a:latin typeface="宋体" pitchFamily="2" charset="-122"/>
              </a:rPr>
              <a:t>0</a:t>
            </a:r>
          </a:p>
        </p:txBody>
      </p:sp>
      <p:sp>
        <p:nvSpPr>
          <p:cNvPr id="28684" name="Rectangle 12"/>
          <p:cNvSpPr>
            <a:spLocks noGrp="1" noChangeArrowheads="1"/>
          </p:cNvSpPr>
          <p:nvPr>
            <p:ph type="title" idx="4294967295"/>
          </p:nvPr>
        </p:nvSpPr>
        <p:spPr>
          <a:xfrm>
            <a:off x="428625" y="1077913"/>
            <a:ext cx="1066800" cy="5334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400" smtClean="0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  <a:ea typeface="宋体" pitchFamily="2" charset="-122"/>
              </a:rPr>
              <a:t>例</a:t>
            </a:r>
            <a:r>
              <a:rPr lang="en-US" altLang="zh-CN" sz="2400" smtClean="0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  <a:ea typeface="宋体" pitchFamily="2" charset="-122"/>
              </a:rPr>
              <a:t>1</a:t>
            </a:r>
            <a:endParaRPr lang="en-US" altLang="zh-CN" sz="240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8685" name="Text Box 13"/>
          <p:cNvSpPr txBox="1">
            <a:spLocks noChangeArrowheads="1"/>
          </p:cNvSpPr>
          <p:nvPr/>
        </p:nvSpPr>
        <p:spPr bwMode="auto">
          <a:xfrm>
            <a:off x="1419225" y="1077913"/>
            <a:ext cx="62198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b="1">
                <a:latin typeface="宋体" pitchFamily="2" charset="-122"/>
              </a:rPr>
              <a:t>已知某炼铁厂的铁水含碳量 </a:t>
            </a:r>
            <a:r>
              <a:rPr lang="en-US" altLang="zh-CN" b="1">
                <a:latin typeface="宋体" pitchFamily="2" charset="-122"/>
              </a:rPr>
              <a:t>X </a:t>
            </a:r>
            <a:r>
              <a:rPr lang="zh-CN" altLang="en-US" b="1">
                <a:latin typeface="宋体" pitchFamily="2" charset="-122"/>
              </a:rPr>
              <a:t>在正常情况下</a:t>
            </a:r>
          </a:p>
        </p:txBody>
      </p:sp>
      <p:graphicFrame>
        <p:nvGraphicFramePr>
          <p:cNvPr id="28686" name="Object 14"/>
          <p:cNvGraphicFramePr>
            <a:graphicFrameLocks noChangeAspect="1"/>
          </p:cNvGraphicFramePr>
          <p:nvPr/>
        </p:nvGraphicFramePr>
        <p:xfrm>
          <a:off x="657225" y="1687513"/>
          <a:ext cx="29718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82" r:id="rId11" imgW="1560960" imgH="241560" progId="Equation.3">
                  <p:embed/>
                </p:oleObj>
              </mc:Choice>
              <mc:Fallback>
                <p:oleObj r:id="rId11" imgW="1560960" imgH="241560" progId="Equation.3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" y="1687513"/>
                        <a:ext cx="2971800" cy="557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3705225" y="1687513"/>
            <a:ext cx="420846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b="1">
                <a:latin typeface="宋体" pitchFamily="2" charset="-122"/>
              </a:rPr>
              <a:t>某日测得</a:t>
            </a:r>
            <a:r>
              <a:rPr lang="en-US" altLang="zh-CN" b="1">
                <a:latin typeface="宋体" pitchFamily="2" charset="-122"/>
              </a:rPr>
              <a:t>5</a:t>
            </a:r>
            <a:r>
              <a:rPr lang="zh-CN" altLang="en-US" b="1">
                <a:latin typeface="宋体" pitchFamily="2" charset="-122"/>
              </a:rPr>
              <a:t>炉铁水含碳量如下</a:t>
            </a:r>
            <a:r>
              <a:rPr lang="en-US" altLang="zh-CN" b="1">
                <a:latin typeface="宋体" pitchFamily="2" charset="-122"/>
              </a:rPr>
              <a:t>:</a:t>
            </a:r>
          </a:p>
        </p:txBody>
      </p:sp>
      <p:sp>
        <p:nvSpPr>
          <p:cNvPr id="28688" name="Text Box 16"/>
          <p:cNvSpPr txBox="1">
            <a:spLocks noChangeArrowheads="1"/>
          </p:cNvSpPr>
          <p:nvPr/>
        </p:nvSpPr>
        <p:spPr bwMode="auto">
          <a:xfrm>
            <a:off x="733425" y="3059113"/>
            <a:ext cx="67278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b="1">
                <a:latin typeface="宋体" pitchFamily="2" charset="-122"/>
              </a:rPr>
              <a:t>该日铁水的平均含碳量是否显著偏低</a:t>
            </a:r>
            <a:r>
              <a:rPr lang="en-US" altLang="zh-CN" b="1">
                <a:latin typeface="宋体" pitchFamily="2" charset="-122"/>
              </a:rPr>
              <a:t>?   </a:t>
            </a:r>
            <a:r>
              <a:rPr lang="en-US" altLang="zh-CN" b="1">
                <a:latin typeface="宋体" pitchFamily="2" charset="-122"/>
                <a:sym typeface="Symbol" pitchFamily="18" charset="2"/>
              </a:rPr>
              <a:t>=0.05</a:t>
            </a:r>
            <a:endParaRPr lang="en-US" altLang="zh-CN" b="1">
              <a:latin typeface="宋体" pitchFamily="2" charset="-122"/>
            </a:endParaRPr>
          </a:p>
        </p:txBody>
      </p:sp>
      <p:sp>
        <p:nvSpPr>
          <p:cNvPr id="29711" name="TextBox 16"/>
          <p:cNvSpPr txBox="1">
            <a:spLocks noChangeArrowheads="1"/>
          </p:cNvSpPr>
          <p:nvPr/>
        </p:nvSpPr>
        <p:spPr bwMode="auto">
          <a:xfrm>
            <a:off x="2101850" y="312738"/>
            <a:ext cx="34813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/>
              <a:t>计算题型之十        </a:t>
            </a:r>
            <a:r>
              <a:rPr lang="en-US" altLang="zh-CN" b="1"/>
              <a:t>Z</a:t>
            </a:r>
            <a:r>
              <a:rPr lang="zh-CN" altLang="en-US" b="1"/>
              <a:t>检验</a:t>
            </a:r>
          </a:p>
        </p:txBody>
      </p:sp>
      <p:cxnSp>
        <p:nvCxnSpPr>
          <p:cNvPr id="29712" name="直接连接符 17"/>
          <p:cNvCxnSpPr>
            <a:cxnSpLocks noChangeShapeType="1"/>
          </p:cNvCxnSpPr>
          <p:nvPr/>
        </p:nvCxnSpPr>
        <p:spPr bwMode="auto">
          <a:xfrm>
            <a:off x="179388" y="774700"/>
            <a:ext cx="8856662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6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autoUpdateAnimBg="0"/>
      <p:bldP spid="28675" grpId="0" autoUpdateAnimBg="0"/>
      <p:bldP spid="28680" grpId="0" autoUpdateAnimBg="0"/>
      <p:bldP spid="28683" grpId="0" autoUpdateAnimBg="0"/>
      <p:bldP spid="28685" grpId="0" build="p" autoUpdateAnimBg="0"/>
      <p:bldP spid="28687" grpId="0" build="p" autoUpdateAnimBg="0"/>
      <p:bldP spid="28688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780408" y="2733328"/>
            <a:ext cx="4724400" cy="58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>
              <a:lnSpc>
                <a:spcPct val="115000"/>
              </a:lnSpc>
            </a:pPr>
            <a:r>
              <a:rPr lang="zh-CN" altLang="en-US" sz="2800" b="1">
                <a:solidFill>
                  <a:schemeClr val="bg2"/>
                </a:solidFill>
                <a:latin typeface="宋体" pitchFamily="2" charset="-122"/>
              </a:rPr>
              <a:t>抽取</a:t>
            </a:r>
            <a:r>
              <a:rPr lang="en-US" altLang="zh-CN" sz="2800" b="1">
                <a:solidFill>
                  <a:schemeClr val="bg2"/>
                </a:solidFill>
                <a:latin typeface="宋体" pitchFamily="2" charset="-122"/>
              </a:rPr>
              <a:t>6</a:t>
            </a:r>
            <a:r>
              <a:rPr lang="zh-CN" altLang="en-US" sz="2800" b="1">
                <a:solidFill>
                  <a:schemeClr val="bg2"/>
                </a:solidFill>
                <a:latin typeface="宋体" pitchFamily="2" charset="-122"/>
              </a:rPr>
              <a:t>件</a:t>
            </a:r>
            <a:r>
              <a:rPr lang="en-US" altLang="zh-CN" sz="2800" b="1">
                <a:solidFill>
                  <a:schemeClr val="bg2"/>
                </a:solidFill>
                <a:latin typeface="宋体" pitchFamily="2" charset="-122"/>
              </a:rPr>
              <a:t>,  </a:t>
            </a:r>
            <a:r>
              <a:rPr lang="zh-CN" altLang="en-US" sz="2800" b="1">
                <a:solidFill>
                  <a:schemeClr val="bg2"/>
                </a:solidFill>
                <a:latin typeface="宋体" pitchFamily="2" charset="-122"/>
              </a:rPr>
              <a:t>得尺寸数据如下</a:t>
            </a:r>
            <a:r>
              <a:rPr lang="en-US" altLang="zh-CN" sz="2800" b="1">
                <a:solidFill>
                  <a:schemeClr val="bg2"/>
                </a:solidFill>
                <a:latin typeface="宋体" pitchFamily="2" charset="-122"/>
              </a:rPr>
              <a:t>:</a:t>
            </a:r>
          </a:p>
        </p:txBody>
      </p:sp>
      <p:graphicFrame>
        <p:nvGraphicFramePr>
          <p:cNvPr id="61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1792868"/>
              </p:ext>
            </p:extLst>
          </p:nvPr>
        </p:nvGraphicFramePr>
        <p:xfrm>
          <a:off x="704208" y="2123728"/>
          <a:ext cx="2278063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5" r:id="rId3" imgW="1218240" imgH="267120" progId="Equation.3">
                  <p:embed/>
                </p:oleObj>
              </mc:Choice>
              <mc:Fallback>
                <p:oleObj r:id="rId3" imgW="1218240" imgH="267120" progId="Equation.3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208" y="2123728"/>
                        <a:ext cx="2278063" cy="554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4200565"/>
              </p:ext>
            </p:extLst>
          </p:nvPr>
        </p:nvGraphicFramePr>
        <p:xfrm>
          <a:off x="3142608" y="2047528"/>
          <a:ext cx="547688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6" r:id="rId5" imgW="228600" imgH="228960" progId="Equation.3">
                  <p:embed/>
                </p:oleObj>
              </mc:Choice>
              <mc:Fallback>
                <p:oleObj r:id="rId5" imgW="228600" imgH="228960" progId="Equation.3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2608" y="2047528"/>
                        <a:ext cx="547688" cy="547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628008" y="3342928"/>
            <a:ext cx="8185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800" b="1">
                <a:solidFill>
                  <a:schemeClr val="bg2"/>
                </a:solidFill>
                <a:latin typeface="宋体" pitchFamily="2" charset="-122"/>
              </a:rPr>
              <a:t>32.56,  29.66,  31.64,  30.00,  31.87,  31.03</a:t>
            </a: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551808" y="3952528"/>
            <a:ext cx="3562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800" b="1">
                <a:solidFill>
                  <a:schemeClr val="bg2"/>
                </a:solidFill>
                <a:latin typeface="宋体" pitchFamily="2" charset="-122"/>
              </a:rPr>
              <a:t>问这批产品是否合格</a:t>
            </a:r>
            <a:r>
              <a:rPr lang="en-US" altLang="zh-CN" sz="2800" b="1">
                <a:solidFill>
                  <a:schemeClr val="bg2"/>
                </a:solidFill>
                <a:latin typeface="宋体" pitchFamily="2" charset="-122"/>
              </a:rPr>
              <a:t>?</a:t>
            </a:r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1313808" y="980728"/>
            <a:ext cx="4095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bg2"/>
                </a:solidFill>
                <a:latin typeface="宋体" pitchFamily="2" charset="-122"/>
              </a:rPr>
              <a:t>某工厂生产的一种螺钉，</a:t>
            </a:r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5352408" y="980728"/>
            <a:ext cx="3384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bg2"/>
                </a:solidFill>
                <a:latin typeface="宋体" pitchFamily="2" charset="-122"/>
              </a:rPr>
              <a:t>标准要求长度是</a:t>
            </a:r>
            <a:r>
              <a:rPr lang="en-US" altLang="zh-CN" sz="2800" b="1">
                <a:solidFill>
                  <a:schemeClr val="bg2"/>
                </a:solidFill>
                <a:latin typeface="宋体" pitchFamily="2" charset="-122"/>
              </a:rPr>
              <a:t>32.5</a:t>
            </a:r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551808" y="1590328"/>
            <a:ext cx="1073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bg2"/>
                </a:solidFill>
                <a:latin typeface="宋体" pitchFamily="2" charset="-122"/>
              </a:rPr>
              <a:t>毫米</a:t>
            </a:r>
            <a:r>
              <a:rPr lang="en-US" altLang="zh-CN" sz="2800" b="1">
                <a:solidFill>
                  <a:schemeClr val="bg2"/>
                </a:solidFill>
                <a:latin typeface="宋体" pitchFamily="2" charset="-122"/>
              </a:rPr>
              <a:t>.</a:t>
            </a:r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1586858" y="1514128"/>
            <a:ext cx="7651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bg2"/>
                </a:solidFill>
                <a:latin typeface="宋体" pitchFamily="2" charset="-122"/>
              </a:rPr>
              <a:t>实际生产的产品其长度 </a:t>
            </a:r>
            <a:r>
              <a:rPr lang="en-US" altLang="zh-CN" sz="2800" b="1">
                <a:solidFill>
                  <a:schemeClr val="bg2"/>
                </a:solidFill>
                <a:latin typeface="宋体" pitchFamily="2" charset="-122"/>
              </a:rPr>
              <a:t>X </a:t>
            </a:r>
            <a:r>
              <a:rPr lang="zh-CN" altLang="en-US" sz="2800" b="1">
                <a:solidFill>
                  <a:schemeClr val="bg2"/>
                </a:solidFill>
                <a:latin typeface="宋体" pitchFamily="2" charset="-122"/>
              </a:rPr>
              <a:t>假定服从正态分布 ，</a:t>
            </a:r>
          </a:p>
        </p:txBody>
      </p:sp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3599808" y="2123728"/>
            <a:ext cx="1250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bg2"/>
                </a:solidFill>
                <a:latin typeface="宋体" pitchFamily="2" charset="-122"/>
              </a:rPr>
              <a:t>未知，</a:t>
            </a:r>
          </a:p>
        </p:txBody>
      </p:sp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4574533" y="2091978"/>
            <a:ext cx="4451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bg2"/>
                </a:solidFill>
                <a:latin typeface="宋体" pitchFamily="2" charset="-122"/>
              </a:rPr>
              <a:t>现从该厂生产的一批产品中</a:t>
            </a:r>
          </a:p>
        </p:txBody>
      </p:sp>
      <p:sp>
        <p:nvSpPr>
          <p:cNvPr id="30733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475608" y="980728"/>
            <a:ext cx="838200" cy="609600"/>
          </a:xfrm>
          <a:noFill/>
        </p:spPr>
        <p:txBody>
          <a:bodyPr/>
          <a:lstStyle/>
          <a:p>
            <a:r>
              <a:rPr lang="zh-CN" altLang="en-US" sz="2800" smtClean="0">
                <a:solidFill>
                  <a:schemeClr val="bg2"/>
                </a:solidFill>
                <a:latin typeface="宋体" pitchFamily="2" charset="-122"/>
              </a:rPr>
              <a:t>例</a:t>
            </a:r>
            <a:r>
              <a:rPr lang="en-US" altLang="zh-CN" sz="2800" smtClean="0">
                <a:solidFill>
                  <a:schemeClr val="bg2"/>
                </a:solidFill>
                <a:latin typeface="宋体" pitchFamily="2" charset="-122"/>
              </a:rPr>
              <a:t>3</a:t>
            </a:r>
            <a:endParaRPr lang="en-US" altLang="zh-CN" smtClean="0">
              <a:solidFill>
                <a:schemeClr val="bg2"/>
              </a:solidFill>
              <a:latin typeface="宋体" pitchFamily="2" charset="-122"/>
            </a:endParaRPr>
          </a:p>
        </p:txBody>
      </p:sp>
      <p:sp>
        <p:nvSpPr>
          <p:cNvPr id="6158" name="Rectangle 14"/>
          <p:cNvSpPr>
            <a:spLocks noChangeArrowheads="1"/>
          </p:cNvSpPr>
          <p:nvPr/>
        </p:nvSpPr>
        <p:spPr bwMode="auto">
          <a:xfrm>
            <a:off x="4285608" y="3952528"/>
            <a:ext cx="290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chemeClr val="bg2"/>
                </a:solidFill>
                <a:latin typeface="宋体" pitchFamily="2" charset="-122"/>
                <a:sym typeface="Symbol" pitchFamily="18" charset="2"/>
              </a:rPr>
              <a:t>（</a:t>
            </a:r>
            <a:r>
              <a:rPr lang="en-US" altLang="zh-CN" sz="2800" b="1">
                <a:solidFill>
                  <a:schemeClr val="bg2"/>
                </a:solidFill>
                <a:latin typeface="宋体" pitchFamily="2" charset="-122"/>
                <a:sym typeface="Symbol" pitchFamily="18" charset="2"/>
              </a:rPr>
              <a:t>=0.01</a:t>
            </a:r>
            <a:r>
              <a:rPr lang="zh-CN" altLang="en-US" sz="2800" b="1">
                <a:solidFill>
                  <a:schemeClr val="bg2"/>
                </a:solidFill>
                <a:latin typeface="宋体" pitchFamily="2" charset="-122"/>
                <a:sym typeface="Symbol" pitchFamily="18" charset="2"/>
              </a:rPr>
              <a:t>）</a:t>
            </a:r>
            <a:endParaRPr lang="zh-CN" altLang="en-US" sz="2800" b="1">
              <a:solidFill>
                <a:schemeClr val="bg2"/>
              </a:solidFill>
              <a:latin typeface="宋体" pitchFamily="2" charset="-122"/>
            </a:endParaRPr>
          </a:p>
        </p:txBody>
      </p:sp>
      <p:sp>
        <p:nvSpPr>
          <p:cNvPr id="30735" name="TextBox 14"/>
          <p:cNvSpPr txBox="1">
            <a:spLocks noChangeArrowheads="1"/>
          </p:cNvSpPr>
          <p:nvPr/>
        </p:nvSpPr>
        <p:spPr bwMode="auto">
          <a:xfrm>
            <a:off x="1960563" y="312738"/>
            <a:ext cx="37639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/>
              <a:t>计算题型之十一         </a:t>
            </a:r>
            <a:r>
              <a:rPr lang="en-US" altLang="zh-CN" b="1"/>
              <a:t>t</a:t>
            </a:r>
            <a:r>
              <a:rPr lang="zh-CN" altLang="en-US" b="1"/>
              <a:t>检验</a:t>
            </a:r>
          </a:p>
        </p:txBody>
      </p:sp>
      <p:cxnSp>
        <p:nvCxnSpPr>
          <p:cNvPr id="30736" name="直接连接符 15"/>
          <p:cNvCxnSpPr>
            <a:cxnSpLocks noChangeShapeType="1"/>
          </p:cNvCxnSpPr>
          <p:nvPr/>
        </p:nvCxnSpPr>
        <p:spPr bwMode="auto">
          <a:xfrm>
            <a:off x="179388" y="774700"/>
            <a:ext cx="8856662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build="p" autoUpdateAnimBg="0"/>
      <p:bldP spid="6149" grpId="0" autoUpdateAnimBg="0"/>
      <p:bldP spid="6150" grpId="0" autoUpdateAnimBg="0"/>
      <p:bldP spid="6152" grpId="0" build="p" autoUpdateAnimBg="0"/>
      <p:bldP spid="6153" grpId="0" build="p" autoUpdateAnimBg="0"/>
      <p:bldP spid="6154" grpId="0" build="p" autoUpdateAnimBg="0"/>
      <p:bldP spid="6155" grpId="0" build="p" autoUpdateAnimBg="0"/>
      <p:bldP spid="6156" grpId="0" build="p" autoUpdateAnimBg="0"/>
      <p:bldP spid="6158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1851056" y="704850"/>
            <a:ext cx="3962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bg2"/>
                </a:solidFill>
                <a:latin typeface="宋体" pitchFamily="2" charset="-122"/>
              </a:rPr>
              <a:t>提出原假设和备择假设            </a:t>
            </a:r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2088321"/>
              </p:ext>
            </p:extLst>
          </p:nvPr>
        </p:nvGraphicFramePr>
        <p:xfrm>
          <a:off x="1203298" y="1130814"/>
          <a:ext cx="4025951" cy="40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7" r:id="rId3" imgW="2994840" imgH="267120" progId="">
                  <p:embed/>
                </p:oleObj>
              </mc:Choice>
              <mc:Fallback>
                <p:oleObj r:id="rId3" imgW="2994840" imgH="267120" progId="">
                  <p:embed/>
                  <p:pic>
                    <p:nvPicPr>
                      <p:cNvPr id="0" name="Picture 1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3298" y="1130814"/>
                        <a:ext cx="4025951" cy="4040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761669" y="696853"/>
            <a:ext cx="1217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 b="1" dirty="0">
                <a:solidFill>
                  <a:schemeClr val="bg2"/>
                </a:solidFill>
                <a:latin typeface="宋体" pitchFamily="2" charset="-122"/>
              </a:rPr>
              <a:t>第一步：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685800" y="228600"/>
            <a:ext cx="2133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>
                <a:solidFill>
                  <a:schemeClr val="bg2"/>
                </a:solidFill>
                <a:latin typeface="宋体" pitchFamily="2" charset="-122"/>
              </a:rPr>
              <a:t>解  已知</a:t>
            </a:r>
          </a:p>
        </p:txBody>
      </p:sp>
      <p:grpSp>
        <p:nvGrpSpPr>
          <p:cNvPr id="7174" name="Group 6"/>
          <p:cNvGrpSpPr>
            <a:grpSpLocks/>
          </p:cNvGrpSpPr>
          <p:nvPr/>
        </p:nvGrpSpPr>
        <p:grpSpPr bwMode="auto">
          <a:xfrm>
            <a:off x="4724400" y="228600"/>
            <a:ext cx="1474788" cy="549275"/>
            <a:chOff x="0" y="0"/>
            <a:chExt cx="929" cy="346"/>
          </a:xfrm>
        </p:grpSpPr>
        <p:graphicFrame>
          <p:nvGraphicFramePr>
            <p:cNvPr id="31764" name="Object 7"/>
            <p:cNvGraphicFramePr>
              <a:graphicFrameLocks noChangeAspect="1"/>
            </p:cNvGraphicFramePr>
            <p:nvPr/>
          </p:nvGraphicFramePr>
          <p:xfrm>
            <a:off x="0" y="0"/>
            <a:ext cx="345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68" r:id="rId5" imgW="228600" imgH="228960" progId="Equation.3">
                    <p:embed/>
                  </p:oleObj>
                </mc:Choice>
                <mc:Fallback>
                  <p:oleObj r:id="rId5" imgW="228600" imgH="228960" progId="Equation.3">
                    <p:embed/>
                    <p:pic>
                      <p:nvPicPr>
                        <p:cNvPr id="0" name="Picture 1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lum bright="-100000" contras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345" cy="3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65" name="Rectangle 8"/>
            <p:cNvSpPr>
              <a:spLocks noChangeArrowheads="1"/>
            </p:cNvSpPr>
            <p:nvPr/>
          </p:nvSpPr>
          <p:spPr bwMode="auto">
            <a:xfrm>
              <a:off x="406" y="48"/>
              <a:ext cx="52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000" b="1">
                  <a:solidFill>
                    <a:schemeClr val="bg2"/>
                  </a:solidFill>
                  <a:latin typeface="宋体" pitchFamily="2" charset="-122"/>
                </a:rPr>
                <a:t>未知</a:t>
              </a:r>
              <a:r>
                <a:rPr lang="en-US" altLang="zh-CN" sz="2000" b="1">
                  <a:solidFill>
                    <a:schemeClr val="bg2"/>
                  </a:solidFill>
                  <a:latin typeface="宋体" pitchFamily="2" charset="-122"/>
                </a:rPr>
                <a:t>.</a:t>
              </a:r>
            </a:p>
          </p:txBody>
        </p:sp>
      </p:grp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761669" y="1551912"/>
            <a:ext cx="1217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 b="1" dirty="0">
                <a:solidFill>
                  <a:schemeClr val="bg2"/>
                </a:solidFill>
                <a:latin typeface="宋体" pitchFamily="2" charset="-122"/>
              </a:rPr>
              <a:t>第二步：</a:t>
            </a:r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1962566" y="1556792"/>
            <a:ext cx="534387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bg2"/>
                </a:solidFill>
                <a:latin typeface="宋体" pitchFamily="2" charset="-122"/>
              </a:rPr>
              <a:t>取一检验统计量，在</a:t>
            </a:r>
            <a:r>
              <a:rPr lang="en-US" altLang="zh-CN" sz="2000" b="1" i="1" dirty="0">
                <a:solidFill>
                  <a:schemeClr val="bg2"/>
                </a:solidFill>
                <a:latin typeface="宋体" pitchFamily="2" charset="-122"/>
              </a:rPr>
              <a:t>H</a:t>
            </a:r>
            <a:r>
              <a:rPr lang="en-US" altLang="zh-CN" sz="2000" b="1" baseline="-25000" dirty="0">
                <a:solidFill>
                  <a:schemeClr val="bg2"/>
                </a:solidFill>
                <a:latin typeface="宋体" pitchFamily="2" charset="-122"/>
              </a:rPr>
              <a:t>0 </a:t>
            </a:r>
            <a:r>
              <a:rPr lang="zh-CN" altLang="en-US" sz="2000" b="1" dirty="0">
                <a:solidFill>
                  <a:schemeClr val="bg2"/>
                </a:solidFill>
                <a:latin typeface="宋体" pitchFamily="2" charset="-122"/>
              </a:rPr>
              <a:t>成立下求出它的分布</a:t>
            </a:r>
          </a:p>
        </p:txBody>
      </p:sp>
      <p:graphicFrame>
        <p:nvGraphicFramePr>
          <p:cNvPr id="717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3442141"/>
              </p:ext>
            </p:extLst>
          </p:nvPr>
        </p:nvGraphicFramePr>
        <p:xfrm>
          <a:off x="1455884" y="2060848"/>
          <a:ext cx="1788368" cy="646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9" r:id="rId7" imgW="1586160" imgH="559800" progId="Equation.3">
                  <p:embed/>
                </p:oleObj>
              </mc:Choice>
              <mc:Fallback>
                <p:oleObj r:id="rId7" imgW="1586160" imgH="559800" progId="Equation.3">
                  <p:embed/>
                  <p:pic>
                    <p:nvPicPr>
                      <p:cNvPr id="0" name="Picture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5884" y="2060848"/>
                        <a:ext cx="1788368" cy="6461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0006144"/>
              </p:ext>
            </p:extLst>
          </p:nvPr>
        </p:nvGraphicFramePr>
        <p:xfrm>
          <a:off x="2514600" y="228600"/>
          <a:ext cx="198120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0" r:id="rId9" imgW="1167480" imgH="305280" progId="Equation.3">
                  <p:embed/>
                </p:oleObj>
              </mc:Choice>
              <mc:Fallback>
                <p:oleObj r:id="rId9" imgW="1167480" imgH="305280" progId="Equation.3">
                  <p:embed/>
                  <p:pic>
                    <p:nvPicPr>
                      <p:cNvPr id="0" name="Picture 1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28600"/>
                        <a:ext cx="1981200" cy="550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1" name="Rectangle 13"/>
          <p:cNvSpPr>
            <a:spLocks noChangeArrowheads="1"/>
          </p:cNvSpPr>
          <p:nvPr/>
        </p:nvSpPr>
        <p:spPr bwMode="auto">
          <a:xfrm>
            <a:off x="761669" y="2708920"/>
            <a:ext cx="1217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 b="1" dirty="0">
                <a:solidFill>
                  <a:schemeClr val="bg2"/>
                </a:solidFill>
                <a:latin typeface="宋体" pitchFamily="2" charset="-122"/>
              </a:rPr>
              <a:t>第三步：</a:t>
            </a:r>
          </a:p>
        </p:txBody>
      </p:sp>
      <p:graphicFrame>
        <p:nvGraphicFramePr>
          <p:cNvPr id="718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9097881"/>
              </p:ext>
            </p:extLst>
          </p:nvPr>
        </p:nvGraphicFramePr>
        <p:xfrm>
          <a:off x="4301708" y="2708920"/>
          <a:ext cx="1067217" cy="342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1" r:id="rId11" imgW="710640" imgH="203400" progId="Equation.3">
                  <p:embed/>
                </p:oleObj>
              </mc:Choice>
              <mc:Fallback>
                <p:oleObj r:id="rId11" imgW="710640" imgH="203400" progId="Equation.3">
                  <p:embed/>
                  <p:pic>
                    <p:nvPicPr>
                      <p:cNvPr id="0" name="Picture 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-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1708" y="2708920"/>
                        <a:ext cx="1067217" cy="3429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6674964"/>
              </p:ext>
            </p:extLst>
          </p:nvPr>
        </p:nvGraphicFramePr>
        <p:xfrm>
          <a:off x="4301708" y="3212976"/>
          <a:ext cx="2759677" cy="4198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2" r:id="rId13" imgW="2055960" imgH="279720" progId="Equation.3">
                  <p:embed/>
                </p:oleObj>
              </mc:Choice>
              <mc:Fallback>
                <p:oleObj r:id="rId13" imgW="2055960" imgH="279720" progId="Equation.3">
                  <p:embed/>
                  <p:pic>
                    <p:nvPicPr>
                      <p:cNvPr id="0" name="Picture 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-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1708" y="3212976"/>
                        <a:ext cx="2759677" cy="41988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9371398"/>
              </p:ext>
            </p:extLst>
          </p:nvPr>
        </p:nvGraphicFramePr>
        <p:xfrm>
          <a:off x="1928318" y="3212976"/>
          <a:ext cx="2177386" cy="44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3" r:id="rId15" imgW="1535400" imgH="279720" progId="Equation.3">
                  <p:embed/>
                </p:oleObj>
              </mc:Choice>
              <mc:Fallback>
                <p:oleObj r:id="rId15" imgW="1535400" imgH="279720" progId="Equation.3">
                  <p:embed/>
                  <p:pic>
                    <p:nvPicPr>
                      <p:cNvPr id="0" name="Picture 1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-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318" y="3212976"/>
                        <a:ext cx="2177386" cy="440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6" name="Rectangle 18"/>
          <p:cNvSpPr>
            <a:spLocks noChangeArrowheads="1"/>
          </p:cNvSpPr>
          <p:nvPr/>
        </p:nvSpPr>
        <p:spPr bwMode="auto">
          <a:xfrm>
            <a:off x="1242556" y="3717032"/>
            <a:ext cx="1217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 b="1" dirty="0">
                <a:solidFill>
                  <a:schemeClr val="bg2"/>
                </a:solidFill>
                <a:latin typeface="宋体" pitchFamily="2" charset="-122"/>
              </a:rPr>
              <a:t>得否定域</a:t>
            </a:r>
          </a:p>
        </p:txBody>
      </p:sp>
      <p:graphicFrame>
        <p:nvGraphicFramePr>
          <p:cNvPr id="718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4184842"/>
              </p:ext>
            </p:extLst>
          </p:nvPr>
        </p:nvGraphicFramePr>
        <p:xfrm>
          <a:off x="2555776" y="3717032"/>
          <a:ext cx="1975533" cy="443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4" r:id="rId17" imgW="1472040" imgH="305280" progId="Equation.3">
                  <p:embed/>
                </p:oleObj>
              </mc:Choice>
              <mc:Fallback>
                <p:oleObj r:id="rId17" imgW="1472040" imgH="305280" progId="Equation.3">
                  <p:embed/>
                  <p:pic>
                    <p:nvPicPr>
                      <p:cNvPr id="0" name="Picture 1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-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3717032"/>
                        <a:ext cx="1975533" cy="4435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8" name="Text Box 20"/>
          <p:cNvSpPr txBox="1">
            <a:spLocks noChangeArrowheads="1"/>
          </p:cNvSpPr>
          <p:nvPr/>
        </p:nvSpPr>
        <p:spPr bwMode="auto">
          <a:xfrm>
            <a:off x="1794291" y="2708920"/>
            <a:ext cx="25074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chemeClr val="bg2"/>
                </a:solidFill>
                <a:latin typeface="宋体" pitchFamily="2" charset="-122"/>
              </a:rPr>
              <a:t>对给定的显著性水平</a:t>
            </a:r>
          </a:p>
        </p:txBody>
      </p:sp>
      <p:sp>
        <p:nvSpPr>
          <p:cNvPr id="7189" name="Text Box 21"/>
          <p:cNvSpPr txBox="1">
            <a:spLocks noChangeArrowheads="1"/>
          </p:cNvSpPr>
          <p:nvPr/>
        </p:nvSpPr>
        <p:spPr bwMode="auto">
          <a:xfrm>
            <a:off x="5402859" y="2708920"/>
            <a:ext cx="237917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chemeClr val="bg2"/>
                </a:solidFill>
                <a:latin typeface="宋体" pitchFamily="2" charset="-122"/>
              </a:rPr>
              <a:t>查表确定临界值</a:t>
            </a:r>
            <a:r>
              <a:rPr lang="en-US" altLang="zh-CN" sz="2000" b="1" dirty="0">
                <a:solidFill>
                  <a:schemeClr val="bg2"/>
                </a:solidFill>
                <a:latin typeface="宋体" pitchFamily="2" charset="-122"/>
              </a:rPr>
              <a:t>,</a:t>
            </a:r>
            <a:r>
              <a:rPr lang="zh-CN" altLang="en-US" sz="2000" b="1" dirty="0" smtClean="0">
                <a:solidFill>
                  <a:schemeClr val="bg2"/>
                </a:solidFill>
                <a:latin typeface="宋体" pitchFamily="2" charset="-122"/>
              </a:rPr>
              <a:t>使</a:t>
            </a:r>
            <a:endParaRPr lang="zh-CN" altLang="en-US" sz="2000" b="1" dirty="0">
              <a:solidFill>
                <a:schemeClr val="bg2"/>
              </a:solidFill>
              <a:latin typeface="宋体" pitchFamily="2" charset="-122"/>
            </a:endParaRPr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1691680" y="5412794"/>
            <a:ext cx="190789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 b="1" dirty="0">
                <a:solidFill>
                  <a:schemeClr val="bg2"/>
                </a:solidFill>
                <a:latin typeface="宋体" pitchFamily="2" charset="-122"/>
              </a:rPr>
              <a:t>故不能拒绝</a:t>
            </a:r>
            <a:r>
              <a:rPr lang="en-US" altLang="zh-CN" sz="2000" b="1" i="1" dirty="0">
                <a:solidFill>
                  <a:schemeClr val="bg2"/>
                </a:solidFill>
                <a:latin typeface="宋体" pitchFamily="2" charset="-122"/>
              </a:rPr>
              <a:t>H</a:t>
            </a:r>
            <a:r>
              <a:rPr lang="en-US" altLang="zh-CN" sz="2000" b="1" baseline="-25000" dirty="0">
                <a:solidFill>
                  <a:schemeClr val="bg2"/>
                </a:solidFill>
                <a:latin typeface="宋体" pitchFamily="2" charset="-122"/>
              </a:rPr>
              <a:t>0 </a:t>
            </a:r>
            <a:r>
              <a:rPr lang="en-US" altLang="zh-CN" sz="2000" b="1" dirty="0">
                <a:solidFill>
                  <a:schemeClr val="bg2"/>
                </a:solidFill>
                <a:latin typeface="宋体" pitchFamily="2" charset="-122"/>
              </a:rPr>
              <a:t>.</a:t>
            </a: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816313" y="4224550"/>
            <a:ext cx="1217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 b="1">
                <a:solidFill>
                  <a:schemeClr val="bg2"/>
                </a:solidFill>
                <a:latin typeface="宋体" pitchFamily="2" charset="-122"/>
              </a:rPr>
              <a:t>第四步：</a:t>
            </a: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1859819" y="4224550"/>
            <a:ext cx="45320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 b="1" dirty="0">
                <a:solidFill>
                  <a:schemeClr val="bg2"/>
                </a:solidFill>
                <a:latin typeface="宋体" pitchFamily="2" charset="-122"/>
              </a:rPr>
              <a:t>将样本值代入算出统计量 </a:t>
            </a:r>
            <a:r>
              <a:rPr lang="en-US" altLang="zh-CN" sz="2000" b="1" dirty="0">
                <a:solidFill>
                  <a:schemeClr val="bg2"/>
                </a:solidFill>
                <a:latin typeface="宋体" pitchFamily="2" charset="-122"/>
              </a:rPr>
              <a:t>T</a:t>
            </a:r>
            <a:r>
              <a:rPr lang="en-US" altLang="zh-CN" sz="2000" b="1" baseline="-25000" dirty="0">
                <a:solidFill>
                  <a:schemeClr val="bg2"/>
                </a:solidFill>
                <a:latin typeface="宋体" pitchFamily="2" charset="-122"/>
              </a:rPr>
              <a:t>0</a:t>
            </a:r>
            <a:r>
              <a:rPr lang="zh-CN" altLang="en-US" sz="2000" b="1" dirty="0">
                <a:solidFill>
                  <a:schemeClr val="bg2"/>
                </a:solidFill>
                <a:latin typeface="宋体" pitchFamily="2" charset="-122"/>
              </a:rPr>
              <a:t>的实测值</a:t>
            </a:r>
            <a:r>
              <a:rPr lang="en-US" altLang="zh-CN" sz="2000" b="1" dirty="0">
                <a:solidFill>
                  <a:schemeClr val="bg2"/>
                </a:solidFill>
                <a:latin typeface="宋体" pitchFamily="2" charset="-122"/>
              </a:rPr>
              <a:t>,</a:t>
            </a:r>
          </a:p>
        </p:txBody>
      </p:sp>
      <p:sp>
        <p:nvSpPr>
          <p:cNvPr id="25" name="AutoShape 5"/>
          <p:cNvSpPr>
            <a:spLocks noChangeArrowheads="1"/>
          </p:cNvSpPr>
          <p:nvPr/>
        </p:nvSpPr>
        <p:spPr bwMode="auto">
          <a:xfrm>
            <a:off x="4658921" y="4898504"/>
            <a:ext cx="1830388" cy="914400"/>
          </a:xfrm>
          <a:prstGeom prst="wedgeRoundRectCallout">
            <a:avLst>
              <a:gd name="adj1" fmla="val -89116"/>
              <a:gd name="adj2" fmla="val -44269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 b="1">
              <a:solidFill>
                <a:schemeClr val="bg2"/>
              </a:solidFill>
              <a:latin typeface="宋体" pitchFamily="2" charset="-122"/>
            </a:endParaRPr>
          </a:p>
          <a:p>
            <a:r>
              <a:rPr lang="zh-CN" altLang="en-US" sz="2000" b="1">
                <a:solidFill>
                  <a:schemeClr val="bg2"/>
                </a:solidFill>
                <a:latin typeface="宋体" pitchFamily="2" charset="-122"/>
              </a:rPr>
              <a:t>没有落入</a:t>
            </a:r>
          </a:p>
          <a:p>
            <a:r>
              <a:rPr lang="zh-CN" altLang="en-US" sz="2000" b="1">
                <a:solidFill>
                  <a:schemeClr val="bg2"/>
                </a:solidFill>
                <a:latin typeface="宋体" pitchFamily="2" charset="-122"/>
              </a:rPr>
              <a:t>拒绝域</a:t>
            </a:r>
          </a:p>
          <a:p>
            <a:endParaRPr lang="zh-CN" altLang="en-US" sz="2000" b="1">
              <a:solidFill>
                <a:schemeClr val="bg2"/>
              </a:solidFill>
              <a:latin typeface="宋体" pitchFamily="2" charset="-122"/>
            </a:endParaRPr>
          </a:p>
        </p:txBody>
      </p:sp>
      <p:graphicFrame>
        <p:nvGraphicFramePr>
          <p:cNvPr id="2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6813068"/>
              </p:ext>
            </p:extLst>
          </p:nvPr>
        </p:nvGraphicFramePr>
        <p:xfrm>
          <a:off x="1475656" y="4725144"/>
          <a:ext cx="2462087" cy="487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5" r:id="rId19" imgW="1675080" imgH="305280" progId="Equation.3">
                  <p:embed/>
                </p:oleObj>
              </mc:Choice>
              <mc:Fallback>
                <p:oleObj r:id="rId19" imgW="1675080" imgH="305280" progId="Equation.3">
                  <p:embed/>
                  <p:pic>
                    <p:nvPicPr>
                      <p:cNvPr id="0" name="Picture 1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lum bright="-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4725144"/>
                        <a:ext cx="2462087" cy="4878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autoUpdateAnimBg="0"/>
      <p:bldP spid="7172" grpId="0" autoUpdateAnimBg="0"/>
      <p:bldP spid="7177" grpId="0" autoUpdateAnimBg="0"/>
      <p:bldP spid="7178" grpId="0" autoUpdateAnimBg="0"/>
      <p:bldP spid="7181" grpId="0" autoUpdateAnimBg="0"/>
      <p:bldP spid="7186" grpId="0" autoUpdateAnimBg="0"/>
      <p:bldP spid="7188" grpId="0" build="p" autoUpdateAnimBg="0"/>
      <p:bldP spid="7189" grpId="0" build="p" autoUpdateAnimBg="0"/>
      <p:bldP spid="22" grpId="0" autoUpdateAnimBg="0"/>
      <p:bldP spid="23" grpId="0" autoUpdateAnimBg="0"/>
      <p:bldP spid="24" grpId="0" autoUpdateAnimBg="0"/>
      <p:bldP spid="25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6167438" y="2635250"/>
            <a:ext cx="222408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2"/>
                </a:solidFill>
                <a:latin typeface="宋体" pitchFamily="2" charset="-122"/>
                <a:sym typeface="Symbol" pitchFamily="18" charset="2"/>
              </a:rPr>
              <a:t>（</a:t>
            </a:r>
            <a:r>
              <a:rPr lang="en-US" altLang="zh-CN">
                <a:solidFill>
                  <a:schemeClr val="bg2"/>
                </a:solidFill>
                <a:latin typeface="宋体" pitchFamily="2" charset="-122"/>
                <a:sym typeface="Symbol" pitchFamily="18" charset="2"/>
              </a:rPr>
              <a:t>=0.05</a:t>
            </a:r>
            <a:r>
              <a:rPr lang="zh-CN" altLang="en-US">
                <a:solidFill>
                  <a:schemeClr val="bg2"/>
                </a:solidFill>
                <a:latin typeface="宋体" pitchFamily="2" charset="-122"/>
                <a:sym typeface="Symbol" pitchFamily="18" charset="2"/>
              </a:rPr>
              <a:t>）</a:t>
            </a:r>
            <a:endParaRPr lang="zh-CN" altLang="en-US">
              <a:solidFill>
                <a:schemeClr val="bg2"/>
              </a:solidFill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604838" y="3168650"/>
            <a:ext cx="3048000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zh-CN" altLang="en-US">
                <a:solidFill>
                  <a:schemeClr val="bg2"/>
                </a:solidFill>
                <a:latin typeface="宋体" pitchFamily="2" charset="-122"/>
              </a:rPr>
              <a:t>解</a:t>
            </a:r>
            <a:r>
              <a:rPr lang="en-US" altLang="zh-CN">
                <a:solidFill>
                  <a:schemeClr val="bg2"/>
                </a:solidFill>
                <a:latin typeface="宋体" pitchFamily="2" charset="-122"/>
              </a:rPr>
              <a:t>: </a:t>
            </a:r>
            <a:r>
              <a:rPr lang="zh-CN" altLang="en-US">
                <a:solidFill>
                  <a:schemeClr val="bg2"/>
                </a:solidFill>
                <a:latin typeface="宋体" pitchFamily="2" charset="-122"/>
              </a:rPr>
              <a:t>提出假设</a:t>
            </a:r>
            <a:endParaRPr lang="zh-CN" altLang="en-US" baseline="-25000">
              <a:solidFill>
                <a:schemeClr val="bg2"/>
              </a:solidFill>
              <a:latin typeface="宋体" pitchFamily="2" charset="-122"/>
            </a:endParaRP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1993900" y="958850"/>
            <a:ext cx="43402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2"/>
                </a:solidFill>
                <a:latin typeface="宋体" pitchFamily="2" charset="-122"/>
              </a:rPr>
              <a:t>某次统考后随机抽查</a:t>
            </a:r>
            <a:r>
              <a:rPr lang="en-US" altLang="zh-CN">
                <a:solidFill>
                  <a:schemeClr val="bg2"/>
                </a:solidFill>
                <a:latin typeface="宋体" pitchFamily="2" charset="-122"/>
              </a:rPr>
              <a:t>26</a:t>
            </a:r>
            <a:r>
              <a:rPr lang="zh-CN" altLang="en-US">
                <a:solidFill>
                  <a:schemeClr val="bg2"/>
                </a:solidFill>
                <a:latin typeface="宋体" pitchFamily="2" charset="-122"/>
              </a:rPr>
              <a:t>份试卷</a:t>
            </a:r>
            <a:r>
              <a:rPr lang="en-US" altLang="zh-CN">
                <a:solidFill>
                  <a:schemeClr val="bg2"/>
                </a:solidFill>
                <a:latin typeface="宋体" pitchFamily="2" charset="-122"/>
              </a:rPr>
              <a:t>,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6284913" y="958850"/>
            <a:ext cx="21844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2"/>
                </a:solidFill>
                <a:latin typeface="宋体" pitchFamily="2" charset="-122"/>
              </a:rPr>
              <a:t>测得平均成绩</a:t>
            </a:r>
            <a:r>
              <a:rPr lang="en-US" altLang="zh-CN">
                <a:solidFill>
                  <a:schemeClr val="bg2"/>
                </a:solidFill>
                <a:latin typeface="宋体" pitchFamily="2" charset="-122"/>
              </a:rPr>
              <a:t>: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1062038" y="2025650"/>
            <a:ext cx="48006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2"/>
                </a:solidFill>
                <a:latin typeface="宋体" pitchFamily="2" charset="-122"/>
              </a:rPr>
              <a:t>试分析该次考试成绩标准差是否为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1062038" y="2635250"/>
            <a:ext cx="264636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2"/>
                </a:solidFill>
                <a:latin typeface="宋体" pitchFamily="2" charset="-122"/>
              </a:rPr>
              <a:t>已知该次考试成绩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1062038" y="4081463"/>
            <a:ext cx="141446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2"/>
                </a:solidFill>
                <a:latin typeface="宋体" pitchFamily="2" charset="-122"/>
              </a:rPr>
              <a:t>取统计量</a:t>
            </a:r>
          </a:p>
        </p:txBody>
      </p:sp>
      <p:sp>
        <p:nvSpPr>
          <p:cNvPr id="33801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681038" y="958850"/>
            <a:ext cx="838200" cy="533400"/>
          </a:xfrm>
        </p:spPr>
        <p:txBody>
          <a:bodyPr/>
          <a:lstStyle/>
          <a:p>
            <a:r>
              <a:rPr lang="zh-CN" altLang="en-US" sz="2400" smtClean="0">
                <a:solidFill>
                  <a:schemeClr val="bg2"/>
                </a:solidFill>
                <a:latin typeface="宋体" pitchFamily="2" charset="-122"/>
              </a:rPr>
              <a:t>例</a:t>
            </a:r>
            <a:r>
              <a:rPr lang="en-US" altLang="zh-CN" sz="2400" smtClean="0">
                <a:solidFill>
                  <a:schemeClr val="bg2"/>
                </a:solidFill>
                <a:latin typeface="宋体" pitchFamily="2" charset="-122"/>
              </a:rPr>
              <a:t>1</a:t>
            </a: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874713" y="4859338"/>
            <a:ext cx="895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bg2"/>
                </a:solidFill>
                <a:latin typeface="宋体" pitchFamily="2" charset="-122"/>
              </a:rPr>
              <a:t>查表</a:t>
            </a:r>
          </a:p>
        </p:txBody>
      </p:sp>
      <p:graphicFrame>
        <p:nvGraphicFramePr>
          <p:cNvPr id="10251" name="Object 11"/>
          <p:cNvGraphicFramePr>
            <a:graphicFrameLocks noChangeAspect="1"/>
          </p:cNvGraphicFramePr>
          <p:nvPr/>
        </p:nvGraphicFramePr>
        <p:xfrm>
          <a:off x="1062038" y="1492250"/>
          <a:ext cx="5065712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82" r:id="rId3" imgW="3172680" imgH="267120" progId="Equation.3">
                  <p:embed/>
                </p:oleObj>
              </mc:Choice>
              <mc:Fallback>
                <p:oleObj r:id="rId3" imgW="3172680" imgH="267120" progId="Equation.3">
                  <p:embed/>
                  <p:pic>
                    <p:nvPicPr>
                      <p:cNvPr id="0" name="Picture 2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038" y="1492250"/>
                        <a:ext cx="5065712" cy="48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2" name="Object 12"/>
          <p:cNvGraphicFramePr>
            <a:graphicFrameLocks noChangeAspect="1"/>
          </p:cNvGraphicFramePr>
          <p:nvPr/>
        </p:nvGraphicFramePr>
        <p:xfrm>
          <a:off x="5816600" y="2016125"/>
          <a:ext cx="21336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83" r:id="rId5" imgW="1269000" imgH="254520" progId="Equation.3">
                  <p:embed/>
                </p:oleObj>
              </mc:Choice>
              <mc:Fallback>
                <p:oleObj r:id="rId5" imgW="1269000" imgH="254520" progId="Equation.3">
                  <p:embed/>
                  <p:pic>
                    <p:nvPicPr>
                      <p:cNvPr id="0" name="Picture 2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6600" y="2016125"/>
                        <a:ext cx="2133600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3" name="Object 13"/>
          <p:cNvGraphicFramePr>
            <a:graphicFrameLocks noChangeAspect="1"/>
          </p:cNvGraphicFramePr>
          <p:nvPr/>
        </p:nvGraphicFramePr>
        <p:xfrm>
          <a:off x="3881438" y="2635250"/>
          <a:ext cx="1770062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84" r:id="rId7" imgW="1167480" imgH="305280" progId="Equation.3">
                  <p:embed/>
                </p:oleObj>
              </mc:Choice>
              <mc:Fallback>
                <p:oleObj r:id="rId7" imgW="1167480" imgH="305280" progId="Equation.3">
                  <p:embed/>
                  <p:pic>
                    <p:nvPicPr>
                      <p:cNvPr id="0" name="Picture 2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1438" y="2635250"/>
                        <a:ext cx="1770062" cy="493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4" name="Object 14"/>
          <p:cNvGraphicFramePr>
            <a:graphicFrameLocks noChangeAspect="1"/>
          </p:cNvGraphicFramePr>
          <p:nvPr/>
        </p:nvGraphicFramePr>
        <p:xfrm>
          <a:off x="3479800" y="3168650"/>
          <a:ext cx="3900488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85" r:id="rId9" imgW="2398320" imgH="267120" progId="Equation.3">
                  <p:embed/>
                </p:oleObj>
              </mc:Choice>
              <mc:Fallback>
                <p:oleObj r:id="rId9" imgW="2398320" imgH="267120" progId="Equation.3">
                  <p:embed/>
                  <p:pic>
                    <p:nvPicPr>
                      <p:cNvPr id="0" name="Picture 2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9800" y="3168650"/>
                        <a:ext cx="3900488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5" name="Object 15"/>
          <p:cNvGraphicFramePr>
            <a:graphicFrameLocks noChangeAspect="1"/>
          </p:cNvGraphicFramePr>
          <p:nvPr/>
        </p:nvGraphicFramePr>
        <p:xfrm>
          <a:off x="4414838" y="3778250"/>
          <a:ext cx="3252787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86" r:id="rId11" imgW="2259000" imgH="534240" progId="">
                  <p:embed/>
                </p:oleObj>
              </mc:Choice>
              <mc:Fallback>
                <p:oleObj r:id="rId11" imgW="2259000" imgH="534240" progId="">
                  <p:embed/>
                  <p:pic>
                    <p:nvPicPr>
                      <p:cNvPr id="0" name="Picture 2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-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4838" y="3778250"/>
                        <a:ext cx="3252787" cy="814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6" name="Object 16"/>
          <p:cNvGraphicFramePr>
            <a:graphicFrameLocks noChangeAspect="1"/>
          </p:cNvGraphicFramePr>
          <p:nvPr/>
        </p:nvGraphicFramePr>
        <p:xfrm>
          <a:off x="2659063" y="3948113"/>
          <a:ext cx="1714500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87" r:id="rId13" imgW="2550600" imgH="1068480" progId="">
                  <p:embed/>
                </p:oleObj>
              </mc:Choice>
              <mc:Fallback>
                <p:oleObj r:id="rId13" imgW="2550600" imgH="1068480" progId="">
                  <p:embed/>
                  <p:pic>
                    <p:nvPicPr>
                      <p:cNvPr id="0" name="Picture 2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-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9063" y="3948113"/>
                        <a:ext cx="1714500" cy="728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7" name="Object 17"/>
          <p:cNvGraphicFramePr>
            <a:graphicFrameLocks noChangeAspect="1"/>
          </p:cNvGraphicFramePr>
          <p:nvPr/>
        </p:nvGraphicFramePr>
        <p:xfrm>
          <a:off x="1770063" y="4811713"/>
          <a:ext cx="2203450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88" r:id="rId15" imgW="1421280" imgH="279720" progId="Equation.3">
                  <p:embed/>
                </p:oleObj>
              </mc:Choice>
              <mc:Fallback>
                <p:oleObj r:id="rId15" imgW="1421280" imgH="279720" progId="Equation.3">
                  <p:embed/>
                  <p:pic>
                    <p:nvPicPr>
                      <p:cNvPr id="0" name="Picture 2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-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0063" y="4811713"/>
                        <a:ext cx="2203450" cy="566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8" name="Object 18"/>
          <p:cNvGraphicFramePr>
            <a:graphicFrameLocks noChangeAspect="1"/>
          </p:cNvGraphicFramePr>
          <p:nvPr/>
        </p:nvGraphicFramePr>
        <p:xfrm>
          <a:off x="4143375" y="4811713"/>
          <a:ext cx="2405063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89" r:id="rId17" imgW="1548360" imgH="279720" progId="Equation.3">
                  <p:embed/>
                </p:oleObj>
              </mc:Choice>
              <mc:Fallback>
                <p:oleObj r:id="rId17" imgW="1548360" imgH="279720" progId="Equation.3">
                  <p:embed/>
                  <p:pic>
                    <p:nvPicPr>
                      <p:cNvPr id="0" name="Picture 2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-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75" y="4811713"/>
                        <a:ext cx="2405063" cy="566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9" name="Text Box 19"/>
          <p:cNvSpPr txBox="1">
            <a:spLocks noChangeArrowheads="1"/>
          </p:cNvSpPr>
          <p:nvPr/>
        </p:nvSpPr>
        <p:spPr bwMode="auto">
          <a:xfrm>
            <a:off x="985838" y="5516563"/>
            <a:ext cx="2673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bg2"/>
                </a:solidFill>
                <a:latin typeface="宋体" pitchFamily="2" charset="-122"/>
              </a:rPr>
              <a:t>根据样本值算得</a:t>
            </a:r>
          </a:p>
        </p:txBody>
      </p:sp>
      <p:graphicFrame>
        <p:nvGraphicFramePr>
          <p:cNvPr id="10260" name="Object 20"/>
          <p:cNvGraphicFramePr>
            <a:graphicFrameLocks noChangeAspect="1"/>
          </p:cNvGraphicFramePr>
          <p:nvPr/>
        </p:nvGraphicFramePr>
        <p:xfrm>
          <a:off x="3770313" y="4422775"/>
          <a:ext cx="3530600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90" r:id="rId19" imgW="4669920" imgH="1017720" progId="">
                  <p:embed/>
                </p:oleObj>
              </mc:Choice>
              <mc:Fallback>
                <p:oleObj r:id="rId19" imgW="4669920" imgH="1017720" progId="">
                  <p:embed/>
                  <p:pic>
                    <p:nvPicPr>
                      <p:cNvPr id="0" name="Picture 2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0313" y="4422775"/>
                        <a:ext cx="3530600" cy="917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1" name="Object 21"/>
          <p:cNvGraphicFramePr>
            <a:graphicFrameLocks noChangeAspect="1"/>
          </p:cNvGraphicFramePr>
          <p:nvPr/>
        </p:nvGraphicFramePr>
        <p:xfrm>
          <a:off x="4951413" y="5613400"/>
          <a:ext cx="2868612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91" r:id="rId21" imgW="1852920" imgH="279720" progId="Equation.3">
                  <p:embed/>
                </p:oleObj>
              </mc:Choice>
              <mc:Fallback>
                <p:oleObj r:id="rId21" imgW="1852920" imgH="279720" progId="Equation.3">
                  <p:embed/>
                  <p:pic>
                    <p:nvPicPr>
                      <p:cNvPr id="0" name="Picture 2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lum bright="-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1413" y="5613400"/>
                        <a:ext cx="2868612" cy="56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971550" y="6157913"/>
            <a:ext cx="3803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bg2"/>
                </a:solidFill>
                <a:latin typeface="宋体" pitchFamily="2" charset="-122"/>
              </a:rPr>
              <a:t>则</a:t>
            </a:r>
            <a:r>
              <a:rPr lang="en-US" altLang="zh-CN" sz="2800">
                <a:solidFill>
                  <a:schemeClr val="bg2"/>
                </a:solidFill>
                <a:latin typeface="宋体" pitchFamily="2" charset="-122"/>
              </a:rPr>
              <a:t>H</a:t>
            </a:r>
            <a:r>
              <a:rPr lang="en-US" altLang="zh-CN" sz="2800" baseline="-25000">
                <a:solidFill>
                  <a:schemeClr val="bg2"/>
                </a:solidFill>
                <a:latin typeface="宋体" pitchFamily="2" charset="-122"/>
              </a:rPr>
              <a:t>0</a:t>
            </a:r>
            <a:r>
              <a:rPr lang="zh-CN" altLang="en-US" sz="2800">
                <a:solidFill>
                  <a:schemeClr val="bg2"/>
                </a:solidFill>
                <a:latin typeface="宋体" pitchFamily="2" charset="-122"/>
              </a:rPr>
              <a:t>相容，故接受</a:t>
            </a:r>
            <a:r>
              <a:rPr lang="en-US" altLang="zh-CN" sz="2800">
                <a:solidFill>
                  <a:schemeClr val="bg2"/>
                </a:solidFill>
                <a:latin typeface="宋体" pitchFamily="2" charset="-122"/>
              </a:rPr>
              <a:t>H</a:t>
            </a:r>
            <a:r>
              <a:rPr lang="en-US" altLang="zh-CN" sz="2800" baseline="-25000">
                <a:solidFill>
                  <a:schemeClr val="bg2"/>
                </a:solidFill>
                <a:latin typeface="宋体" pitchFamily="2" charset="-122"/>
              </a:rPr>
              <a:t>0</a:t>
            </a:r>
            <a:r>
              <a:rPr lang="en-US" altLang="zh-CN" sz="2800">
                <a:solidFill>
                  <a:schemeClr val="bg2"/>
                </a:solidFill>
                <a:latin typeface="宋体" pitchFamily="2" charset="-122"/>
              </a:rPr>
              <a:t> </a:t>
            </a:r>
            <a:r>
              <a:rPr lang="zh-CN" altLang="en-US" sz="2800">
                <a:solidFill>
                  <a:schemeClr val="bg2"/>
                </a:solidFill>
                <a:latin typeface="宋体" pitchFamily="2" charset="-122"/>
              </a:rPr>
              <a:t>。</a:t>
            </a:r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4230688" y="5638800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bg2"/>
                </a:solidFill>
                <a:latin typeface="宋体" pitchFamily="2" charset="-122"/>
              </a:rPr>
              <a:t>显然</a:t>
            </a:r>
          </a:p>
        </p:txBody>
      </p:sp>
      <p:sp>
        <p:nvSpPr>
          <p:cNvPr id="33816" name="TextBox 24"/>
          <p:cNvSpPr txBox="1">
            <a:spLocks noChangeArrowheads="1"/>
          </p:cNvSpPr>
          <p:nvPr/>
        </p:nvSpPr>
        <p:spPr bwMode="auto">
          <a:xfrm>
            <a:off x="2701925" y="287338"/>
            <a:ext cx="23495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/>
              <a:t>计算题型之十二</a:t>
            </a:r>
          </a:p>
        </p:txBody>
      </p:sp>
      <p:cxnSp>
        <p:nvCxnSpPr>
          <p:cNvPr id="33817" name="直接连接符 25"/>
          <p:cNvCxnSpPr>
            <a:cxnSpLocks noChangeShapeType="1"/>
          </p:cNvCxnSpPr>
          <p:nvPr/>
        </p:nvCxnSpPr>
        <p:spPr bwMode="auto">
          <a:xfrm>
            <a:off x="214313" y="749300"/>
            <a:ext cx="8856662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33818" name="对象 1"/>
          <p:cNvGraphicFramePr>
            <a:graphicFrameLocks noChangeAspect="1"/>
          </p:cNvGraphicFramePr>
          <p:nvPr/>
        </p:nvGraphicFramePr>
        <p:xfrm>
          <a:off x="5240338" y="276225"/>
          <a:ext cx="1093787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92" name="Equation" r:id="rId23" imgW="812447" imgH="342751" progId="">
                  <p:embed/>
                </p:oleObj>
              </mc:Choice>
              <mc:Fallback>
                <p:oleObj name="Equation" r:id="rId23" imgW="812447" imgH="342751" progId="">
                  <p:embed/>
                  <p:pic>
                    <p:nvPicPr>
                      <p:cNvPr id="0" name="Picture 2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0338" y="276225"/>
                        <a:ext cx="1093787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75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0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0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0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0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utoUpdateAnimBg="0"/>
      <p:bldP spid="10243" grpId="0" autoUpdateAnimBg="0"/>
      <p:bldP spid="10244" grpId="0" build="p" autoUpdateAnimBg="0"/>
      <p:bldP spid="10245" grpId="0" build="p" autoUpdateAnimBg="0"/>
      <p:bldP spid="10246" grpId="0" build="p" autoUpdateAnimBg="0"/>
      <p:bldP spid="10247" grpId="0" build="p" autoUpdateAnimBg="0"/>
      <p:bldP spid="10248" grpId="0" build="p" autoUpdateAnimBg="0"/>
      <p:bldP spid="10250" grpId="0" build="p" autoUpdateAnimBg="0"/>
      <p:bldP spid="10259" grpId="0" build="p" autoUpdateAnimBg="0"/>
      <p:bldP spid="10262" grpId="0" build="p" autoUpdateAnimBg="0"/>
      <p:bldP spid="10263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Box 1"/>
          <p:cNvSpPr txBox="1">
            <a:spLocks noChangeArrowheads="1"/>
          </p:cNvSpPr>
          <p:nvPr/>
        </p:nvSpPr>
        <p:spPr bwMode="auto">
          <a:xfrm>
            <a:off x="1999372" y="282575"/>
            <a:ext cx="47452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计算题型之十三       </a:t>
            </a:r>
            <a:r>
              <a:rPr lang="zh-CN" altLang="en-US" b="1" dirty="0" smtClean="0"/>
              <a:t>假设检验原理</a:t>
            </a:r>
            <a:endParaRPr lang="zh-CN" altLang="en-US" b="1" dirty="0"/>
          </a:p>
        </p:txBody>
      </p:sp>
      <p:cxnSp>
        <p:nvCxnSpPr>
          <p:cNvPr id="34819" name="直接连接符 2"/>
          <p:cNvCxnSpPr>
            <a:cxnSpLocks noChangeShapeType="1"/>
          </p:cNvCxnSpPr>
          <p:nvPr/>
        </p:nvCxnSpPr>
        <p:spPr bwMode="auto">
          <a:xfrm>
            <a:off x="214313" y="749300"/>
            <a:ext cx="8856662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0163822"/>
              </p:ext>
            </p:extLst>
          </p:nvPr>
        </p:nvGraphicFramePr>
        <p:xfrm>
          <a:off x="971600" y="980728"/>
          <a:ext cx="6997700" cy="341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9" name="Equation" r:id="rId3" imgW="6997680" imgH="3416040" progId="">
                  <p:embed/>
                </p:oleObj>
              </mc:Choice>
              <mc:Fallback>
                <p:oleObj name="Equation" r:id="rId3" imgW="6997680" imgH="3416040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980728"/>
                        <a:ext cx="6997700" cy="341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Box 1"/>
          <p:cNvSpPr txBox="1">
            <a:spLocks noChangeArrowheads="1"/>
          </p:cNvSpPr>
          <p:nvPr/>
        </p:nvSpPr>
        <p:spPr bwMode="auto">
          <a:xfrm>
            <a:off x="1043179" y="282575"/>
            <a:ext cx="665759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计算题型之</a:t>
            </a:r>
            <a:r>
              <a:rPr lang="zh-CN" altLang="en-US" b="1" dirty="0" smtClean="0"/>
              <a:t>十四       </a:t>
            </a:r>
            <a:r>
              <a:rPr lang="zh-CN" altLang="en-US" b="1" dirty="0"/>
              <a:t>两个正态总体的</a:t>
            </a:r>
            <a:r>
              <a:rPr lang="en-US" altLang="zh-CN" b="1" dirty="0"/>
              <a:t>Z,T</a:t>
            </a:r>
            <a:r>
              <a:rPr lang="zh-CN" altLang="en-US" b="1" dirty="0"/>
              <a:t>，</a:t>
            </a:r>
            <a:r>
              <a:rPr lang="en-US" altLang="zh-CN" b="1" dirty="0"/>
              <a:t>F</a:t>
            </a:r>
            <a:r>
              <a:rPr lang="zh-CN" altLang="en-US" b="1" dirty="0"/>
              <a:t>检验</a:t>
            </a:r>
          </a:p>
        </p:txBody>
      </p:sp>
      <p:cxnSp>
        <p:nvCxnSpPr>
          <p:cNvPr id="34819" name="直接连接符 2"/>
          <p:cNvCxnSpPr>
            <a:cxnSpLocks noChangeShapeType="1"/>
          </p:cNvCxnSpPr>
          <p:nvPr/>
        </p:nvCxnSpPr>
        <p:spPr bwMode="auto">
          <a:xfrm>
            <a:off x="214313" y="749300"/>
            <a:ext cx="8856662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Rectangle 3"/>
          <p:cNvSpPr>
            <a:spLocks noChangeArrowheads="1"/>
          </p:cNvSpPr>
          <p:nvPr/>
        </p:nvSpPr>
        <p:spPr bwMode="black">
          <a:xfrm>
            <a:off x="790575" y="1052513"/>
            <a:ext cx="6805613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b="1" dirty="0">
                <a:latin typeface="宋体" charset="-122"/>
              </a:rPr>
              <a:t>设总体</a:t>
            </a:r>
            <a:r>
              <a:rPr lang="en-US" altLang="zh-CN" b="1" i="1" dirty="0"/>
              <a:t>X</a:t>
            </a:r>
            <a:r>
              <a:rPr lang="en-US" altLang="zh-CN" b="1" dirty="0"/>
              <a:t>~</a:t>
            </a:r>
            <a:r>
              <a:rPr lang="en-US" altLang="zh-CN" b="1" i="1" dirty="0"/>
              <a:t>N </a:t>
            </a:r>
            <a:r>
              <a:rPr lang="en-US" altLang="zh-CN" b="1" dirty="0"/>
              <a:t>(</a:t>
            </a:r>
            <a:r>
              <a:rPr lang="en-US" altLang="zh-CN" b="1" i="1" dirty="0"/>
              <a:t>μ</a:t>
            </a:r>
            <a:r>
              <a:rPr lang="en-US" altLang="zh-CN" b="1" baseline="-30000" dirty="0"/>
              <a:t>1</a:t>
            </a:r>
            <a:r>
              <a:rPr lang="en-US" altLang="zh-CN" b="1" dirty="0"/>
              <a:t>,</a:t>
            </a:r>
            <a:r>
              <a:rPr lang="en-US" altLang="zh-CN" b="1" baseline="30000" dirty="0"/>
              <a:t> </a:t>
            </a:r>
            <a:r>
              <a:rPr lang="en-US" altLang="zh-CN" b="1" dirty="0"/>
              <a:t>σ</a:t>
            </a:r>
            <a:r>
              <a:rPr lang="en-US" altLang="zh-CN" b="1" baseline="-25000" dirty="0"/>
              <a:t>1</a:t>
            </a:r>
            <a:r>
              <a:rPr lang="en-US" altLang="zh-CN" b="1" baseline="30000" dirty="0"/>
              <a:t>2</a:t>
            </a:r>
            <a:r>
              <a:rPr lang="en-US" altLang="zh-CN" b="1" dirty="0"/>
              <a:t>)</a:t>
            </a:r>
            <a:r>
              <a:rPr lang="zh-CN" altLang="en-US" b="1" dirty="0"/>
              <a:t>，</a:t>
            </a:r>
            <a:r>
              <a:rPr lang="en-US" altLang="zh-CN" b="1" i="1" dirty="0"/>
              <a:t>Y</a:t>
            </a:r>
            <a:r>
              <a:rPr lang="en-US" altLang="zh-CN" b="1" dirty="0"/>
              <a:t>~</a:t>
            </a:r>
            <a:r>
              <a:rPr lang="en-US" altLang="zh-CN" b="1" i="1" dirty="0"/>
              <a:t>N </a:t>
            </a:r>
            <a:r>
              <a:rPr lang="en-US" altLang="zh-CN" b="1" dirty="0"/>
              <a:t>(</a:t>
            </a:r>
            <a:r>
              <a:rPr lang="en-US" altLang="zh-CN" b="1" i="1" dirty="0"/>
              <a:t>μ</a:t>
            </a:r>
            <a:r>
              <a:rPr lang="en-US" altLang="zh-CN" b="1" baseline="-30000" dirty="0"/>
              <a:t>2</a:t>
            </a:r>
            <a:r>
              <a:rPr lang="en-US" altLang="zh-CN" b="1" dirty="0"/>
              <a:t>, σ</a:t>
            </a:r>
            <a:r>
              <a:rPr lang="en-US" altLang="zh-CN" b="1" baseline="-25000" dirty="0"/>
              <a:t>2</a:t>
            </a:r>
            <a:r>
              <a:rPr lang="en-US" altLang="zh-CN" b="1" baseline="30000" dirty="0"/>
              <a:t>2</a:t>
            </a:r>
            <a:r>
              <a:rPr lang="en-US" altLang="zh-CN" b="1" dirty="0"/>
              <a:t>)</a:t>
            </a:r>
            <a:r>
              <a:rPr lang="zh-CN" altLang="en-US" b="1" dirty="0">
                <a:latin typeface="宋体" charset="-122"/>
              </a:rPr>
              <a:t>，</a:t>
            </a:r>
          </a:p>
          <a:p>
            <a:pPr algn="l">
              <a:lnSpc>
                <a:spcPct val="130000"/>
              </a:lnSpc>
            </a:pPr>
            <a:r>
              <a:rPr lang="zh-CN" altLang="en-US" b="1" dirty="0">
                <a:latin typeface="宋体" charset="-122"/>
              </a:rPr>
              <a:t>又设两总体相互独立，方差均已知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black">
          <a:xfrm>
            <a:off x="827088" y="2133600"/>
            <a:ext cx="65532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b="1">
                <a:latin typeface="宋体" charset="-122"/>
              </a:rPr>
              <a:t>对双侧检验    </a:t>
            </a:r>
            <a:r>
              <a:rPr lang="en-US" altLang="zh-CN" b="1" i="1">
                <a:latin typeface="宋体" charset="-122"/>
              </a:rPr>
              <a:t>H</a:t>
            </a:r>
            <a:r>
              <a:rPr lang="en-US" altLang="zh-CN" b="1" baseline="-30000">
                <a:latin typeface="宋体" charset="-122"/>
              </a:rPr>
              <a:t>0</a:t>
            </a:r>
            <a:r>
              <a:rPr lang="en-US" altLang="zh-CN" b="1">
                <a:latin typeface="宋体" charset="-122"/>
              </a:rPr>
              <a:t>:</a:t>
            </a:r>
            <a:r>
              <a:rPr lang="en-US" altLang="zh-CN" b="1" i="1">
                <a:latin typeface="宋体" charset="-122"/>
              </a:rPr>
              <a:t>μ</a:t>
            </a:r>
            <a:r>
              <a:rPr lang="en-US" altLang="zh-CN" b="1" baseline="-30000">
                <a:latin typeface="宋体" charset="-122"/>
              </a:rPr>
              <a:t>1</a:t>
            </a:r>
            <a:r>
              <a:rPr lang="en-US" altLang="zh-CN" b="1">
                <a:latin typeface="宋体" charset="-122"/>
              </a:rPr>
              <a:t>=k</a:t>
            </a:r>
            <a:r>
              <a:rPr lang="en-US" altLang="zh-CN" b="1" i="1">
                <a:latin typeface="宋体" charset="-122"/>
              </a:rPr>
              <a:t>μ</a:t>
            </a:r>
            <a:r>
              <a:rPr lang="en-US" altLang="zh-CN" b="1" baseline="-30000">
                <a:latin typeface="宋体" charset="-122"/>
              </a:rPr>
              <a:t>2</a:t>
            </a:r>
            <a:r>
              <a:rPr lang="zh-CN" altLang="en-US" b="1">
                <a:latin typeface="宋体" charset="-122"/>
              </a:rPr>
              <a:t>， </a:t>
            </a:r>
            <a:r>
              <a:rPr lang="en-US" altLang="zh-CN" b="1" i="1">
                <a:latin typeface="宋体" charset="-122"/>
              </a:rPr>
              <a:t>H</a:t>
            </a:r>
            <a:r>
              <a:rPr lang="en-US" altLang="zh-CN" b="1" baseline="-30000">
                <a:latin typeface="宋体" charset="-122"/>
              </a:rPr>
              <a:t>1</a:t>
            </a:r>
            <a:r>
              <a:rPr lang="zh-CN" altLang="en-US" b="1">
                <a:latin typeface="宋体" charset="-122"/>
              </a:rPr>
              <a:t>：</a:t>
            </a:r>
            <a:r>
              <a:rPr lang="en-US" altLang="zh-CN" b="1" i="1">
                <a:latin typeface="宋体" charset="-122"/>
              </a:rPr>
              <a:t>μ</a:t>
            </a:r>
            <a:r>
              <a:rPr lang="en-US" altLang="zh-CN" b="1" baseline="-30000">
                <a:latin typeface="宋体" charset="-122"/>
              </a:rPr>
              <a:t>1</a:t>
            </a:r>
            <a:r>
              <a:rPr lang="en-US" altLang="zh-CN" b="1">
                <a:latin typeface="宋体" charset="-122"/>
              </a:rPr>
              <a:t>≠k</a:t>
            </a:r>
            <a:r>
              <a:rPr lang="en-US" altLang="zh-CN" b="1" i="1">
                <a:latin typeface="宋体" charset="-122"/>
              </a:rPr>
              <a:t>μ</a:t>
            </a:r>
            <a:r>
              <a:rPr lang="en-US" altLang="zh-CN" b="1" baseline="-30000">
                <a:latin typeface="宋体" charset="-122"/>
              </a:rPr>
              <a:t>2</a:t>
            </a:r>
            <a:endParaRPr lang="en-US" altLang="zh-CN" b="1">
              <a:latin typeface="宋体" charset="-122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971550" y="2924175"/>
            <a:ext cx="42672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>
            <a:spAutoFit/>
          </a:bodyPr>
          <a:lstStyle/>
          <a:p>
            <a:r>
              <a:rPr lang="zh-CN" altLang="en-US" b="1" dirty="0"/>
              <a:t>如何设置检验统计量及拒绝域？</a:t>
            </a:r>
          </a:p>
        </p:txBody>
      </p:sp>
    </p:spTree>
    <p:extLst>
      <p:ext uri="{BB962C8B-B14F-4D97-AF65-F5344CB8AC3E}">
        <p14:creationId xmlns:p14="http://schemas.microsoft.com/office/powerpoint/2010/main" val="21073750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5" grpId="0" build="p" autoUpdateAnimBg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971550" y="549275"/>
          <a:ext cx="5549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6" r:id="rId3" imgW="5549900" imgH="419100" progId="">
                  <p:embed/>
                </p:oleObj>
              </mc:Choice>
              <mc:Fallback>
                <p:oleObj r:id="rId3" imgW="5549900" imgH="419100" progId="">
                  <p:embed/>
                  <p:pic>
                    <p:nvPicPr>
                      <p:cNvPr id="0" name="Picture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49275"/>
                        <a:ext cx="55499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1763713" y="1341438"/>
          <a:ext cx="6438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7" r:id="rId5" imgW="6438900" imgH="457200" progId="">
                  <p:embed/>
                </p:oleObj>
              </mc:Choice>
              <mc:Fallback>
                <p:oleObj r:id="rId5" imgW="6438900" imgH="457200" progId="">
                  <p:embed/>
                  <p:pic>
                    <p:nvPicPr>
                      <p:cNvPr id="0" name="Picture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341438"/>
                        <a:ext cx="64389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827088" y="2276475"/>
          <a:ext cx="7874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" r:id="rId7" imgW="7874000" imgH="838200" progId="">
                  <p:embed/>
                </p:oleObj>
              </mc:Choice>
              <mc:Fallback>
                <p:oleObj r:id="rId7" imgW="7874000" imgH="838200" progId="">
                  <p:embed/>
                  <p:pic>
                    <p:nvPicPr>
                      <p:cNvPr id="0" name="Picture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276475"/>
                        <a:ext cx="78740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1042988" y="3213100"/>
          <a:ext cx="2146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9" r:id="rId9" imgW="2145369" imgH="406224" progId="">
                  <p:embed/>
                </p:oleObj>
              </mc:Choice>
              <mc:Fallback>
                <p:oleObj r:id="rId9" imgW="2145369" imgH="406224" progId="">
                  <p:embed/>
                  <p:pic>
                    <p:nvPicPr>
                      <p:cNvPr id="0" name="Picture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213100"/>
                        <a:ext cx="21463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6"/>
          <p:cNvGraphicFramePr>
            <a:graphicFrameLocks noChangeAspect="1"/>
          </p:cNvGraphicFramePr>
          <p:nvPr/>
        </p:nvGraphicFramePr>
        <p:xfrm>
          <a:off x="1692275" y="3573463"/>
          <a:ext cx="6261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0" r:id="rId11" imgW="6261100" imgH="838200" progId="">
                  <p:embed/>
                </p:oleObj>
              </mc:Choice>
              <mc:Fallback>
                <p:oleObj r:id="rId11" imgW="6261100" imgH="838200" progId="">
                  <p:embed/>
                  <p:pic>
                    <p:nvPicPr>
                      <p:cNvPr id="0" name="Picture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573463"/>
                        <a:ext cx="62611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9" name="Object 7"/>
          <p:cNvGraphicFramePr>
            <a:graphicFrameLocks noChangeAspect="1"/>
          </p:cNvGraphicFramePr>
          <p:nvPr/>
        </p:nvGraphicFramePr>
        <p:xfrm>
          <a:off x="1042988" y="4508500"/>
          <a:ext cx="2870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1" r:id="rId13" imgW="2867711" imgH="406048" progId="">
                  <p:embed/>
                </p:oleObj>
              </mc:Choice>
              <mc:Fallback>
                <p:oleObj r:id="rId13" imgW="2867711" imgH="406048" progId="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508500"/>
                        <a:ext cx="28702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0" name="Object 8"/>
          <p:cNvGraphicFramePr>
            <a:graphicFrameLocks noChangeAspect="1"/>
          </p:cNvGraphicFramePr>
          <p:nvPr/>
        </p:nvGraphicFramePr>
        <p:xfrm>
          <a:off x="4643438" y="4508500"/>
          <a:ext cx="29337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2" r:id="rId15" imgW="2933700" imgH="927100" progId="">
                  <p:embed/>
                </p:oleObj>
              </mc:Choice>
              <mc:Fallback>
                <p:oleObj r:id="rId15" imgW="2933700" imgH="927100" progId="">
                  <p:embed/>
                  <p:pic>
                    <p:nvPicPr>
                      <p:cNvPr id="0" name="Picture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4508500"/>
                        <a:ext cx="29337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1" name="Object 9"/>
          <p:cNvGraphicFramePr>
            <a:graphicFrameLocks noChangeAspect="1"/>
          </p:cNvGraphicFramePr>
          <p:nvPr/>
        </p:nvGraphicFramePr>
        <p:xfrm>
          <a:off x="1979613" y="5661025"/>
          <a:ext cx="56515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3" r:id="rId17" imgW="5651500" imgH="927100" progId="">
                  <p:embed/>
                </p:oleObj>
              </mc:Choice>
              <mc:Fallback>
                <p:oleObj r:id="rId17" imgW="5651500" imgH="927100" progId="">
                  <p:embed/>
                  <p:pic>
                    <p:nvPicPr>
                      <p:cNvPr id="0" name="Picture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5661025"/>
                        <a:ext cx="5651500" cy="9271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3200" b="1" dirty="0">
                <a:solidFill>
                  <a:schemeClr val="accent2"/>
                </a:solidFill>
              </a:rPr>
              <a:t>单边检验否定域记忆规律</a:t>
            </a:r>
          </a:p>
        </p:txBody>
      </p:sp>
      <p:graphicFrame>
        <p:nvGraphicFramePr>
          <p:cNvPr id="12291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1308100" y="2989263"/>
          <a:ext cx="625633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2" r:id="rId3" imgW="1942257" imgH="152334" progId="">
                  <p:embed/>
                </p:oleObj>
              </mc:Choice>
              <mc:Fallback>
                <p:oleObj r:id="rId3" imgW="1942257" imgH="152334" progId="">
                  <p:embed/>
                  <p:pic>
                    <p:nvPicPr>
                      <p:cNvPr id="0" name="Picture 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8100" y="2989263"/>
                        <a:ext cx="6256338" cy="4730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1331913" y="1989138"/>
            <a:ext cx="6705600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>
            <a:spAutoFit/>
          </a:bodyPr>
          <a:lstStyle/>
          <a:p>
            <a:pPr algn="ctr"/>
            <a:r>
              <a:rPr lang="zh-CN" altLang="en-US" b="1">
                <a:solidFill>
                  <a:schemeClr val="bg2"/>
                </a:solidFill>
              </a:rPr>
              <a:t>原假设                  备选假设                      否定域方向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1331913" y="2874963"/>
            <a:ext cx="0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12294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1308100" y="3840163"/>
          <a:ext cx="6392863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3" r:id="rId5" imgW="1942257" imgH="152334" progId="">
                  <p:embed/>
                </p:oleObj>
              </mc:Choice>
              <mc:Fallback>
                <p:oleObj r:id="rId5" imgW="1942257" imgH="152334" progId="">
                  <p:embed/>
                  <p:pic>
                    <p:nvPicPr>
                      <p:cNvPr id="0" name="Picture 1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8100" y="3840163"/>
                        <a:ext cx="6392863" cy="48418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5" name="Oval 7"/>
          <p:cNvSpPr>
            <a:spLocks noChangeArrowheads="1"/>
          </p:cNvSpPr>
          <p:nvPr/>
        </p:nvSpPr>
        <p:spPr bwMode="auto">
          <a:xfrm>
            <a:off x="2916238" y="2420938"/>
            <a:ext cx="5688012" cy="2160587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0728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utoUpdateAnimBg="0"/>
      <p:bldP spid="12293" grpId="0" autoUpdateAnimBg="0"/>
      <p:bldP spid="1229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Box 1"/>
          <p:cNvSpPr txBox="1">
            <a:spLocks noChangeArrowheads="1"/>
          </p:cNvSpPr>
          <p:nvPr/>
        </p:nvSpPr>
        <p:spPr bwMode="auto">
          <a:xfrm>
            <a:off x="2501900" y="282575"/>
            <a:ext cx="3740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/>
              <a:t>概念题之一      事件表达式</a:t>
            </a:r>
          </a:p>
        </p:txBody>
      </p:sp>
      <p:cxnSp>
        <p:nvCxnSpPr>
          <p:cNvPr id="35843" name="直接连接符 2"/>
          <p:cNvCxnSpPr>
            <a:cxnSpLocks noChangeShapeType="1"/>
          </p:cNvCxnSpPr>
          <p:nvPr/>
        </p:nvCxnSpPr>
        <p:spPr bwMode="auto">
          <a:xfrm>
            <a:off x="214313" y="749300"/>
            <a:ext cx="8856662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844" name="TextBox 1"/>
          <p:cNvSpPr txBox="1">
            <a:spLocks noChangeArrowheads="1"/>
          </p:cNvSpPr>
          <p:nvPr/>
        </p:nvSpPr>
        <p:spPr bwMode="auto">
          <a:xfrm>
            <a:off x="683568" y="1270000"/>
            <a:ext cx="4699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1</a:t>
            </a:r>
            <a:r>
              <a:rPr lang="zh-CN" altLang="en-US" sz="2000" b="1"/>
              <a:t>、注意事件不相容、对立、独立等概念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1786609"/>
              </p:ext>
            </p:extLst>
          </p:nvPr>
        </p:nvGraphicFramePr>
        <p:xfrm>
          <a:off x="2426643" y="1792288"/>
          <a:ext cx="4749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29" name="Equation" r:id="rId3" imgW="4749800" imgH="419100" progId="">
                  <p:embed/>
                </p:oleObj>
              </mc:Choice>
              <mc:Fallback>
                <p:oleObj name="Equation" r:id="rId3" imgW="4749800" imgH="419100" progId="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6643" y="1792288"/>
                        <a:ext cx="47498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5804111"/>
              </p:ext>
            </p:extLst>
          </p:nvPr>
        </p:nvGraphicFramePr>
        <p:xfrm>
          <a:off x="2317931" y="2492896"/>
          <a:ext cx="4699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30" r:id="rId5" imgW="4694925" imgH="355292" progId="">
                  <p:embed/>
                </p:oleObj>
              </mc:Choice>
              <mc:Fallback>
                <p:oleObj r:id="rId5" imgW="4694925" imgH="355292" progId="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931" y="2492896"/>
                        <a:ext cx="4699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1017933"/>
              </p:ext>
            </p:extLst>
          </p:nvPr>
        </p:nvGraphicFramePr>
        <p:xfrm>
          <a:off x="2482056" y="2996952"/>
          <a:ext cx="2160588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31" name="Equation" r:id="rId7" imgW="1130300" imgH="419100" progId="">
                  <p:embed/>
                </p:oleObj>
              </mc:Choice>
              <mc:Fallback>
                <p:oleObj name="Equation" r:id="rId7" imgW="1130300" imgH="419100" progId="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2056" y="2996952"/>
                        <a:ext cx="2160588" cy="801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8" name="TextBox 8"/>
          <p:cNvSpPr txBox="1">
            <a:spLocks noChangeArrowheads="1"/>
          </p:cNvSpPr>
          <p:nvPr/>
        </p:nvSpPr>
        <p:spPr bwMode="auto">
          <a:xfrm>
            <a:off x="705793" y="1774825"/>
            <a:ext cx="1603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2</a:t>
            </a:r>
            <a:r>
              <a:rPr lang="zh-CN" altLang="en-US" sz="2000" b="1"/>
              <a:t>、常用公式</a:t>
            </a:r>
          </a:p>
        </p:txBody>
      </p:sp>
    </p:spTree>
    <p:extLst>
      <p:ext uri="{BB962C8B-B14F-4D97-AF65-F5344CB8AC3E}">
        <p14:creationId xmlns:p14="http://schemas.microsoft.com/office/powerpoint/2010/main" val="367985948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Box 1"/>
          <p:cNvSpPr txBox="1">
            <a:spLocks noChangeArrowheads="1"/>
          </p:cNvSpPr>
          <p:nvPr/>
        </p:nvSpPr>
        <p:spPr bwMode="auto">
          <a:xfrm>
            <a:off x="2501900" y="282575"/>
            <a:ext cx="3740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/>
              <a:t>概念题之一      事件表达式</a:t>
            </a:r>
          </a:p>
        </p:txBody>
      </p:sp>
      <p:cxnSp>
        <p:nvCxnSpPr>
          <p:cNvPr id="35843" name="直接连接符 2"/>
          <p:cNvCxnSpPr>
            <a:cxnSpLocks noChangeShapeType="1"/>
          </p:cNvCxnSpPr>
          <p:nvPr/>
        </p:nvCxnSpPr>
        <p:spPr bwMode="auto">
          <a:xfrm>
            <a:off x="214313" y="749300"/>
            <a:ext cx="8856662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849" name="TextBox 9"/>
          <p:cNvSpPr txBox="1">
            <a:spLocks noChangeArrowheads="1"/>
          </p:cNvSpPr>
          <p:nvPr/>
        </p:nvSpPr>
        <p:spPr bwMode="auto">
          <a:xfrm>
            <a:off x="258751" y="908682"/>
            <a:ext cx="958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dirty="0"/>
              <a:t>例题：</a:t>
            </a:r>
          </a:p>
        </p:txBody>
      </p:sp>
      <p:sp>
        <p:nvSpPr>
          <p:cNvPr id="35850" name="TextBox 10"/>
          <p:cNvSpPr txBox="1">
            <a:spLocks noChangeArrowheads="1"/>
          </p:cNvSpPr>
          <p:nvPr/>
        </p:nvSpPr>
        <p:spPr bwMode="auto">
          <a:xfrm>
            <a:off x="1217601" y="913445"/>
            <a:ext cx="61483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/>
              <a:t>设两两独立且概率相等的三个事件</a:t>
            </a:r>
            <a:r>
              <a:rPr lang="en-US" altLang="zh-CN" sz="2000" b="1"/>
              <a:t>A</a:t>
            </a:r>
            <a:r>
              <a:rPr lang="zh-CN" altLang="en-US" sz="2000" b="1"/>
              <a:t>、</a:t>
            </a:r>
            <a:r>
              <a:rPr lang="en-US" altLang="zh-CN" sz="2000" b="1"/>
              <a:t>B</a:t>
            </a:r>
            <a:r>
              <a:rPr lang="zh-CN" altLang="en-US" sz="2000" b="1"/>
              <a:t>、</a:t>
            </a:r>
            <a:r>
              <a:rPr lang="en-US" altLang="zh-CN" sz="2000" b="1"/>
              <a:t>C</a:t>
            </a:r>
            <a:r>
              <a:rPr lang="zh-CN" altLang="en-US" sz="2000" b="1"/>
              <a:t>满足条件</a:t>
            </a:r>
          </a:p>
        </p:txBody>
      </p:sp>
      <p:graphicFrame>
        <p:nvGraphicFramePr>
          <p:cNvPr id="35851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2167467"/>
              </p:ext>
            </p:extLst>
          </p:nvPr>
        </p:nvGraphicFramePr>
        <p:xfrm>
          <a:off x="784214" y="1296032"/>
          <a:ext cx="19431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98" name="Equation" r:id="rId3" imgW="1943100" imgH="635000" progId="">
                  <p:embed/>
                </p:oleObj>
              </mc:Choice>
              <mc:Fallback>
                <p:oleObj name="Equation" r:id="rId3" imgW="1943100" imgH="635000" progId="">
                  <p:embed/>
                  <p:pic>
                    <p:nvPicPr>
                      <p:cNvPr id="0" name="Picture 2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214" y="1296032"/>
                        <a:ext cx="1943100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2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5339746"/>
              </p:ext>
            </p:extLst>
          </p:nvPr>
        </p:nvGraphicFramePr>
        <p:xfrm>
          <a:off x="3108314" y="1453195"/>
          <a:ext cx="2870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99" name="Equation" r:id="rId5" imgW="2870200" imgH="330200" progId="">
                  <p:embed/>
                </p:oleObj>
              </mc:Choice>
              <mc:Fallback>
                <p:oleObj name="Equation" r:id="rId5" imgW="2870200" imgH="330200" progId="">
                  <p:embed/>
                  <p:pic>
                    <p:nvPicPr>
                      <p:cNvPr id="0" name="Picture 2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314" y="1453195"/>
                        <a:ext cx="28702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3" name="TextBox 13"/>
          <p:cNvSpPr txBox="1">
            <a:spLocks noChangeArrowheads="1"/>
          </p:cNvSpPr>
          <p:nvPr/>
        </p:nvSpPr>
        <p:spPr bwMode="auto">
          <a:xfrm>
            <a:off x="1128701" y="1850070"/>
            <a:ext cx="5172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/>
              <a:t>（</a:t>
            </a:r>
            <a:r>
              <a:rPr lang="en-US" altLang="zh-CN" sz="2000" b="1"/>
              <a:t>1</a:t>
            </a:r>
            <a:r>
              <a:rPr lang="zh-CN" altLang="en-US" sz="2000" b="1"/>
              <a:t>）</a:t>
            </a:r>
            <a:r>
              <a:rPr lang="en-US" altLang="zh-CN" sz="2000" b="1"/>
              <a:t>1/4</a:t>
            </a:r>
            <a:r>
              <a:rPr lang="zh-CN" altLang="en-US" sz="2000" b="1"/>
              <a:t>，（</a:t>
            </a:r>
            <a:r>
              <a:rPr lang="en-US" altLang="zh-CN" sz="2000" b="1"/>
              <a:t>2</a:t>
            </a:r>
            <a:r>
              <a:rPr lang="zh-CN" altLang="en-US" sz="2000" b="1"/>
              <a:t>）</a:t>
            </a:r>
            <a:r>
              <a:rPr lang="en-US" altLang="zh-CN" sz="2000" b="1"/>
              <a:t>3/4</a:t>
            </a:r>
            <a:r>
              <a:rPr lang="zh-CN" altLang="en-US" sz="2000" b="1"/>
              <a:t>（</a:t>
            </a:r>
            <a:r>
              <a:rPr lang="en-US" altLang="zh-CN" sz="2000" b="1"/>
              <a:t>3</a:t>
            </a:r>
            <a:r>
              <a:rPr lang="zh-CN" altLang="en-US" sz="2000" b="1"/>
              <a:t>）</a:t>
            </a:r>
            <a:r>
              <a:rPr lang="en-US" altLang="zh-CN" sz="2000" b="1"/>
              <a:t>1/4</a:t>
            </a:r>
            <a:r>
              <a:rPr lang="zh-CN" altLang="en-US" sz="2000" b="1"/>
              <a:t>或</a:t>
            </a:r>
            <a:r>
              <a:rPr lang="en-US" altLang="zh-CN" sz="2000" b="1"/>
              <a:t>3/4</a:t>
            </a:r>
            <a:r>
              <a:rPr lang="zh-CN" altLang="en-US" sz="2000" b="1"/>
              <a:t>，（</a:t>
            </a:r>
            <a:r>
              <a:rPr lang="en-US" altLang="zh-CN" sz="2000" b="1"/>
              <a:t>4</a:t>
            </a:r>
            <a:r>
              <a:rPr lang="zh-CN" altLang="en-US" sz="2000" b="1"/>
              <a:t>）</a:t>
            </a:r>
            <a:r>
              <a:rPr lang="en-US" altLang="zh-CN" sz="2000" b="1"/>
              <a:t>1/3</a:t>
            </a:r>
            <a:endParaRPr lang="zh-CN" altLang="en-US" sz="2000" b="1"/>
          </a:p>
        </p:txBody>
      </p:sp>
      <p:graphicFrame>
        <p:nvGraphicFramePr>
          <p:cNvPr id="35854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4482390"/>
              </p:ext>
            </p:extLst>
          </p:nvPr>
        </p:nvGraphicFramePr>
        <p:xfrm>
          <a:off x="611560" y="2769886"/>
          <a:ext cx="76581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00" name="Equation" r:id="rId7" imgW="7658100" imgH="736600" progId="">
                  <p:embed/>
                </p:oleObj>
              </mc:Choice>
              <mc:Fallback>
                <p:oleObj name="Equation" r:id="rId7" imgW="7658100" imgH="736600" progId="">
                  <p:embed/>
                  <p:pic>
                    <p:nvPicPr>
                      <p:cNvPr id="0" name="Picture 2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2769886"/>
                        <a:ext cx="76581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5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8068281"/>
              </p:ext>
            </p:extLst>
          </p:nvPr>
        </p:nvGraphicFramePr>
        <p:xfrm>
          <a:off x="1022722" y="3554111"/>
          <a:ext cx="65024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01" name="Equation" r:id="rId9" imgW="6502400" imgH="787400" progId="">
                  <p:embed/>
                </p:oleObj>
              </mc:Choice>
              <mc:Fallback>
                <p:oleObj name="Equation" r:id="rId9" imgW="6502400" imgH="787400" progId="">
                  <p:embed/>
                  <p:pic>
                    <p:nvPicPr>
                      <p:cNvPr id="0" name="Picture 2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2722" y="3554111"/>
                        <a:ext cx="65024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6036800"/>
              </p:ext>
            </p:extLst>
          </p:nvPr>
        </p:nvGraphicFramePr>
        <p:xfrm>
          <a:off x="539750" y="4869160"/>
          <a:ext cx="3924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02" name="Equation" r:id="rId11" imgW="3924300" imgH="330200" progId="Equation.DSMT4">
                  <p:embed/>
                </p:oleObj>
              </mc:Choice>
              <mc:Fallback>
                <p:oleObj name="Equation" r:id="rId11" imgW="3924300" imgH="330200" progId="Equation.DSMT4">
                  <p:embed/>
                  <p:pic>
                    <p:nvPicPr>
                      <p:cNvPr id="0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869160"/>
                        <a:ext cx="39243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2114133"/>
              </p:ext>
            </p:extLst>
          </p:nvPr>
        </p:nvGraphicFramePr>
        <p:xfrm>
          <a:off x="1393825" y="5229523"/>
          <a:ext cx="2857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03" name="Equation" r:id="rId13" imgW="2857500" imgH="317500" progId="Equation.DSMT4">
                  <p:embed/>
                </p:oleObj>
              </mc:Choice>
              <mc:Fallback>
                <p:oleObj name="Equation" r:id="rId13" imgW="2857500" imgH="317500" progId="Equation.DSMT4">
                  <p:embed/>
                  <p:pic>
                    <p:nvPicPr>
                      <p:cNvPr id="0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3825" y="5229523"/>
                        <a:ext cx="28575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7481706"/>
              </p:ext>
            </p:extLst>
          </p:nvPr>
        </p:nvGraphicFramePr>
        <p:xfrm>
          <a:off x="4564063" y="5229523"/>
          <a:ext cx="2844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04" name="Equation" r:id="rId15" imgW="2844800" imgH="317500" progId="Equation.DSMT4">
                  <p:embed/>
                </p:oleObj>
              </mc:Choice>
              <mc:Fallback>
                <p:oleObj name="Equation" r:id="rId15" imgW="2844800" imgH="317500" progId="Equation.DSMT4">
                  <p:embed/>
                  <p:pic>
                    <p:nvPicPr>
                      <p:cNvPr id="0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4063" y="5229523"/>
                        <a:ext cx="28448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9607197"/>
              </p:ext>
            </p:extLst>
          </p:nvPr>
        </p:nvGraphicFramePr>
        <p:xfrm>
          <a:off x="1416050" y="5661323"/>
          <a:ext cx="2413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05" name="Equation" r:id="rId17" imgW="2411953" imgH="317362" progId="Equation.DSMT4">
                  <p:embed/>
                </p:oleObj>
              </mc:Choice>
              <mc:Fallback>
                <p:oleObj name="Equation" r:id="rId17" imgW="2411953" imgH="317362" progId="Equation.DSMT4">
                  <p:embed/>
                  <p:pic>
                    <p:nvPicPr>
                      <p:cNvPr id="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6050" y="5661323"/>
                        <a:ext cx="2413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8559793"/>
              </p:ext>
            </p:extLst>
          </p:nvPr>
        </p:nvGraphicFramePr>
        <p:xfrm>
          <a:off x="4638675" y="5483523"/>
          <a:ext cx="2082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06" name="Equation" r:id="rId19" imgW="2082800" imgH="685800" progId="Equation.DSMT4">
                  <p:embed/>
                </p:oleObj>
              </mc:Choice>
              <mc:Fallback>
                <p:oleObj name="Equation" r:id="rId19" imgW="2082800" imgH="685800" progId="Equation.DSMT4">
                  <p:embed/>
                  <p:pic>
                    <p:nvPicPr>
                      <p:cNvPr id="0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8675" y="5483523"/>
                        <a:ext cx="20828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Box 1"/>
          <p:cNvSpPr txBox="1">
            <a:spLocks noChangeArrowheads="1"/>
          </p:cNvSpPr>
          <p:nvPr/>
        </p:nvSpPr>
        <p:spPr bwMode="auto">
          <a:xfrm>
            <a:off x="2501900" y="282575"/>
            <a:ext cx="3740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/>
              <a:t>概念题之二      事件独立性</a:t>
            </a:r>
          </a:p>
        </p:txBody>
      </p:sp>
      <p:cxnSp>
        <p:nvCxnSpPr>
          <p:cNvPr id="36867" name="直接连接符 2"/>
          <p:cNvCxnSpPr>
            <a:cxnSpLocks noChangeShapeType="1"/>
          </p:cNvCxnSpPr>
          <p:nvPr/>
        </p:nvCxnSpPr>
        <p:spPr bwMode="auto">
          <a:xfrm>
            <a:off x="214313" y="749300"/>
            <a:ext cx="8856662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868" name="Text Box 1028"/>
          <p:cNvSpPr txBox="1">
            <a:spLocks noChangeArrowheads="1"/>
          </p:cNvSpPr>
          <p:nvPr/>
        </p:nvSpPr>
        <p:spPr bwMode="auto">
          <a:xfrm>
            <a:off x="684213" y="981075"/>
            <a:ext cx="457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000" b="1"/>
              <a:t>相互独立事件至少发生一次的概率计算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8788323"/>
              </p:ext>
            </p:extLst>
          </p:nvPr>
        </p:nvGraphicFramePr>
        <p:xfrm>
          <a:off x="673494" y="1484784"/>
          <a:ext cx="3796906" cy="424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32" r:id="rId3" imgW="5418720" imgH="585000" progId="">
                  <p:embed/>
                </p:oleObj>
              </mc:Choice>
              <mc:Fallback>
                <p:oleObj r:id="rId3" imgW="5418720" imgH="585000" progId="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494" y="1484784"/>
                        <a:ext cx="3796906" cy="4246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6514358"/>
              </p:ext>
            </p:extLst>
          </p:nvPr>
        </p:nvGraphicFramePr>
        <p:xfrm>
          <a:off x="4486793" y="1407334"/>
          <a:ext cx="3168352" cy="471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33" r:id="rId5" imgW="2246040" imgH="317880" progId="">
                  <p:embed/>
                </p:oleObj>
              </mc:Choice>
              <mc:Fallback>
                <p:oleObj r:id="rId5" imgW="2246040" imgH="317880" progId="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6793" y="1407334"/>
                        <a:ext cx="3168352" cy="47182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2" name="Text Box 2"/>
          <p:cNvSpPr txBox="1">
            <a:spLocks noChangeArrowheads="1"/>
          </p:cNvSpPr>
          <p:nvPr/>
        </p:nvSpPr>
        <p:spPr bwMode="auto">
          <a:xfrm>
            <a:off x="539552" y="2204863"/>
            <a:ext cx="8004175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35000"/>
              </a:lnSpc>
            </a:pPr>
            <a:r>
              <a:rPr lang="zh-CN" altLang="en-US" sz="2000" b="1" dirty="0">
                <a:latin typeface="宋体" pitchFamily="2" charset="-122"/>
              </a:rPr>
              <a:t>例题、 设三次独立试验中，事件</a:t>
            </a:r>
            <a:r>
              <a:rPr lang="en-US" altLang="zh-CN" sz="2000" b="1" dirty="0">
                <a:latin typeface="宋体" pitchFamily="2" charset="-122"/>
              </a:rPr>
              <a:t>A</a:t>
            </a:r>
            <a:r>
              <a:rPr lang="zh-CN" altLang="en-US" sz="2000" b="1" dirty="0">
                <a:latin typeface="宋体" pitchFamily="2" charset="-122"/>
              </a:rPr>
              <a:t>出现的概率相等．若已知至少出现一次的概率等于</a:t>
            </a:r>
            <a:r>
              <a:rPr lang="en-US" altLang="zh-CN" sz="2000" b="1" dirty="0">
                <a:latin typeface="宋体" pitchFamily="2" charset="-122"/>
              </a:rPr>
              <a:t>19/27</a:t>
            </a:r>
            <a:r>
              <a:rPr lang="zh-CN" altLang="en-US" sz="2000" b="1" dirty="0">
                <a:latin typeface="宋体" pitchFamily="2" charset="-122"/>
              </a:rPr>
              <a:t>，则事件</a:t>
            </a:r>
            <a:r>
              <a:rPr lang="en-US" altLang="zh-CN" sz="2000" b="1" dirty="0">
                <a:latin typeface="宋体" pitchFamily="2" charset="-122"/>
              </a:rPr>
              <a:t>A</a:t>
            </a:r>
            <a:r>
              <a:rPr lang="zh-CN" altLang="en-US" sz="2000" b="1" dirty="0">
                <a:latin typeface="宋体" pitchFamily="2" charset="-122"/>
              </a:rPr>
              <a:t>在一次试验中出现的概率为</a:t>
            </a:r>
            <a:r>
              <a:rPr lang="zh-CN" altLang="en-US" sz="2000" b="1" u="sng" dirty="0">
                <a:latin typeface="宋体" pitchFamily="2" charset="-122"/>
              </a:rPr>
              <a:t>         </a:t>
            </a:r>
            <a:r>
              <a:rPr lang="zh-CN" altLang="en-US" sz="2000" b="1" dirty="0">
                <a:latin typeface="宋体" pitchFamily="2" charset="-122"/>
              </a:rPr>
              <a:t>。</a:t>
            </a:r>
          </a:p>
        </p:txBody>
      </p:sp>
      <p:graphicFrame>
        <p:nvGraphicFramePr>
          <p:cNvPr id="3687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9539553"/>
              </p:ext>
            </p:extLst>
          </p:nvPr>
        </p:nvGraphicFramePr>
        <p:xfrm>
          <a:off x="755576" y="3789040"/>
          <a:ext cx="7391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34" name="Equation" r:id="rId7" imgW="7391400" imgH="685800" progId="">
                  <p:embed/>
                </p:oleObj>
              </mc:Choice>
              <mc:Fallback>
                <p:oleObj name="Equation" r:id="rId7" imgW="7391400" imgH="685800" progId="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3789040"/>
                        <a:ext cx="73914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4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6420370"/>
              </p:ext>
            </p:extLst>
          </p:nvPr>
        </p:nvGraphicFramePr>
        <p:xfrm>
          <a:off x="949136" y="4581128"/>
          <a:ext cx="69723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35" name="Equation" r:id="rId9" imgW="6972300" imgH="787400" progId="">
                  <p:embed/>
                </p:oleObj>
              </mc:Choice>
              <mc:Fallback>
                <p:oleObj name="Equation" r:id="rId9" imgW="6972300" imgH="787400" progId="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136" y="4581128"/>
                        <a:ext cx="69723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Box 1"/>
          <p:cNvSpPr txBox="1">
            <a:spLocks noChangeArrowheads="1"/>
          </p:cNvSpPr>
          <p:nvPr/>
        </p:nvSpPr>
        <p:spPr bwMode="auto">
          <a:xfrm>
            <a:off x="2657475" y="282575"/>
            <a:ext cx="34305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/>
              <a:t>概念题之三      分布函数</a:t>
            </a:r>
          </a:p>
        </p:txBody>
      </p:sp>
      <p:cxnSp>
        <p:nvCxnSpPr>
          <p:cNvPr id="37891" name="直接连接符 2"/>
          <p:cNvCxnSpPr>
            <a:cxnSpLocks noChangeShapeType="1"/>
          </p:cNvCxnSpPr>
          <p:nvPr/>
        </p:nvCxnSpPr>
        <p:spPr bwMode="auto">
          <a:xfrm>
            <a:off x="214313" y="749300"/>
            <a:ext cx="8856662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892" name="TextBox 1"/>
          <p:cNvSpPr txBox="1">
            <a:spLocks noChangeArrowheads="1"/>
          </p:cNvSpPr>
          <p:nvPr/>
        </p:nvSpPr>
        <p:spPr bwMode="auto">
          <a:xfrm>
            <a:off x="1101725" y="908050"/>
            <a:ext cx="36464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accent2"/>
                </a:solidFill>
              </a:rPr>
              <a:t>1</a:t>
            </a:r>
            <a:r>
              <a:rPr lang="zh-CN" altLang="en-US" sz="2000">
                <a:solidFill>
                  <a:schemeClr val="accent2"/>
                </a:solidFill>
              </a:rPr>
              <a:t>、牢记分布函数的定义，性质</a:t>
            </a:r>
          </a:p>
        </p:txBody>
      </p:sp>
      <p:sp>
        <p:nvSpPr>
          <p:cNvPr id="37893" name="TextBox 2"/>
          <p:cNvSpPr txBox="1">
            <a:spLocks noChangeArrowheads="1"/>
          </p:cNvSpPr>
          <p:nvPr/>
        </p:nvSpPr>
        <p:spPr bwMode="auto">
          <a:xfrm>
            <a:off x="1158875" y="1417638"/>
            <a:ext cx="4929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accent2"/>
                </a:solidFill>
              </a:rPr>
              <a:t>2</a:t>
            </a:r>
            <a:r>
              <a:rPr lang="zh-CN" altLang="en-US" sz="2000" dirty="0">
                <a:solidFill>
                  <a:schemeClr val="accent2"/>
                </a:solidFill>
              </a:rPr>
              <a:t>、离散型、连续型随机变量分布函数特征</a:t>
            </a:r>
          </a:p>
        </p:txBody>
      </p:sp>
      <p:graphicFrame>
        <p:nvGraphicFramePr>
          <p:cNvPr id="37894" name="对象 3"/>
          <p:cNvGraphicFramePr>
            <a:graphicFrameLocks noChangeAspect="1"/>
          </p:cNvGraphicFramePr>
          <p:nvPr/>
        </p:nvGraphicFramePr>
        <p:xfrm>
          <a:off x="782638" y="1989138"/>
          <a:ext cx="7721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53" name="Equation" r:id="rId3" imgW="7721600" imgH="330200" progId="">
                  <p:embed/>
                </p:oleObj>
              </mc:Choice>
              <mc:Fallback>
                <p:oleObj name="Equation" r:id="rId3" imgW="7721600" imgH="330200" progId="">
                  <p:embed/>
                  <p:pic>
                    <p:nvPicPr>
                      <p:cNvPr id="0" name="Picture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638" y="1989138"/>
                        <a:ext cx="77216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5" name="对象 4"/>
          <p:cNvGraphicFramePr>
            <a:graphicFrameLocks noChangeAspect="1"/>
          </p:cNvGraphicFramePr>
          <p:nvPr/>
        </p:nvGraphicFramePr>
        <p:xfrm>
          <a:off x="900113" y="2420938"/>
          <a:ext cx="32004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54" name="Equation" r:id="rId5" imgW="3200400" imgH="1041400" progId="">
                  <p:embed/>
                </p:oleObj>
              </mc:Choice>
              <mc:Fallback>
                <p:oleObj name="Equation" r:id="rId5" imgW="3200400" imgH="1041400" progId="">
                  <p:embed/>
                  <p:pic>
                    <p:nvPicPr>
                      <p:cNvPr id="0" name="Picture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420938"/>
                        <a:ext cx="3200400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6" name="对象 5"/>
          <p:cNvGraphicFramePr>
            <a:graphicFrameLocks noChangeAspect="1"/>
          </p:cNvGraphicFramePr>
          <p:nvPr/>
        </p:nvGraphicFramePr>
        <p:xfrm>
          <a:off x="5508625" y="2420938"/>
          <a:ext cx="32639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55" name="Equation" r:id="rId7" imgW="3263900" imgH="1041400" progId="">
                  <p:embed/>
                </p:oleObj>
              </mc:Choice>
              <mc:Fallback>
                <p:oleObj name="Equation" r:id="rId7" imgW="3263900" imgH="1041400" progId="">
                  <p:embed/>
                  <p:pic>
                    <p:nvPicPr>
                      <p:cNvPr id="0" name="Picture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2420938"/>
                        <a:ext cx="3263900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4201057"/>
              </p:ext>
            </p:extLst>
          </p:nvPr>
        </p:nvGraphicFramePr>
        <p:xfrm>
          <a:off x="828675" y="3356992"/>
          <a:ext cx="36576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56" name="Equation" r:id="rId9" imgW="3657600" imgH="1041120" progId="Equation.DSMT4">
                  <p:embed/>
                </p:oleObj>
              </mc:Choice>
              <mc:Fallback>
                <p:oleObj name="Equation" r:id="rId9" imgW="3657600" imgH="1041120" progId="Equation.DSMT4">
                  <p:embed/>
                  <p:pic>
                    <p:nvPicPr>
                      <p:cNvPr id="0" name="Picture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5" y="3356992"/>
                        <a:ext cx="3657600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5814797"/>
              </p:ext>
            </p:extLst>
          </p:nvPr>
        </p:nvGraphicFramePr>
        <p:xfrm>
          <a:off x="5220072" y="3429000"/>
          <a:ext cx="36576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57" name="Equation" r:id="rId11" imgW="3657600" imgH="1041120" progId="Equation.DSMT4">
                  <p:embed/>
                </p:oleObj>
              </mc:Choice>
              <mc:Fallback>
                <p:oleObj name="Equation" r:id="rId11" imgW="3657600" imgH="1041120" progId="Equation.DSMT4">
                  <p:embed/>
                  <p:pic>
                    <p:nvPicPr>
                      <p:cNvPr id="0" name="Picture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3429000"/>
                        <a:ext cx="3657600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0766947"/>
              </p:ext>
            </p:extLst>
          </p:nvPr>
        </p:nvGraphicFramePr>
        <p:xfrm>
          <a:off x="883444" y="5013176"/>
          <a:ext cx="7518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58" name="Equation" r:id="rId13" imgW="7518400" imgH="330200" progId="">
                  <p:embed/>
                </p:oleObj>
              </mc:Choice>
              <mc:Fallback>
                <p:oleObj name="Equation" r:id="rId13" imgW="7518400" imgH="330200" progId="">
                  <p:embed/>
                  <p:pic>
                    <p:nvPicPr>
                      <p:cNvPr id="0" name="Picture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444" y="5013176"/>
                        <a:ext cx="75184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4575153"/>
              </p:ext>
            </p:extLst>
          </p:nvPr>
        </p:nvGraphicFramePr>
        <p:xfrm>
          <a:off x="1100931" y="5660876"/>
          <a:ext cx="52324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59" name="Equation" r:id="rId15" imgW="5232400" imgH="711200" progId="">
                  <p:embed/>
                </p:oleObj>
              </mc:Choice>
              <mc:Fallback>
                <p:oleObj name="Equation" r:id="rId15" imgW="5232400" imgH="711200" progId="">
                  <p:embed/>
                  <p:pic>
                    <p:nvPicPr>
                      <p:cNvPr id="0" name="Picture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0931" y="5660876"/>
                        <a:ext cx="52324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Box 1"/>
          <p:cNvSpPr txBox="1">
            <a:spLocks noChangeArrowheads="1"/>
          </p:cNvSpPr>
          <p:nvPr/>
        </p:nvSpPr>
        <p:spPr bwMode="auto">
          <a:xfrm>
            <a:off x="2657395" y="282575"/>
            <a:ext cx="34307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概念题</a:t>
            </a:r>
            <a:r>
              <a:rPr lang="zh-CN" altLang="en-US" b="1" dirty="0" smtClean="0"/>
              <a:t>之三      分布函数</a:t>
            </a:r>
            <a:endParaRPr lang="zh-CN" altLang="en-US" b="1" dirty="0"/>
          </a:p>
        </p:txBody>
      </p:sp>
      <p:cxnSp>
        <p:nvCxnSpPr>
          <p:cNvPr id="38915" name="直接连接符 2"/>
          <p:cNvCxnSpPr>
            <a:cxnSpLocks noChangeShapeType="1"/>
          </p:cNvCxnSpPr>
          <p:nvPr/>
        </p:nvCxnSpPr>
        <p:spPr bwMode="auto">
          <a:xfrm>
            <a:off x="214313" y="749300"/>
            <a:ext cx="8856662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38916" name="对象 1"/>
          <p:cNvGraphicFramePr>
            <a:graphicFrameLocks noChangeAspect="1"/>
          </p:cNvGraphicFramePr>
          <p:nvPr/>
        </p:nvGraphicFramePr>
        <p:xfrm>
          <a:off x="611188" y="908050"/>
          <a:ext cx="7734300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32" name="Equation" r:id="rId3" imgW="7734300" imgH="1574800" progId="">
                  <p:embed/>
                </p:oleObj>
              </mc:Choice>
              <mc:Fallback>
                <p:oleObj name="Equation" r:id="rId3" imgW="7734300" imgH="1574800" progId="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908050"/>
                        <a:ext cx="7734300" cy="157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Box 1"/>
          <p:cNvSpPr txBox="1">
            <a:spLocks noChangeArrowheads="1"/>
          </p:cNvSpPr>
          <p:nvPr/>
        </p:nvSpPr>
        <p:spPr bwMode="auto">
          <a:xfrm>
            <a:off x="2657475" y="282575"/>
            <a:ext cx="34305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/>
              <a:t>概念题之四      密度函数</a:t>
            </a:r>
          </a:p>
        </p:txBody>
      </p:sp>
      <p:cxnSp>
        <p:nvCxnSpPr>
          <p:cNvPr id="38915" name="直接连接符 2"/>
          <p:cNvCxnSpPr>
            <a:cxnSpLocks noChangeShapeType="1"/>
          </p:cNvCxnSpPr>
          <p:nvPr/>
        </p:nvCxnSpPr>
        <p:spPr bwMode="auto">
          <a:xfrm>
            <a:off x="214313" y="749300"/>
            <a:ext cx="8856662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3950719"/>
              </p:ext>
            </p:extLst>
          </p:nvPr>
        </p:nvGraphicFramePr>
        <p:xfrm>
          <a:off x="395536" y="1052736"/>
          <a:ext cx="8286750" cy="170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0" name="Equation" r:id="rId3" imgW="6350000" imgH="1308100" progId="">
                  <p:embed/>
                </p:oleObj>
              </mc:Choice>
              <mc:Fallback>
                <p:oleObj name="Equation" r:id="rId3" imgW="6350000" imgH="13081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052736"/>
                        <a:ext cx="8286750" cy="1706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2242125"/>
              </p:ext>
            </p:extLst>
          </p:nvPr>
        </p:nvGraphicFramePr>
        <p:xfrm>
          <a:off x="4423594" y="4093716"/>
          <a:ext cx="152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1" name="Equation" r:id="rId5" imgW="152268" imgH="253780" progId="Equation.DSMT4">
                  <p:embed/>
                </p:oleObj>
              </mc:Choice>
              <mc:Fallback>
                <p:oleObj name="Equation" r:id="rId5" imgW="152268" imgH="25378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3594" y="4093716"/>
                        <a:ext cx="1524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5751493"/>
              </p:ext>
            </p:extLst>
          </p:nvPr>
        </p:nvGraphicFramePr>
        <p:xfrm>
          <a:off x="611560" y="3429000"/>
          <a:ext cx="63246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2" name="Equation" r:id="rId7" imgW="6324600" imgH="736600" progId="Equation.DSMT4">
                  <p:embed/>
                </p:oleObj>
              </mc:Choice>
              <mc:Fallback>
                <p:oleObj name="Equation" r:id="rId7" imgW="6324600" imgH="7366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3429000"/>
                        <a:ext cx="63246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275637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Box 1"/>
          <p:cNvSpPr txBox="1">
            <a:spLocks noChangeArrowheads="1"/>
          </p:cNvSpPr>
          <p:nvPr/>
        </p:nvSpPr>
        <p:spPr bwMode="auto">
          <a:xfrm>
            <a:off x="1728788" y="282575"/>
            <a:ext cx="5286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/>
              <a:t>概念题之五      二维分布列，分布函数</a:t>
            </a:r>
          </a:p>
        </p:txBody>
      </p:sp>
      <p:cxnSp>
        <p:nvCxnSpPr>
          <p:cNvPr id="39939" name="直接连接符 2"/>
          <p:cNvCxnSpPr>
            <a:cxnSpLocks noChangeShapeType="1"/>
          </p:cNvCxnSpPr>
          <p:nvPr/>
        </p:nvCxnSpPr>
        <p:spPr bwMode="auto">
          <a:xfrm>
            <a:off x="214313" y="749300"/>
            <a:ext cx="8856662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40" name="直接连接符 2"/>
          <p:cNvCxnSpPr>
            <a:cxnSpLocks noChangeShapeType="1"/>
          </p:cNvCxnSpPr>
          <p:nvPr/>
        </p:nvCxnSpPr>
        <p:spPr bwMode="auto">
          <a:xfrm>
            <a:off x="7302500" y="1093788"/>
            <a:ext cx="0" cy="11525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41" name="直接连接符 4"/>
          <p:cNvCxnSpPr>
            <a:cxnSpLocks noChangeShapeType="1"/>
          </p:cNvCxnSpPr>
          <p:nvPr/>
        </p:nvCxnSpPr>
        <p:spPr bwMode="auto">
          <a:xfrm>
            <a:off x="6942138" y="1382713"/>
            <a:ext cx="1655762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42" name="直接连接符 6"/>
          <p:cNvCxnSpPr>
            <a:cxnSpLocks noChangeShapeType="1"/>
          </p:cNvCxnSpPr>
          <p:nvPr/>
        </p:nvCxnSpPr>
        <p:spPr bwMode="auto">
          <a:xfrm>
            <a:off x="6942138" y="1093788"/>
            <a:ext cx="360362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43" name="TextBox 7"/>
          <p:cNvSpPr txBox="1">
            <a:spLocks noChangeArrowheads="1"/>
          </p:cNvSpPr>
          <p:nvPr/>
        </p:nvSpPr>
        <p:spPr bwMode="auto">
          <a:xfrm>
            <a:off x="6761163" y="1093788"/>
            <a:ext cx="3143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400"/>
              <a:t>X</a:t>
            </a:r>
            <a:endParaRPr lang="zh-CN" altLang="en-US" sz="1400"/>
          </a:p>
        </p:txBody>
      </p:sp>
      <p:sp>
        <p:nvSpPr>
          <p:cNvPr id="39944" name="TextBox 8"/>
          <p:cNvSpPr txBox="1">
            <a:spLocks noChangeArrowheads="1"/>
          </p:cNvSpPr>
          <p:nvPr/>
        </p:nvSpPr>
        <p:spPr bwMode="auto">
          <a:xfrm>
            <a:off x="7019925" y="939800"/>
            <a:ext cx="3143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400"/>
              <a:t>Y</a:t>
            </a:r>
            <a:endParaRPr lang="zh-CN" altLang="en-US" sz="1400"/>
          </a:p>
        </p:txBody>
      </p:sp>
      <p:sp>
        <p:nvSpPr>
          <p:cNvPr id="39945" name="TextBox 9"/>
          <p:cNvSpPr txBox="1">
            <a:spLocks noChangeArrowheads="1"/>
          </p:cNvSpPr>
          <p:nvPr/>
        </p:nvSpPr>
        <p:spPr bwMode="auto">
          <a:xfrm>
            <a:off x="6972300" y="1387475"/>
            <a:ext cx="300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/>
              <a:t>0</a:t>
            </a:r>
            <a:endParaRPr lang="zh-CN" altLang="en-US" sz="1800"/>
          </a:p>
        </p:txBody>
      </p:sp>
      <p:sp>
        <p:nvSpPr>
          <p:cNvPr id="39946" name="TextBox 10"/>
          <p:cNvSpPr txBox="1">
            <a:spLocks noChangeArrowheads="1"/>
          </p:cNvSpPr>
          <p:nvPr/>
        </p:nvSpPr>
        <p:spPr bwMode="auto">
          <a:xfrm>
            <a:off x="6956425" y="1755775"/>
            <a:ext cx="30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/>
              <a:t>1</a:t>
            </a:r>
            <a:endParaRPr lang="zh-CN" altLang="en-US" sz="1800"/>
          </a:p>
        </p:txBody>
      </p:sp>
      <p:sp>
        <p:nvSpPr>
          <p:cNvPr id="39947" name="TextBox 11"/>
          <p:cNvSpPr txBox="1">
            <a:spLocks noChangeArrowheads="1"/>
          </p:cNvSpPr>
          <p:nvPr/>
        </p:nvSpPr>
        <p:spPr bwMode="auto">
          <a:xfrm>
            <a:off x="7500938" y="1006475"/>
            <a:ext cx="76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/>
              <a:t>0      1</a:t>
            </a:r>
            <a:endParaRPr lang="zh-CN" altLang="en-US" sz="1800"/>
          </a:p>
        </p:txBody>
      </p:sp>
      <p:sp>
        <p:nvSpPr>
          <p:cNvPr id="39948" name="TextBox 12"/>
          <p:cNvSpPr txBox="1">
            <a:spLocks noChangeArrowheads="1"/>
          </p:cNvSpPr>
          <p:nvPr/>
        </p:nvSpPr>
        <p:spPr bwMode="auto">
          <a:xfrm>
            <a:off x="7442200" y="1485900"/>
            <a:ext cx="4794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/>
              <a:t>1/4</a:t>
            </a:r>
            <a:endParaRPr lang="zh-CN" altLang="en-US" sz="1800"/>
          </a:p>
        </p:txBody>
      </p:sp>
      <p:sp>
        <p:nvSpPr>
          <p:cNvPr id="39949" name="TextBox 13"/>
          <p:cNvSpPr txBox="1">
            <a:spLocks noChangeArrowheads="1"/>
          </p:cNvSpPr>
          <p:nvPr/>
        </p:nvSpPr>
        <p:spPr bwMode="auto">
          <a:xfrm>
            <a:off x="8018463" y="1411288"/>
            <a:ext cx="3000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/>
              <a:t>b</a:t>
            </a:r>
            <a:endParaRPr lang="zh-CN" altLang="en-US" sz="1800"/>
          </a:p>
        </p:txBody>
      </p:sp>
      <p:sp>
        <p:nvSpPr>
          <p:cNvPr id="39950" name="TextBox 14"/>
          <p:cNvSpPr txBox="1">
            <a:spLocks noChangeArrowheads="1"/>
          </p:cNvSpPr>
          <p:nvPr/>
        </p:nvSpPr>
        <p:spPr bwMode="auto">
          <a:xfrm>
            <a:off x="7539038" y="1854200"/>
            <a:ext cx="2873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/>
              <a:t>a</a:t>
            </a:r>
            <a:endParaRPr lang="zh-CN" altLang="en-US" sz="1800"/>
          </a:p>
        </p:txBody>
      </p:sp>
      <p:sp>
        <p:nvSpPr>
          <p:cNvPr id="39951" name="TextBox 15"/>
          <p:cNvSpPr txBox="1">
            <a:spLocks noChangeArrowheads="1"/>
          </p:cNvSpPr>
          <p:nvPr/>
        </p:nvSpPr>
        <p:spPr bwMode="auto">
          <a:xfrm>
            <a:off x="7927975" y="1854200"/>
            <a:ext cx="481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/>
              <a:t>1/4</a:t>
            </a:r>
            <a:endParaRPr lang="zh-CN" altLang="en-US" sz="1800"/>
          </a:p>
        </p:txBody>
      </p:sp>
      <p:sp>
        <p:nvSpPr>
          <p:cNvPr id="39952" name="TextBox 16"/>
          <p:cNvSpPr txBox="1">
            <a:spLocks noChangeArrowheads="1"/>
          </p:cNvSpPr>
          <p:nvPr/>
        </p:nvSpPr>
        <p:spPr bwMode="auto">
          <a:xfrm>
            <a:off x="713460" y="1085850"/>
            <a:ext cx="44275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/>
              <a:t>例，设随机变量</a:t>
            </a:r>
            <a:r>
              <a:rPr lang="en-US" altLang="zh-CN" sz="2000" b="1"/>
              <a:t>X</a:t>
            </a:r>
            <a:r>
              <a:rPr lang="zh-CN" altLang="en-US" sz="2000" b="1"/>
              <a:t>、</a:t>
            </a:r>
            <a:r>
              <a:rPr lang="en-US" altLang="zh-CN" sz="2000" b="1"/>
              <a:t>Y</a:t>
            </a:r>
            <a:r>
              <a:rPr lang="zh-CN" altLang="en-US" sz="2000" b="1"/>
              <a:t>的联合分布列为</a:t>
            </a:r>
          </a:p>
        </p:txBody>
      </p:sp>
      <p:sp>
        <p:nvSpPr>
          <p:cNvPr id="39953" name="TextBox 17"/>
          <p:cNvSpPr txBox="1">
            <a:spLocks noChangeArrowheads="1"/>
          </p:cNvSpPr>
          <p:nvPr/>
        </p:nvSpPr>
        <p:spPr bwMode="auto">
          <a:xfrm>
            <a:off x="827088" y="1635125"/>
            <a:ext cx="12176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dirty="0"/>
              <a:t>已知事件</a:t>
            </a:r>
          </a:p>
        </p:txBody>
      </p:sp>
      <p:graphicFrame>
        <p:nvGraphicFramePr>
          <p:cNvPr id="39954" name="对象 18"/>
          <p:cNvGraphicFramePr>
            <a:graphicFrameLocks noChangeAspect="1"/>
          </p:cNvGraphicFramePr>
          <p:nvPr/>
        </p:nvGraphicFramePr>
        <p:xfrm>
          <a:off x="2044700" y="1658938"/>
          <a:ext cx="4254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20" name="Equation" r:id="rId3" imgW="4254500" imgH="381000" progId="">
                  <p:embed/>
                </p:oleObj>
              </mc:Choice>
              <mc:Fallback>
                <p:oleObj name="Equation" r:id="rId3" imgW="4254500" imgH="381000" progId="">
                  <p:embed/>
                  <p:pic>
                    <p:nvPicPr>
                      <p:cNvPr id="0" name="Picture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4700" y="1658938"/>
                        <a:ext cx="42545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5" name="对象 19"/>
          <p:cNvGraphicFramePr>
            <a:graphicFrameLocks noChangeAspect="1"/>
          </p:cNvGraphicFramePr>
          <p:nvPr/>
        </p:nvGraphicFramePr>
        <p:xfrm>
          <a:off x="1163638" y="2125663"/>
          <a:ext cx="41275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21" name="Equation" r:id="rId5" imgW="4127500" imgH="1320800" progId="">
                  <p:embed/>
                </p:oleObj>
              </mc:Choice>
              <mc:Fallback>
                <p:oleObj name="Equation" r:id="rId5" imgW="4127500" imgH="1320800" progId="">
                  <p:embed/>
                  <p:pic>
                    <p:nvPicPr>
                      <p:cNvPr id="0" name="Picture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3638" y="2125663"/>
                        <a:ext cx="4127500" cy="1320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6" name="TextBox 22"/>
          <p:cNvSpPr txBox="1">
            <a:spLocks noChangeArrowheads="1"/>
          </p:cNvSpPr>
          <p:nvPr/>
        </p:nvSpPr>
        <p:spPr bwMode="auto">
          <a:xfrm>
            <a:off x="716305" y="4149080"/>
            <a:ext cx="7204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/>
              <a:t>例，设随机变量</a:t>
            </a:r>
            <a:r>
              <a:rPr lang="en-US" altLang="zh-CN" sz="2000" b="1"/>
              <a:t>X</a:t>
            </a:r>
            <a:r>
              <a:rPr lang="zh-CN" altLang="en-US" sz="2000" b="1"/>
              <a:t>、</a:t>
            </a:r>
            <a:r>
              <a:rPr lang="en-US" altLang="zh-CN" sz="2000" b="1"/>
              <a:t>Y</a:t>
            </a:r>
            <a:r>
              <a:rPr lang="zh-CN" altLang="en-US" sz="2000" b="1"/>
              <a:t>的联合分布函数为</a:t>
            </a:r>
            <a:r>
              <a:rPr lang="en-US" altLang="zh-CN" sz="2000" b="1"/>
              <a:t>F(x,y),</a:t>
            </a:r>
            <a:r>
              <a:rPr lang="zh-CN" altLang="en-US" sz="2000" b="1"/>
              <a:t>边缘分布函数为</a:t>
            </a:r>
          </a:p>
        </p:txBody>
      </p:sp>
      <p:graphicFrame>
        <p:nvGraphicFramePr>
          <p:cNvPr id="39957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9200260"/>
              </p:ext>
            </p:extLst>
          </p:nvPr>
        </p:nvGraphicFramePr>
        <p:xfrm>
          <a:off x="1289393" y="4653905"/>
          <a:ext cx="4394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22" name="Equation" r:id="rId7" imgW="4394200" imgH="381000" progId="">
                  <p:embed/>
                </p:oleObj>
              </mc:Choice>
              <mc:Fallback>
                <p:oleObj name="Equation" r:id="rId7" imgW="4394200" imgH="381000" progId="">
                  <p:embed/>
                  <p:pic>
                    <p:nvPicPr>
                      <p:cNvPr id="0" name="Picture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9393" y="4653905"/>
                        <a:ext cx="43942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8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3510326"/>
              </p:ext>
            </p:extLst>
          </p:nvPr>
        </p:nvGraphicFramePr>
        <p:xfrm>
          <a:off x="1122363" y="5229225"/>
          <a:ext cx="64770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23" name="Equation" r:id="rId9" imgW="6476760" imgH="711000" progId="Equation.DSMT4">
                  <p:embed/>
                </p:oleObj>
              </mc:Choice>
              <mc:Fallback>
                <p:oleObj name="Equation" r:id="rId9" imgW="6476760" imgH="711000" progId="Equation.DSMT4">
                  <p:embed/>
                  <p:pic>
                    <p:nvPicPr>
                      <p:cNvPr id="0" name="Picture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2363" y="5229225"/>
                        <a:ext cx="64770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Box 1"/>
          <p:cNvSpPr txBox="1">
            <a:spLocks noChangeArrowheads="1"/>
          </p:cNvSpPr>
          <p:nvPr/>
        </p:nvSpPr>
        <p:spPr bwMode="auto">
          <a:xfrm>
            <a:off x="1728788" y="282575"/>
            <a:ext cx="5286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/>
              <a:t>概念题之五      二维分布列，分布函数</a:t>
            </a:r>
          </a:p>
        </p:txBody>
      </p:sp>
      <p:cxnSp>
        <p:nvCxnSpPr>
          <p:cNvPr id="39939" name="直接连接符 2"/>
          <p:cNvCxnSpPr>
            <a:cxnSpLocks noChangeShapeType="1"/>
          </p:cNvCxnSpPr>
          <p:nvPr/>
        </p:nvCxnSpPr>
        <p:spPr bwMode="auto">
          <a:xfrm>
            <a:off x="214313" y="749300"/>
            <a:ext cx="8856662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59" name="TextBox 25"/>
          <p:cNvSpPr txBox="1">
            <a:spLocks noChangeArrowheads="1"/>
          </p:cNvSpPr>
          <p:nvPr/>
        </p:nvSpPr>
        <p:spPr bwMode="auto">
          <a:xfrm>
            <a:off x="1043608" y="1052736"/>
            <a:ext cx="61499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/>
              <a:t>例，设随机变量</a:t>
            </a:r>
            <a:r>
              <a:rPr lang="en-US" altLang="zh-CN" sz="2000" b="1"/>
              <a:t>X</a:t>
            </a:r>
            <a:r>
              <a:rPr lang="zh-CN" altLang="en-US" sz="2000" b="1"/>
              <a:t>、</a:t>
            </a:r>
            <a:r>
              <a:rPr lang="en-US" altLang="zh-CN" sz="2000" b="1"/>
              <a:t>Y</a:t>
            </a:r>
            <a:r>
              <a:rPr lang="zh-CN" altLang="en-US" sz="2000" b="1"/>
              <a:t>相互独立，均服从</a:t>
            </a:r>
            <a:r>
              <a:rPr lang="en-US" altLang="zh-CN" sz="2000" b="1"/>
              <a:t>B</a:t>
            </a:r>
            <a:r>
              <a:rPr lang="zh-CN" altLang="en-US" sz="2000" b="1"/>
              <a:t>（</a:t>
            </a:r>
            <a:r>
              <a:rPr lang="en-US" altLang="zh-CN" sz="2000" b="1"/>
              <a:t>1,1/2</a:t>
            </a:r>
            <a:r>
              <a:rPr lang="zh-CN" altLang="en-US" sz="2000" b="1"/>
              <a:t>）则</a:t>
            </a:r>
          </a:p>
        </p:txBody>
      </p:sp>
      <p:graphicFrame>
        <p:nvGraphicFramePr>
          <p:cNvPr id="39960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4979068"/>
              </p:ext>
            </p:extLst>
          </p:nvPr>
        </p:nvGraphicFramePr>
        <p:xfrm>
          <a:off x="1086471" y="1452786"/>
          <a:ext cx="49149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9" name="Equation" r:id="rId3" imgW="4914900" imgH="812800" progId="">
                  <p:embed/>
                </p:oleObj>
              </mc:Choice>
              <mc:Fallback>
                <p:oleObj name="Equation" r:id="rId3" imgW="4914900" imgH="812800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6471" y="1452786"/>
                        <a:ext cx="4914900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1"/>
          <p:cNvSpPr txBox="1">
            <a:spLocks noChangeArrowheads="1"/>
          </p:cNvSpPr>
          <p:nvPr/>
        </p:nvSpPr>
        <p:spPr bwMode="auto">
          <a:xfrm>
            <a:off x="975240" y="2708920"/>
            <a:ext cx="3954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/>
              <a:t>例 已知随机变量（</a:t>
            </a:r>
            <a:r>
              <a:rPr lang="en-US" altLang="zh-CN" sz="2000" b="1"/>
              <a:t>X</a:t>
            </a:r>
            <a:r>
              <a:rPr lang="zh-CN" altLang="en-US" sz="2000" b="1"/>
              <a:t>，</a:t>
            </a:r>
            <a:r>
              <a:rPr lang="en-US" altLang="zh-CN" sz="2000" b="1"/>
              <a:t>Y</a:t>
            </a:r>
            <a:r>
              <a:rPr lang="zh-CN" altLang="en-US" sz="2000" b="1"/>
              <a:t>）在区域</a:t>
            </a:r>
          </a:p>
        </p:txBody>
      </p:sp>
      <p:graphicFrame>
        <p:nvGraphicFramePr>
          <p:cNvPr id="26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8387743"/>
              </p:ext>
            </p:extLst>
          </p:nvPr>
        </p:nvGraphicFramePr>
        <p:xfrm>
          <a:off x="4929702" y="2727970"/>
          <a:ext cx="3454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0" name="Equation" r:id="rId5" imgW="3454400" imgH="381000" progId="">
                  <p:embed/>
                </p:oleObj>
              </mc:Choice>
              <mc:Fallback>
                <p:oleObj name="Equation" r:id="rId5" imgW="3454400" imgH="381000" progId="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702" y="2727970"/>
                        <a:ext cx="34544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5"/>
          <p:cNvSpPr txBox="1">
            <a:spLocks noChangeArrowheads="1"/>
          </p:cNvSpPr>
          <p:nvPr/>
        </p:nvSpPr>
        <p:spPr bwMode="auto">
          <a:xfrm>
            <a:off x="686315" y="3208983"/>
            <a:ext cx="19796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/>
              <a:t>上均匀分布，则</a:t>
            </a:r>
          </a:p>
        </p:txBody>
      </p:sp>
      <p:graphicFrame>
        <p:nvGraphicFramePr>
          <p:cNvPr id="28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2299668"/>
              </p:ext>
            </p:extLst>
          </p:nvPr>
        </p:nvGraphicFramePr>
        <p:xfrm>
          <a:off x="1118115" y="3721745"/>
          <a:ext cx="61341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1" name="Equation" r:id="rId7" imgW="6134100" imgH="1295400" progId="">
                  <p:embed/>
                </p:oleObj>
              </mc:Choice>
              <mc:Fallback>
                <p:oleObj name="Equation" r:id="rId7" imgW="6134100" imgH="1295400" progId="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8115" y="3721745"/>
                        <a:ext cx="6134100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182233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Box 1"/>
          <p:cNvSpPr txBox="1">
            <a:spLocks noChangeArrowheads="1"/>
          </p:cNvSpPr>
          <p:nvPr/>
        </p:nvSpPr>
        <p:spPr bwMode="auto">
          <a:xfrm>
            <a:off x="1728788" y="282575"/>
            <a:ext cx="5286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/>
              <a:t>概念题之五      二维分布列，分布函数</a:t>
            </a:r>
          </a:p>
        </p:txBody>
      </p:sp>
      <p:cxnSp>
        <p:nvCxnSpPr>
          <p:cNvPr id="40963" name="直接连接符 2"/>
          <p:cNvCxnSpPr>
            <a:cxnSpLocks noChangeShapeType="1"/>
          </p:cNvCxnSpPr>
          <p:nvPr/>
        </p:nvCxnSpPr>
        <p:spPr bwMode="auto">
          <a:xfrm>
            <a:off x="214313" y="749300"/>
            <a:ext cx="8856662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968" name="TextBox 28"/>
          <p:cNvSpPr txBox="1">
            <a:spLocks noChangeArrowheads="1"/>
          </p:cNvSpPr>
          <p:nvPr/>
        </p:nvSpPr>
        <p:spPr bwMode="auto">
          <a:xfrm>
            <a:off x="467544" y="980728"/>
            <a:ext cx="6151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/>
              <a:t>例，设随机变量</a:t>
            </a:r>
            <a:r>
              <a:rPr lang="en-US" altLang="zh-CN" sz="2000" b="1"/>
              <a:t>X</a:t>
            </a:r>
            <a:r>
              <a:rPr lang="zh-CN" altLang="en-US" sz="2000" b="1"/>
              <a:t>、</a:t>
            </a:r>
            <a:r>
              <a:rPr lang="en-US" altLang="zh-CN" sz="2000" b="1"/>
              <a:t>Y</a:t>
            </a:r>
            <a:r>
              <a:rPr lang="zh-CN" altLang="en-US" sz="2000" b="1"/>
              <a:t>相互独立，均服从</a:t>
            </a:r>
            <a:r>
              <a:rPr lang="en-US" altLang="zh-CN" sz="2000" b="1"/>
              <a:t>B</a:t>
            </a:r>
            <a:r>
              <a:rPr lang="zh-CN" altLang="en-US" sz="2000" b="1"/>
              <a:t>（</a:t>
            </a:r>
            <a:r>
              <a:rPr lang="en-US" altLang="zh-CN" sz="2000" b="1"/>
              <a:t>1,1/3</a:t>
            </a:r>
            <a:r>
              <a:rPr lang="zh-CN" altLang="en-US" sz="2000" b="1"/>
              <a:t>）则</a:t>
            </a:r>
          </a:p>
        </p:txBody>
      </p:sp>
      <p:graphicFrame>
        <p:nvGraphicFramePr>
          <p:cNvPr id="40969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4792118"/>
              </p:ext>
            </p:extLst>
          </p:nvPr>
        </p:nvGraphicFramePr>
        <p:xfrm>
          <a:off x="6606407" y="980728"/>
          <a:ext cx="2006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0" name="Equation" r:id="rId3" imgW="2006600" imgH="381000" progId="">
                  <p:embed/>
                </p:oleObj>
              </mc:Choice>
              <mc:Fallback>
                <p:oleObj name="Equation" r:id="rId3" imgW="2006600" imgH="381000" progId="">
                  <p:embed/>
                  <p:pic>
                    <p:nvPicPr>
                      <p:cNvPr id="0" name="Picture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6407" y="980728"/>
                        <a:ext cx="20066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0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2667484"/>
              </p:ext>
            </p:extLst>
          </p:nvPr>
        </p:nvGraphicFramePr>
        <p:xfrm>
          <a:off x="681857" y="1485553"/>
          <a:ext cx="58928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1" name="Equation" r:id="rId5" imgW="5892800" imgH="635000" progId="">
                  <p:embed/>
                </p:oleObj>
              </mc:Choice>
              <mc:Fallback>
                <p:oleObj name="Equation" r:id="rId5" imgW="5892800" imgH="635000" progId="">
                  <p:embed/>
                  <p:pic>
                    <p:nvPicPr>
                      <p:cNvPr id="0" name="Picture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857" y="1485553"/>
                        <a:ext cx="5892800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5348655"/>
              </p:ext>
            </p:extLst>
          </p:nvPr>
        </p:nvGraphicFramePr>
        <p:xfrm>
          <a:off x="467544" y="3212976"/>
          <a:ext cx="79248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2" name="Equation" r:id="rId7" imgW="7924680" imgH="634680" progId="">
                  <p:embed/>
                </p:oleObj>
              </mc:Choice>
              <mc:Fallback>
                <p:oleObj name="Equation" r:id="rId7" imgW="7924680" imgH="634680" progId="">
                  <p:embed/>
                  <p:pic>
                    <p:nvPicPr>
                      <p:cNvPr id="0" name="Picture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3212976"/>
                        <a:ext cx="7924800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345036"/>
              </p:ext>
            </p:extLst>
          </p:nvPr>
        </p:nvGraphicFramePr>
        <p:xfrm>
          <a:off x="1056705" y="3932387"/>
          <a:ext cx="58801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3" name="Equation" r:id="rId9" imgW="5880100" imgH="635000" progId="">
                  <p:embed/>
                </p:oleObj>
              </mc:Choice>
              <mc:Fallback>
                <p:oleObj name="Equation" r:id="rId9" imgW="5880100" imgH="635000" progId="">
                  <p:embed/>
                  <p:pic>
                    <p:nvPicPr>
                      <p:cNvPr id="0" name="Picture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6705" y="3932387"/>
                        <a:ext cx="5880100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684213" y="692150"/>
            <a:ext cx="2667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2800" b="1"/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9580646"/>
              </p:ext>
            </p:extLst>
          </p:nvPr>
        </p:nvGraphicFramePr>
        <p:xfrm>
          <a:off x="732168" y="1663456"/>
          <a:ext cx="423545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7" name="Equation" r:id="rId3" imgW="5634360" imgH="559800" progId="Equation.DSMT4">
                  <p:embed/>
                </p:oleObj>
              </mc:Choice>
              <mc:Fallback>
                <p:oleObj name="Equation" r:id="rId3" imgW="5634360" imgH="559800" progId="Equation.DSMT4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168" y="1663456"/>
                        <a:ext cx="4235450" cy="4429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8484457"/>
              </p:ext>
            </p:extLst>
          </p:nvPr>
        </p:nvGraphicFramePr>
        <p:xfrm>
          <a:off x="827584" y="3068960"/>
          <a:ext cx="7583488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8" r:id="rId5" imgW="10012320" imgH="559800" progId="">
                  <p:embed/>
                </p:oleObj>
              </mc:Choice>
              <mc:Fallback>
                <p:oleObj r:id="rId5" imgW="10012320" imgH="559800" progId="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3068960"/>
                        <a:ext cx="7583488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1650099"/>
              </p:ext>
            </p:extLst>
          </p:nvPr>
        </p:nvGraphicFramePr>
        <p:xfrm>
          <a:off x="1115616" y="2204864"/>
          <a:ext cx="468630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9" r:id="rId7" imgW="6180120" imgH="623160" progId="Equation.3">
                  <p:embed/>
                </p:oleObj>
              </mc:Choice>
              <mc:Fallback>
                <p:oleObj r:id="rId7" imgW="6180120" imgH="623160" progId="Equation.3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2204864"/>
                        <a:ext cx="4686300" cy="4968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854995"/>
              </p:ext>
            </p:extLst>
          </p:nvPr>
        </p:nvGraphicFramePr>
        <p:xfrm>
          <a:off x="1043608" y="3645024"/>
          <a:ext cx="5729288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0" r:id="rId9" imgW="7550640" imgH="559800" progId="Equation.3">
                  <p:embed/>
                </p:oleObj>
              </mc:Choice>
              <mc:Fallback>
                <p:oleObj r:id="rId9" imgW="7550640" imgH="559800" progId="Equation.3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645024"/>
                        <a:ext cx="5729288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2595875"/>
              </p:ext>
            </p:extLst>
          </p:nvPr>
        </p:nvGraphicFramePr>
        <p:xfrm>
          <a:off x="5724128" y="2132856"/>
          <a:ext cx="2209800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1" r:id="rId11" imgW="1129320" imgH="483480" progId="Equation.3">
                  <p:embed/>
                </p:oleObj>
              </mc:Choice>
              <mc:Fallback>
                <p:oleObj r:id="rId11" imgW="1129320" imgH="483480" progId="Equation.3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128" y="2132856"/>
                        <a:ext cx="2209800" cy="9921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633413" y="404813"/>
            <a:ext cx="7121525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计算题型之二       求随机变量函数的密度函数</a:t>
            </a: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696784" y="1037981"/>
            <a:ext cx="2064668" cy="353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chemeClr val="accent2"/>
                </a:solidFill>
              </a:rPr>
              <a:t>（一）分布函数法</a:t>
            </a:r>
          </a:p>
        </p:txBody>
      </p:sp>
      <p:cxnSp>
        <p:nvCxnSpPr>
          <p:cNvPr id="5130" name="直接连接符 2"/>
          <p:cNvCxnSpPr>
            <a:cxnSpLocks noChangeShapeType="1"/>
          </p:cNvCxnSpPr>
          <p:nvPr/>
        </p:nvCxnSpPr>
        <p:spPr bwMode="auto">
          <a:xfrm>
            <a:off x="371806" y="891931"/>
            <a:ext cx="81375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954867" y="4221088"/>
            <a:ext cx="1548501" cy="353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dirty="0" smtClean="0">
                <a:solidFill>
                  <a:schemeClr val="accent2"/>
                </a:solidFill>
              </a:rPr>
              <a:t>（二）公式法</a:t>
            </a:r>
            <a:endParaRPr lang="zh-CN" altLang="en-US" sz="2000" b="1" dirty="0">
              <a:solidFill>
                <a:schemeClr val="accent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65170" y="4653136"/>
            <a:ext cx="4572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使用公式法，务必要验证函数的单调性</a:t>
            </a:r>
            <a:endParaRPr lang="zh-CN" altLang="en-US" sz="2000" b="1" dirty="0"/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954867" y="5275621"/>
            <a:ext cx="618759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accent2"/>
                </a:solidFill>
              </a:rPr>
              <a:t>提醒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013369"/>
              </p:ext>
            </p:extLst>
          </p:nvPr>
        </p:nvGraphicFramePr>
        <p:xfrm>
          <a:off x="809799" y="5733256"/>
          <a:ext cx="6768752" cy="3907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2" name="Equation" r:id="rId13" imgW="8127720" imgH="444240" progId="Equation.DSMT4">
                  <p:embed/>
                </p:oleObj>
              </mc:Choice>
              <mc:Fallback>
                <p:oleObj name="Equation" r:id="rId13" imgW="8127720" imgH="4442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799" y="5733256"/>
                        <a:ext cx="6768752" cy="3907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utoUpdateAnimBg="0"/>
      <p:bldP spid="11" grpId="0"/>
      <p:bldP spid="2" grpId="0"/>
      <p:bldP spid="1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Box 1"/>
          <p:cNvSpPr txBox="1">
            <a:spLocks noChangeArrowheads="1"/>
          </p:cNvSpPr>
          <p:nvPr/>
        </p:nvSpPr>
        <p:spPr bwMode="auto">
          <a:xfrm>
            <a:off x="2348016" y="282575"/>
            <a:ext cx="40495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概念题</a:t>
            </a:r>
            <a:r>
              <a:rPr lang="zh-CN" altLang="en-US" b="1" dirty="0" smtClean="0"/>
              <a:t>之六      </a:t>
            </a:r>
            <a:r>
              <a:rPr lang="zh-CN" altLang="en-US" b="1" dirty="0"/>
              <a:t>三个离散模型</a:t>
            </a:r>
          </a:p>
        </p:txBody>
      </p:sp>
      <p:cxnSp>
        <p:nvCxnSpPr>
          <p:cNvPr id="41987" name="直接连接符 2"/>
          <p:cNvCxnSpPr>
            <a:cxnSpLocks noChangeShapeType="1"/>
          </p:cNvCxnSpPr>
          <p:nvPr/>
        </p:nvCxnSpPr>
        <p:spPr bwMode="auto">
          <a:xfrm>
            <a:off x="214313" y="749300"/>
            <a:ext cx="8856662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988" name="TextBox 1"/>
          <p:cNvSpPr txBox="1">
            <a:spLocks noChangeArrowheads="1"/>
          </p:cNvSpPr>
          <p:nvPr/>
        </p:nvSpPr>
        <p:spPr bwMode="auto">
          <a:xfrm>
            <a:off x="755650" y="1119188"/>
            <a:ext cx="24923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/>
              <a:t>注意：</a:t>
            </a:r>
            <a:r>
              <a:rPr lang="en-US" altLang="zh-CN" b="1"/>
              <a:t>1</a:t>
            </a:r>
            <a:r>
              <a:rPr lang="zh-CN" altLang="en-US" b="1"/>
              <a:t>、分布列</a:t>
            </a:r>
          </a:p>
        </p:txBody>
      </p:sp>
      <p:sp>
        <p:nvSpPr>
          <p:cNvPr id="41989" name="TextBox 2"/>
          <p:cNvSpPr txBox="1">
            <a:spLocks noChangeArrowheads="1"/>
          </p:cNvSpPr>
          <p:nvPr/>
        </p:nvSpPr>
        <p:spPr bwMode="auto">
          <a:xfrm>
            <a:off x="1686539" y="1774824"/>
            <a:ext cx="31229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/>
              <a:t>2</a:t>
            </a:r>
            <a:r>
              <a:rPr lang="zh-CN" altLang="en-US" b="1" dirty="0" smtClean="0"/>
              <a:t>、牢记期望值</a:t>
            </a:r>
            <a:r>
              <a:rPr lang="zh-CN" altLang="en-US" b="1" dirty="0"/>
              <a:t>、方差</a:t>
            </a:r>
          </a:p>
        </p:txBody>
      </p:sp>
      <p:sp>
        <p:nvSpPr>
          <p:cNvPr id="41990" name="TextBox 3"/>
          <p:cNvSpPr txBox="1">
            <a:spLocks noChangeArrowheads="1"/>
          </p:cNvSpPr>
          <p:nvPr/>
        </p:nvSpPr>
        <p:spPr bwMode="auto">
          <a:xfrm>
            <a:off x="1734994" y="2443162"/>
            <a:ext cx="46698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/>
              <a:t>3</a:t>
            </a:r>
            <a:r>
              <a:rPr lang="zh-CN" altLang="en-US" b="1" dirty="0" smtClean="0"/>
              <a:t>、掌握三个模型的参数估计</a:t>
            </a:r>
            <a:r>
              <a:rPr lang="zh-CN" altLang="en-US" b="1" dirty="0"/>
              <a:t>方法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Box 1"/>
          <p:cNvSpPr txBox="1">
            <a:spLocks noChangeArrowheads="1"/>
          </p:cNvSpPr>
          <p:nvPr/>
        </p:nvSpPr>
        <p:spPr bwMode="auto">
          <a:xfrm>
            <a:off x="1574567" y="282575"/>
            <a:ext cx="55964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概念题</a:t>
            </a:r>
            <a:r>
              <a:rPr lang="zh-CN" altLang="en-US" b="1" dirty="0" smtClean="0"/>
              <a:t>之七      </a:t>
            </a:r>
            <a:r>
              <a:rPr lang="zh-CN" altLang="en-US" b="1" dirty="0"/>
              <a:t>三个连续型随机变量模型</a:t>
            </a:r>
          </a:p>
        </p:txBody>
      </p:sp>
      <p:cxnSp>
        <p:nvCxnSpPr>
          <p:cNvPr id="43011" name="直接连接符 2"/>
          <p:cNvCxnSpPr>
            <a:cxnSpLocks noChangeShapeType="1"/>
          </p:cNvCxnSpPr>
          <p:nvPr/>
        </p:nvCxnSpPr>
        <p:spPr bwMode="auto">
          <a:xfrm>
            <a:off x="214313" y="749300"/>
            <a:ext cx="8856662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43015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544653"/>
              </p:ext>
            </p:extLst>
          </p:nvPr>
        </p:nvGraphicFramePr>
        <p:xfrm>
          <a:off x="539552" y="980728"/>
          <a:ext cx="797560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87" name="Equation" r:id="rId3" imgW="7975600" imgH="1943100" progId="Equation.DSMT4">
                  <p:embed/>
                </p:oleObj>
              </mc:Choice>
              <mc:Fallback>
                <p:oleObj name="Equation" r:id="rId3" imgW="7975600" imgH="1943100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980728"/>
                        <a:ext cx="7975600" cy="194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595313" y="4076700"/>
          <a:ext cx="7392987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88" name="Equation" r:id="rId5" imgW="5715000" imgH="317500" progId="">
                  <p:embed/>
                </p:oleObj>
              </mc:Choice>
              <mc:Fallback>
                <p:oleObj name="Equation" r:id="rId5" imgW="5715000" imgH="317500" progId="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313" y="4076700"/>
                        <a:ext cx="7392987" cy="411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Box 1"/>
          <p:cNvSpPr txBox="1">
            <a:spLocks noChangeArrowheads="1"/>
          </p:cNvSpPr>
          <p:nvPr/>
        </p:nvSpPr>
        <p:spPr bwMode="auto">
          <a:xfrm>
            <a:off x="2937498" y="311150"/>
            <a:ext cx="31213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概念题</a:t>
            </a:r>
            <a:r>
              <a:rPr lang="zh-CN" altLang="en-US" b="1" dirty="0" smtClean="0"/>
              <a:t>之八      </a:t>
            </a:r>
            <a:r>
              <a:rPr lang="zh-CN" altLang="en-US" b="1" dirty="0"/>
              <a:t>期望值</a:t>
            </a:r>
          </a:p>
        </p:txBody>
      </p:sp>
      <p:cxnSp>
        <p:nvCxnSpPr>
          <p:cNvPr id="44035" name="直接连接符 2"/>
          <p:cNvCxnSpPr>
            <a:cxnSpLocks noChangeShapeType="1"/>
          </p:cNvCxnSpPr>
          <p:nvPr/>
        </p:nvCxnSpPr>
        <p:spPr bwMode="auto">
          <a:xfrm>
            <a:off x="214313" y="749300"/>
            <a:ext cx="8856662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4879625"/>
              </p:ext>
            </p:extLst>
          </p:nvPr>
        </p:nvGraphicFramePr>
        <p:xfrm>
          <a:off x="1259632" y="960595"/>
          <a:ext cx="48387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42" name="Equation" r:id="rId3" imgW="4838700" imgH="330200" progId="">
                  <p:embed/>
                </p:oleObj>
              </mc:Choice>
              <mc:Fallback>
                <p:oleObj name="Equation" r:id="rId3" imgW="4838700" imgH="330200" progId="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960595"/>
                        <a:ext cx="48387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45532" y="894863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8730785"/>
              </p:ext>
            </p:extLst>
          </p:nvPr>
        </p:nvGraphicFramePr>
        <p:xfrm>
          <a:off x="1102956" y="1563068"/>
          <a:ext cx="58801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43" name="Equation" r:id="rId5" imgW="5880100" imgH="1193800" progId="">
                  <p:embed/>
                </p:oleObj>
              </mc:Choice>
              <mc:Fallback>
                <p:oleObj name="Equation" r:id="rId5" imgW="5880100" imgH="1193800" progId="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2956" y="1563068"/>
                        <a:ext cx="5880100" cy="1193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6261349"/>
              </p:ext>
            </p:extLst>
          </p:nvPr>
        </p:nvGraphicFramePr>
        <p:xfrm>
          <a:off x="1236676" y="3717032"/>
          <a:ext cx="4826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44" name="Equation" r:id="rId7" imgW="4826000" imgH="330200" progId="">
                  <p:embed/>
                </p:oleObj>
              </mc:Choice>
              <mc:Fallback>
                <p:oleObj name="Equation" r:id="rId7" imgW="4826000" imgH="330200" progId="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6676" y="3717032"/>
                        <a:ext cx="48260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33569" y="3573338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endParaRPr lang="zh-CN" altLang="en-US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6504798"/>
              </p:ext>
            </p:extLst>
          </p:nvPr>
        </p:nvGraphicFramePr>
        <p:xfrm>
          <a:off x="893941" y="4292647"/>
          <a:ext cx="61087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45" name="Equation" r:id="rId9" imgW="6108700" imgH="1295400" progId="">
                  <p:embed/>
                </p:oleObj>
              </mc:Choice>
              <mc:Fallback>
                <p:oleObj name="Equation" r:id="rId9" imgW="6108700" imgH="1295400" progId="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941" y="4292647"/>
                        <a:ext cx="6108700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799167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Box 1"/>
          <p:cNvSpPr txBox="1">
            <a:spLocks noChangeArrowheads="1"/>
          </p:cNvSpPr>
          <p:nvPr/>
        </p:nvSpPr>
        <p:spPr bwMode="auto">
          <a:xfrm>
            <a:off x="2937498" y="311150"/>
            <a:ext cx="31213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概念题</a:t>
            </a:r>
            <a:r>
              <a:rPr lang="zh-CN" altLang="en-US" b="1" dirty="0" smtClean="0"/>
              <a:t>之八      </a:t>
            </a:r>
            <a:r>
              <a:rPr lang="zh-CN" altLang="en-US" b="1" dirty="0"/>
              <a:t>期望值</a:t>
            </a:r>
          </a:p>
        </p:txBody>
      </p:sp>
      <p:cxnSp>
        <p:nvCxnSpPr>
          <p:cNvPr id="44035" name="直接连接符 2"/>
          <p:cNvCxnSpPr>
            <a:cxnSpLocks noChangeShapeType="1"/>
          </p:cNvCxnSpPr>
          <p:nvPr/>
        </p:nvCxnSpPr>
        <p:spPr bwMode="auto">
          <a:xfrm>
            <a:off x="214313" y="749300"/>
            <a:ext cx="8856662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7077422"/>
              </p:ext>
            </p:extLst>
          </p:nvPr>
        </p:nvGraphicFramePr>
        <p:xfrm>
          <a:off x="1043608" y="1052736"/>
          <a:ext cx="4965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73" name="Equation" r:id="rId3" imgW="4965700" imgH="342900" progId="">
                  <p:embed/>
                </p:oleObj>
              </mc:Choice>
              <mc:Fallback>
                <p:oleObj name="Equation" r:id="rId3" imgW="4965700" imgH="342900" progId="">
                  <p:embed/>
                  <p:pic>
                    <p:nvPicPr>
                      <p:cNvPr id="0" name="Picture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1052736"/>
                        <a:ext cx="49657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0062166"/>
              </p:ext>
            </p:extLst>
          </p:nvPr>
        </p:nvGraphicFramePr>
        <p:xfrm>
          <a:off x="1172715" y="1556792"/>
          <a:ext cx="5918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74" name="Equation" r:id="rId5" imgW="5918200" imgH="342900" progId="">
                  <p:embed/>
                </p:oleObj>
              </mc:Choice>
              <mc:Fallback>
                <p:oleObj name="Equation" r:id="rId5" imgW="5918200" imgH="342900" progId="">
                  <p:embed/>
                  <p:pic>
                    <p:nvPicPr>
                      <p:cNvPr id="0" name="Picture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2715" y="1556792"/>
                        <a:ext cx="59182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Box 1"/>
          <p:cNvSpPr txBox="1">
            <a:spLocks noChangeArrowheads="1"/>
          </p:cNvSpPr>
          <p:nvPr/>
        </p:nvSpPr>
        <p:spPr bwMode="auto">
          <a:xfrm>
            <a:off x="1776924" y="311150"/>
            <a:ext cx="54425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概念题</a:t>
            </a:r>
            <a:r>
              <a:rPr lang="zh-CN" altLang="en-US" b="1" dirty="0" smtClean="0"/>
              <a:t>之九    方差、协方差、相关系数</a:t>
            </a:r>
            <a:endParaRPr lang="zh-CN" altLang="en-US" b="1" dirty="0"/>
          </a:p>
        </p:txBody>
      </p:sp>
      <p:cxnSp>
        <p:nvCxnSpPr>
          <p:cNvPr id="46083" name="直接连接符 2"/>
          <p:cNvCxnSpPr>
            <a:cxnSpLocks noChangeShapeType="1"/>
          </p:cNvCxnSpPr>
          <p:nvPr/>
        </p:nvCxnSpPr>
        <p:spPr bwMode="auto">
          <a:xfrm>
            <a:off x="214313" y="749300"/>
            <a:ext cx="8856662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6378967"/>
              </p:ext>
            </p:extLst>
          </p:nvPr>
        </p:nvGraphicFramePr>
        <p:xfrm>
          <a:off x="539552" y="908720"/>
          <a:ext cx="6832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66" name="Equation" r:id="rId3" imgW="6832600" imgH="330200" progId="">
                  <p:embed/>
                </p:oleObj>
              </mc:Choice>
              <mc:Fallback>
                <p:oleObj name="Equation" r:id="rId3" imgW="6832600" imgH="330200" progId="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908720"/>
                        <a:ext cx="68326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2350426"/>
              </p:ext>
            </p:extLst>
          </p:nvPr>
        </p:nvGraphicFramePr>
        <p:xfrm>
          <a:off x="1187624" y="1340768"/>
          <a:ext cx="5245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67" name="Equation" r:id="rId5" imgW="5245100" imgH="304800" progId="">
                  <p:embed/>
                </p:oleObj>
              </mc:Choice>
              <mc:Fallback>
                <p:oleObj name="Equation" r:id="rId5" imgW="5245100" imgH="304800" progId="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1340768"/>
                        <a:ext cx="52451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9144363"/>
              </p:ext>
            </p:extLst>
          </p:nvPr>
        </p:nvGraphicFramePr>
        <p:xfrm>
          <a:off x="616532" y="3284984"/>
          <a:ext cx="65913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68" name="Equation" r:id="rId7" imgW="6591300" imgH="622300" progId="">
                  <p:embed/>
                </p:oleObj>
              </mc:Choice>
              <mc:Fallback>
                <p:oleObj name="Equation" r:id="rId7" imgW="6591300" imgH="622300" progId="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532" y="3284984"/>
                        <a:ext cx="65913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7347171"/>
              </p:ext>
            </p:extLst>
          </p:nvPr>
        </p:nvGraphicFramePr>
        <p:xfrm>
          <a:off x="1075964" y="4004866"/>
          <a:ext cx="5334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69" name="Equation" r:id="rId9" imgW="5334000" imgH="304800" progId="">
                  <p:embed/>
                </p:oleObj>
              </mc:Choice>
              <mc:Fallback>
                <p:oleObj name="Equation" r:id="rId9" imgW="5334000" imgH="304800" progId="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964" y="4004866"/>
                        <a:ext cx="53340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430603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Box 1"/>
          <p:cNvSpPr txBox="1">
            <a:spLocks noChangeArrowheads="1"/>
          </p:cNvSpPr>
          <p:nvPr/>
        </p:nvSpPr>
        <p:spPr bwMode="auto">
          <a:xfrm>
            <a:off x="1776924" y="311150"/>
            <a:ext cx="54425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概念题</a:t>
            </a:r>
            <a:r>
              <a:rPr lang="zh-CN" altLang="en-US" b="1" dirty="0" smtClean="0"/>
              <a:t>之九    方差、协方差、相关系数</a:t>
            </a:r>
            <a:endParaRPr lang="zh-CN" altLang="en-US" b="1" dirty="0"/>
          </a:p>
        </p:txBody>
      </p:sp>
      <p:cxnSp>
        <p:nvCxnSpPr>
          <p:cNvPr id="46083" name="直接连接符 2"/>
          <p:cNvCxnSpPr>
            <a:cxnSpLocks noChangeShapeType="1"/>
          </p:cNvCxnSpPr>
          <p:nvPr/>
        </p:nvCxnSpPr>
        <p:spPr bwMode="auto">
          <a:xfrm>
            <a:off x="214313" y="749300"/>
            <a:ext cx="8856662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4908374"/>
              </p:ext>
            </p:extLst>
          </p:nvPr>
        </p:nvGraphicFramePr>
        <p:xfrm>
          <a:off x="464344" y="980728"/>
          <a:ext cx="83566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06" name="Equation" r:id="rId3" imgW="8356600" imgH="368300" progId="">
                  <p:embed/>
                </p:oleObj>
              </mc:Choice>
              <mc:Fallback>
                <p:oleObj name="Equation" r:id="rId3" imgW="8356600" imgH="368300" progId="">
                  <p:embed/>
                  <p:pic>
                    <p:nvPicPr>
                      <p:cNvPr id="0" name="Picture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4" y="980728"/>
                        <a:ext cx="83566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3217975"/>
              </p:ext>
            </p:extLst>
          </p:nvPr>
        </p:nvGraphicFramePr>
        <p:xfrm>
          <a:off x="898228" y="1452910"/>
          <a:ext cx="34417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07" name="Equation" r:id="rId5" imgW="3441700" imgH="736600" progId="">
                  <p:embed/>
                </p:oleObj>
              </mc:Choice>
              <mc:Fallback>
                <p:oleObj name="Equation" r:id="rId5" imgW="3441700" imgH="736600" progId="">
                  <p:embed/>
                  <p:pic>
                    <p:nvPicPr>
                      <p:cNvPr id="0" name="Picture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228" y="1452910"/>
                        <a:ext cx="34417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5030914"/>
              </p:ext>
            </p:extLst>
          </p:nvPr>
        </p:nvGraphicFramePr>
        <p:xfrm>
          <a:off x="1031875" y="2317006"/>
          <a:ext cx="70739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08" name="Equation" r:id="rId7" imgW="7073900" imgH="355600" progId="">
                  <p:embed/>
                </p:oleObj>
              </mc:Choice>
              <mc:Fallback>
                <p:oleObj name="Equation" r:id="rId7" imgW="7073900" imgH="355600" progId="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875" y="2317006"/>
                        <a:ext cx="70739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704909"/>
              </p:ext>
            </p:extLst>
          </p:nvPr>
        </p:nvGraphicFramePr>
        <p:xfrm>
          <a:off x="467544" y="3356992"/>
          <a:ext cx="7137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09" name="Equation" r:id="rId9" imgW="7137400" imgH="342900" progId="">
                  <p:embed/>
                </p:oleObj>
              </mc:Choice>
              <mc:Fallback>
                <p:oleObj name="Equation" r:id="rId9" imgW="7137400" imgH="342900" progId="">
                  <p:embed/>
                  <p:pic>
                    <p:nvPicPr>
                      <p:cNvPr id="0" name="Picture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3356992"/>
                        <a:ext cx="71374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9185512"/>
              </p:ext>
            </p:extLst>
          </p:nvPr>
        </p:nvGraphicFramePr>
        <p:xfrm>
          <a:off x="683568" y="3861048"/>
          <a:ext cx="3390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10" name="Equation" r:id="rId11" imgW="3390900" imgH="330200" progId="">
                  <p:embed/>
                </p:oleObj>
              </mc:Choice>
              <mc:Fallback>
                <p:oleObj name="Equation" r:id="rId11" imgW="3390900" imgH="330200" progId="">
                  <p:embed/>
                  <p:pic>
                    <p:nvPicPr>
                      <p:cNvPr id="0" name="Picture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3861048"/>
                        <a:ext cx="33909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028995" y="4365104"/>
            <a:ext cx="7082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（</a:t>
            </a:r>
            <a:r>
              <a:rPr lang="en-US" altLang="zh-CN" sz="2000" b="1" dirty="0" smtClean="0"/>
              <a:t>A</a:t>
            </a:r>
            <a:r>
              <a:rPr lang="zh-CN" altLang="en-US" sz="2000" b="1" dirty="0" smtClean="0"/>
              <a:t>）独立且有相同的分布              （</a:t>
            </a:r>
            <a:r>
              <a:rPr lang="en-US" altLang="zh-CN" sz="2000" b="1" dirty="0" smtClean="0"/>
              <a:t>B</a:t>
            </a:r>
            <a:r>
              <a:rPr lang="zh-CN" altLang="en-US" sz="2000" b="1" dirty="0" smtClean="0"/>
              <a:t>）独立且有不同的分布</a:t>
            </a:r>
            <a:endParaRPr lang="zh-CN" altLang="en-US" sz="2000" b="1" dirty="0"/>
          </a:p>
        </p:txBody>
      </p:sp>
      <p:sp>
        <p:nvSpPr>
          <p:cNvPr id="12" name="矩形 11"/>
          <p:cNvSpPr/>
          <p:nvPr/>
        </p:nvSpPr>
        <p:spPr>
          <a:xfrm>
            <a:off x="717761" y="4765213"/>
            <a:ext cx="77048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/>
              <a:t>（</a:t>
            </a:r>
            <a:r>
              <a:rPr lang="en-US" altLang="zh-CN" sz="2000" b="1" dirty="0" smtClean="0"/>
              <a:t>C</a:t>
            </a:r>
            <a:r>
              <a:rPr lang="zh-CN" altLang="en-US" sz="2000" b="1" dirty="0" smtClean="0"/>
              <a:t>）</a:t>
            </a:r>
            <a:r>
              <a:rPr lang="zh-CN" altLang="en-US" sz="2000" b="1" dirty="0"/>
              <a:t>不</a:t>
            </a:r>
            <a:r>
              <a:rPr lang="zh-CN" altLang="en-US" sz="2000" b="1" dirty="0" smtClean="0"/>
              <a:t>独立且有相同的分布      （</a:t>
            </a:r>
            <a:r>
              <a:rPr lang="en-US" altLang="zh-CN" sz="2000" b="1" dirty="0" smtClean="0"/>
              <a:t>B</a:t>
            </a:r>
            <a:r>
              <a:rPr lang="zh-CN" altLang="en-US" sz="2000" b="1" dirty="0" smtClean="0"/>
              <a:t>）不独立且有不同的分布</a:t>
            </a:r>
            <a:endParaRPr lang="zh-CN" altLang="en-US" sz="2000" b="1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Box 1"/>
          <p:cNvSpPr txBox="1">
            <a:spLocks noChangeArrowheads="1"/>
          </p:cNvSpPr>
          <p:nvPr/>
        </p:nvSpPr>
        <p:spPr bwMode="auto">
          <a:xfrm>
            <a:off x="2434155" y="311150"/>
            <a:ext cx="41280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概念题之十 </a:t>
            </a:r>
            <a:r>
              <a:rPr lang="zh-CN" altLang="en-US" b="1" dirty="0" smtClean="0"/>
              <a:t>  切贝雪夫</a:t>
            </a:r>
            <a:r>
              <a:rPr lang="zh-CN" altLang="en-US" b="1" dirty="0"/>
              <a:t>不等式</a:t>
            </a:r>
          </a:p>
        </p:txBody>
      </p:sp>
      <p:cxnSp>
        <p:nvCxnSpPr>
          <p:cNvPr id="47107" name="直接连接符 2"/>
          <p:cNvCxnSpPr>
            <a:cxnSpLocks noChangeShapeType="1"/>
          </p:cNvCxnSpPr>
          <p:nvPr/>
        </p:nvCxnSpPr>
        <p:spPr bwMode="auto">
          <a:xfrm>
            <a:off x="214313" y="749300"/>
            <a:ext cx="8856662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269077"/>
              </p:ext>
            </p:extLst>
          </p:nvPr>
        </p:nvGraphicFramePr>
        <p:xfrm>
          <a:off x="4984750" y="1604987"/>
          <a:ext cx="415925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68" name="Equation" r:id="rId3" imgW="2208240" imgH="279720" progId="">
                  <p:embed/>
                </p:oleObj>
              </mc:Choice>
              <mc:Fallback>
                <p:oleObj name="Equation" r:id="rId3" imgW="2208240" imgH="279720" progId="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4750" y="1604987"/>
                        <a:ext cx="4159250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6853881"/>
              </p:ext>
            </p:extLst>
          </p:nvPr>
        </p:nvGraphicFramePr>
        <p:xfrm>
          <a:off x="2163763" y="2174187"/>
          <a:ext cx="10668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69" name="Equation" r:id="rId5" imgW="533160" imgH="241560" progId="Equation.3">
                  <p:embed/>
                </p:oleObj>
              </mc:Choice>
              <mc:Fallback>
                <p:oleObj name="Equation" r:id="rId5" imgW="533160" imgH="241560" progId="Equation.3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3763" y="2174187"/>
                        <a:ext cx="10668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1411855"/>
              </p:ext>
            </p:extLst>
          </p:nvPr>
        </p:nvGraphicFramePr>
        <p:xfrm>
          <a:off x="3635896" y="2124263"/>
          <a:ext cx="390525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70" name="Equation" r:id="rId7" imgW="2068560" imgH="279720" progId="">
                  <p:embed/>
                </p:oleObj>
              </mc:Choice>
              <mc:Fallback>
                <p:oleObj name="Equation" r:id="rId7" imgW="2068560" imgH="279720" progId="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2124263"/>
                        <a:ext cx="390525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2732286"/>
              </p:ext>
            </p:extLst>
          </p:nvPr>
        </p:nvGraphicFramePr>
        <p:xfrm>
          <a:off x="2163763" y="2634724"/>
          <a:ext cx="6500813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71" name="Equation" r:id="rId9" imgW="2298700" imgH="228600" progId="">
                  <p:embed/>
                </p:oleObj>
              </mc:Choice>
              <mc:Fallback>
                <p:oleObj name="Equation" r:id="rId9" imgW="2298700" imgH="228600" progId="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3763" y="2634724"/>
                        <a:ext cx="6500813" cy="668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/>
          <p:cNvSpPr txBox="1">
            <a:spLocks noChangeArrowheads="1"/>
          </p:cNvSpPr>
          <p:nvPr/>
        </p:nvSpPr>
        <p:spPr bwMode="black">
          <a:xfrm>
            <a:off x="695719" y="980728"/>
            <a:ext cx="4495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  <a:ea typeface="宋体" pitchFamily="2" charset="-122"/>
              </a:rPr>
              <a:t>定理：（切比雪夫不等式）</a:t>
            </a:r>
            <a:endParaRPr lang="zh-CN" alt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black">
          <a:xfrm>
            <a:off x="886219" y="1628800"/>
            <a:ext cx="411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lang="zh-CN" altLang="en-US" sz="2800" b="1" dirty="0">
                <a:latin typeface="宋体" charset="-122"/>
              </a:rPr>
              <a:t>设随机变量</a:t>
            </a:r>
            <a:r>
              <a:rPr lang="en-US" altLang="zh-CN" sz="2800" b="1" dirty="0">
                <a:latin typeface="宋体" charset="-122"/>
              </a:rPr>
              <a:t>X </a:t>
            </a:r>
            <a:r>
              <a:rPr lang="zh-CN" altLang="en-US" sz="2800" b="1" dirty="0">
                <a:latin typeface="宋体" charset="-122"/>
              </a:rPr>
              <a:t>有数学期望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black">
          <a:xfrm>
            <a:off x="944563" y="2097987"/>
            <a:ext cx="1255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lang="zh-CN" altLang="en-US" sz="2800" b="1" dirty="0">
                <a:latin typeface="宋体" charset="-122"/>
              </a:rPr>
              <a:t>对任意</a:t>
            </a:r>
          </a:p>
        </p:txBody>
      </p:sp>
      <p:graphicFrame>
        <p:nvGraphicFramePr>
          <p:cNvPr id="1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8226014"/>
              </p:ext>
            </p:extLst>
          </p:nvPr>
        </p:nvGraphicFramePr>
        <p:xfrm>
          <a:off x="1561167" y="3645024"/>
          <a:ext cx="3919537" cy="108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72" name="Equation" r:id="rId11" imgW="1651000" imgH="533400" progId="">
                  <p:embed/>
                </p:oleObj>
              </mc:Choice>
              <mc:Fallback>
                <p:oleObj name="Equation" r:id="rId11" imgW="1651000" imgH="533400" progId="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-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1167" y="3645024"/>
                        <a:ext cx="3919537" cy="1084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0877310"/>
              </p:ext>
            </p:extLst>
          </p:nvPr>
        </p:nvGraphicFramePr>
        <p:xfrm>
          <a:off x="1571886" y="4869160"/>
          <a:ext cx="5918200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73" name="Equation" r:id="rId13" imgW="2971800" imgH="444500" progId="">
                  <p:embed/>
                </p:oleObj>
              </mc:Choice>
              <mc:Fallback>
                <p:oleObj name="Equation" r:id="rId13" imgW="2971800" imgH="444500" progId="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-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886" y="4869160"/>
                        <a:ext cx="5918200" cy="884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直接连接符 2"/>
          <p:cNvCxnSpPr/>
          <p:nvPr/>
        </p:nvCxnSpPr>
        <p:spPr bwMode="auto">
          <a:xfrm>
            <a:off x="1065212" y="3501008"/>
            <a:ext cx="7323212" cy="720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utoUpdateAnimBg="0"/>
      <p:bldP spid="12" grpId="0" build="p" autoUpdateAnimBg="0"/>
      <p:bldP spid="13" grpId="0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Box 1"/>
          <p:cNvSpPr txBox="1">
            <a:spLocks noChangeArrowheads="1"/>
          </p:cNvSpPr>
          <p:nvPr/>
        </p:nvSpPr>
        <p:spPr bwMode="auto">
          <a:xfrm>
            <a:off x="1544497" y="311150"/>
            <a:ext cx="59057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概念题之十 </a:t>
            </a:r>
            <a:r>
              <a:rPr lang="zh-CN" altLang="en-US" b="1" dirty="0" smtClean="0"/>
              <a:t>一     </a:t>
            </a:r>
            <a:r>
              <a:rPr lang="zh-CN" altLang="en-US" b="1" dirty="0"/>
              <a:t>大数</a:t>
            </a:r>
            <a:r>
              <a:rPr lang="zh-CN" altLang="en-US" b="1" dirty="0" smtClean="0"/>
              <a:t>定律、中心极限定理</a:t>
            </a:r>
            <a:endParaRPr lang="zh-CN" altLang="en-US" b="1" dirty="0"/>
          </a:p>
        </p:txBody>
      </p:sp>
      <p:cxnSp>
        <p:nvCxnSpPr>
          <p:cNvPr id="48131" name="直接连接符 2"/>
          <p:cNvCxnSpPr>
            <a:cxnSpLocks noChangeShapeType="1"/>
          </p:cNvCxnSpPr>
          <p:nvPr/>
        </p:nvCxnSpPr>
        <p:spPr bwMode="auto">
          <a:xfrm>
            <a:off x="214313" y="749300"/>
            <a:ext cx="8856662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4940216"/>
              </p:ext>
            </p:extLst>
          </p:nvPr>
        </p:nvGraphicFramePr>
        <p:xfrm>
          <a:off x="683568" y="980728"/>
          <a:ext cx="7416801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17" name="Equation" r:id="rId3" imgW="7416800" imgH="1092200" progId="">
                  <p:embed/>
                </p:oleObj>
              </mc:Choice>
              <mc:Fallback>
                <p:oleObj name="Equation" r:id="rId3" imgW="7416800" imgH="1092200" progId="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980728"/>
                        <a:ext cx="7416801" cy="109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4792023"/>
              </p:ext>
            </p:extLst>
          </p:nvPr>
        </p:nvGraphicFramePr>
        <p:xfrm>
          <a:off x="827584" y="2060848"/>
          <a:ext cx="69977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18" name="Equation" r:id="rId5" imgW="6997700" imgH="368300" progId="">
                  <p:embed/>
                </p:oleObj>
              </mc:Choice>
              <mc:Fallback>
                <p:oleObj name="Equation" r:id="rId5" imgW="6997700" imgH="368300" progId="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060848"/>
                        <a:ext cx="69977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1548661"/>
              </p:ext>
            </p:extLst>
          </p:nvPr>
        </p:nvGraphicFramePr>
        <p:xfrm>
          <a:off x="592281" y="3789040"/>
          <a:ext cx="6858000" cy="181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19" name="Equation" r:id="rId7" imgW="6858000" imgH="1816100" progId="">
                  <p:embed/>
                </p:oleObj>
              </mc:Choice>
              <mc:Fallback>
                <p:oleObj name="Equation" r:id="rId7" imgW="6858000" imgH="1816100" progId="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281" y="3789040"/>
                        <a:ext cx="6858000" cy="181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Box 1"/>
          <p:cNvSpPr txBox="1">
            <a:spLocks noChangeArrowheads="1"/>
          </p:cNvSpPr>
          <p:nvPr/>
        </p:nvSpPr>
        <p:spPr bwMode="auto">
          <a:xfrm>
            <a:off x="1587770" y="311150"/>
            <a:ext cx="58208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概念题之十 </a:t>
            </a:r>
            <a:r>
              <a:rPr lang="zh-CN" altLang="en-US" b="1" dirty="0" smtClean="0"/>
              <a:t>二     </a:t>
            </a:r>
            <a:r>
              <a:rPr lang="zh-CN" altLang="en-US" b="1" dirty="0"/>
              <a:t>三大分布（                   ）</a:t>
            </a:r>
          </a:p>
        </p:txBody>
      </p:sp>
      <p:cxnSp>
        <p:nvCxnSpPr>
          <p:cNvPr id="49155" name="直接连接符 2"/>
          <p:cNvCxnSpPr>
            <a:cxnSpLocks noChangeShapeType="1"/>
          </p:cNvCxnSpPr>
          <p:nvPr/>
        </p:nvCxnSpPr>
        <p:spPr bwMode="auto">
          <a:xfrm>
            <a:off x="214313" y="749300"/>
            <a:ext cx="8856662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49156" name="对象 3"/>
          <p:cNvGraphicFramePr>
            <a:graphicFrameLocks noChangeAspect="1"/>
          </p:cNvGraphicFramePr>
          <p:nvPr/>
        </p:nvGraphicFramePr>
        <p:xfrm>
          <a:off x="5795963" y="382588"/>
          <a:ext cx="9779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09" name="Equation" r:id="rId3" imgW="977476" imgH="342751" progId="">
                  <p:embed/>
                </p:oleObj>
              </mc:Choice>
              <mc:Fallback>
                <p:oleObj name="Equation" r:id="rId3" imgW="977476" imgH="342751" progId="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382588"/>
                        <a:ext cx="9779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3071176"/>
              </p:ext>
            </p:extLst>
          </p:nvPr>
        </p:nvGraphicFramePr>
        <p:xfrm>
          <a:off x="592931" y="980728"/>
          <a:ext cx="78105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10" name="Equation" r:id="rId5" imgW="7810500" imgH="685800" progId="">
                  <p:embed/>
                </p:oleObj>
              </mc:Choice>
              <mc:Fallback>
                <p:oleObj name="Equation" r:id="rId5" imgW="7810500" imgH="685800" progId="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931" y="980728"/>
                        <a:ext cx="78105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2584788"/>
              </p:ext>
            </p:extLst>
          </p:nvPr>
        </p:nvGraphicFramePr>
        <p:xfrm>
          <a:off x="834231" y="1700808"/>
          <a:ext cx="73279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11" name="Equation" r:id="rId7" imgW="7327900" imgH="647700" progId="">
                  <p:embed/>
                </p:oleObj>
              </mc:Choice>
              <mc:Fallback>
                <p:oleObj name="Equation" r:id="rId7" imgW="7327900" imgH="647700" progId="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4231" y="1700808"/>
                        <a:ext cx="73279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3026932"/>
              </p:ext>
            </p:extLst>
          </p:nvPr>
        </p:nvGraphicFramePr>
        <p:xfrm>
          <a:off x="611560" y="3573016"/>
          <a:ext cx="57531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12" name="Equation" r:id="rId9" imgW="5753100" imgH="355600" progId="">
                  <p:embed/>
                </p:oleObj>
              </mc:Choice>
              <mc:Fallback>
                <p:oleObj name="Equation" r:id="rId9" imgW="5753100" imgH="355600" progId="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3573016"/>
                        <a:ext cx="57531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8396449"/>
              </p:ext>
            </p:extLst>
          </p:nvPr>
        </p:nvGraphicFramePr>
        <p:xfrm>
          <a:off x="971600" y="4077072"/>
          <a:ext cx="57150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13" name="Equation" r:id="rId11" imgW="5715000" imgH="1371600" progId="">
                  <p:embed/>
                </p:oleObj>
              </mc:Choice>
              <mc:Fallback>
                <p:oleObj name="Equation" r:id="rId11" imgW="5715000" imgH="1371600" progId="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4077072"/>
                        <a:ext cx="5715000" cy="137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068743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Box 1"/>
          <p:cNvSpPr txBox="1">
            <a:spLocks noChangeArrowheads="1"/>
          </p:cNvSpPr>
          <p:nvPr/>
        </p:nvSpPr>
        <p:spPr bwMode="auto">
          <a:xfrm>
            <a:off x="1587770" y="311150"/>
            <a:ext cx="58208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概念题之十 </a:t>
            </a:r>
            <a:r>
              <a:rPr lang="zh-CN" altLang="en-US" b="1" dirty="0" smtClean="0"/>
              <a:t>二     </a:t>
            </a:r>
            <a:r>
              <a:rPr lang="zh-CN" altLang="en-US" b="1" dirty="0"/>
              <a:t>三大分布（                   ）</a:t>
            </a:r>
          </a:p>
        </p:txBody>
      </p:sp>
      <p:cxnSp>
        <p:nvCxnSpPr>
          <p:cNvPr id="49155" name="直接连接符 2"/>
          <p:cNvCxnSpPr>
            <a:cxnSpLocks noChangeShapeType="1"/>
          </p:cNvCxnSpPr>
          <p:nvPr/>
        </p:nvCxnSpPr>
        <p:spPr bwMode="auto">
          <a:xfrm>
            <a:off x="214313" y="749300"/>
            <a:ext cx="8856662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49156" name="对象 3"/>
          <p:cNvGraphicFramePr>
            <a:graphicFrameLocks noChangeAspect="1"/>
          </p:cNvGraphicFramePr>
          <p:nvPr/>
        </p:nvGraphicFramePr>
        <p:xfrm>
          <a:off x="5795963" y="382588"/>
          <a:ext cx="9779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91" name="Equation" r:id="rId3" imgW="977476" imgH="342751" progId="">
                  <p:embed/>
                </p:oleObj>
              </mc:Choice>
              <mc:Fallback>
                <p:oleObj name="Equation" r:id="rId3" imgW="977476" imgH="342751" progId="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382588"/>
                        <a:ext cx="9779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3300643"/>
              </p:ext>
            </p:extLst>
          </p:nvPr>
        </p:nvGraphicFramePr>
        <p:xfrm>
          <a:off x="755576" y="1124744"/>
          <a:ext cx="70866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92" name="Equation" r:id="rId5" imgW="7086600" imgH="1041400" progId="">
                  <p:embed/>
                </p:oleObj>
              </mc:Choice>
              <mc:Fallback>
                <p:oleObj name="Equation" r:id="rId5" imgW="7086600" imgH="1041400" progId="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124744"/>
                        <a:ext cx="7086600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6094995"/>
              </p:ext>
            </p:extLst>
          </p:nvPr>
        </p:nvGraphicFramePr>
        <p:xfrm>
          <a:off x="899592" y="2204864"/>
          <a:ext cx="55499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93" name="Equation" r:id="rId7" imgW="5549900" imgH="711200" progId="">
                  <p:embed/>
                </p:oleObj>
              </mc:Choice>
              <mc:Fallback>
                <p:oleObj name="Equation" r:id="rId7" imgW="5549900" imgH="711200" progId="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204864"/>
                        <a:ext cx="55499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381000" y="228600"/>
            <a:ext cx="8763000" cy="10668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99FF"/>
                    </a:gs>
                    <a:gs pos="100000">
                      <a:srgbClr val="0099FF">
                        <a:gamma/>
                        <a:shade val="46275"/>
                        <a:invGamma/>
                      </a:srgbClr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FFFFFF"/>
                </a:outerShdw>
              </a:effectLst>
              <a:ea typeface="黑体" pitchFamily="2" charset="-122"/>
            </a:endParaRPr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762000" y="228600"/>
          <a:ext cx="5448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" r:id="rId3" imgW="5443575" imgH="406048" progId="">
                  <p:embed/>
                </p:oleObj>
              </mc:Choice>
              <mc:Fallback>
                <p:oleObj r:id="rId3" imgW="5443575" imgH="406048" progId="">
                  <p:embed/>
                  <p:pic>
                    <p:nvPicPr>
                      <p:cNvPr id="0" name="Picture 2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28600"/>
                        <a:ext cx="54483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0" y="0"/>
          <a:ext cx="914400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" r:id="rId5" imgW="197264" imgH="328773" progId="Equation.3">
                  <p:embed/>
                </p:oleObj>
              </mc:Choice>
              <mc:Fallback>
                <p:oleObj r:id="rId5" imgW="197264" imgH="328773" progId="Equation.3">
                  <p:embed/>
                  <p:pic>
                    <p:nvPicPr>
                      <p:cNvPr id="0" name="Picture 2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328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5"/>
          <p:cNvGraphicFramePr>
            <a:graphicFrameLocks noChangeAspect="1"/>
          </p:cNvGraphicFramePr>
          <p:nvPr/>
        </p:nvGraphicFramePr>
        <p:xfrm>
          <a:off x="990600" y="1066800"/>
          <a:ext cx="4953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" r:id="rId7" imgW="4953000" imgH="368300" progId="">
                  <p:embed/>
                </p:oleObj>
              </mc:Choice>
              <mc:Fallback>
                <p:oleObj r:id="rId7" imgW="4953000" imgH="368300" progId="">
                  <p:embed/>
                  <p:pic>
                    <p:nvPicPr>
                      <p:cNvPr id="0" name="Picture 2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066800"/>
                        <a:ext cx="49530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6"/>
          <p:cNvGraphicFramePr>
            <a:graphicFrameLocks noChangeAspect="1"/>
          </p:cNvGraphicFramePr>
          <p:nvPr/>
        </p:nvGraphicFramePr>
        <p:xfrm>
          <a:off x="1676400" y="1828800"/>
          <a:ext cx="3505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8" r:id="rId9" imgW="3502160" imgH="406048" progId="">
                  <p:embed/>
                </p:oleObj>
              </mc:Choice>
              <mc:Fallback>
                <p:oleObj r:id="rId9" imgW="3502160" imgH="406048" progId="">
                  <p:embed/>
                  <p:pic>
                    <p:nvPicPr>
                      <p:cNvPr id="0" name="Picture 2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828800"/>
                        <a:ext cx="35052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7"/>
          <p:cNvGraphicFramePr>
            <a:graphicFrameLocks noChangeAspect="1"/>
          </p:cNvGraphicFramePr>
          <p:nvPr/>
        </p:nvGraphicFramePr>
        <p:xfrm>
          <a:off x="1524000" y="2590800"/>
          <a:ext cx="4775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9" r:id="rId11" imgW="4775200" imgH="419100" progId="">
                  <p:embed/>
                </p:oleObj>
              </mc:Choice>
              <mc:Fallback>
                <p:oleObj r:id="rId11" imgW="4775200" imgH="419100" progId="">
                  <p:embed/>
                  <p:pic>
                    <p:nvPicPr>
                      <p:cNvPr id="0" name="Picture 2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590800"/>
                        <a:ext cx="47752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8"/>
          <p:cNvGraphicFramePr>
            <a:graphicFrameLocks noChangeAspect="1"/>
          </p:cNvGraphicFramePr>
          <p:nvPr/>
        </p:nvGraphicFramePr>
        <p:xfrm>
          <a:off x="1600200" y="3429000"/>
          <a:ext cx="40767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0" r:id="rId13" imgW="4073164" imgH="355292" progId="">
                  <p:embed/>
                </p:oleObj>
              </mc:Choice>
              <mc:Fallback>
                <p:oleObj r:id="rId13" imgW="4073164" imgH="355292" progId="">
                  <p:embed/>
                  <p:pic>
                    <p:nvPicPr>
                      <p:cNvPr id="0" name="Picture 2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429000"/>
                        <a:ext cx="40767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9"/>
          <p:cNvGraphicFramePr>
            <a:graphicFrameLocks noChangeAspect="1"/>
          </p:cNvGraphicFramePr>
          <p:nvPr/>
        </p:nvGraphicFramePr>
        <p:xfrm>
          <a:off x="5943600" y="3124200"/>
          <a:ext cx="22606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1" r:id="rId15" imgW="2260600" imgH="939800" progId="">
                  <p:embed/>
                </p:oleObj>
              </mc:Choice>
              <mc:Fallback>
                <p:oleObj r:id="rId15" imgW="2260600" imgH="939800" progId="">
                  <p:embed/>
                  <p:pic>
                    <p:nvPicPr>
                      <p:cNvPr id="0" name="Picture 2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3124200"/>
                        <a:ext cx="22606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0" name="Object 10"/>
          <p:cNvGraphicFramePr>
            <a:graphicFrameLocks noChangeAspect="1"/>
          </p:cNvGraphicFramePr>
          <p:nvPr/>
        </p:nvGraphicFramePr>
        <p:xfrm>
          <a:off x="1447800" y="4191000"/>
          <a:ext cx="3556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2" r:id="rId17" imgW="3556000" imgH="368300" progId="">
                  <p:embed/>
                </p:oleObj>
              </mc:Choice>
              <mc:Fallback>
                <p:oleObj r:id="rId17" imgW="3556000" imgH="368300" progId="">
                  <p:embed/>
                  <p:pic>
                    <p:nvPicPr>
                      <p:cNvPr id="0" name="Picture 2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191000"/>
                        <a:ext cx="35560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1" name="Object 11"/>
          <p:cNvGraphicFramePr>
            <a:graphicFrameLocks noChangeAspect="1"/>
          </p:cNvGraphicFramePr>
          <p:nvPr/>
        </p:nvGraphicFramePr>
        <p:xfrm>
          <a:off x="1524000" y="4572000"/>
          <a:ext cx="23495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3" r:id="rId19" imgW="2349500" imgH="939800" progId="Equation.3">
                  <p:embed/>
                </p:oleObj>
              </mc:Choice>
              <mc:Fallback>
                <p:oleObj r:id="rId19" imgW="2349500" imgH="939800" progId="Equation.3">
                  <p:embed/>
                  <p:pic>
                    <p:nvPicPr>
                      <p:cNvPr id="0" name="Picture 2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572000"/>
                        <a:ext cx="23495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2" name="Object 12"/>
          <p:cNvGraphicFramePr>
            <a:graphicFrameLocks noChangeAspect="1"/>
          </p:cNvGraphicFramePr>
          <p:nvPr/>
        </p:nvGraphicFramePr>
        <p:xfrm>
          <a:off x="1447800" y="5791200"/>
          <a:ext cx="7175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4" r:id="rId21" imgW="7172387" imgH="393529" progId="">
                  <p:embed/>
                </p:oleObj>
              </mc:Choice>
              <mc:Fallback>
                <p:oleObj r:id="rId21" imgW="7172387" imgH="393529" progId="">
                  <p:embed/>
                  <p:pic>
                    <p:nvPicPr>
                      <p:cNvPr id="0" name="Picture 2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791200"/>
                        <a:ext cx="71755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3" name="Object 13"/>
          <p:cNvGraphicFramePr>
            <a:graphicFrameLocks noChangeAspect="1"/>
          </p:cNvGraphicFramePr>
          <p:nvPr/>
        </p:nvGraphicFramePr>
        <p:xfrm>
          <a:off x="6172200" y="1066800"/>
          <a:ext cx="2311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5" r:id="rId23" imgW="2310397" imgH="406224" progId="">
                  <p:embed/>
                </p:oleObj>
              </mc:Choice>
              <mc:Fallback>
                <p:oleObj r:id="rId23" imgW="2310397" imgH="406224" progId="">
                  <p:embed/>
                  <p:pic>
                    <p:nvPicPr>
                      <p:cNvPr id="0" name="Picture 2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1066800"/>
                        <a:ext cx="23114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8" name="Object 14"/>
          <p:cNvGraphicFramePr>
            <a:graphicFrameLocks noChangeAspect="1"/>
          </p:cNvGraphicFramePr>
          <p:nvPr/>
        </p:nvGraphicFramePr>
        <p:xfrm>
          <a:off x="4716463" y="4724400"/>
          <a:ext cx="1512887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6" name="Equation" r:id="rId25" imgW="469696" imgH="203112" progId="">
                  <p:embed/>
                </p:oleObj>
              </mc:Choice>
              <mc:Fallback>
                <p:oleObj name="Equation" r:id="rId25" imgW="469696" imgH="203112" progId="">
                  <p:embed/>
                  <p:pic>
                    <p:nvPicPr>
                      <p:cNvPr id="0" name="Picture 2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4724400"/>
                        <a:ext cx="1512887" cy="65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Box 1"/>
          <p:cNvSpPr txBox="1">
            <a:spLocks noChangeArrowheads="1"/>
          </p:cNvSpPr>
          <p:nvPr/>
        </p:nvSpPr>
        <p:spPr bwMode="auto">
          <a:xfrm>
            <a:off x="1742459" y="311150"/>
            <a:ext cx="55114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概念题之十 </a:t>
            </a:r>
            <a:r>
              <a:rPr lang="zh-CN" altLang="en-US" b="1" dirty="0" smtClean="0"/>
              <a:t>三     统计量</a:t>
            </a:r>
            <a:r>
              <a:rPr lang="zh-CN" altLang="en-US" b="1" dirty="0"/>
              <a:t>（                   ）</a:t>
            </a:r>
          </a:p>
        </p:txBody>
      </p:sp>
      <p:cxnSp>
        <p:nvCxnSpPr>
          <p:cNvPr id="50179" name="直接连接符 2"/>
          <p:cNvCxnSpPr>
            <a:cxnSpLocks noChangeShapeType="1"/>
          </p:cNvCxnSpPr>
          <p:nvPr/>
        </p:nvCxnSpPr>
        <p:spPr bwMode="auto">
          <a:xfrm>
            <a:off x="214313" y="749300"/>
            <a:ext cx="8856662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50180" name="对象 3"/>
          <p:cNvGraphicFramePr>
            <a:graphicFrameLocks noChangeAspect="1"/>
          </p:cNvGraphicFramePr>
          <p:nvPr/>
        </p:nvGraphicFramePr>
        <p:xfrm>
          <a:off x="5878513" y="382588"/>
          <a:ext cx="812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18" name="Equation" r:id="rId3" imgW="812447" imgH="342751" progId="">
                  <p:embed/>
                </p:oleObj>
              </mc:Choice>
              <mc:Fallback>
                <p:oleObj name="Equation" r:id="rId3" imgW="812447" imgH="342751" progId="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8513" y="382588"/>
                        <a:ext cx="8128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4772979"/>
              </p:ext>
            </p:extLst>
          </p:nvPr>
        </p:nvGraphicFramePr>
        <p:xfrm>
          <a:off x="1115616" y="980728"/>
          <a:ext cx="6108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19" name="Equation" r:id="rId5" imgW="6108700" imgH="342900" progId="">
                  <p:embed/>
                </p:oleObj>
              </mc:Choice>
              <mc:Fallback>
                <p:oleObj name="Equation" r:id="rId5" imgW="6108700" imgH="342900" progId="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980728"/>
                        <a:ext cx="61087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6624290"/>
              </p:ext>
            </p:extLst>
          </p:nvPr>
        </p:nvGraphicFramePr>
        <p:xfrm>
          <a:off x="1624013" y="1484313"/>
          <a:ext cx="4749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20" name="Equation" r:id="rId7" imgW="4749800" imgH="304800" progId="">
                  <p:embed/>
                </p:oleObj>
              </mc:Choice>
              <mc:Fallback>
                <p:oleObj name="Equation" r:id="rId7" imgW="4749800" imgH="304800" progId="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4013" y="1484313"/>
                        <a:ext cx="4749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1734704"/>
              </p:ext>
            </p:extLst>
          </p:nvPr>
        </p:nvGraphicFramePr>
        <p:xfrm>
          <a:off x="1043608" y="3212976"/>
          <a:ext cx="75819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21" name="Equation" r:id="rId9" imgW="7581900" imgH="787400" progId="">
                  <p:embed/>
                </p:oleObj>
              </mc:Choice>
              <mc:Fallback>
                <p:oleObj name="Equation" r:id="rId9" imgW="7581900" imgH="787400" progId="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212976"/>
                        <a:ext cx="75819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0188325"/>
              </p:ext>
            </p:extLst>
          </p:nvPr>
        </p:nvGraphicFramePr>
        <p:xfrm>
          <a:off x="1331640" y="4077072"/>
          <a:ext cx="6235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22" name="Equation" r:id="rId11" imgW="6235700" imgH="342900" progId="">
                  <p:embed/>
                </p:oleObj>
              </mc:Choice>
              <mc:Fallback>
                <p:oleObj name="Equation" r:id="rId11" imgW="6235700" imgH="342900" progId="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4077072"/>
                        <a:ext cx="62357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Box 1"/>
          <p:cNvSpPr txBox="1">
            <a:spLocks noChangeArrowheads="1"/>
          </p:cNvSpPr>
          <p:nvPr/>
        </p:nvSpPr>
        <p:spPr bwMode="auto">
          <a:xfrm>
            <a:off x="2204908" y="188913"/>
            <a:ext cx="32768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概念题之</a:t>
            </a:r>
            <a:r>
              <a:rPr lang="zh-CN" altLang="en-US" b="1" dirty="0" smtClean="0"/>
              <a:t>十四    估计量</a:t>
            </a:r>
            <a:endParaRPr lang="zh-CN" altLang="en-US" b="1" dirty="0"/>
          </a:p>
        </p:txBody>
      </p:sp>
      <p:cxnSp>
        <p:nvCxnSpPr>
          <p:cNvPr id="51203" name="直接连接符 2"/>
          <p:cNvCxnSpPr>
            <a:cxnSpLocks noChangeShapeType="1"/>
          </p:cNvCxnSpPr>
          <p:nvPr/>
        </p:nvCxnSpPr>
        <p:spPr bwMode="auto">
          <a:xfrm>
            <a:off x="214313" y="749300"/>
            <a:ext cx="8856662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9957246"/>
              </p:ext>
            </p:extLst>
          </p:nvPr>
        </p:nvGraphicFramePr>
        <p:xfrm>
          <a:off x="899592" y="980728"/>
          <a:ext cx="6172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15" name="Equation" r:id="rId3" imgW="6172200" imgH="368300" progId="">
                  <p:embed/>
                </p:oleObj>
              </mc:Choice>
              <mc:Fallback>
                <p:oleObj name="Equation" r:id="rId3" imgW="6172200" imgH="368300" progId="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980728"/>
                        <a:ext cx="61722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5875168"/>
              </p:ext>
            </p:extLst>
          </p:nvPr>
        </p:nvGraphicFramePr>
        <p:xfrm>
          <a:off x="1403648" y="1484784"/>
          <a:ext cx="52197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16" name="Equation" r:id="rId5" imgW="5219700" imgH="812800" progId="">
                  <p:embed/>
                </p:oleObj>
              </mc:Choice>
              <mc:Fallback>
                <p:oleObj name="Equation" r:id="rId5" imgW="5219700" imgH="812800" progId="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1484784"/>
                        <a:ext cx="5219700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9019937"/>
              </p:ext>
            </p:extLst>
          </p:nvPr>
        </p:nvGraphicFramePr>
        <p:xfrm>
          <a:off x="971600" y="3717032"/>
          <a:ext cx="70612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17" name="Equation" r:id="rId7" imgW="7061200" imgH="762000" progId="">
                  <p:embed/>
                </p:oleObj>
              </mc:Choice>
              <mc:Fallback>
                <p:oleObj name="Equation" r:id="rId7" imgW="7061200" imgH="762000" progId="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3717032"/>
                        <a:ext cx="70612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5940746"/>
              </p:ext>
            </p:extLst>
          </p:nvPr>
        </p:nvGraphicFramePr>
        <p:xfrm>
          <a:off x="1043608" y="4653136"/>
          <a:ext cx="78359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18" name="Equation" r:id="rId9" imgW="7835900" imgH="635000" progId="">
                  <p:embed/>
                </p:oleObj>
              </mc:Choice>
              <mc:Fallback>
                <p:oleObj name="Equation" r:id="rId9" imgW="7835900" imgH="635000" progId="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4653136"/>
                        <a:ext cx="7835900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Box 1"/>
          <p:cNvSpPr txBox="1">
            <a:spLocks noChangeArrowheads="1"/>
          </p:cNvSpPr>
          <p:nvPr/>
        </p:nvSpPr>
        <p:spPr bwMode="auto">
          <a:xfrm>
            <a:off x="2204908" y="188913"/>
            <a:ext cx="32768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概念题之</a:t>
            </a:r>
            <a:r>
              <a:rPr lang="zh-CN" altLang="en-US" b="1" dirty="0" smtClean="0"/>
              <a:t>十四    估计量</a:t>
            </a:r>
            <a:endParaRPr lang="zh-CN" altLang="en-US" b="1" dirty="0"/>
          </a:p>
        </p:txBody>
      </p:sp>
      <p:cxnSp>
        <p:nvCxnSpPr>
          <p:cNvPr id="51203" name="直接连接符 2"/>
          <p:cNvCxnSpPr>
            <a:cxnSpLocks noChangeShapeType="1"/>
          </p:cNvCxnSpPr>
          <p:nvPr/>
        </p:nvCxnSpPr>
        <p:spPr bwMode="auto">
          <a:xfrm>
            <a:off x="214313" y="749300"/>
            <a:ext cx="8856662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0465832"/>
              </p:ext>
            </p:extLst>
          </p:nvPr>
        </p:nvGraphicFramePr>
        <p:xfrm>
          <a:off x="539552" y="1052736"/>
          <a:ext cx="67564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4" name="Equation" r:id="rId3" imgW="6756400" imgH="1066800" progId="">
                  <p:embed/>
                </p:oleObj>
              </mc:Choice>
              <mc:Fallback>
                <p:oleObj name="Equation" r:id="rId3" imgW="6756400" imgH="10668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052736"/>
                        <a:ext cx="675640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4382221"/>
              </p:ext>
            </p:extLst>
          </p:nvPr>
        </p:nvGraphicFramePr>
        <p:xfrm>
          <a:off x="1043608" y="2204864"/>
          <a:ext cx="53213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5" name="Equation" r:id="rId5" imgW="5321300" imgH="342900" progId="">
                  <p:embed/>
                </p:oleObj>
              </mc:Choice>
              <mc:Fallback>
                <p:oleObj name="Equation" r:id="rId5" imgW="5321300" imgH="34290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2204864"/>
                        <a:ext cx="53213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843460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Box 1"/>
          <p:cNvSpPr txBox="1">
            <a:spLocks noChangeArrowheads="1"/>
          </p:cNvSpPr>
          <p:nvPr/>
        </p:nvSpPr>
        <p:spPr bwMode="auto">
          <a:xfrm>
            <a:off x="1392987" y="188913"/>
            <a:ext cx="49007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概念题</a:t>
            </a:r>
            <a:r>
              <a:rPr lang="zh-CN" altLang="en-US" b="1" dirty="0" smtClean="0"/>
              <a:t>之十五     </a:t>
            </a:r>
            <a:r>
              <a:rPr lang="zh-CN" altLang="en-US" b="1" dirty="0"/>
              <a:t>假设检验两类错误</a:t>
            </a:r>
          </a:p>
        </p:txBody>
      </p:sp>
      <p:cxnSp>
        <p:nvCxnSpPr>
          <p:cNvPr id="53251" name="直接连接符 2"/>
          <p:cNvCxnSpPr>
            <a:cxnSpLocks noChangeShapeType="1"/>
          </p:cNvCxnSpPr>
          <p:nvPr/>
        </p:nvCxnSpPr>
        <p:spPr bwMode="auto">
          <a:xfrm>
            <a:off x="214313" y="749300"/>
            <a:ext cx="8856662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683568" y="924689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例  </a:t>
            </a:r>
            <a:r>
              <a:rPr lang="en-US" altLang="zh-CN" sz="2000" dirty="0" smtClean="0"/>
              <a:t>2019</a:t>
            </a:r>
            <a:r>
              <a:rPr lang="zh-CN" altLang="en-US" sz="2000" dirty="0" smtClean="0"/>
              <a:t>年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月考题  二（</a:t>
            </a:r>
            <a:r>
              <a:rPr lang="en-US" altLang="zh-CN" sz="2000" dirty="0" smtClean="0"/>
              <a:t>5</a:t>
            </a:r>
            <a:r>
              <a:rPr lang="zh-CN" altLang="en-US" sz="2000" dirty="0" smtClean="0"/>
              <a:t>）</a:t>
            </a:r>
            <a:endParaRPr lang="zh-CN" altLang="en-US" sz="2000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490538" y="908050"/>
            <a:ext cx="77898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宋体" pitchFamily="2" charset="-122"/>
              </a:rPr>
              <a:t>设</a:t>
            </a:r>
            <a:r>
              <a:rPr lang="en-US" altLang="zh-CN" sz="2800" b="1" i="1">
                <a:latin typeface="宋体" pitchFamily="2" charset="-122"/>
              </a:rPr>
              <a:t>X </a:t>
            </a:r>
            <a:r>
              <a:rPr lang="en-US" altLang="zh-CN" sz="2800" b="1">
                <a:latin typeface="宋体" pitchFamily="2" charset="-122"/>
                <a:sym typeface="Symbol" pitchFamily="18" charset="2"/>
              </a:rPr>
              <a:t></a:t>
            </a:r>
            <a:r>
              <a:rPr lang="en-US" altLang="zh-CN" sz="2800" b="1" i="1">
                <a:latin typeface="宋体" pitchFamily="2" charset="-122"/>
              </a:rPr>
              <a:t>U</a:t>
            </a:r>
            <a:r>
              <a:rPr lang="en-US" altLang="zh-CN" sz="2800" b="1">
                <a:latin typeface="宋体" pitchFamily="2" charset="-122"/>
              </a:rPr>
              <a:t>(-2,1),</a:t>
            </a:r>
            <a:r>
              <a:rPr lang="zh-CN" altLang="en-US" sz="2800" b="1">
                <a:latin typeface="宋体" pitchFamily="2" charset="-122"/>
              </a:rPr>
              <a:t>求</a:t>
            </a:r>
            <a:r>
              <a:rPr lang="en-US" altLang="zh-CN" sz="2800" b="1" i="1">
                <a:latin typeface="宋体" pitchFamily="2" charset="-122"/>
              </a:rPr>
              <a:t>Y </a:t>
            </a:r>
            <a:r>
              <a:rPr lang="en-US" altLang="zh-CN" sz="2800" b="1">
                <a:latin typeface="宋体" pitchFamily="2" charset="-122"/>
              </a:rPr>
              <a:t>=</a:t>
            </a:r>
            <a:r>
              <a:rPr lang="en-US" altLang="zh-CN" sz="2800" b="1" i="1">
                <a:latin typeface="宋体" pitchFamily="2" charset="-122"/>
              </a:rPr>
              <a:t>X </a:t>
            </a:r>
            <a:r>
              <a:rPr lang="en-US" altLang="zh-CN" sz="2800" b="1" baseline="30000">
                <a:latin typeface="宋体" pitchFamily="2" charset="-122"/>
              </a:rPr>
              <a:t>2</a:t>
            </a:r>
            <a:r>
              <a:rPr lang="zh-CN" altLang="en-US" sz="2800" b="1">
                <a:latin typeface="宋体" pitchFamily="2" charset="-122"/>
              </a:rPr>
              <a:t>的分布函数与概率密度。</a:t>
            </a:r>
          </a:p>
        </p:txBody>
      </p:sp>
      <p:sp>
        <p:nvSpPr>
          <p:cNvPr id="7171" name="Rectangle 18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188913"/>
            <a:ext cx="2819400" cy="533400"/>
          </a:xfrm>
          <a:noFill/>
        </p:spPr>
        <p:txBody>
          <a:bodyPr/>
          <a:lstStyle/>
          <a:p>
            <a:r>
              <a:rPr lang="zh-CN" altLang="en-US" sz="2400" smtClean="0">
                <a:latin typeface="宋体" pitchFamily="2" charset="-122"/>
                <a:ea typeface="宋体" pitchFamily="2" charset="-122"/>
              </a:rPr>
              <a:t>例题</a:t>
            </a:r>
            <a:endParaRPr lang="zh-CN" altLang="en-US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3316" name="Text Box 37"/>
          <p:cNvSpPr txBox="1">
            <a:spLocks noChangeArrowheads="1"/>
          </p:cNvSpPr>
          <p:nvPr/>
        </p:nvSpPr>
        <p:spPr bwMode="auto">
          <a:xfrm>
            <a:off x="539750" y="2133600"/>
            <a:ext cx="6229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宋体" pitchFamily="2" charset="-122"/>
              </a:rPr>
              <a:t>1)  </a:t>
            </a:r>
            <a:r>
              <a:rPr lang="zh-CN" altLang="en-US" sz="2800" b="1">
                <a:latin typeface="宋体" pitchFamily="2" charset="-122"/>
              </a:rPr>
              <a:t>画出函数曲线，确定</a:t>
            </a:r>
            <a:r>
              <a:rPr lang="en-US" altLang="zh-CN" sz="2800" b="1">
                <a:latin typeface="宋体" pitchFamily="2" charset="-122"/>
              </a:rPr>
              <a:t>Y</a:t>
            </a:r>
            <a:r>
              <a:rPr lang="zh-CN" altLang="en-US" sz="2800" b="1">
                <a:latin typeface="宋体" pitchFamily="2" charset="-122"/>
              </a:rPr>
              <a:t>的取值范围</a:t>
            </a:r>
            <a:r>
              <a:rPr lang="en-US" altLang="zh-CN" sz="2800" b="1">
                <a:latin typeface="宋体" pitchFamily="2" charset="-122"/>
              </a:rPr>
              <a:t>?</a:t>
            </a:r>
          </a:p>
        </p:txBody>
      </p:sp>
      <p:grpSp>
        <p:nvGrpSpPr>
          <p:cNvPr id="7173" name="Group 43"/>
          <p:cNvGrpSpPr>
            <a:grpSpLocks/>
          </p:cNvGrpSpPr>
          <p:nvPr/>
        </p:nvGrpSpPr>
        <p:grpSpPr bwMode="auto">
          <a:xfrm>
            <a:off x="5219700" y="3141663"/>
            <a:ext cx="3698875" cy="2500312"/>
            <a:chOff x="0" y="0"/>
            <a:chExt cx="2330" cy="1575"/>
          </a:xfrm>
        </p:grpSpPr>
        <p:sp>
          <p:nvSpPr>
            <p:cNvPr id="7177" name="Text Box 33"/>
            <p:cNvSpPr txBox="1">
              <a:spLocks noChangeArrowheads="1"/>
            </p:cNvSpPr>
            <p:nvPr/>
          </p:nvSpPr>
          <p:spPr bwMode="auto">
            <a:xfrm>
              <a:off x="1344" y="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宋体" pitchFamily="2" charset="-122"/>
                </a:rPr>
                <a:t>y</a:t>
              </a:r>
            </a:p>
          </p:txBody>
        </p:sp>
        <p:grpSp>
          <p:nvGrpSpPr>
            <p:cNvPr id="7178" name="Group 42"/>
            <p:cNvGrpSpPr>
              <a:grpSpLocks/>
            </p:cNvGrpSpPr>
            <p:nvPr/>
          </p:nvGrpSpPr>
          <p:grpSpPr bwMode="auto">
            <a:xfrm>
              <a:off x="0" y="302"/>
              <a:ext cx="2330" cy="1273"/>
              <a:chOff x="0" y="0"/>
              <a:chExt cx="2330" cy="1273"/>
            </a:xfrm>
          </p:grpSpPr>
          <p:sp>
            <p:nvSpPr>
              <p:cNvPr id="7179" name="Line 20"/>
              <p:cNvSpPr>
                <a:spLocks noChangeShapeType="1"/>
              </p:cNvSpPr>
              <p:nvPr/>
            </p:nvSpPr>
            <p:spPr bwMode="auto">
              <a:xfrm>
                <a:off x="0" y="912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0" name="Line 22"/>
              <p:cNvSpPr>
                <a:spLocks noChangeShapeType="1"/>
              </p:cNvSpPr>
              <p:nvPr/>
            </p:nvSpPr>
            <p:spPr bwMode="auto">
              <a:xfrm flipV="1">
                <a:off x="1248" y="48"/>
                <a:ext cx="0" cy="11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1" name="Freeform 25"/>
              <p:cNvSpPr>
                <a:spLocks/>
              </p:cNvSpPr>
              <p:nvPr/>
            </p:nvSpPr>
            <p:spPr bwMode="auto">
              <a:xfrm>
                <a:off x="1257" y="563"/>
                <a:ext cx="359" cy="337"/>
              </a:xfrm>
              <a:custGeom>
                <a:avLst/>
                <a:gdLst>
                  <a:gd name="T0" fmla="*/ 359 w 359"/>
                  <a:gd name="T1" fmla="*/ 0 h 337"/>
                  <a:gd name="T2" fmla="*/ 304 w 359"/>
                  <a:gd name="T3" fmla="*/ 131 h 337"/>
                  <a:gd name="T4" fmla="*/ 196 w 359"/>
                  <a:gd name="T5" fmla="*/ 250 h 337"/>
                  <a:gd name="T6" fmla="*/ 65 w 359"/>
                  <a:gd name="T7" fmla="*/ 315 h 337"/>
                  <a:gd name="T8" fmla="*/ 0 w 359"/>
                  <a:gd name="T9" fmla="*/ 337 h 3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9"/>
                  <a:gd name="T16" fmla="*/ 0 h 337"/>
                  <a:gd name="T17" fmla="*/ 359 w 359"/>
                  <a:gd name="T18" fmla="*/ 337 h 33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9" h="337">
                    <a:moveTo>
                      <a:pt x="359" y="0"/>
                    </a:moveTo>
                    <a:cubicBezTo>
                      <a:pt x="332" y="41"/>
                      <a:pt x="330" y="92"/>
                      <a:pt x="304" y="131"/>
                    </a:cubicBezTo>
                    <a:cubicBezTo>
                      <a:pt x="268" y="186"/>
                      <a:pt x="247" y="211"/>
                      <a:pt x="196" y="250"/>
                    </a:cubicBezTo>
                    <a:cubicBezTo>
                      <a:pt x="145" y="290"/>
                      <a:pt x="122" y="297"/>
                      <a:pt x="65" y="315"/>
                    </a:cubicBezTo>
                    <a:cubicBezTo>
                      <a:pt x="43" y="322"/>
                      <a:pt x="0" y="337"/>
                      <a:pt x="0" y="337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2" name="Freeform 29"/>
              <p:cNvSpPr>
                <a:spLocks/>
              </p:cNvSpPr>
              <p:nvPr/>
            </p:nvSpPr>
            <p:spPr bwMode="auto">
              <a:xfrm>
                <a:off x="822" y="607"/>
                <a:ext cx="446" cy="285"/>
              </a:xfrm>
              <a:custGeom>
                <a:avLst/>
                <a:gdLst>
                  <a:gd name="T0" fmla="*/ 0 w 446"/>
                  <a:gd name="T1" fmla="*/ 0 h 285"/>
                  <a:gd name="T2" fmla="*/ 294 w 446"/>
                  <a:gd name="T3" fmla="*/ 250 h 285"/>
                  <a:gd name="T4" fmla="*/ 359 w 446"/>
                  <a:gd name="T5" fmla="*/ 282 h 285"/>
                  <a:gd name="T6" fmla="*/ 446 w 446"/>
                  <a:gd name="T7" fmla="*/ 282 h 28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6"/>
                  <a:gd name="T13" fmla="*/ 0 h 285"/>
                  <a:gd name="T14" fmla="*/ 446 w 446"/>
                  <a:gd name="T15" fmla="*/ 285 h 28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6" h="285">
                    <a:moveTo>
                      <a:pt x="0" y="0"/>
                    </a:moveTo>
                    <a:cubicBezTo>
                      <a:pt x="79" y="116"/>
                      <a:pt x="155" y="203"/>
                      <a:pt x="294" y="250"/>
                    </a:cubicBezTo>
                    <a:cubicBezTo>
                      <a:pt x="341" y="266"/>
                      <a:pt x="309" y="277"/>
                      <a:pt x="359" y="282"/>
                    </a:cubicBezTo>
                    <a:cubicBezTo>
                      <a:pt x="388" y="285"/>
                      <a:pt x="417" y="282"/>
                      <a:pt x="446" y="28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3" name="Text Box 32"/>
              <p:cNvSpPr txBox="1">
                <a:spLocks noChangeArrowheads="1"/>
              </p:cNvSpPr>
              <p:nvPr/>
            </p:nvSpPr>
            <p:spPr bwMode="auto">
              <a:xfrm>
                <a:off x="2102" y="796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>
                    <a:latin typeface="宋体" pitchFamily="2" charset="-122"/>
                  </a:rPr>
                  <a:t>x</a:t>
                </a:r>
              </a:p>
            </p:txBody>
          </p:sp>
          <p:sp>
            <p:nvSpPr>
              <p:cNvPr id="7184" name="Text Box 34"/>
              <p:cNvSpPr txBox="1">
                <a:spLocks noChangeArrowheads="1"/>
              </p:cNvSpPr>
              <p:nvPr/>
            </p:nvSpPr>
            <p:spPr bwMode="auto">
              <a:xfrm>
                <a:off x="1526" y="940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>
                    <a:latin typeface="宋体" pitchFamily="2" charset="-122"/>
                  </a:rPr>
                  <a:t>1</a:t>
                </a:r>
              </a:p>
            </p:txBody>
          </p:sp>
          <p:sp>
            <p:nvSpPr>
              <p:cNvPr id="7185" name="Text Box 35"/>
              <p:cNvSpPr txBox="1">
                <a:spLocks noChangeArrowheads="1"/>
              </p:cNvSpPr>
              <p:nvPr/>
            </p:nvSpPr>
            <p:spPr bwMode="auto">
              <a:xfrm>
                <a:off x="672" y="946"/>
                <a:ext cx="34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>
                    <a:latin typeface="宋体" pitchFamily="2" charset="-122"/>
                  </a:rPr>
                  <a:t>-1</a:t>
                </a:r>
              </a:p>
            </p:txBody>
          </p:sp>
          <p:sp>
            <p:nvSpPr>
              <p:cNvPr id="7186" name="Text Box 36"/>
              <p:cNvSpPr txBox="1">
                <a:spLocks noChangeArrowheads="1"/>
              </p:cNvSpPr>
              <p:nvPr/>
            </p:nvSpPr>
            <p:spPr bwMode="auto">
              <a:xfrm>
                <a:off x="240" y="946"/>
                <a:ext cx="34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>
                    <a:latin typeface="宋体" pitchFamily="2" charset="-122"/>
                  </a:rPr>
                  <a:t>-2</a:t>
                </a:r>
              </a:p>
            </p:txBody>
          </p:sp>
          <p:sp>
            <p:nvSpPr>
              <p:cNvPr id="7187" name="Freeform 38"/>
              <p:cNvSpPr>
                <a:spLocks/>
              </p:cNvSpPr>
              <p:nvPr/>
            </p:nvSpPr>
            <p:spPr bwMode="auto">
              <a:xfrm>
                <a:off x="528" y="0"/>
                <a:ext cx="288" cy="576"/>
              </a:xfrm>
              <a:custGeom>
                <a:avLst/>
                <a:gdLst>
                  <a:gd name="T0" fmla="*/ 288 w 288"/>
                  <a:gd name="T1" fmla="*/ 576 h 576"/>
                  <a:gd name="T2" fmla="*/ 96 w 288"/>
                  <a:gd name="T3" fmla="*/ 192 h 576"/>
                  <a:gd name="T4" fmla="*/ 0 w 288"/>
                  <a:gd name="T5" fmla="*/ 0 h 576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576"/>
                  <a:gd name="T11" fmla="*/ 288 w 288"/>
                  <a:gd name="T12" fmla="*/ 576 h 57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576">
                    <a:moveTo>
                      <a:pt x="288" y="576"/>
                    </a:moveTo>
                    <a:cubicBezTo>
                      <a:pt x="216" y="432"/>
                      <a:pt x="144" y="288"/>
                      <a:pt x="96" y="192"/>
                    </a:cubicBezTo>
                    <a:cubicBezTo>
                      <a:pt x="48" y="96"/>
                      <a:pt x="24" y="48"/>
                      <a:pt x="0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3329" name="Text Box 39"/>
          <p:cNvSpPr txBox="1">
            <a:spLocks noChangeArrowheads="1"/>
          </p:cNvSpPr>
          <p:nvPr/>
        </p:nvSpPr>
        <p:spPr bwMode="auto">
          <a:xfrm>
            <a:off x="468313" y="1557338"/>
            <a:ext cx="1784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宋体" pitchFamily="2" charset="-122"/>
              </a:rPr>
              <a:t>解题步骤</a:t>
            </a:r>
            <a:r>
              <a:rPr lang="en-US" altLang="zh-CN" sz="2800" b="1">
                <a:latin typeface="宋体" pitchFamily="2" charset="-122"/>
              </a:rPr>
              <a:t>:</a:t>
            </a:r>
          </a:p>
        </p:txBody>
      </p:sp>
      <p:sp>
        <p:nvSpPr>
          <p:cNvPr id="13330" name="Text Box 40"/>
          <p:cNvSpPr txBox="1">
            <a:spLocks noChangeArrowheads="1"/>
          </p:cNvSpPr>
          <p:nvPr/>
        </p:nvSpPr>
        <p:spPr bwMode="auto">
          <a:xfrm>
            <a:off x="490538" y="2877999"/>
            <a:ext cx="704551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宋体" pitchFamily="2" charset="-122"/>
              </a:rPr>
              <a:t>2) </a:t>
            </a:r>
            <a:r>
              <a:rPr lang="zh-CN" altLang="en-US" sz="2800" b="1" dirty="0">
                <a:latin typeface="宋体" pitchFamily="2" charset="-122"/>
              </a:rPr>
              <a:t>通过划水平线确定</a:t>
            </a:r>
            <a:r>
              <a:rPr lang="en-US" altLang="zh-CN" sz="2800" b="1" dirty="0">
                <a:latin typeface="宋体" pitchFamily="2" charset="-122"/>
              </a:rPr>
              <a:t>{Y&lt;y} </a:t>
            </a:r>
            <a:r>
              <a:rPr lang="zh-CN" altLang="en-US" sz="2800" b="1" dirty="0">
                <a:latin typeface="宋体" pitchFamily="2" charset="-122"/>
              </a:rPr>
              <a:t>对应</a:t>
            </a:r>
            <a:r>
              <a:rPr lang="zh-CN" altLang="en-US" sz="2800" b="1" dirty="0" smtClean="0">
                <a:latin typeface="宋体" pitchFamily="2" charset="-122"/>
              </a:rPr>
              <a:t>的</a:t>
            </a:r>
            <a:r>
              <a:rPr lang="en-US" altLang="zh-CN" sz="2800" b="1" dirty="0" smtClean="0">
                <a:latin typeface="宋体" pitchFamily="2" charset="-122"/>
              </a:rPr>
              <a:t>X</a:t>
            </a:r>
            <a:r>
              <a:rPr lang="zh-CN" altLang="en-US" sz="2800" b="1" dirty="0" smtClean="0">
                <a:latin typeface="宋体" pitchFamily="2" charset="-122"/>
              </a:rPr>
              <a:t>的范围</a:t>
            </a:r>
            <a:endParaRPr lang="en-US" altLang="zh-CN" sz="2800" b="1" dirty="0">
              <a:latin typeface="宋体" pitchFamily="2" charset="-122"/>
            </a:endParaRPr>
          </a:p>
        </p:txBody>
      </p:sp>
      <p:sp>
        <p:nvSpPr>
          <p:cNvPr id="13331" name="Text Box 41"/>
          <p:cNvSpPr txBox="1">
            <a:spLocks noChangeArrowheads="1"/>
          </p:cNvSpPr>
          <p:nvPr/>
        </p:nvSpPr>
        <p:spPr bwMode="auto">
          <a:xfrm>
            <a:off x="500695" y="4506069"/>
            <a:ext cx="451758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dirty="0" smtClean="0">
                <a:latin typeface="宋体" pitchFamily="2" charset="-122"/>
              </a:rPr>
              <a:t>3)</a:t>
            </a:r>
            <a:r>
              <a:rPr lang="zh-CN" altLang="en-US" sz="2800" b="1" dirty="0" smtClean="0">
                <a:latin typeface="宋体" pitchFamily="2" charset="-122"/>
              </a:rPr>
              <a:t>用分布函数的定义求</a:t>
            </a:r>
            <a:r>
              <a:rPr lang="en-US" altLang="zh-CN" sz="2800" b="1" dirty="0">
                <a:latin typeface="宋体" pitchFamily="2" charset="-122"/>
              </a:rPr>
              <a:t>F(y)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44040" y="3789040"/>
            <a:ext cx="4974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（水平线下曲线段</a:t>
            </a:r>
            <a:r>
              <a:rPr lang="en-US" altLang="zh-CN" b="1" dirty="0" smtClean="0"/>
              <a:t>y=g(x)</a:t>
            </a:r>
            <a:r>
              <a:rPr lang="zh-CN" altLang="en-US" b="1" dirty="0" smtClean="0"/>
              <a:t>对应的</a:t>
            </a:r>
            <a:r>
              <a:rPr lang="en-US" altLang="zh-CN" b="1" dirty="0"/>
              <a:t>x</a:t>
            </a:r>
            <a:r>
              <a:rPr lang="zh-CN" altLang="en-US" b="1" dirty="0" smtClean="0"/>
              <a:t>）</a:t>
            </a:r>
            <a:endParaRPr lang="zh-CN" altLang="en-US" b="1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autoUpdateAnimBg="0"/>
      <p:bldP spid="13329" grpId="0" autoUpdateAnimBg="0"/>
      <p:bldP spid="13330" grpId="0" autoUpdateAnimBg="0"/>
      <p:bldP spid="13331" grpId="0" autoUpdateAnimBg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0477" y="908720"/>
            <a:ext cx="5791200" cy="609600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、</a:t>
            </a:r>
            <a:r>
              <a:rPr lang="zh-CN" altLang="en-US" sz="28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 设 </a:t>
            </a:r>
            <a:r>
              <a:rPr lang="en-US" altLang="zh-CN" sz="28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( </a:t>
            </a:r>
            <a:r>
              <a:rPr lang="en-US" altLang="zh-CN" sz="2800" i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X </a:t>
            </a:r>
            <a:r>
              <a:rPr lang="en-US" altLang="zh-CN" sz="28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, </a:t>
            </a:r>
            <a:r>
              <a:rPr lang="en-US" altLang="zh-CN" sz="2800" i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Y </a:t>
            </a:r>
            <a:r>
              <a:rPr lang="en-US" altLang="zh-CN" sz="28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) </a:t>
            </a:r>
            <a:r>
              <a:rPr lang="zh-CN" altLang="en-US" sz="28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的概率密度是</a:t>
            </a:r>
          </a:p>
        </p:txBody>
      </p:sp>
      <p:graphicFrame>
        <p:nvGraphicFramePr>
          <p:cNvPr id="61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7354577"/>
              </p:ext>
            </p:extLst>
          </p:nvPr>
        </p:nvGraphicFramePr>
        <p:xfrm>
          <a:off x="1499477" y="1708820"/>
          <a:ext cx="4916487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2" r:id="rId3" imgW="2487240" imgH="610560" progId="Equation.3">
                  <p:embed/>
                </p:oleObj>
              </mc:Choice>
              <mc:Fallback>
                <p:oleObj r:id="rId3" imgW="2487240" imgH="610560" progId="Equation.3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9477" y="1708820"/>
                        <a:ext cx="4916487" cy="12541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737477" y="3080420"/>
            <a:ext cx="7391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zh-CN" altLang="en-US" sz="3200" b="1" dirty="0">
                <a:ea typeface="楷体_GB2312" pitchFamily="49" charset="-122"/>
              </a:rPr>
              <a:t>求</a:t>
            </a:r>
            <a:r>
              <a:rPr lang="en-US" altLang="zh-CN" sz="3200" b="1" dirty="0">
                <a:ea typeface="楷体_GB2312" pitchFamily="49" charset="-122"/>
              </a:rPr>
              <a:t>:   (1) </a:t>
            </a:r>
            <a:r>
              <a:rPr lang="en-US" altLang="zh-CN" sz="3200" b="1" i="1" dirty="0">
                <a:ea typeface="楷体_GB2312" pitchFamily="49" charset="-122"/>
              </a:rPr>
              <a:t>c </a:t>
            </a:r>
            <a:r>
              <a:rPr lang="zh-CN" altLang="en-US" sz="3200" b="1" dirty="0">
                <a:ea typeface="楷体_GB2312" pitchFamily="49" charset="-122"/>
              </a:rPr>
              <a:t>的值</a:t>
            </a:r>
            <a:r>
              <a:rPr lang="en-US" altLang="zh-CN" sz="3200" b="1" dirty="0">
                <a:ea typeface="楷体_GB2312" pitchFamily="49" charset="-122"/>
              </a:rPr>
              <a:t>;</a:t>
            </a:r>
            <a:endParaRPr lang="en-US" altLang="zh-CN" sz="3200" b="1" dirty="0">
              <a:solidFill>
                <a:srgbClr val="FFFF00"/>
              </a:solidFill>
              <a:ea typeface="楷体_GB2312" pitchFamily="49" charset="-122"/>
            </a:endParaRPr>
          </a:p>
        </p:txBody>
      </p:sp>
      <p:graphicFrame>
        <p:nvGraphicFramePr>
          <p:cNvPr id="61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8045616"/>
              </p:ext>
            </p:extLst>
          </p:nvPr>
        </p:nvGraphicFramePr>
        <p:xfrm>
          <a:off x="1575677" y="4680620"/>
          <a:ext cx="3117850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3" r:id="rId5" imgW="1548360" imgH="254520" progId="Equation.3">
                  <p:embed/>
                </p:oleObj>
              </mc:Choice>
              <mc:Fallback>
                <p:oleObj r:id="rId5" imgW="1548360" imgH="254520" progId="Equation.3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5677" y="4680620"/>
                        <a:ext cx="3117850" cy="563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1575677" y="3994820"/>
            <a:ext cx="3022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>
            <a:spAutoFit/>
          </a:bodyPr>
          <a:lstStyle/>
          <a:p>
            <a:r>
              <a:rPr lang="en-US" altLang="zh-CN" sz="3200" b="1" dirty="0">
                <a:ea typeface="楷体_GB2312" pitchFamily="49" charset="-122"/>
              </a:rPr>
              <a:t>(2)</a:t>
            </a:r>
            <a:r>
              <a:rPr lang="zh-CN" altLang="en-US" sz="3200" b="1" dirty="0">
                <a:ea typeface="楷体_GB2312" pitchFamily="49" charset="-122"/>
              </a:rPr>
              <a:t>两个边缘密度</a:t>
            </a:r>
            <a:r>
              <a:rPr lang="en-US" altLang="zh-CN" sz="3200" b="1" dirty="0">
                <a:ea typeface="楷体_GB2312" pitchFamily="49" charset="-122"/>
              </a:rPr>
              <a:t>.</a:t>
            </a:r>
          </a:p>
        </p:txBody>
      </p:sp>
      <p:sp>
        <p:nvSpPr>
          <p:cNvPr id="8200" name="TextBox 1"/>
          <p:cNvSpPr txBox="1">
            <a:spLocks noChangeArrowheads="1"/>
          </p:cNvSpPr>
          <p:nvPr/>
        </p:nvSpPr>
        <p:spPr bwMode="auto">
          <a:xfrm>
            <a:off x="1784350" y="188913"/>
            <a:ext cx="4724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/>
              <a:t>计算题型之三           独立性的判断</a:t>
            </a:r>
          </a:p>
        </p:txBody>
      </p:sp>
      <p:cxnSp>
        <p:nvCxnSpPr>
          <p:cNvPr id="8201" name="直接连接符 3"/>
          <p:cNvCxnSpPr>
            <a:cxnSpLocks noChangeShapeType="1"/>
          </p:cNvCxnSpPr>
          <p:nvPr/>
        </p:nvCxnSpPr>
        <p:spPr bwMode="auto">
          <a:xfrm flipV="1">
            <a:off x="323850" y="650875"/>
            <a:ext cx="8640763" cy="1143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642225" y="5440875"/>
            <a:ext cx="7008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提醒：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、在</a:t>
            </a:r>
            <a:r>
              <a:rPr lang="en-US" altLang="zh-CN" b="1" dirty="0" smtClean="0"/>
              <a:t>XOY</a:t>
            </a:r>
            <a:r>
              <a:rPr lang="zh-CN" altLang="en-US" b="1" dirty="0" smtClean="0"/>
              <a:t>面上画出密度函数不等于</a:t>
            </a:r>
            <a:r>
              <a:rPr lang="en-US" altLang="zh-CN" b="1" dirty="0" smtClean="0"/>
              <a:t>0</a:t>
            </a:r>
            <a:r>
              <a:rPr lang="zh-CN" altLang="en-US" b="1" dirty="0" smtClean="0"/>
              <a:t>的区域</a:t>
            </a:r>
            <a:endParaRPr lang="zh-CN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753063" y="5908887"/>
            <a:ext cx="73677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、</a:t>
            </a:r>
            <a:r>
              <a:rPr lang="zh-CN" altLang="en-US" b="1" dirty="0"/>
              <a:t>不能保证第一步求的</a:t>
            </a:r>
            <a:r>
              <a:rPr lang="en-US" altLang="zh-CN" b="1" dirty="0"/>
              <a:t>C</a:t>
            </a:r>
            <a:r>
              <a:rPr lang="zh-CN" altLang="en-US" b="1" dirty="0"/>
              <a:t>正确，</a:t>
            </a:r>
            <a:r>
              <a:rPr lang="zh-CN" altLang="en-US" b="1" dirty="0" smtClean="0"/>
              <a:t>求边缘密度函数时，</a:t>
            </a:r>
            <a:endParaRPr lang="en-US" altLang="zh-CN" b="1" dirty="0" smtClean="0"/>
          </a:p>
          <a:p>
            <a:pPr algn="l"/>
            <a:r>
              <a:rPr lang="zh-CN" altLang="en-US" b="1" dirty="0" smtClean="0"/>
              <a:t>保留</a:t>
            </a:r>
            <a:r>
              <a:rPr lang="en-US" altLang="zh-CN" b="1" dirty="0" smtClean="0"/>
              <a:t>C</a:t>
            </a:r>
            <a:r>
              <a:rPr lang="zh-CN" altLang="en-US" b="1" dirty="0" smtClean="0"/>
              <a:t>不会扣分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build="p" autoUpdateAnimBg="0"/>
      <p:bldP spid="6152" grpId="0" build="p" autoUpdateAnimBg="0"/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5073650" y="609600"/>
          <a:ext cx="366395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7" r:id="rId3" imgW="1839960" imgH="407160" progId="">
                  <p:embed/>
                </p:oleObj>
              </mc:Choice>
              <mc:Fallback>
                <p:oleObj r:id="rId3" imgW="1839960" imgH="407160" progId="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3650" y="609600"/>
                        <a:ext cx="3663950" cy="8572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1905000" y="609600"/>
          <a:ext cx="3167063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8" r:id="rId5" imgW="1586160" imgH="407160" progId="Equation.3">
                  <p:embed/>
                </p:oleObj>
              </mc:Choice>
              <mc:Fallback>
                <p:oleObj r:id="rId5" imgW="1586160" imgH="407160" progId="Equation.3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609600"/>
                        <a:ext cx="3167063" cy="8572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393700" y="682625"/>
            <a:ext cx="1676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解：</a:t>
            </a:r>
            <a:r>
              <a:rPr lang="en-US" altLang="zh-CN" sz="3200" b="1">
                <a:ea typeface="楷体_GB2312" pitchFamily="49" charset="-122"/>
              </a:rPr>
              <a:t>(1)</a:t>
            </a:r>
            <a:endParaRPr lang="en-US" altLang="zh-CN" sz="3200" b="1">
              <a:solidFill>
                <a:srgbClr val="FFFF00"/>
              </a:solidFill>
              <a:ea typeface="楷体_GB2312" pitchFamily="49" charset="-122"/>
            </a:endParaRPr>
          </a:p>
        </p:txBody>
      </p:sp>
      <p:grpSp>
        <p:nvGrpSpPr>
          <p:cNvPr id="7173" name="Group 5"/>
          <p:cNvGrpSpPr>
            <a:grpSpLocks/>
          </p:cNvGrpSpPr>
          <p:nvPr/>
        </p:nvGrpSpPr>
        <p:grpSpPr bwMode="auto">
          <a:xfrm>
            <a:off x="669925" y="2551113"/>
            <a:ext cx="2819400" cy="579437"/>
            <a:chOff x="0" y="0"/>
            <a:chExt cx="1776" cy="365"/>
          </a:xfrm>
        </p:grpSpPr>
        <p:sp>
          <p:nvSpPr>
            <p:cNvPr id="9236" name="Text Box 6"/>
            <p:cNvSpPr txBox="1">
              <a:spLocks noChangeArrowheads="1"/>
            </p:cNvSpPr>
            <p:nvPr/>
          </p:nvSpPr>
          <p:spPr bwMode="auto">
            <a:xfrm>
              <a:off x="480" y="0"/>
              <a:ext cx="12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3200" b="1" i="1">
                  <a:solidFill>
                    <a:schemeClr val="tx2"/>
                  </a:solidFill>
                  <a:ea typeface="楷体_GB2312" pitchFamily="49" charset="-122"/>
                </a:rPr>
                <a:t>c </a:t>
              </a:r>
              <a:r>
                <a:rPr lang="en-US" altLang="zh-CN" sz="3200" b="1">
                  <a:solidFill>
                    <a:schemeClr val="tx2"/>
                  </a:solidFill>
                  <a:ea typeface="楷体_GB2312" pitchFamily="49" charset="-122"/>
                </a:rPr>
                <a:t>=1</a:t>
              </a:r>
            </a:p>
          </p:txBody>
        </p:sp>
        <p:sp>
          <p:nvSpPr>
            <p:cNvPr id="9237" name="AutoShape 7"/>
            <p:cNvSpPr>
              <a:spLocks noChangeArrowheads="1"/>
            </p:cNvSpPr>
            <p:nvPr/>
          </p:nvSpPr>
          <p:spPr bwMode="auto">
            <a:xfrm>
              <a:off x="0" y="77"/>
              <a:ext cx="384" cy="19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7176" name="Object 8"/>
          <p:cNvGraphicFramePr>
            <a:graphicFrameLocks noChangeAspect="1"/>
          </p:cNvGraphicFramePr>
          <p:nvPr/>
        </p:nvGraphicFramePr>
        <p:xfrm>
          <a:off x="1250950" y="1498600"/>
          <a:ext cx="3168650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9" r:id="rId7" imgW="1586160" imgH="508680" progId="">
                  <p:embed/>
                </p:oleObj>
              </mc:Choice>
              <mc:Fallback>
                <p:oleObj r:id="rId7" imgW="1586160" imgH="508680" progId="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0950" y="1498600"/>
                        <a:ext cx="3168650" cy="10556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77" name="Group 9"/>
          <p:cNvGrpSpPr>
            <a:grpSpLocks/>
          </p:cNvGrpSpPr>
          <p:nvPr/>
        </p:nvGrpSpPr>
        <p:grpSpPr bwMode="auto">
          <a:xfrm>
            <a:off x="6370638" y="1546225"/>
            <a:ext cx="2446337" cy="2282825"/>
            <a:chOff x="0" y="0"/>
            <a:chExt cx="1541" cy="1438"/>
          </a:xfrm>
        </p:grpSpPr>
        <p:sp>
          <p:nvSpPr>
            <p:cNvPr id="9224" name="Line 10"/>
            <p:cNvSpPr>
              <a:spLocks noChangeShapeType="1"/>
            </p:cNvSpPr>
            <p:nvPr/>
          </p:nvSpPr>
          <p:spPr bwMode="auto">
            <a:xfrm>
              <a:off x="0" y="1150"/>
              <a:ext cx="1248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5" name="Line 11"/>
            <p:cNvSpPr>
              <a:spLocks noChangeShapeType="1"/>
            </p:cNvSpPr>
            <p:nvPr/>
          </p:nvSpPr>
          <p:spPr bwMode="auto">
            <a:xfrm flipV="1">
              <a:off x="240" y="238"/>
              <a:ext cx="0" cy="120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6" name="Rectangle 12"/>
            <p:cNvSpPr>
              <a:spLocks noChangeArrowheads="1"/>
            </p:cNvSpPr>
            <p:nvPr/>
          </p:nvSpPr>
          <p:spPr bwMode="auto">
            <a:xfrm>
              <a:off x="1296" y="941"/>
              <a:ext cx="24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3200" b="1">
                  <a:latin typeface="楷体_GB2312" pitchFamily="49" charset="-122"/>
                  <a:ea typeface="楷体_GB2312" pitchFamily="49" charset="-122"/>
                </a:rPr>
                <a:t>x</a:t>
              </a:r>
            </a:p>
          </p:txBody>
        </p:sp>
        <p:sp>
          <p:nvSpPr>
            <p:cNvPr id="9227" name="Rectangle 13"/>
            <p:cNvSpPr>
              <a:spLocks noChangeArrowheads="1"/>
            </p:cNvSpPr>
            <p:nvPr/>
          </p:nvSpPr>
          <p:spPr bwMode="auto">
            <a:xfrm>
              <a:off x="0" y="0"/>
              <a:ext cx="24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3200" b="1">
                  <a:latin typeface="楷体_GB2312" pitchFamily="49" charset="-122"/>
                  <a:ea typeface="楷体_GB2312" pitchFamily="49" charset="-122"/>
                </a:rPr>
                <a:t>y</a:t>
              </a:r>
            </a:p>
          </p:txBody>
        </p:sp>
        <p:sp>
          <p:nvSpPr>
            <p:cNvPr id="9228" name="Rectangle 14"/>
            <p:cNvSpPr>
              <a:spLocks noChangeArrowheads="1"/>
            </p:cNvSpPr>
            <p:nvPr/>
          </p:nvSpPr>
          <p:spPr bwMode="auto">
            <a:xfrm>
              <a:off x="92" y="1091"/>
              <a:ext cx="19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000" b="1">
                  <a:latin typeface="楷体_GB2312" pitchFamily="49" charset="-122"/>
                  <a:ea typeface="楷体_GB2312" pitchFamily="49" charset="-122"/>
                </a:rPr>
                <a:t>0</a:t>
              </a:r>
              <a:endParaRPr lang="en-US" altLang="zh-CN" sz="3200" b="1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9229" name="Line 15"/>
            <p:cNvSpPr>
              <a:spLocks noChangeShapeType="1"/>
            </p:cNvSpPr>
            <p:nvPr/>
          </p:nvSpPr>
          <p:spPr bwMode="auto">
            <a:xfrm flipV="1">
              <a:off x="240" y="238"/>
              <a:ext cx="816" cy="91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0" name="Rectangle 16"/>
            <p:cNvSpPr>
              <a:spLocks noChangeArrowheads="1"/>
            </p:cNvSpPr>
            <p:nvPr/>
          </p:nvSpPr>
          <p:spPr bwMode="auto">
            <a:xfrm>
              <a:off x="912" y="192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3200">
                  <a:latin typeface="楷体_GB2312" pitchFamily="49" charset="-122"/>
                  <a:ea typeface="楷体_GB2312" pitchFamily="49" charset="-122"/>
                </a:rPr>
                <a:t>y=x</a:t>
              </a:r>
            </a:p>
          </p:txBody>
        </p:sp>
        <p:sp>
          <p:nvSpPr>
            <p:cNvPr id="9231" name="Line 17"/>
            <p:cNvSpPr>
              <a:spLocks noChangeShapeType="1"/>
            </p:cNvSpPr>
            <p:nvPr/>
          </p:nvSpPr>
          <p:spPr bwMode="auto">
            <a:xfrm>
              <a:off x="336" y="1054"/>
              <a:ext cx="0" cy="4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2" name="Line 18"/>
            <p:cNvSpPr>
              <a:spLocks noChangeShapeType="1"/>
            </p:cNvSpPr>
            <p:nvPr/>
          </p:nvSpPr>
          <p:spPr bwMode="auto">
            <a:xfrm>
              <a:off x="207" y="1011"/>
              <a:ext cx="227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3" name="Line 19"/>
            <p:cNvSpPr>
              <a:spLocks noChangeShapeType="1"/>
            </p:cNvSpPr>
            <p:nvPr/>
          </p:nvSpPr>
          <p:spPr bwMode="auto">
            <a:xfrm>
              <a:off x="207" y="739"/>
              <a:ext cx="409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4" name="Line 20"/>
            <p:cNvSpPr>
              <a:spLocks noChangeShapeType="1"/>
            </p:cNvSpPr>
            <p:nvPr/>
          </p:nvSpPr>
          <p:spPr bwMode="auto">
            <a:xfrm>
              <a:off x="207" y="557"/>
              <a:ext cx="545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5" name="Line 21"/>
            <p:cNvSpPr>
              <a:spLocks noChangeShapeType="1"/>
            </p:cNvSpPr>
            <p:nvPr/>
          </p:nvSpPr>
          <p:spPr bwMode="auto">
            <a:xfrm>
              <a:off x="253" y="875"/>
              <a:ext cx="227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454025" y="782638"/>
            <a:ext cx="1676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解：</a:t>
            </a:r>
            <a:r>
              <a:rPr lang="en-US" altLang="zh-CN" sz="3200" b="1">
                <a:ea typeface="楷体_GB2312" pitchFamily="49" charset="-122"/>
              </a:rPr>
              <a:t>(2)</a:t>
            </a:r>
            <a:endParaRPr lang="en-US" altLang="zh-CN" sz="3200" b="1">
              <a:solidFill>
                <a:srgbClr val="FFFF00"/>
              </a:solidFill>
              <a:ea typeface="楷体_GB2312" pitchFamily="49" charset="-122"/>
            </a:endParaRPr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1924050" y="927100"/>
          <a:ext cx="1404938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9" r:id="rId3" imgW="685440" imgH="254520" progId="Equation.3">
                  <p:embed/>
                </p:oleObj>
              </mc:Choice>
              <mc:Fallback>
                <p:oleObj r:id="rId3" imgW="685440" imgH="254520" progId="Equation.3">
                  <p:embed/>
                  <p:pic>
                    <p:nvPicPr>
                      <p:cNvPr id="0" name="Picture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927100"/>
                        <a:ext cx="1404938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2797175" y="1698625"/>
          <a:ext cx="3068638" cy="158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0" r:id="rId5" imgW="1535400" imgH="775800" progId="Equation.3">
                  <p:embed/>
                </p:oleObj>
              </mc:Choice>
              <mc:Fallback>
                <p:oleObj r:id="rId5" imgW="1535400" imgH="775800" progId="Equation.3">
                  <p:embed/>
                  <p:pic>
                    <p:nvPicPr>
                      <p:cNvPr id="0" name="Picture 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7175" y="1698625"/>
                        <a:ext cx="3068638" cy="158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3249613" y="762000"/>
          <a:ext cx="2287587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1" r:id="rId7" imgW="1142280" imgH="407160" progId="Equation.3">
                  <p:embed/>
                </p:oleObj>
              </mc:Choice>
              <mc:Fallback>
                <p:oleObj r:id="rId7" imgW="1142280" imgH="407160" progId="Equation.3">
                  <p:embed/>
                  <p:pic>
                    <p:nvPicPr>
                      <p:cNvPr id="0" name="Picture 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9613" y="762000"/>
                        <a:ext cx="2287587" cy="855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5418138" y="533400"/>
          <a:ext cx="3725862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2" r:id="rId9" imgW="1890720" imgH="712440" progId="">
                  <p:embed/>
                </p:oleObj>
              </mc:Choice>
              <mc:Fallback>
                <p:oleObj r:id="rId9" imgW="1890720" imgH="712440" progId="">
                  <p:embed/>
                  <p:pic>
                    <p:nvPicPr>
                      <p:cNvPr id="0" name="Picture 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8138" y="533400"/>
                        <a:ext cx="3725862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7"/>
          <p:cNvGraphicFramePr>
            <a:graphicFrameLocks noChangeAspect="1"/>
          </p:cNvGraphicFramePr>
          <p:nvPr/>
        </p:nvGraphicFramePr>
        <p:xfrm>
          <a:off x="838200" y="3733800"/>
          <a:ext cx="1111250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3" r:id="rId11" imgW="533160" imgH="267120" progId="Equation.3">
                  <p:embed/>
                </p:oleObj>
              </mc:Choice>
              <mc:Fallback>
                <p:oleObj r:id="rId11" imgW="533160" imgH="267120" progId="Equation.3">
                  <p:embed/>
                  <p:pic>
                    <p:nvPicPr>
                      <p:cNvPr id="0" name="Picture 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733800"/>
                        <a:ext cx="1111250" cy="592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Object 8"/>
          <p:cNvGraphicFramePr>
            <a:graphicFrameLocks noChangeAspect="1"/>
          </p:cNvGraphicFramePr>
          <p:nvPr/>
        </p:nvGraphicFramePr>
        <p:xfrm>
          <a:off x="1828800" y="3352800"/>
          <a:ext cx="3889375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4" r:id="rId13" imgW="1979640" imgH="712440" progId="">
                  <p:embed/>
                </p:oleObj>
              </mc:Choice>
              <mc:Fallback>
                <p:oleObj r:id="rId13" imgW="1979640" imgH="712440" progId="">
                  <p:embed/>
                  <p:pic>
                    <p:nvPicPr>
                      <p:cNvPr id="0" name="Picture 1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352800"/>
                        <a:ext cx="3889375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1" name="Object 9"/>
          <p:cNvGraphicFramePr>
            <a:graphicFrameLocks noChangeAspect="1"/>
          </p:cNvGraphicFramePr>
          <p:nvPr/>
        </p:nvGraphicFramePr>
        <p:xfrm>
          <a:off x="5715000" y="3505200"/>
          <a:ext cx="3035300" cy="125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5" r:id="rId15" imgW="1522800" imgH="610560" progId="">
                  <p:embed/>
                </p:oleObj>
              </mc:Choice>
              <mc:Fallback>
                <p:oleObj r:id="rId15" imgW="1522800" imgH="610560" progId="">
                  <p:embed/>
                  <p:pic>
                    <p:nvPicPr>
                      <p:cNvPr id="0" name="Picture 1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-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505200"/>
                        <a:ext cx="3035300" cy="1252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971550" y="5300663"/>
          <a:ext cx="4179888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6" r:id="rId17" imgW="2131920" imgH="241560" progId="Equation.3">
                  <p:embed/>
                </p:oleObj>
              </mc:Choice>
              <mc:Fallback>
                <p:oleObj r:id="rId17" imgW="2131920" imgH="241560" progId="Equation.3">
                  <p:embed/>
                  <p:pic>
                    <p:nvPicPr>
                      <p:cNvPr id="0" name="Picture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300663"/>
                        <a:ext cx="4179888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5091113" y="5334000"/>
          <a:ext cx="3725862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7" r:id="rId19" imgW="1839960" imgH="216360" progId="Equation.3">
                  <p:embed/>
                </p:oleObj>
              </mc:Choice>
              <mc:Fallback>
                <p:oleObj r:id="rId19" imgW="1839960" imgH="216360" progId="Equation.3">
                  <p:embed/>
                  <p:pic>
                    <p:nvPicPr>
                      <p:cNvPr id="0" name="Picture 1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1113" y="5334000"/>
                        <a:ext cx="3725862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直接连接符 5"/>
          <p:cNvCxnSpPr/>
          <p:nvPr/>
        </p:nvCxnSpPr>
        <p:spPr bwMode="auto">
          <a:xfrm>
            <a:off x="2483768" y="4325938"/>
            <a:ext cx="360040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build="p" autoUpdateAnimBg="0"/>
    </p:bldLst>
  </p:timing>
</p:sld>
</file>

<file path=ppt/theme/theme1.xml><?xml version="1.0" encoding="utf-8"?>
<a:theme xmlns:a="http://schemas.openxmlformats.org/drawingml/2006/main" name="概率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B2B2B2"/>
      </a:folHlink>
    </a:clrScheme>
    <a:fontScheme name="概率模板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概率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概率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概率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概率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概率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概率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概率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Settings\jjlu\Application Data\Microsoft\Templates\概率模板.pot</Template>
  <TotalTime>1703</TotalTime>
  <Pages>0</Pages>
  <Words>1612</Words>
  <Characters>0</Characters>
  <Application>Microsoft Office PowerPoint</Application>
  <DocSecurity>0</DocSecurity>
  <PresentationFormat>全屏显示(4:3)</PresentationFormat>
  <Lines>0</Lines>
  <Paragraphs>231</Paragraphs>
  <Slides>53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53</vt:i4>
      </vt:variant>
    </vt:vector>
  </HeadingPairs>
  <TitlesOfParts>
    <vt:vector size="63" baseType="lpstr">
      <vt:lpstr>黑体</vt:lpstr>
      <vt:lpstr>楷体_GB2312</vt:lpstr>
      <vt:lpstr>宋体</vt:lpstr>
      <vt:lpstr>Arial</vt:lpstr>
      <vt:lpstr>Symbol</vt:lpstr>
      <vt:lpstr>Times New Roman</vt:lpstr>
      <vt:lpstr>概率模板</vt:lpstr>
      <vt:lpstr>Equation.3</vt:lpstr>
      <vt:lpstr>Equation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例题</vt:lpstr>
      <vt:lpstr>3、  设 ( X , Y ) 的概率密度是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例2  </vt:lpstr>
      <vt:lpstr>例2  </vt:lpstr>
      <vt:lpstr>例1</vt:lpstr>
      <vt:lpstr>例3</vt:lpstr>
      <vt:lpstr>PowerPoint 演示文稿</vt:lpstr>
      <vt:lpstr>例1</vt:lpstr>
      <vt:lpstr>PowerPoint 演示文稿</vt:lpstr>
      <vt:lpstr>PowerPoint 演示文稿</vt:lpstr>
      <vt:lpstr>单边检验否定域记忆规律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cumt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cumt</dc:creator>
  <cp:lastModifiedBy>杨 子桢</cp:lastModifiedBy>
  <cp:revision>129</cp:revision>
  <dcterms:created xsi:type="dcterms:W3CDTF">2005-05-19T09:33:32Z</dcterms:created>
  <dcterms:modified xsi:type="dcterms:W3CDTF">2019-06-28T12:07:50Z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2052-9.1.0.4866</vt:lpwstr>
  </property>
</Properties>
</file>