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104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350E3-3399-4DF5-B593-C0A2C13F271E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B26-C7EB-4EC9-B326-91E0F5341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9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15C3-B147-4F64-A005-BBD504272A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EC08-328E-4326-BE92-05E9F405A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5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15C3-B147-4F64-A005-BBD504272A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EC08-328E-4326-BE92-05E9F405A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46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15C3-B147-4F64-A005-BBD504272A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EC08-328E-4326-BE92-05E9F405A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4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15C3-B147-4F64-A005-BBD504272A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EC08-328E-4326-BE92-05E9F405A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3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15C3-B147-4F64-A005-BBD504272A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EC08-328E-4326-BE92-05E9F405A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20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15C3-B147-4F64-A005-BBD504272A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EC08-328E-4326-BE92-05E9F405A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10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15C3-B147-4F64-A005-BBD504272A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EC08-328E-4326-BE92-05E9F405A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87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15C3-B147-4F64-A005-BBD504272A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EC08-328E-4326-BE92-05E9F405A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12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15C3-B147-4F64-A005-BBD504272A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EC08-328E-4326-BE92-05E9F405A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39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15C3-B147-4F64-A005-BBD504272A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EC08-328E-4326-BE92-05E9F405A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63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15C3-B147-4F64-A005-BBD504272A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EC08-328E-4326-BE92-05E9F405A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38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15C3-B147-4F64-A005-BBD504272A56}" type="datetimeFigureOut">
              <a:rPr lang="ru-RU" smtClean="0"/>
              <a:t>28.09.2020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EC08-328E-4326-BE92-05E9F405A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64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9382"/>
            <a:ext cx="9652000" cy="919018"/>
          </a:xfrm>
        </p:spPr>
        <p:txBody>
          <a:bodyPr>
            <a:noAutofit/>
          </a:bodyPr>
          <a:lstStyle/>
          <a:p>
            <a:r>
              <a:rPr lang="ru-RU" sz="2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Обучение работе в СЭД </a:t>
            </a:r>
            <a:r>
              <a:rPr lang="en-US" sz="2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TESSA</a:t>
            </a:r>
            <a:r>
              <a:rPr lang="ru-RU" sz="2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ru-RU" sz="2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блок «Делопроизводство»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2980" y="1414548"/>
            <a:ext cx="10675620" cy="4487487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ru-RU" sz="3800" b="1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Цель занятия</a:t>
            </a:r>
            <a:r>
              <a:rPr lang="ru-RU" sz="38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342900" lvl="0" indent="-342900" algn="just">
              <a:lnSpc>
                <a:spcPct val="16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38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знакомство с новой СЭД на платформе </a:t>
            </a:r>
            <a:r>
              <a:rPr lang="ru-RU" sz="38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TESSA</a:t>
            </a:r>
            <a:endParaRPr lang="en-US" sz="38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60000"/>
              </a:lnSpc>
              <a:buFont typeface="Symbol" panose="05050102010706020507" pitchFamily="18" charset="2"/>
              <a:buChar char=""/>
            </a:pPr>
            <a:r>
              <a:rPr lang="ru-RU" sz="38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изучение процессов: ОРД (приказы, распоряжения), протоколы, доверенности (создание и </a:t>
            </a:r>
            <a:r>
              <a:rPr lang="ru-RU" sz="38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заполнение РК, запуск процесса согласования, работа с заданиями, исполнение) </a:t>
            </a:r>
          </a:p>
          <a:p>
            <a:pPr marL="342900" lvl="0" indent="-342900" algn="just">
              <a:lnSpc>
                <a:spcPct val="16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38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получение практических навыков работы в СЭД, выполняя практические задания</a:t>
            </a:r>
          </a:p>
          <a:p>
            <a:pPr marL="342900" lvl="0" indent="-342900" algn="just">
              <a:lnSpc>
                <a:spcPct val="16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38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ответы </a:t>
            </a:r>
            <a:r>
              <a:rPr lang="ru-RU" sz="38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вопросы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6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669925"/>
            <a:ext cx="10515600" cy="701675"/>
          </a:xfrm>
        </p:spPr>
        <p:txBody>
          <a:bodyPr>
            <a:normAutofit/>
          </a:bodyPr>
          <a:lstStyle/>
          <a:p>
            <a:pPr algn="ctr"/>
            <a:r>
              <a:rPr lang="ru-RU" sz="3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Опытная эксплуатация СЭД </a:t>
            </a:r>
            <a:r>
              <a:rPr lang="en-US" sz="3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TESSA</a:t>
            </a:r>
            <a:endParaRPr lang="ru-RU" sz="3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0764" y="1347764"/>
            <a:ext cx="10452236" cy="3884636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endParaRPr lang="ru-RU" dirty="0"/>
          </a:p>
          <a:p>
            <a:pPr lvl="1" indent="0" algn="ctr">
              <a:lnSpc>
                <a:spcPct val="150000"/>
              </a:lnSpc>
              <a:buNone/>
            </a:pPr>
            <a:r>
              <a:rPr lang="ru-RU" sz="31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</a:t>
            </a:r>
            <a:r>
              <a:rPr lang="ru-RU" sz="31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1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28.09.2020</a:t>
            </a:r>
            <a:r>
              <a:rPr lang="ru-RU" sz="3100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1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работа </a:t>
            </a:r>
            <a:r>
              <a:rPr lang="en-US" sz="31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 </a:t>
            </a:r>
            <a:r>
              <a:rPr lang="ru-RU" sz="31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приказами, распоряжениями, протоколами, доверенностями ведется </a:t>
            </a:r>
            <a:r>
              <a:rPr lang="ru-RU" sz="31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 СЭД </a:t>
            </a:r>
            <a:r>
              <a:rPr lang="en-US" sz="31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Tessa</a:t>
            </a:r>
            <a:r>
              <a:rPr lang="ru-RU" sz="31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1" indent="0" algn="ctr">
              <a:lnSpc>
                <a:spcPct val="150000"/>
              </a:lnSpc>
              <a:buNone/>
            </a:pPr>
            <a:r>
              <a:rPr lang="ru-RU" sz="31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</a:t>
            </a:r>
            <a:r>
              <a:rPr lang="ru-RU" sz="31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соответствии с программой опытной эксплуатации, утвержденной заместителем генерального директора по стратегическому развитию Ковалем А. Г. 02.09.2020.</a:t>
            </a:r>
          </a:p>
          <a:p>
            <a:pPr lvl="1" indent="0" algn="ctr">
              <a:lnSpc>
                <a:spcPct val="150000"/>
              </a:lnSpc>
              <a:buNone/>
            </a:pPr>
            <a:r>
              <a:rPr lang="ru-RU" sz="31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(приказ от </a:t>
            </a:r>
            <a:r>
              <a:rPr lang="ru-RU" sz="31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24.09.2020 № 252)</a:t>
            </a:r>
            <a:endParaRPr lang="ru-RU" sz="3100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ru-RU" sz="3100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5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600" y="381000"/>
            <a:ext cx="9144000" cy="919018"/>
          </a:xfrm>
        </p:spPr>
        <p:txBody>
          <a:bodyPr>
            <a:normAutofit fontScale="90000"/>
          </a:bodyPr>
          <a:lstStyle/>
          <a:p>
            <a:r>
              <a:rPr lang="ru-RU" sz="3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Опытная эксплуатация СЭД </a:t>
            </a:r>
            <a:r>
              <a:rPr lang="en-US" sz="3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TESSA</a:t>
            </a:r>
            <a:r>
              <a:rPr lang="ru-RU" sz="3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блок «Делопроизводство»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8808" y="1412834"/>
            <a:ext cx="10675620" cy="4779818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spcAft>
                <a:spcPts val="0"/>
              </a:spcAft>
            </a:pPr>
            <a:r>
              <a:rPr lang="ru-RU" sz="21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Цели </a:t>
            </a:r>
            <a:r>
              <a:rPr lang="ru-RU" sz="21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опытной </a:t>
            </a:r>
            <a:r>
              <a:rPr lang="ru-RU" sz="21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эксплуатации:</a:t>
            </a:r>
            <a:endParaRPr lang="ru-RU" sz="21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3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проверка работоспособности </a:t>
            </a:r>
            <a:r>
              <a:rPr lang="ru-RU" sz="23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СЭД </a:t>
            </a:r>
            <a:r>
              <a:rPr lang="ru-RU" sz="23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части автоматизации </a:t>
            </a:r>
            <a:r>
              <a:rPr lang="ru-RU" sz="23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процессов ДОУ</a:t>
            </a:r>
            <a:endParaRPr lang="ru-RU" sz="2300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3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документирование ошибок, недостатков и сбоев в ходе опытной эксплуатации и их </a:t>
            </a:r>
            <a:r>
              <a:rPr lang="ru-RU" sz="23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исправление</a:t>
            </a:r>
            <a:endParaRPr lang="ru-RU" sz="2300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3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внесение изменений в эксплуатационную и методическую документацию по итогам опытной </a:t>
            </a:r>
            <a:r>
              <a:rPr lang="ru-RU" sz="23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эксплуатации</a:t>
            </a:r>
            <a:endParaRPr lang="ru-RU" sz="2300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3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ввод </a:t>
            </a:r>
            <a:r>
              <a:rPr lang="ru-RU" sz="23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СЭД в </a:t>
            </a:r>
            <a:r>
              <a:rPr lang="ru-RU" sz="23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промышленную </a:t>
            </a:r>
            <a:r>
              <a:rPr lang="ru-RU" sz="23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эксплуатацию</a:t>
            </a:r>
            <a:endParaRPr lang="ru-RU" sz="2300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352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/>
          </a:bodyPr>
          <a:lstStyle/>
          <a:p>
            <a:pPr algn="ctr"/>
            <a:r>
              <a:rPr lang="ru-RU" sz="33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Этапы опытной эксплуатации</a:t>
            </a:r>
            <a:endParaRPr lang="ru-RU" sz="33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852369"/>
              </p:ext>
            </p:extLst>
          </p:nvPr>
        </p:nvGraphicFramePr>
        <p:xfrm>
          <a:off x="1206500" y="1166082"/>
          <a:ext cx="9969500" cy="5006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1100"/>
                <a:gridCol w="5816600"/>
                <a:gridCol w="1701800"/>
              </a:tblGrid>
              <a:tr h="531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Наименование документов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Процессы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Продолжительность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743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 этап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224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Приказ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Распоряжение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Протокол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Создание РК, согласование, подписание, регистрация, ввод резолюции, постановка на контроль, исполнение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30 дней с даты начала ОЭ 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633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Доверенность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Создание РК, согласование, подписание, передача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767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 этап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752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Служебная записка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Техническое задание 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</a:rPr>
                        <a:t>Создание РК, согласование, подписание, регистрация, ввод резолюции, постановка на контроль, исполнение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Через 30 дней после начала ОЭ*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753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Инвентарный учет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Создание РК, передача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41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/>
          </a:bodyPr>
          <a:lstStyle/>
          <a:p>
            <a:pPr algn="ctr"/>
            <a:r>
              <a:rPr lang="ru-RU" sz="3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Этапы опытной эксплуатации</a:t>
            </a:r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208914"/>
              </p:ext>
            </p:extLst>
          </p:nvPr>
        </p:nvGraphicFramePr>
        <p:xfrm>
          <a:off x="863599" y="1000982"/>
          <a:ext cx="10424161" cy="50594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5481"/>
                <a:gridCol w="5062220"/>
                <a:gridCol w="2156460"/>
              </a:tblGrid>
              <a:tr h="531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Наименование документов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Процессы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Продолжительность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0238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Times New Roman"/>
                        </a:rPr>
                        <a:t>3 этап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76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Входящие документы Обращения граждан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Создание РК, регистрация, ввод резолюции, постановка на контроль, исполнение</a:t>
                      </a: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Через 60 дней после начала ОЭ</a:t>
                      </a:r>
                      <a:r>
                        <a:rPr lang="ru-RU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*</a:t>
                      </a:r>
                    </a:p>
                  </a:txBody>
                  <a:tcPr marL="68580" marR="68580" marT="0" marB="0"/>
                </a:tc>
              </a:tr>
              <a:tr h="4976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Исходящие документы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Создание РК, согласование, подписание, регистрация, 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76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Входящие документы ограниченного доступа (ДОД)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Создание РК, регистрация, передача документа  на бумажном носителе, отметка в Системе передачи документа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752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Исходящие ДОД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Создание РК, согласование и подписание на бумажном носителе, отметка в Системе результатов согласования и подписания , регистрация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53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Архивное делопроизводство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Создание номенклатуры дел, формирование дел, списание дел, выполнение запросов </a:t>
                      </a: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</a:rPr>
                        <a:t>документов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812800" y="6067824"/>
            <a:ext cx="10375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  <a:latin typeface="Times New Roman"/>
                <a:ea typeface="Times New Roman"/>
              </a:rPr>
              <a:t>* Начало и </a:t>
            </a:r>
            <a:r>
              <a:rPr lang="ru-RU" sz="1600" dirty="0" smtClean="0">
                <a:solidFill>
                  <a:srgbClr val="FF0000"/>
                </a:solidFill>
                <a:latin typeface="Times New Roman"/>
                <a:ea typeface="Times New Roman"/>
              </a:rPr>
              <a:t>продолжительность </a:t>
            </a:r>
            <a:r>
              <a:rPr lang="ru-RU" sz="1600" dirty="0">
                <a:solidFill>
                  <a:srgbClr val="FF0000"/>
                </a:solidFill>
                <a:latin typeface="Times New Roman"/>
                <a:ea typeface="Times New Roman"/>
              </a:rPr>
              <a:t>2 и 3 этапа может быть пересмотрена по результатам 1 этапа работы в Системе</a:t>
            </a:r>
            <a:r>
              <a:rPr lang="ru-RU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96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9383"/>
            <a:ext cx="9144000" cy="690418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Опытная</a:t>
            </a:r>
            <a:r>
              <a:rPr lang="ru-RU" sz="3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эксплуатация СЭД </a:t>
            </a:r>
            <a:r>
              <a:rPr lang="en-US" sz="3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TESSA</a:t>
            </a:r>
            <a:endParaRPr lang="ru-RU" sz="3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7218" y="965200"/>
            <a:ext cx="10876109" cy="5207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ru-RU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Поддержка </a:t>
            </a:r>
            <a:r>
              <a:rPr lang="ru-RU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пользователей в период опытной эксплуатации</a:t>
            </a:r>
            <a:r>
              <a:rPr lang="ru-RU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 </a:t>
            </a: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вопросам работы в СЭД TESSA к консультантам по телефону </a:t>
            </a: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52-22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 вопросам, связанным с подключением к СЭД TESSA, технической и консультационной поддержкой пользователей по телефону </a:t>
            </a: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55-55. </a:t>
            </a:r>
          </a:p>
          <a:p>
            <a:pPr algn="just">
              <a:lnSpc>
                <a:spcPct val="150000"/>
              </a:lnSpc>
            </a:pPr>
            <a:r>
              <a:rPr lang="ru-RU" sz="21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 вопросам, связанным с автоматизируемыми процессами и орг. вопросами </a:t>
            </a:r>
            <a:r>
              <a:rPr lang="ru-RU" sz="21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 </a:t>
            </a:r>
            <a:r>
              <a:rPr lang="ru-RU" sz="21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телефонам: </a:t>
            </a:r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25-93</a:t>
            </a:r>
            <a:r>
              <a:rPr lang="ru-RU" sz="2000" b="1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25-85</a:t>
            </a:r>
            <a:endParaRPr lang="ru-RU" sz="20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Система электронных заявок </a:t>
            </a:r>
            <a:r>
              <a:rPr lang="ru-RU" sz="2000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Naumen</a:t>
            </a: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ru-RU" sz="2000" dirty="0" smtClean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ru-RU" sz="2000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Методическая </a:t>
            </a:r>
            <a:r>
              <a:rPr lang="ru-RU" sz="2000" i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документация</a:t>
            </a:r>
            <a:r>
              <a:rPr lang="ru-RU" sz="20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(внутренний </a:t>
            </a:r>
            <a:r>
              <a:rPr lang="ru-RU" sz="20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портал</a:t>
            </a:r>
            <a:r>
              <a:rPr lang="ru-RU" sz="20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 Сервисы/СЭД </a:t>
            </a:r>
            <a:r>
              <a:rPr lang="en-US" sz="20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Tessa</a:t>
            </a:r>
            <a:r>
              <a:rPr lang="ru-RU" sz="20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1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Инструкции </a:t>
            </a:r>
            <a:r>
              <a:rPr lang="ru-RU" sz="2100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 СЭД "TESSA", на период опытной </a:t>
            </a:r>
            <a:r>
              <a:rPr lang="ru-RU" sz="2100" dirty="0" smtClean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эксплуатации: Блок Делопроизводство</a:t>
            </a:r>
            <a:endParaRPr lang="ru-RU" sz="2100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ru-RU" sz="2000" dirty="0" smtClean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ru-RU" sz="2000" dirty="0" smtClean="0"/>
          </a:p>
          <a:p>
            <a:pPr algn="just">
              <a:lnSpc>
                <a:spcPct val="160000"/>
              </a:lnSpc>
              <a:spcAft>
                <a:spcPts val="0"/>
              </a:spcAft>
            </a:pPr>
            <a:endParaRPr lang="ru-RU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12" y="3695699"/>
            <a:ext cx="5449888" cy="120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9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405</Words>
  <Application>Microsoft Office PowerPoint</Application>
  <PresentationFormat>Произвольный</PresentationFormat>
  <Paragraphs>66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Обучение работе в СЭД TESSA,  блок «Делопроизводство»</vt:lpstr>
      <vt:lpstr>Опытная эксплуатация СЭД TESSA</vt:lpstr>
      <vt:lpstr>  Опытная эксплуатация СЭД TESSA блок «Делопроизводство»</vt:lpstr>
      <vt:lpstr>Этапы опытной эксплуатации</vt:lpstr>
      <vt:lpstr>Этапы опытной эксплуатации</vt:lpstr>
      <vt:lpstr>Опытная эксплуатация СЭД TESSA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Опытная эксплуатация СЭД TESSA</dc:title>
  <dc:creator>Ann</dc:creator>
  <cp:lastModifiedBy>Аnn К.</cp:lastModifiedBy>
  <cp:revision>56</cp:revision>
  <dcterms:created xsi:type="dcterms:W3CDTF">2019-11-24T19:13:11Z</dcterms:created>
  <dcterms:modified xsi:type="dcterms:W3CDTF">2020-09-28T15:26:48Z</dcterms:modified>
</cp:coreProperties>
</file>