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7297D-B4F8-4708-B1BB-1778D04C1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4FD80D-08AB-4C87-AF07-C84DB7AAA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D6DED-99BF-49B5-A672-38E669E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165554-401E-447C-A4E5-4DCFD2E3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11C9E7-0BA7-4CCE-A81F-C23F0EC4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43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2DB1B-C4FF-4DDC-97C5-5DD809EF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6ACB1C-1BC0-40F6-A264-2D706255D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894B6-D1C5-4496-9561-C9C3F570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C5C06-C322-4431-A6B0-38410150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6F9CEA-7DDE-4789-968D-C27D1864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8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071B8A-6D10-45C5-BA5A-C3EC549D2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713737-AF4A-4D85-86A3-14D5A53D4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8A7F8-A8E3-4C1E-A6B8-B1D2DBF7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C6557F-0953-4A26-803E-628ADEDB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567FEB-DECE-4341-AE3A-558E23D5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13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5017A-5DE6-4185-8D31-757EECAF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78ADD-BAFA-4134-92E4-D6FFEC4F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33E15-CA78-48C9-B3A3-9FF0F76D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E411C7-1E51-4D5E-BD37-8002C0D8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8AD8B-BBE0-41C1-AB8C-40ED0675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2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03D16-E832-4300-BEE4-FCCB40BB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6BCA42-20E2-4DBD-AA91-6134FE1F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3F30D4-EAD7-42A4-AFF1-A89DF127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04AC-1FEF-40C4-AFE7-40501254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32463A-322C-4192-8CBB-C5C57120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4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3A49F-4A43-4833-89B2-BD73F9B5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7C3F3-419A-466D-A3F5-92CFC38D4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C37A80-7A75-4717-868A-699BADF13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4172FB-69F8-4D04-82C4-362E9EF6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DBE8F9-6E76-4A3A-B1F0-2720A247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0CDC79-65AC-4730-9FC1-FBF6284C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7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D515A-90F0-4AE7-921C-6B3D1EC2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739A-CF2C-481B-941C-4E6627FAE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C9A891-CCF1-45CB-83F5-C0605FAED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250EED-9283-47CD-971A-8CDFD8130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E0D828-4FA9-4607-A75F-7A6EC6B2D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F4ACB8-7185-45A7-814F-E4130ABC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5428AC-E560-43C6-8A8D-7298E686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B0474A-1E2B-4538-AD74-BF26B693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27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997A6-2C7C-42E8-878E-27A1A1B3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9BCB53-543E-401A-A22A-AC164D2A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F4C778-BC81-4856-88D1-17D16AD6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068722-E99F-4768-8D91-AC4B4B46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406DDB-A88A-41AF-AABA-832A832E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FF1B78-7278-46F6-95EF-24FD8646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381DA-B8F1-415C-B7DD-89532549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1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F1AA6-2B23-459C-94BC-1D3E8D3F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29C86-D667-4FAA-8581-71682B00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CA6F23-F9A2-48D5-A2C8-55D52841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B31E67-5400-4D3A-A2FF-5E72257D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7E820C-17B8-4F85-9AC6-32CD7800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C6A2BE-30CC-412B-922F-5D99E8C4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5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242B2-F777-472D-9CCF-65E613DA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351691-6B77-451B-B17E-31B3F7D6E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39548F-1759-4C05-85D6-E5A53FBAD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45654-3C20-47A2-B522-A8DFA6E2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ECC7D2-85CA-4DDF-A508-0235A1FC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4E2ADF-F6B4-4898-8318-9D36C78C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87910-0D09-4018-9AE1-CAAF60C0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67EEC3-DE45-4A8F-91FD-EEF35246E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FD24F-8CE7-4080-A223-A105C01BA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D1A4B-188B-4F2D-91BC-22C78BC6C9F3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95BAC0-D2EA-410C-A658-12D60A988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BFE7A-A5DE-40B1-A2EE-4164D365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B3409-E6FF-48C9-A213-5E40C6937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0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no8ter/Diplom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rptk-abiturients.sytes.n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F6FCF-AF49-4380-95E7-FCEBD4F87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674"/>
            <a:ext cx="9144000" cy="2387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sz="5400" b="1" dirty="0"/>
              <a:t>Разработка сайта приёмной комиссии для «РПТК»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E18E3-AD1C-4335-805C-5149EE746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00016"/>
            <a:ext cx="4178808" cy="185242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</a:t>
            </a:r>
          </a:p>
          <a:p>
            <a:pPr algn="just">
              <a:lnSpc>
                <a:spcPct val="10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4 курса гр. 30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Рудовский С.Ф.</a:t>
            </a:r>
          </a:p>
          <a:p>
            <a:pPr algn="just">
              <a:lnSpc>
                <a:spcPct val="10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дипломного проекта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Седов И.А.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02D51D-FE59-4976-9DFC-9AB7739935DF}"/>
              </a:ext>
            </a:extLst>
          </p:cNvPr>
          <p:cNvSpPr txBox="1">
            <a:spLocks/>
          </p:cNvSpPr>
          <p:nvPr/>
        </p:nvSpPr>
        <p:spPr>
          <a:xfrm>
            <a:off x="1524000" y="529463"/>
            <a:ext cx="9144000" cy="1852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Областное государственное бюджетное профессиональное образовательное учреждение “Рязанский Политехнический колледж”</a:t>
            </a:r>
          </a:p>
        </p:txBody>
      </p:sp>
    </p:spTree>
    <p:extLst>
      <p:ext uri="{BB962C8B-B14F-4D97-AF65-F5344CB8AC3E}">
        <p14:creationId xmlns:p14="http://schemas.microsoft.com/office/powerpoint/2010/main" val="363234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Структура базы данных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10</a:t>
            </a:fld>
            <a:r>
              <a:rPr lang="ru-RU" sz="2000" dirty="0"/>
              <a:t>/15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C6F6C7-D262-498D-BD49-CA5EBDC439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95" y="1330641"/>
            <a:ext cx="8943974" cy="5024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25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Разработка сайта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B9A2F-1523-48EF-82A7-01CA3EC3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67475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сайта использовался HTML, CSS и JavaScript. Этот набор необходим для придания приятного внешнего вида страницам и реализации различных возможностей по типу форм, кнопок, меню и прочего.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11</a:t>
            </a:fld>
            <a:r>
              <a:rPr lang="ru-RU" sz="2000" dirty="0"/>
              <a:t>/15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035B5A-337D-4327-8800-4522C5B85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38" b="79819" l="26163" r="75349">
                        <a14:foregroundMark x1="26163" y1="36281" x2="26628" y2="47166"/>
                        <a14:foregroundMark x1="31744" y1="41497" x2="36047" y2="41497"/>
                        <a14:foregroundMark x1="35930" y1="47166" x2="35349" y2="55102"/>
                        <a14:foregroundMark x1="33953" y1="58957" x2="28953" y2="57143"/>
                        <a14:foregroundMark x1="31860" y1="50113" x2="35349" y2="50113"/>
                        <a14:foregroundMark x1="45698" y1="37415" x2="48256" y2="57596"/>
                        <a14:foregroundMark x1="48256" y1="57596" x2="57674" y2="53741"/>
                        <a14:foregroundMark x1="57674" y1="53741" x2="48372" y2="46485"/>
                        <a14:foregroundMark x1="48372" y1="46485" x2="51628" y2="54649"/>
                        <a14:foregroundMark x1="50930" y1="49206" x2="49070" y2="48299"/>
                        <a14:foregroundMark x1="46744" y1="49433" x2="52907" y2="35374"/>
                        <a14:foregroundMark x1="52907" y1="35374" x2="55465" y2="35601"/>
                        <a14:foregroundMark x1="51279" y1="34694" x2="47093" y2="52381"/>
                        <a14:foregroundMark x1="47093" y1="52381" x2="49884" y2="52381"/>
                        <a14:foregroundMark x1="47907" y1="37188" x2="46395" y2="53061"/>
                        <a14:foregroundMark x1="46279" y1="35601" x2="46744" y2="53968"/>
                        <a14:foregroundMark x1="45116" y1="35828" x2="47907" y2="55556"/>
                        <a14:foregroundMark x1="43605" y1="35601" x2="47442" y2="56236"/>
                        <a14:foregroundMark x1="44070" y1="35147" x2="49419" y2="38776"/>
                        <a14:foregroundMark x1="56860" y1="36281" x2="56512" y2="34014"/>
                        <a14:foregroundMark x1="55233" y1="55329" x2="47093" y2="63946"/>
                        <a14:foregroundMark x1="47093" y1="63946" x2="58605" y2="57370"/>
                        <a14:foregroundMark x1="58605" y1="57370" x2="49535" y2="63039"/>
                        <a14:foregroundMark x1="49535" y1="63039" x2="46047" y2="58050"/>
                        <a14:foregroundMark x1="44767" y1="57370" x2="47442" y2="64626"/>
                        <a14:foregroundMark x1="64302" y1="38095" x2="69767" y2="51701"/>
                        <a14:foregroundMark x1="69767" y1="51701" x2="66395" y2="57143"/>
                        <a14:foregroundMark x1="72907" y1="62812" x2="73837" y2="39456"/>
                        <a14:foregroundMark x1="73837" y1="39456" x2="64884" y2="35147"/>
                        <a14:foregroundMark x1="64884" y1="35147" x2="63953" y2="35147"/>
                        <a14:foregroundMark x1="63721" y1="42857" x2="70116" y2="54422"/>
                        <a14:foregroundMark x1="70116" y1="54422" x2="72907" y2="51701"/>
                        <a14:foregroundMark x1="71395" y1="50794" x2="63488" y2="57143"/>
                        <a14:foregroundMark x1="63488" y1="57143" x2="62558" y2="54195"/>
                        <a14:foregroundMark x1="66628" y1="27211" x2="66628" y2="27211"/>
                        <a14:foregroundMark x1="66279" y1="25850" x2="66395" y2="28798"/>
                        <a14:foregroundMark x1="65698" y1="56916" x2="69651" y2="58277"/>
                        <a14:foregroundMark x1="66744" y1="24943" x2="66395" y2="28118"/>
                        <a14:foregroundMark x1="65814" y1="28571" x2="65116" y2="28571"/>
                        <a14:foregroundMark x1="68488" y1="28798" x2="70116" y2="28571"/>
                        <a14:foregroundMark x1="66977" y1="38322" x2="71860" y2="39683"/>
                        <a14:foregroundMark x1="70581" y1="41497" x2="71395" y2="46712"/>
                        <a14:foregroundMark x1="75349" y1="33107" x2="74651" y2="34240"/>
                        <a14:foregroundMark x1="70698" y1="55782" x2="65698" y2="59184"/>
                        <a14:foregroundMark x1="55000" y1="62132" x2="44186" y2="60317"/>
                        <a14:foregroundMark x1="44186" y1="60317" x2="43140" y2="59184"/>
                        <a14:foregroundMark x1="43488" y1="41270" x2="44419" y2="51927"/>
                        <a14:foregroundMark x1="54651" y1="37188" x2="57674" y2="36281"/>
                        <a14:foregroundMark x1="55930" y1="48299" x2="53023" y2="50113"/>
                        <a14:foregroundMark x1="55116" y1="63492" x2="47791" y2="65760"/>
                        <a14:foregroundMark x1="34070" y1="57823" x2="35581" y2="46712"/>
                        <a14:foregroundMark x1="36628" y1="41950" x2="36163" y2="56236"/>
                        <a14:foregroundMark x1="36744" y1="40363" x2="28488" y2="40136"/>
                        <a14:foregroundMark x1="29767" y1="24263" x2="28372" y2="24490"/>
                        <a14:foregroundMark x1="28488" y1="25624" x2="28256" y2="28345"/>
                        <a14:foregroundMark x1="31628" y1="24943" x2="32907" y2="27211"/>
                        <a14:foregroundMark x1="35000" y1="25624" x2="36279" y2="28345"/>
                        <a14:foregroundMark x1="40814" y1="14059" x2="40698" y2="15646"/>
                        <a14:foregroundMark x1="43488" y1="14059" x2="43605" y2="16327"/>
                        <a14:foregroundMark x1="47674" y1="11338" x2="47326" y2="15873"/>
                        <a14:foregroundMark x1="51395" y1="12018" x2="51047" y2="15646"/>
                        <a14:foregroundMark x1="57093" y1="11791" x2="57326" y2="17914"/>
                        <a14:foregroundMark x1="68605" y1="24490" x2="70116" y2="27211"/>
                        <a14:foregroundMark x1="68140" y1="25170" x2="69884" y2="27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0" t="4943" r="21265" b="11600"/>
          <a:stretch/>
        </p:blipFill>
        <p:spPr>
          <a:xfrm>
            <a:off x="7505700" y="1905793"/>
            <a:ext cx="4476751" cy="33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5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Создание сервера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B9A2F-1523-48EF-82A7-01CA3EC3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67475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Основой для разрабатываемого серверного приложения в данном случае является фреймворк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Он будет реализовывать маршрутизацию страниц сайта и обработку запросов пользователей. Также данный набор библиотек, а именно Jinja2, позволяет реализовать возможность динамической генерации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-страниц, что значительно упрощает реализацию такого компонента сайта, как личный кабинет.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12</a:t>
            </a:fld>
            <a:r>
              <a:rPr lang="ru-RU" sz="2000" dirty="0"/>
              <a:t>/15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A356E2-289A-4FFC-A1F6-AE39BC049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4" t="11020" r="28274" b="11020"/>
          <a:stretch/>
        </p:blipFill>
        <p:spPr>
          <a:xfrm>
            <a:off x="7477125" y="1565942"/>
            <a:ext cx="4308475" cy="438495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1836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B9A2F-1523-48EF-82A7-01CA3EC3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6504433" cy="4351338"/>
          </a:xfrm>
        </p:spPr>
        <p:txBody>
          <a:bodyPr>
            <a:normAutofit fontScale="92500" lnSpcReduction="20000"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итогу выполнения дипломной работы была создана программа для приёмной комиссии Рязанского политехнического колледжа, упрощающая ведение списков абитуриентов и наглядно визуализирующая списки поступающих на специальности.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13</a:t>
            </a:fld>
            <a:r>
              <a:rPr lang="ru-RU" sz="2000" dirty="0"/>
              <a:t>/15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85E83-D31C-4A80-9E3D-018FBEE53D29}"/>
              </a:ext>
            </a:extLst>
          </p:cNvPr>
          <p:cNvSpPr txBox="1"/>
          <p:nvPr/>
        </p:nvSpPr>
        <p:spPr>
          <a:xfrm>
            <a:off x="8243444" y="1687650"/>
            <a:ext cx="3110355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Исходный код:</a:t>
            </a:r>
          </a:p>
        </p:txBody>
      </p:sp>
      <p:pic>
        <p:nvPicPr>
          <p:cNvPr id="12" name="Рисунок 11">
            <a:hlinkClick r:id="rId2"/>
            <a:extLst>
              <a:ext uri="{FF2B5EF4-FFF2-40B4-BE49-F238E27FC236}">
                <a16:creationId xmlns:a16="http://schemas.microsoft.com/office/drawing/2014/main" id="{898725FC-9D8C-43F4-903A-C4598EF15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42" y="2578645"/>
            <a:ext cx="2591705" cy="259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5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350" y="365125"/>
            <a:ext cx="7029449" cy="1325563"/>
          </a:xfrm>
        </p:spPr>
        <p:txBody>
          <a:bodyPr/>
          <a:lstStyle/>
          <a:p>
            <a:r>
              <a:rPr lang="ru-RU" b="1" dirty="0"/>
              <a:t>Демонстрация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14</a:t>
            </a:fld>
            <a:r>
              <a:rPr lang="ru-RU" sz="2000" dirty="0"/>
              <a:t>/15</a:t>
            </a:r>
          </a:p>
        </p:txBody>
      </p:sp>
      <p:pic>
        <p:nvPicPr>
          <p:cNvPr id="8" name="Рисунок 7">
            <a:hlinkClick r:id="rId2" action="ppaction://hlinkfile"/>
            <a:extLst>
              <a:ext uri="{FF2B5EF4-FFF2-40B4-BE49-F238E27FC236}">
                <a16:creationId xmlns:a16="http://schemas.microsoft.com/office/drawing/2014/main" id="{EC623B76-FFE8-48E8-A505-2D043993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1463675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9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9FDEF-FA55-4312-8A2E-B2154888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61885"/>
            <a:ext cx="12192000" cy="3534230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34775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B9A2F-1523-48EF-82A7-01CA3EC3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8632" cy="4351338"/>
          </a:xfrm>
        </p:spPr>
        <p:txBody>
          <a:bodyPr>
            <a:normAutofit lnSpcReduction="10000"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Целью работы является создание серверной программы, поддерживающую работу сайта, на котором абитуриенты будут осуществлять регистрацию в РПТК и базу данных, хранящую их информацию.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2</a:t>
            </a:fld>
            <a:r>
              <a:rPr lang="ru-RU" sz="2000" dirty="0"/>
              <a:t>/15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2F1F57-2918-4625-B0E3-E28DAFA91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76" y="1690688"/>
            <a:ext cx="2842684" cy="37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Задачи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B9A2F-1523-48EF-82A7-01CA3EC3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3888" cy="4351338"/>
          </a:xfrm>
        </p:spPr>
        <p:txBody>
          <a:bodyPr>
            <a:normAutofit fontScale="70000" lnSpcReduction="20000"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Для достижения поставленной цели в работе необходимо решить следующие задачи:</a:t>
            </a:r>
          </a:p>
          <a:p>
            <a:pPr marL="514350" lvl="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Изучить структуру колледжа и документацию, связанную с приёмом абитуриентов; </a:t>
            </a:r>
          </a:p>
          <a:p>
            <a:pPr marL="514350" lvl="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Выбрать язык программирования и библиотеки, необходимые для реализации программы;</a:t>
            </a:r>
          </a:p>
          <a:p>
            <a:pPr marL="514350" lvl="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Спроектировать структуру базы данных для абитуриентов;</a:t>
            </a:r>
          </a:p>
          <a:p>
            <a:pPr marL="514350" lvl="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дизайн сайта и связать его с базой данных.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3</a:t>
            </a:fld>
            <a:r>
              <a:rPr lang="ru-RU" sz="2000" dirty="0"/>
              <a:t>/15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777DA4-D343-4E37-B178-2E8FCEE4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99" y="1680421"/>
            <a:ext cx="4045321" cy="404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Актуальность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B9A2F-1523-48EF-82A7-01CA3EC3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работы заключается в необходимости цифровизации процесса приёма абитуриентов в Рязанский политехнический колледж.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4</a:t>
            </a:fld>
            <a:r>
              <a:rPr lang="ru-RU" sz="2000" dirty="0"/>
              <a:t>/15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C72CB3-47D4-4F8D-AFF1-A7DE1B23D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2" b="89726" l="1071" r="90000">
                        <a14:foregroundMark x1="9464" y1="58904" x2="1607" y2="53082"/>
                        <a14:foregroundMark x1="1607" y1="53082" x2="1071" y2="69178"/>
                        <a14:foregroundMark x1="1071" y1="69178" x2="10714" y2="72945"/>
                        <a14:foregroundMark x1="80714" y1="87329" x2="12143" y2="86986"/>
                        <a14:foregroundMark x1="49107" y1="14041" x2="46964" y2="33904"/>
                        <a14:foregroundMark x1="46964" y1="33904" x2="49643" y2="50685"/>
                        <a14:foregroundMark x1="49643" y1="50685" x2="49821" y2="51370"/>
                        <a14:foregroundMark x1="29643" y1="57192" x2="29643" y2="57192"/>
                        <a14:foregroundMark x1="89107" y1="12329" x2="89286" y2="23630"/>
                        <a14:foregroundMark x1="89107" y1="11986" x2="89107" y2="11986"/>
                        <a14:foregroundMark x1="89107" y1="12329" x2="86964" y2="10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34" y="1931987"/>
            <a:ext cx="5741966" cy="29940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9087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Теоретическая часть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B9A2F-1523-48EF-82A7-01CA3EC3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14525"/>
            <a:ext cx="4914900" cy="4351338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теоретической части были рассмотрены процесс приёма абитуриентов и необходимые для работы программы библиотеки.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5</a:t>
            </a:fld>
            <a:r>
              <a:rPr lang="ru-RU" sz="2000" dirty="0"/>
              <a:t>/15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642E71-A195-482C-BCC1-CBC4226E6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667">
                        <a14:foregroundMark x1="15000" y1="38222" x2="16250" y2="26000"/>
                        <a14:foregroundMark x1="16250" y1="26000" x2="23500" y2="19556"/>
                        <a14:foregroundMark x1="23500" y1="19556" x2="50083" y2="12111"/>
                        <a14:foregroundMark x1="50083" y1="12111" x2="56583" y2="12333"/>
                        <a14:foregroundMark x1="19750" y1="21889" x2="12667" y2="28778"/>
                        <a14:foregroundMark x1="12667" y1="28778" x2="12500" y2="29333"/>
                        <a14:foregroundMark x1="28667" y1="54667" x2="31583" y2="31000"/>
                        <a14:foregroundMark x1="31583" y1="31000" x2="49000" y2="20889"/>
                        <a14:foregroundMark x1="49000" y1="20889" x2="67500" y2="18111"/>
                        <a14:foregroundMark x1="67500" y1="18111" x2="76167" y2="22222"/>
                        <a14:foregroundMark x1="76167" y1="22222" x2="84667" y2="19111"/>
                        <a14:foregroundMark x1="84667" y1="19111" x2="78917" y2="28000"/>
                        <a14:foregroundMark x1="78917" y1="28000" x2="51333" y2="39333"/>
                        <a14:foregroundMark x1="51333" y1="39333" x2="44333" y2="47000"/>
                        <a14:foregroundMark x1="44333" y1="47000" x2="43750" y2="59111"/>
                        <a14:foregroundMark x1="43750" y1="59111" x2="45000" y2="45889"/>
                        <a14:foregroundMark x1="45000" y1="45889" x2="50750" y2="35222"/>
                        <a14:foregroundMark x1="50750" y1="35222" x2="67250" y2="27444"/>
                        <a14:foregroundMark x1="62000" y1="30222" x2="50333" y2="42111"/>
                        <a14:foregroundMark x1="72667" y1="28222" x2="55667" y2="37667"/>
                        <a14:foregroundMark x1="86167" y1="21667" x2="89083" y2="27111"/>
                        <a14:foregroundMark x1="90667" y1="25444" x2="89167" y2="36444"/>
                        <a14:foregroundMark x1="88583" y1="23222" x2="84833" y2="19222"/>
                        <a14:foregroundMark x1="86500" y1="20000" x2="89500" y2="23889"/>
                        <a14:foregroundMark x1="85250" y1="18889" x2="89500" y2="23222"/>
                        <a14:foregroundMark x1="78917" y1="24778" x2="64833" y2="34889"/>
                        <a14:foregroundMark x1="79667" y1="23222" x2="63667" y2="30111"/>
                        <a14:foregroundMark x1="64583" y1="26556" x2="47500" y2="34444"/>
                        <a14:foregroundMark x1="47500" y1="34444" x2="42000" y2="43667"/>
                        <a14:foregroundMark x1="42000" y1="43667" x2="42250" y2="44889"/>
                        <a14:foregroundMark x1="28750" y1="45000" x2="30250" y2="33111"/>
                        <a14:foregroundMark x1="30250" y1="33111" x2="35917" y2="27444"/>
                        <a14:foregroundMark x1="43250" y1="64333" x2="43833" y2="72667"/>
                        <a14:backgroundMark x1="29500" y1="79778" x2="37833" y2="76000"/>
                        <a14:backgroundMark x1="37833" y1="76000" x2="30250" y2="8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873" y="2019979"/>
            <a:ext cx="4089727" cy="30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8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Изучение структуры приёмной комиссии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B9A2F-1523-48EF-82A7-01CA3EC3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552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Абитуриент – выпускник средней школы.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поступления в РПТК ему необходимо подать: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Оригиналы документов (аттестат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паспорт и т.д.)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Фотографии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Заявление о поступлении.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6</a:t>
            </a:fld>
            <a:r>
              <a:rPr lang="ru-RU" sz="2000" dirty="0"/>
              <a:t>/15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2460E3-C46B-4FA6-8424-2FC4D1D43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85" y="1690688"/>
            <a:ext cx="3932110" cy="41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8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Выбор языка программирования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B9A2F-1523-48EF-82A7-01CA3EC3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5520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ООП язык программирования с огромным количеством библиотек.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Благодаря разнообразию дополнений выбранный язык крайне гибок в применении.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Также для разработки будут необходимы библиотеки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“Flask”, “SQLite3”,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Bcrypt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”, “docx2pdf”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прочие.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7</a:t>
            </a:fld>
            <a:r>
              <a:rPr lang="ru-RU" sz="2000" dirty="0"/>
              <a:t>/15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E39E76-9274-4446-A29F-67A766C2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3227">
            <a:off x="9630218" y="1624833"/>
            <a:ext cx="1583516" cy="20822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AF5F9A-B7D0-4186-A689-BA9E0BC3B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667" y1="58667" x2="43222" y2="58667"/>
                        <a14:foregroundMark x1="47778" y1="57500" x2="47889" y2="59667"/>
                        <a14:foregroundMark x1="39556" y1="65500" x2="39222" y2="64833"/>
                        <a14:foregroundMark x1="44778" y1="50833" x2="44444" y2="51333"/>
                        <a14:foregroundMark x1="61556" y1="54833" x2="61667" y2="60500"/>
                        <a14:foregroundMark x1="66444" y1="66167" x2="66000" y2="66000"/>
                        <a14:foregroundMark x1="69889" y1="59333" x2="70000" y2="62500"/>
                        <a14:foregroundMark x1="69444" y1="54000" x2="69444" y2="54000"/>
                        <a14:foregroundMark x1="73778" y1="58500" x2="73778" y2="61000"/>
                        <a14:foregroundMark x1="78111" y1="61000" x2="78222" y2="63000"/>
                        <a14:backgroundMark x1="80556" y1="59667" x2="79667" y2="6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59" t="26424" r="14363" b="25378"/>
          <a:stretch/>
        </p:blipFill>
        <p:spPr>
          <a:xfrm rot="21191514">
            <a:off x="7278811" y="2966351"/>
            <a:ext cx="2416898" cy="11129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0B6FEB-2362-4FF4-BBB4-4FD6B46CBE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778" y1="22586" x2="58333" y2="25172"/>
                        <a14:foregroundMark x1="58333" y1="25172" x2="46222" y2="45517"/>
                        <a14:foregroundMark x1="46222" y1="45517" x2="33778" y2="46552"/>
                        <a14:foregroundMark x1="33778" y1="46552" x2="30556" y2="53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36" r="17473" b="5076"/>
          <a:stretch/>
        </p:blipFill>
        <p:spPr>
          <a:xfrm>
            <a:off x="9182601" y="4030981"/>
            <a:ext cx="2377935" cy="23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Практическая часть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B9A2F-1523-48EF-82A7-01CA3EC3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практической части производится проектирование базы данных и разработка графического интерфейса программы.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8</a:t>
            </a:fld>
            <a:r>
              <a:rPr lang="ru-RU" sz="2000" dirty="0"/>
              <a:t>/15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375C29-4604-4CF0-A08C-AB0C476E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094" y1="16667" x2="31484" y2="20278"/>
                        <a14:foregroundMark x1="38906" y1="15972" x2="39766" y2="17778"/>
                        <a14:foregroundMark x1="46172" y1="16111" x2="46172" y2="18333"/>
                        <a14:foregroundMark x1="41406" y1="19028" x2="40938" y2="21111"/>
                        <a14:foregroundMark x1="50078" y1="13611" x2="50156" y2="18333"/>
                        <a14:foregroundMark x1="53047" y1="12500" x2="53828" y2="15694"/>
                        <a14:foregroundMark x1="57891" y1="14167" x2="57734" y2="18333"/>
                        <a14:foregroundMark x1="65156" y1="14167" x2="65234" y2="19028"/>
                        <a14:foregroundMark x1="69063" y1="13889" x2="70078" y2="20833"/>
                        <a14:foregroundMark x1="65859" y1="81528" x2="66098" y2="81642"/>
                        <a14:foregroundMark x1="72188" y1="82639" x2="72188" y2="82639"/>
                        <a14:foregroundMark x1="79688" y1="82083" x2="79688" y2="82083"/>
                        <a14:foregroundMark x1="48047" y1="83194" x2="48047" y2="83194"/>
                        <a14:foregroundMark x1="52812" y1="83194" x2="52812" y2="83194"/>
                        <a14:foregroundMark x1="60391" y1="81667" x2="60391" y2="81667"/>
                        <a14:foregroundMark x1="35859" y1="79583" x2="35859" y2="79583"/>
                        <a14:foregroundMark x1="27813" y1="82778" x2="27813" y2="82778"/>
                        <a14:foregroundMark x1="21719" y1="79583" x2="21719" y2="79583"/>
                        <a14:foregroundMark x1="49219" y1="43333" x2="49219" y2="43333"/>
                        <a14:foregroundMark x1="49297" y1="42222" x2="49531" y2="45139"/>
                        <a14:foregroundMark x1="47891" y1="44167" x2="44375" y2="44722"/>
                        <a14:foregroundMark x1="36875" y1="50278" x2="42109" y2="51806"/>
                        <a14:foregroundMark x1="36484" y1="52361" x2="42813" y2="51667"/>
                        <a14:foregroundMark x1="45000" y1="48194" x2="41484" y2="57222"/>
                        <a14:foregroundMark x1="45391" y1="48333" x2="46172" y2="45417"/>
                        <a14:foregroundMark x1="48359" y1="42917" x2="45469" y2="47222"/>
                        <a14:foregroundMark x1="48047" y1="43889" x2="41953" y2="50278"/>
                        <a14:foregroundMark x1="37578" y1="51389" x2="38281" y2="58611"/>
                        <a14:foregroundMark x1="36406" y1="51806" x2="36719" y2="57917"/>
                        <a14:foregroundMark x1="35391" y1="56111" x2="37422" y2="61111"/>
                        <a14:foregroundMark x1="34766" y1="59028" x2="36563" y2="55139"/>
                        <a14:foregroundMark x1="34453" y1="58472" x2="35625" y2="60694"/>
                        <a14:foregroundMark x1="35234" y1="80694" x2="35156" y2="83056"/>
                        <a14:foregroundMark x1="54609" y1="49306" x2="56875" y2="46250"/>
                        <a14:foregroundMark x1="62266" y1="37361" x2="55313" y2="47361"/>
                        <a14:foregroundMark x1="61641" y1="46250" x2="58750" y2="46667"/>
                        <a14:foregroundMark x1="53203" y1="49861" x2="55391" y2="45556"/>
                        <a14:foregroundMark x1="55156" y1="46250" x2="55313" y2="47500"/>
                        <a14:foregroundMark x1="53359" y1="45833" x2="54453" y2="48472"/>
                        <a14:foregroundMark x1="52969" y1="46111" x2="55000" y2="48750"/>
                        <a14:foregroundMark x1="52266" y1="45833" x2="55625" y2="49444"/>
                        <a14:foregroundMark x1="55625" y1="48750" x2="55313" y2="51250"/>
                        <a14:foregroundMark x1="56250" y1="48750" x2="55313" y2="50417"/>
                        <a14:foregroundMark x1="60391" y1="44861" x2="58828" y2="44722"/>
                        <a14:foregroundMark x1="62891" y1="48750" x2="60078" y2="48472"/>
                        <a14:foregroundMark x1="56875" y1="38056" x2="58047" y2="40833"/>
                        <a14:foregroundMark x1="25000" y1="80694" x2="24844" y2="83056"/>
                        <a14:foregroundMark x1="28125" y1="81389" x2="29063" y2="78472"/>
                        <a14:foregroundMark x1="21094" y1="81806" x2="20625" y2="84028"/>
                        <a14:foregroundMark x1="18047" y1="81111" x2="18594" y2="84583"/>
                        <a14:foregroundMark x1="39219" y1="78750" x2="40938" y2="83056"/>
                        <a14:foregroundMark x1="49688" y1="85833" x2="48828" y2="82222"/>
                        <a14:foregroundMark x1="53047" y1="82222" x2="53281" y2="85556"/>
                        <a14:foregroundMark x1="72578" y1="82639" x2="72500" y2="85972"/>
                        <a14:foregroundMark x1="67188" y1="45139" x2="57891" y2="58194"/>
                        <a14:foregroundMark x1="57891" y1="58194" x2="59219" y2="62917"/>
                        <a14:foregroundMark x1="67891" y1="44861" x2="64297" y2="54167"/>
                        <a14:foregroundMark x1="67578" y1="54444" x2="61797" y2="55417"/>
                        <a14:foregroundMark x1="67500" y1="55000" x2="58594" y2="58472"/>
                        <a14:foregroundMark x1="59922" y1="52639" x2="59453" y2="56806"/>
                        <a14:foregroundMark x1="59141" y1="51944" x2="57891" y2="57222"/>
                        <a14:foregroundMark x1="58594" y1="51944" x2="58438" y2="57639"/>
                        <a14:foregroundMark x1="63438" y1="61111" x2="63984" y2="60556"/>
                        <a14:foregroundMark x1="63828" y1="57361" x2="64688" y2="61389"/>
                        <a14:foregroundMark x1="65000" y1="55417" x2="64844" y2="61806"/>
                        <a14:foregroundMark x1="57891" y1="49583" x2="57891" y2="55694"/>
                        <a14:foregroundMark x1="35859" y1="19444" x2="36172" y2="17361"/>
                        <a14:foregroundMark x1="68984" y1="82917" x2="68516" y2="85139"/>
                        <a14:foregroundMark x1="79922" y1="82500" x2="79688" y2="86111"/>
                        <a14:backgroundMark x1="67813" y1="82169" x2="67813" y2="80556"/>
                        <a14:backgroundMark x1="67674" y1="82081" x2="67578" y2="80972"/>
                        <a14:backgroundMark x1="67813" y1="82639" x2="67500" y2="80000"/>
                        <a14:backgroundMark x1="67344" y1="80000" x2="67591" y2="84549"/>
                        <a14:backgroundMark x1="51406" y1="40694" x2="51016" y2="43333"/>
                        <a14:backgroundMark x1="67678" y1="57139" x2="67813" y2="57361"/>
                        <a14:backgroundMark x1="54219" y1="35000" x2="56404" y2="38594"/>
                        <a14:backgroundMark x1="53906" y1="37361" x2="49600" y2="42145"/>
                        <a14:backgroundMark x1="66175" y1="61756" x2="77500" y2="74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324" y="1690688"/>
            <a:ext cx="646176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8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F46BC-B6DD-4CDD-8EA3-2E9359F6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8" y="365125"/>
            <a:ext cx="9800771" cy="1325563"/>
          </a:xfrm>
        </p:spPr>
        <p:txBody>
          <a:bodyPr/>
          <a:lstStyle/>
          <a:p>
            <a:r>
              <a:rPr lang="ru-RU" b="1" dirty="0"/>
              <a:t>Разработка базы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B9A2F-1523-48EF-82A7-01CA3EC3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67475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База данных разработана на основе библиотеки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SQLite3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Она содержит пять таблиц с первичными и внешними ключами. Это позволяет реализовать необходимый функционал по хранению данных и поддерживать их целостность.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F3364-8E4D-45F8-9B5A-AB8C576EAC14}"/>
              </a:ext>
            </a:extLst>
          </p:cNvPr>
          <p:cNvSpPr txBox="1"/>
          <p:nvPr/>
        </p:nvSpPr>
        <p:spPr>
          <a:xfrm>
            <a:off x="0" y="650533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295C59-4B27-4A47-B2BC-C5D89AA3A7CA}" type="slidenum">
              <a:rPr lang="ru-RU" sz="2000" smtClean="0"/>
              <a:t>9</a:t>
            </a:fld>
            <a:r>
              <a:rPr lang="ru-RU" sz="2000" dirty="0"/>
              <a:t>/15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BF3BE3-A9F9-47A5-8A91-862953FB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022">
            <a:off x="8025986" y="1969427"/>
            <a:ext cx="3429610" cy="34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8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423</Words>
  <Application>Microsoft Office PowerPoint</Application>
  <PresentationFormat>Широкоэкранный</PresentationFormat>
  <Paragraphs>56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Разработка сайта приёмной комиссии для «РПТК»</vt:lpstr>
      <vt:lpstr>Цель работы</vt:lpstr>
      <vt:lpstr>Задачи работы</vt:lpstr>
      <vt:lpstr>Актуальность работы</vt:lpstr>
      <vt:lpstr>Теоретическая часть</vt:lpstr>
      <vt:lpstr>Изучение структуры приёмной комиссии</vt:lpstr>
      <vt:lpstr>Выбор языка программирования</vt:lpstr>
      <vt:lpstr>Практическая часть</vt:lpstr>
      <vt:lpstr>Разработка базы данных</vt:lpstr>
      <vt:lpstr>Структура базы данных</vt:lpstr>
      <vt:lpstr>Разработка сайта</vt:lpstr>
      <vt:lpstr>Создание сервера</vt:lpstr>
      <vt:lpstr>Заключение</vt:lpstr>
      <vt:lpstr>Демонстрация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Станислав Рудовский</dc:creator>
  <cp:lastModifiedBy>Станислав Рудовский</cp:lastModifiedBy>
  <cp:revision>55</cp:revision>
  <dcterms:created xsi:type="dcterms:W3CDTF">2020-12-22T19:23:02Z</dcterms:created>
  <dcterms:modified xsi:type="dcterms:W3CDTF">2021-06-16T13:01:28Z</dcterms:modified>
</cp:coreProperties>
</file>