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5"/>
  </p:notesMasterIdLst>
  <p:handoutMasterIdLst>
    <p:handoutMasterId r:id="rId38"/>
  </p:handoutMasterIdLst>
  <p:sldIdLst>
    <p:sldId id="523" r:id="rId4"/>
    <p:sldId id="553" r:id="rId6"/>
    <p:sldId id="554" r:id="rId7"/>
    <p:sldId id="555" r:id="rId8"/>
    <p:sldId id="576" r:id="rId9"/>
    <p:sldId id="561" r:id="rId10"/>
    <p:sldId id="558" r:id="rId11"/>
    <p:sldId id="560" r:id="rId12"/>
    <p:sldId id="577" r:id="rId13"/>
    <p:sldId id="557" r:id="rId14"/>
    <p:sldId id="564" r:id="rId15"/>
    <p:sldId id="559" r:id="rId16"/>
    <p:sldId id="556" r:id="rId17"/>
    <p:sldId id="569" r:id="rId18"/>
    <p:sldId id="534" r:id="rId19"/>
    <p:sldId id="578" r:id="rId20"/>
    <p:sldId id="581" r:id="rId21"/>
    <p:sldId id="582" r:id="rId22"/>
    <p:sldId id="583" r:id="rId23"/>
    <p:sldId id="584" r:id="rId24"/>
    <p:sldId id="580" r:id="rId25"/>
    <p:sldId id="604" r:id="rId26"/>
    <p:sldId id="609" r:id="rId27"/>
    <p:sldId id="610" r:id="rId28"/>
    <p:sldId id="611" r:id="rId29"/>
    <p:sldId id="613" r:id="rId30"/>
    <p:sldId id="612" r:id="rId31"/>
    <p:sldId id="614" r:id="rId32"/>
    <p:sldId id="615" r:id="rId33"/>
    <p:sldId id="606" r:id="rId34"/>
    <p:sldId id="608" r:id="rId35"/>
    <p:sldId id="573" r:id="rId36"/>
    <p:sldId id="574" r:id="rId37"/>
  </p:sldIdLst>
  <p:sldSz cx="9144000" cy="5143500" type="screen16x9"/>
  <p:notesSz cx="6858000" cy="9144000"/>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651" userDrawn="1">
          <p15:clr>
            <a:srgbClr val="A4A3A4"/>
          </p15:clr>
        </p15:guide>
        <p15:guide id="4" orient="horz" pos="3240" userDrawn="1">
          <p15:clr>
            <a:srgbClr val="A4A3A4"/>
          </p15:clr>
        </p15:guide>
        <p15:guide id="6" orient="horz" pos="3028" userDrawn="1">
          <p15:clr>
            <a:srgbClr val="A4A3A4"/>
          </p15:clr>
        </p15:guide>
        <p15:guide id="7" pos="2880" userDrawn="1">
          <p15:clr>
            <a:srgbClr val="A4A3A4"/>
          </p15:clr>
        </p15:guide>
        <p15:guide id="8" orient="horz" pos="1700" userDrawn="1">
          <p15:clr>
            <a:srgbClr val="A4A3A4"/>
          </p15:clr>
        </p15:guide>
        <p15:guide id="9" orient="horz" pos="1008" userDrawn="1">
          <p15:clr>
            <a:srgbClr val="A4A3A4"/>
          </p15:clr>
        </p15:guide>
        <p15:guide id="10" orient="horz" pos="2625" userDrawn="1">
          <p15:clr>
            <a:srgbClr val="A4A3A4"/>
          </p15:clr>
        </p15:guide>
        <p15:guide id="11" orient="horz" pos="2914" userDrawn="1">
          <p15:clr>
            <a:srgbClr val="A4A3A4"/>
          </p15:clr>
        </p15:guide>
        <p15:guide id="12" orient="horz" pos="25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8FA"/>
    <a:srgbClr val="EA6D1A"/>
    <a:srgbClr val="EDE4DB"/>
    <a:srgbClr val="E6D6C7"/>
    <a:srgbClr val="ECE2D9"/>
    <a:srgbClr val="E2D2C3"/>
    <a:srgbClr val="EBEAE6"/>
    <a:srgbClr val="704F39"/>
    <a:srgbClr val="FFFFFF"/>
    <a:srgbClr val="445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244" autoAdjust="0"/>
  </p:normalViewPr>
  <p:slideViewPr>
    <p:cSldViewPr snapToGrid="0" showGuides="1">
      <p:cViewPr varScale="1">
        <p:scale>
          <a:sx n="121" d="100"/>
          <a:sy n="121" d="100"/>
        </p:scale>
        <p:origin x="72" y="272"/>
      </p:cViewPr>
      <p:guideLst>
        <p:guide pos="3651"/>
        <p:guide orient="horz" pos="3240"/>
        <p:guide orient="horz" pos="3028"/>
        <p:guide pos="2880"/>
        <p:guide orient="horz" pos="1700"/>
        <p:guide orient="horz" pos="1008"/>
        <p:guide orient="horz" pos="2625"/>
        <p:guide orient="horz" pos="2914"/>
        <p:guide orient="horz" pos="2585"/>
      </p:guideLst>
    </p:cSldViewPr>
  </p:slideViewPr>
  <p:notesTextViewPr>
    <p:cViewPr>
      <p:scale>
        <a:sx n="1" d="1"/>
        <a:sy n="1" d="1"/>
      </p:scale>
      <p:origin x="0" y="0"/>
    </p:cViewPr>
  </p:notesTextViewPr>
  <p:sorterViewPr>
    <p:cViewPr>
      <p:scale>
        <a:sx n="100" d="100"/>
        <a:sy n="100" d="100"/>
      </p:scale>
      <p:origin x="0" y="-2130"/>
    </p:cViewPr>
  </p:sorterViewPr>
  <p:notesViewPr>
    <p:cSldViewPr snapToGrid="0">
      <p:cViewPr varScale="1">
        <p:scale>
          <a:sx n="63" d="100"/>
          <a:sy n="63" d="100"/>
        </p:scale>
        <p:origin x="313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gs" Target="tags/tag8.xml"/><Relationship Id="rId42" Type="http://schemas.openxmlformats.org/officeDocument/2006/relationships/customXml" Target="../customXml/item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旗黑-50S" panose="00020600040101010101" charset="-122"/>
              <a:ea typeface="汉仪旗黑-50S" panose="00020600040101010101"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DF4BBD-AED4-4538-958E-47FA915997A3}" type="datetimeFigureOut">
              <a:rPr lang="zh-CN" altLang="en-US" smtClean="0">
                <a:cs typeface="汉仪旗黑-50S" panose="00020600040101010101" charset="-122"/>
              </a:rPr>
            </a:fld>
            <a:endParaRPr lang="zh-CN" altLang="en-US">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旗黑-50S" panose="00020600040101010101" charset="-122"/>
              <a:ea typeface="汉仪旗黑-50S" panose="00020600040101010101"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42AE2A-F74D-46B0-BA34-2C9E1D7C70E1}" type="slidenum">
              <a:rPr lang="zh-CN" altLang="en-US" smtClean="0">
                <a:cs typeface="汉仪旗黑-50S" panose="00020600040101010101" charset="-122"/>
              </a:rPr>
            </a:fld>
            <a:endParaRPr lang="zh-CN" altLang="en-US">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50S" panose="00020600040101010101" charset="-122"/>
                <a:ea typeface="汉仪旗黑-50S" panose="00020600040101010101" charset="-122"/>
                <a:cs typeface="汉仪旗黑-50S" panose="0002060004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50S" panose="00020600040101010101" charset="-122"/>
                <a:ea typeface="汉仪旗黑-50S" panose="00020600040101010101" charset="-122"/>
                <a:cs typeface="汉仪旗黑-50S" panose="00020600040101010101" charset="-122"/>
              </a:defRPr>
            </a:lvl1pPr>
          </a:lstStyle>
          <a:p>
            <a:fld id="{25AF560D-CCA5-4258-A522-EAABB6870BB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50S" panose="00020600040101010101" charset="-122"/>
                <a:ea typeface="汉仪旗黑-50S" panose="00020600040101010101" charset="-122"/>
                <a:cs typeface="汉仪旗黑-50S" panose="0002060004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50S" panose="00020600040101010101" charset="-122"/>
                <a:ea typeface="汉仪旗黑-50S" panose="00020600040101010101" charset="-122"/>
                <a:cs typeface="汉仪旗黑-50S" panose="00020600040101010101" charset="-122"/>
              </a:defRPr>
            </a:lvl1pPr>
          </a:lstStyle>
          <a:p>
            <a:fld id="{200F122F-8FF9-47AD-AC95-6463B8E15684}"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汉仪旗黑-50S" panose="00020600040101010101" charset="-122"/>
        <a:ea typeface="汉仪旗黑-50S" panose="00020600040101010101" charset="-122"/>
        <a:cs typeface="汉仪旗黑-50S" panose="00020600040101010101" charset="-122"/>
      </a:defRPr>
    </a:lvl1pPr>
    <a:lvl2pPr marL="457200" algn="l" defTabSz="914400" rtl="0" eaLnBrk="1" latinLnBrk="0" hangingPunct="1">
      <a:defRPr sz="1200" kern="1200">
        <a:solidFill>
          <a:schemeClr val="tx1"/>
        </a:solidFill>
        <a:latin typeface="汉仪旗黑-50S" panose="00020600040101010101" charset="-122"/>
        <a:ea typeface="汉仪旗黑-50S" panose="00020600040101010101" charset="-122"/>
        <a:cs typeface="汉仪旗黑-50S" panose="00020600040101010101" charset="-122"/>
      </a:defRPr>
    </a:lvl2pPr>
    <a:lvl3pPr marL="914400" algn="l" defTabSz="914400" rtl="0" eaLnBrk="1" latinLnBrk="0" hangingPunct="1">
      <a:defRPr sz="1200" kern="1200">
        <a:solidFill>
          <a:schemeClr val="tx1"/>
        </a:solidFill>
        <a:latin typeface="汉仪旗黑-50S" panose="00020600040101010101" charset="-122"/>
        <a:ea typeface="汉仪旗黑-50S" panose="00020600040101010101" charset="-122"/>
        <a:cs typeface="汉仪旗黑-50S" panose="00020600040101010101" charset="-122"/>
      </a:defRPr>
    </a:lvl3pPr>
    <a:lvl4pPr marL="1371600" algn="l" defTabSz="914400" rtl="0" eaLnBrk="1" latinLnBrk="0" hangingPunct="1">
      <a:defRPr sz="1200" kern="1200">
        <a:solidFill>
          <a:schemeClr val="tx1"/>
        </a:solidFill>
        <a:latin typeface="汉仪旗黑-50S" panose="00020600040101010101" charset="-122"/>
        <a:ea typeface="汉仪旗黑-50S" panose="00020600040101010101" charset="-122"/>
        <a:cs typeface="汉仪旗黑-50S" panose="00020600040101010101" charset="-122"/>
      </a:defRPr>
    </a:lvl4pPr>
    <a:lvl5pPr marL="1828800" algn="l" defTabSz="914400" rtl="0" eaLnBrk="1" latinLnBrk="0" hangingPunct="1">
      <a:defRPr sz="1200" kern="1200">
        <a:solidFill>
          <a:schemeClr val="tx1"/>
        </a:solidFill>
        <a:latin typeface="汉仪旗黑-50S" panose="00020600040101010101" charset="-122"/>
        <a:ea typeface="汉仪旗黑-50S" panose="00020600040101010101" charset="-122"/>
        <a:cs typeface="汉仪旗黑-50S" panose="0002060004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2" name="矩形: 圆角 1"/>
          <p:cNvSpPr/>
          <p:nvPr userDrawn="1"/>
        </p:nvSpPr>
        <p:spPr>
          <a:xfrm>
            <a:off x="466628" y="1232453"/>
            <a:ext cx="3888187" cy="3395207"/>
          </a:xfrm>
          <a:prstGeom prst="roundRect">
            <a:avLst>
              <a:gd name="adj" fmla="val 3697"/>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zh-CN" altLang="en-US" sz="2400">
              <a:latin typeface="+mj-lt"/>
              <a:ea typeface="+mj-ea"/>
            </a:endParaRPr>
          </a:p>
        </p:txBody>
      </p:sp>
      <p:sp>
        <p:nvSpPr>
          <p:cNvPr id="3" name="图片占位符 4"/>
          <p:cNvSpPr>
            <a:spLocks noGrp="1"/>
          </p:cNvSpPr>
          <p:nvPr>
            <p:ph type="pic" sz="quarter" idx="10"/>
          </p:nvPr>
        </p:nvSpPr>
        <p:spPr>
          <a:xfrm>
            <a:off x="467621" y="1232780"/>
            <a:ext cx="3886201" cy="2016111"/>
          </a:xfrm>
          <a:prstGeom prst="roundRect">
            <a:avLst>
              <a:gd name="adj" fmla="val 5292"/>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
        <p:nvSpPr>
          <p:cNvPr id="9" name="任意多边形: 形状 8"/>
          <p:cNvSpPr/>
          <p:nvPr userDrawn="1"/>
        </p:nvSpPr>
        <p:spPr>
          <a:xfrm>
            <a:off x="0" y="3167743"/>
            <a:ext cx="1975758" cy="1975759"/>
          </a:xfrm>
          <a:custGeom>
            <a:avLst/>
            <a:gdLst>
              <a:gd name="connsiteX0" fmla="*/ 0 w 1975758"/>
              <a:gd name="connsiteY0" fmla="*/ 0 h 1975759"/>
              <a:gd name="connsiteX1" fmla="*/ 1975758 w 1975758"/>
              <a:gd name="connsiteY1" fmla="*/ 1975758 h 1975759"/>
              <a:gd name="connsiteX2" fmla="*/ 1975758 w 1975758"/>
              <a:gd name="connsiteY2" fmla="*/ 1975759 h 1975759"/>
              <a:gd name="connsiteX3" fmla="*/ 0 w 1975758"/>
              <a:gd name="connsiteY3" fmla="*/ 1975759 h 1975759"/>
            </a:gdLst>
            <a:ahLst/>
            <a:cxnLst>
              <a:cxn ang="0">
                <a:pos x="connsiteX0" y="connsiteY0"/>
              </a:cxn>
              <a:cxn ang="0">
                <a:pos x="connsiteX1" y="connsiteY1"/>
              </a:cxn>
              <a:cxn ang="0">
                <a:pos x="connsiteX2" y="connsiteY2"/>
              </a:cxn>
              <a:cxn ang="0">
                <a:pos x="connsiteX3" y="connsiteY3"/>
              </a:cxn>
            </a:cxnLst>
            <a:rect l="l" t="t" r="r" b="b"/>
            <a:pathLst>
              <a:path w="1975758" h="1975759">
                <a:moveTo>
                  <a:pt x="0" y="0"/>
                </a:moveTo>
                <a:cubicBezTo>
                  <a:pt x="1091181" y="0"/>
                  <a:pt x="1975758" y="884577"/>
                  <a:pt x="1975758" y="1975758"/>
                </a:cubicBezTo>
                <a:lnTo>
                  <a:pt x="1975758" y="1975759"/>
                </a:lnTo>
                <a:lnTo>
                  <a:pt x="0" y="1975759"/>
                </a:lnTo>
                <a:close/>
              </a:path>
            </a:pathLst>
          </a:cu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defTabSz="914400"/>
            <a:endParaRPr lang="zh-CN" altLang="en-US" sz="2400">
              <a:latin typeface="+mj-lt"/>
              <a:ea typeface="+mj-ea"/>
            </a:endParaRPr>
          </a:p>
        </p:txBody>
      </p:sp>
      <p:sp>
        <p:nvSpPr>
          <p:cNvPr id="3" name="图片占位符 6"/>
          <p:cNvSpPr>
            <a:spLocks noGrp="1"/>
          </p:cNvSpPr>
          <p:nvPr>
            <p:ph type="pic" sz="quarter" idx="10"/>
          </p:nvPr>
        </p:nvSpPr>
        <p:spPr>
          <a:xfrm>
            <a:off x="616937" y="1574031"/>
            <a:ext cx="2588400" cy="3302770"/>
          </a:xfrm>
          <a:custGeom>
            <a:avLst/>
            <a:gdLst>
              <a:gd name="connsiteX0" fmla="*/ 1294200 w 2588400"/>
              <a:gd name="connsiteY0" fmla="*/ 0 h 3302770"/>
              <a:gd name="connsiteX1" fmla="*/ 2588400 w 2588400"/>
              <a:gd name="connsiteY1" fmla="*/ 1294200 h 3302770"/>
              <a:gd name="connsiteX2" fmla="*/ 2588400 w 2588400"/>
              <a:gd name="connsiteY2" fmla="*/ 3302770 h 3302770"/>
              <a:gd name="connsiteX3" fmla="*/ 0 w 2588400"/>
              <a:gd name="connsiteY3" fmla="*/ 3302770 h 3302770"/>
              <a:gd name="connsiteX4" fmla="*/ 0 w 2588400"/>
              <a:gd name="connsiteY4" fmla="*/ 1294200 h 3302770"/>
              <a:gd name="connsiteX5" fmla="*/ 1294200 w 2588400"/>
              <a:gd name="connsiteY5" fmla="*/ 0 h 33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400" h="3302770">
                <a:moveTo>
                  <a:pt x="1294200" y="0"/>
                </a:moveTo>
                <a:cubicBezTo>
                  <a:pt x="2008967" y="0"/>
                  <a:pt x="2588400" y="579433"/>
                  <a:pt x="2588400" y="1294200"/>
                </a:cubicBezTo>
                <a:lnTo>
                  <a:pt x="2588400" y="3302770"/>
                </a:lnTo>
                <a:lnTo>
                  <a:pt x="0" y="3302770"/>
                </a:lnTo>
                <a:lnTo>
                  <a:pt x="0" y="1294200"/>
                </a:lnTo>
                <a:cubicBezTo>
                  <a:pt x="0" y="579433"/>
                  <a:pt x="579433" y="0"/>
                  <a:pt x="1294200" y="0"/>
                </a:cubicBezTo>
                <a:close/>
              </a:path>
            </a:pathLst>
          </a:custGeom>
        </p:spPr>
        <p:txBody>
          <a:bodyPr wrap="square">
            <a:noAutofit/>
          </a:bodyPr>
          <a:lstStyle/>
          <a:p>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228599" y="1012026"/>
            <a:ext cx="2667663" cy="1575788"/>
          </a:xfrm>
          <a:prstGeom prst="roundRect">
            <a:avLst>
              <a:gd name="adj" fmla="val 0"/>
            </a:avLst>
          </a:prstGeom>
        </p:spPr>
        <p:txBody>
          <a:bodyPr/>
          <a:lstStyle/>
          <a:p>
            <a:endParaRPr lang="zh-CN" altLang="en-US"/>
          </a:p>
        </p:txBody>
      </p:sp>
      <p:sp>
        <p:nvSpPr>
          <p:cNvPr id="3" name="图片占位符 2"/>
          <p:cNvSpPr>
            <a:spLocks noGrp="1"/>
          </p:cNvSpPr>
          <p:nvPr>
            <p:ph type="pic" sz="quarter" idx="11"/>
          </p:nvPr>
        </p:nvSpPr>
        <p:spPr>
          <a:xfrm>
            <a:off x="3238169" y="1027929"/>
            <a:ext cx="2667663" cy="1575788"/>
          </a:xfrm>
          <a:prstGeom prst="roundRect">
            <a:avLst>
              <a:gd name="adj" fmla="val 0"/>
            </a:avLst>
          </a:prstGeom>
        </p:spPr>
        <p:txBody>
          <a:bodyPr/>
          <a:lstStyle/>
          <a:p>
            <a:endParaRPr lang="zh-CN" altLang="en-US"/>
          </a:p>
        </p:txBody>
      </p:sp>
      <p:sp>
        <p:nvSpPr>
          <p:cNvPr id="4" name="图片占位符 2"/>
          <p:cNvSpPr>
            <a:spLocks noGrp="1"/>
          </p:cNvSpPr>
          <p:nvPr>
            <p:ph type="pic" sz="quarter" idx="12"/>
          </p:nvPr>
        </p:nvSpPr>
        <p:spPr>
          <a:xfrm>
            <a:off x="6247736" y="1027929"/>
            <a:ext cx="2667663" cy="1575788"/>
          </a:xfrm>
          <a:prstGeom prst="roundRect">
            <a:avLst>
              <a:gd name="adj" fmla="val 0"/>
            </a:avLst>
          </a:prstGeom>
        </p:spPr>
        <p:txBody>
          <a:bodyPr/>
          <a:lstStyle/>
          <a:p>
            <a:endParaRPr lang="zh-CN" altLang="en-US"/>
          </a:p>
        </p:txBody>
      </p:sp>
      <p:sp>
        <p:nvSpPr>
          <p:cNvPr id="5" name="矩形 4"/>
          <p:cNvSpPr/>
          <p:nvPr userDrawn="1"/>
        </p:nvSpPr>
        <p:spPr>
          <a:xfrm>
            <a:off x="0" y="4630366"/>
            <a:ext cx="9144000" cy="513134"/>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zh-CN" altLang="en-US" sz="2400">
              <a:latin typeface="+mj-lt"/>
              <a:ea typeface="+mj-ea"/>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
        <p:nvSpPr>
          <p:cNvPr id="2" name="图片占位符 2"/>
          <p:cNvSpPr>
            <a:spLocks noGrp="1"/>
          </p:cNvSpPr>
          <p:nvPr>
            <p:ph type="pic" sz="quarter" idx="10"/>
          </p:nvPr>
        </p:nvSpPr>
        <p:spPr>
          <a:xfrm>
            <a:off x="228601" y="3108049"/>
            <a:ext cx="2270761" cy="1425156"/>
          </a:xfrm>
          <a:prstGeom prst="roundRect">
            <a:avLst>
              <a:gd name="adj" fmla="val 0"/>
            </a:avLst>
          </a:prstGeom>
        </p:spPr>
        <p:txBody>
          <a:bodyPr/>
          <a:lstStyle/>
          <a:p>
            <a:endParaRPr lang="zh-CN" altLang="en-US"/>
          </a:p>
        </p:txBody>
      </p:sp>
      <p:sp>
        <p:nvSpPr>
          <p:cNvPr id="3" name="图片占位符 2"/>
          <p:cNvSpPr>
            <a:spLocks noGrp="1"/>
          </p:cNvSpPr>
          <p:nvPr>
            <p:ph type="pic" sz="quarter" idx="11"/>
          </p:nvPr>
        </p:nvSpPr>
        <p:spPr>
          <a:xfrm>
            <a:off x="2782981" y="2815254"/>
            <a:ext cx="3578041" cy="2010746"/>
          </a:xfrm>
          <a:prstGeom prst="roundRect">
            <a:avLst>
              <a:gd name="adj" fmla="val 0"/>
            </a:avLst>
          </a:prstGeom>
        </p:spPr>
        <p:txBody>
          <a:bodyPr/>
          <a:lstStyle/>
          <a:p>
            <a:endParaRPr lang="zh-CN" altLang="en-US"/>
          </a:p>
        </p:txBody>
      </p:sp>
      <p:sp>
        <p:nvSpPr>
          <p:cNvPr id="4" name="图片占位符 2"/>
          <p:cNvSpPr>
            <a:spLocks noGrp="1"/>
          </p:cNvSpPr>
          <p:nvPr>
            <p:ph type="pic" sz="quarter" idx="12"/>
          </p:nvPr>
        </p:nvSpPr>
        <p:spPr>
          <a:xfrm>
            <a:off x="6644641" y="3108049"/>
            <a:ext cx="2270761" cy="1425156"/>
          </a:xfrm>
          <a:prstGeom prst="roundRect">
            <a:avLst>
              <a:gd name="adj" fmla="val 0"/>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A2542D6-DF36-4FFF-9449-A8CBB500CC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7DBD1-4D0D-4464-B15A-849967CA57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latin typeface="汉仪旗黑-50S" panose="00020600040101010101" charset="-122"/>
                <a:ea typeface="汉仪旗黑-50S" panose="00020600040101010101" charset="-122"/>
                <a:cs typeface="汉仪旗黑-50S" panose="00020600040101010101" charset="-122"/>
              </a:defRPr>
            </a:lvl1pPr>
          </a:lstStyle>
          <a:p>
            <a:fld id="{1A2542D6-DF36-4FFF-9449-A8CBB500CC37}"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latin typeface="汉仪旗黑-50S" panose="00020600040101010101" charset="-122"/>
                <a:ea typeface="汉仪旗黑-50S" panose="00020600040101010101" charset="-122"/>
                <a:cs typeface="汉仪旗黑-50S" panose="00020600040101010101" charset="-122"/>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latin typeface="汉仪旗黑-50S" panose="00020600040101010101" charset="-122"/>
                <a:ea typeface="汉仪旗黑-50S" panose="00020600040101010101" charset="-122"/>
                <a:cs typeface="汉仪旗黑-50S" panose="00020600040101010101" charset="-122"/>
              </a:defRPr>
            </a:lvl1pPr>
          </a:lstStyle>
          <a:p>
            <a:fld id="{EF57DBD1-4D0D-4464-B15A-849967CA57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汉仪旗黑-50S" panose="00020600040101010101"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汉仪旗黑-50S" panose="00020600040101010101" charset="-122"/>
          <a:ea typeface="汉仪旗黑-50S" panose="00020600040101010101" charset="-122"/>
          <a:cs typeface="汉仪旗黑-50S" panose="00020600040101010101"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汉仪旗黑-50S" panose="00020600040101010101" charset="-122"/>
          <a:ea typeface="汉仪旗黑-50S" panose="00020600040101010101" charset="-122"/>
          <a:cs typeface="汉仪旗黑-50S" panose="0002060004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汉仪旗黑-50S" panose="00020600040101010101" charset="-122"/>
          <a:ea typeface="汉仪旗黑-50S" panose="00020600040101010101" charset="-122"/>
          <a:cs typeface="汉仪旗黑-50S" panose="00020600040101010101"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汉仪旗黑-50S" panose="00020600040101010101" charset="-122"/>
          <a:ea typeface="汉仪旗黑-50S" panose="00020600040101010101" charset="-122"/>
          <a:cs typeface="汉仪旗黑-50S" panose="00020600040101010101"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汉仪旗黑-50S" panose="00020600040101010101" charset="-122"/>
          <a:ea typeface="汉仪旗黑-50S" panose="00020600040101010101" charset="-122"/>
          <a:cs typeface="汉仪旗黑-50S" panose="00020600040101010101"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sv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image" Target="../media/image26.jpeg"/><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image" Target="../media/image28.jpeg"/><Relationship Id="rId1" Type="http://schemas.openxmlformats.org/officeDocument/2006/relationships/image" Target="../media/image2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60.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2343166" y="1174413"/>
            <a:ext cx="6436360" cy="1445260"/>
          </a:xfrm>
          <a:prstGeom prst="rect">
            <a:avLst/>
          </a:prstGeom>
          <a:noFill/>
        </p:spPr>
        <p:txBody>
          <a:bodyPr wrap="none" rtlCol="0">
            <a:spAutoFit/>
          </a:bodyPr>
          <a:lstStyle>
            <a:defPPr>
              <a:defRPr lang="en-US"/>
            </a:defPPr>
            <a:lvl1pPr defTabSz="914400">
              <a:defRPr sz="23900">
                <a:ln>
                  <a:gradFill>
                    <a:gsLst>
                      <a:gs pos="0">
                        <a:schemeClr val="accent1">
                          <a:alpha val="30000"/>
                        </a:schemeClr>
                      </a:gs>
                      <a:gs pos="100000">
                        <a:schemeClr val="accent1">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8800" b="1" dirty="0">
                <a:ln w="3175">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DAMFINAL</a:t>
            </a:r>
            <a:endParaRPr lang="en-US" altLang="zh-CN" sz="8800" b="1" dirty="0">
              <a:ln w="3175">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PA_矩形 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custDataLst>
              <p:tags r:id="rId1"/>
            </p:custDataLst>
          </p:nvPr>
        </p:nvSpPr>
        <p:spPr>
          <a:xfrm>
            <a:off x="2867025" y="1819275"/>
            <a:ext cx="5727065" cy="398780"/>
          </a:xfrm>
          <a:prstGeom prst="rect">
            <a:avLst/>
          </a:prstGeom>
        </p:spPr>
        <p:txBody>
          <a:bodyPr wrap="square">
            <a:spAutoFit/>
          </a:bodyPr>
          <a:lstStyle/>
          <a:p>
            <a:pPr defTabSz="685800">
              <a:defRPr/>
            </a:pPr>
            <a:r>
              <a:rPr lang="en-US" altLang="zh-CN" sz="2000" b="1"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Blood Glucose Level Time Series Prediction</a:t>
            </a:r>
            <a:endParaRPr lang="en-US" altLang="zh-CN" sz="2000" b="1"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2824047" y="2192765"/>
            <a:ext cx="6443443" cy="830997"/>
          </a:xfrm>
          <a:prstGeom prst="rect">
            <a:avLst/>
          </a:prstGeom>
          <a:noFill/>
        </p:spPr>
        <p:txBody>
          <a:bodyPr wrap="square" rtlCol="0">
            <a:spAutoFit/>
          </a:bodyPr>
          <a:lstStyle>
            <a:defPPr>
              <a:defRPr lang="en-US"/>
            </a:defPPr>
            <a:lvl1pPr algn="ctr">
              <a:defRPr sz="4800" b="1">
                <a:solidFill>
                  <a:schemeClr val="bg1"/>
                </a:solidFill>
                <a:effectLst>
                  <a:outerShdw blurRad="101600" dist="101600" dir="2700000" algn="tl">
                    <a:srgbClr val="000000">
                      <a:alpha val="43137"/>
                    </a:srgbClr>
                  </a:outerShdw>
                </a:effectLst>
                <a:latin typeface="+mj-lt"/>
              </a:defRPr>
            </a:lvl1pPr>
          </a:lstStyle>
          <a:p>
            <a:pPr algn="l"/>
            <a:r>
              <a:rPr lang="zh-CN" altLang="en-US" dirty="0">
                <a:solidFill>
                  <a:schemeClr val="tx1">
                    <a:lumMod val="95000"/>
                    <a:lumOff val="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血糖预测实验</a:t>
            </a:r>
            <a:endParaRPr lang="en-US" altLang="zh-CN" dirty="0">
              <a:solidFill>
                <a:schemeClr val="tx1">
                  <a:lumMod val="95000"/>
                  <a:lumOff val="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2867025" y="3199130"/>
            <a:ext cx="4794250" cy="1507490"/>
          </a:xfrm>
          <a:prstGeom prst="rect">
            <a:avLst/>
          </a:prstGeom>
        </p:spPr>
        <p:txBody>
          <a:bodyPr wrap="square">
            <a:noAutofit/>
          </a:bodyPr>
          <a:lstStyle/>
          <a:p>
            <a:pPr>
              <a:lnSpc>
                <a:spcPct val="15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小组</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成员：2151136朱开来</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5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2152967沈昊景</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5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2153051刘杰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5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2153604郭晓杰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5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PRE</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组员：</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2152967沈昊景</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50000"/>
              </a:lnSpc>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2153604郭晓杰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nSpc>
                <a:spcPct val="150000"/>
              </a:lnSpc>
            </a:pP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38" name="Oval 19"/>
          <p:cNvSpPr>
            <a:spLocks noChangeArrowheads="1"/>
          </p:cNvSpPr>
          <p:nvPr/>
        </p:nvSpPr>
        <p:spPr bwMode="auto">
          <a:xfrm>
            <a:off x="8932863" y="947739"/>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Oval 20"/>
          <p:cNvSpPr>
            <a:spLocks noChangeArrowheads="1"/>
          </p:cNvSpPr>
          <p:nvPr/>
        </p:nvSpPr>
        <p:spPr bwMode="auto">
          <a:xfrm>
            <a:off x="8815388" y="947739"/>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Oval 21"/>
          <p:cNvSpPr>
            <a:spLocks noChangeArrowheads="1"/>
          </p:cNvSpPr>
          <p:nvPr/>
        </p:nvSpPr>
        <p:spPr bwMode="auto">
          <a:xfrm>
            <a:off x="8932863" y="815976"/>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Oval 22"/>
          <p:cNvSpPr>
            <a:spLocks noChangeArrowheads="1"/>
          </p:cNvSpPr>
          <p:nvPr/>
        </p:nvSpPr>
        <p:spPr bwMode="auto">
          <a:xfrm>
            <a:off x="8815388" y="815976"/>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Oval 23"/>
          <p:cNvSpPr>
            <a:spLocks noChangeArrowheads="1"/>
          </p:cNvSpPr>
          <p:nvPr/>
        </p:nvSpPr>
        <p:spPr bwMode="auto">
          <a:xfrm>
            <a:off x="8932863" y="684214"/>
            <a:ext cx="39688" cy="4127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Oval 24"/>
          <p:cNvSpPr>
            <a:spLocks noChangeArrowheads="1"/>
          </p:cNvSpPr>
          <p:nvPr/>
        </p:nvSpPr>
        <p:spPr bwMode="auto">
          <a:xfrm>
            <a:off x="8815388" y="684214"/>
            <a:ext cx="39688" cy="4127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Oval 25"/>
          <p:cNvSpPr>
            <a:spLocks noChangeArrowheads="1"/>
          </p:cNvSpPr>
          <p:nvPr/>
        </p:nvSpPr>
        <p:spPr bwMode="auto">
          <a:xfrm>
            <a:off x="8932863" y="554039"/>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Oval 26"/>
          <p:cNvSpPr>
            <a:spLocks noChangeArrowheads="1"/>
          </p:cNvSpPr>
          <p:nvPr/>
        </p:nvSpPr>
        <p:spPr bwMode="auto">
          <a:xfrm>
            <a:off x="8815388" y="554039"/>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Oval 27"/>
          <p:cNvSpPr>
            <a:spLocks noChangeArrowheads="1"/>
          </p:cNvSpPr>
          <p:nvPr/>
        </p:nvSpPr>
        <p:spPr bwMode="auto">
          <a:xfrm>
            <a:off x="8932863" y="422276"/>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Oval 28"/>
          <p:cNvSpPr>
            <a:spLocks noChangeArrowheads="1"/>
          </p:cNvSpPr>
          <p:nvPr/>
        </p:nvSpPr>
        <p:spPr bwMode="auto">
          <a:xfrm>
            <a:off x="8815388" y="422276"/>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Oval 29"/>
          <p:cNvSpPr>
            <a:spLocks noChangeArrowheads="1"/>
          </p:cNvSpPr>
          <p:nvPr/>
        </p:nvSpPr>
        <p:spPr bwMode="auto">
          <a:xfrm>
            <a:off x="8932863" y="290514"/>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Oval 30"/>
          <p:cNvSpPr>
            <a:spLocks noChangeArrowheads="1"/>
          </p:cNvSpPr>
          <p:nvPr/>
        </p:nvSpPr>
        <p:spPr bwMode="auto">
          <a:xfrm>
            <a:off x="8815388" y="290514"/>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Oval 31"/>
          <p:cNvSpPr>
            <a:spLocks noChangeArrowheads="1"/>
          </p:cNvSpPr>
          <p:nvPr/>
        </p:nvSpPr>
        <p:spPr bwMode="auto">
          <a:xfrm>
            <a:off x="8932863" y="158751"/>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Oval 32"/>
          <p:cNvSpPr>
            <a:spLocks noChangeArrowheads="1"/>
          </p:cNvSpPr>
          <p:nvPr/>
        </p:nvSpPr>
        <p:spPr bwMode="auto">
          <a:xfrm>
            <a:off x="8815388" y="158751"/>
            <a:ext cx="39688" cy="3968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692523"/>
            <a:ext cx="2006974" cy="4013948"/>
          </a:xfrm>
          <a:custGeom>
            <a:avLst/>
            <a:gdLst>
              <a:gd name="connsiteX0" fmla="*/ 0 w 2006974"/>
              <a:gd name="connsiteY0" fmla="*/ 0 h 4013948"/>
              <a:gd name="connsiteX1" fmla="*/ 2006974 w 2006974"/>
              <a:gd name="connsiteY1" fmla="*/ 2006974 h 4013948"/>
              <a:gd name="connsiteX2" fmla="*/ 0 w 2006974"/>
              <a:gd name="connsiteY2" fmla="*/ 4013948 h 4013948"/>
              <a:gd name="connsiteX3" fmla="*/ 0 w 2006974"/>
              <a:gd name="connsiteY3" fmla="*/ 3010461 h 4013948"/>
              <a:gd name="connsiteX4" fmla="*/ 1003487 w 2006974"/>
              <a:gd name="connsiteY4" fmla="*/ 2006974 h 4013948"/>
              <a:gd name="connsiteX5" fmla="*/ 0 w 2006974"/>
              <a:gd name="connsiteY5" fmla="*/ 1003487 h 401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6974" h="4013948">
                <a:moveTo>
                  <a:pt x="0" y="0"/>
                </a:moveTo>
                <a:cubicBezTo>
                  <a:pt x="1108421" y="0"/>
                  <a:pt x="2006974" y="898553"/>
                  <a:pt x="2006974" y="2006974"/>
                </a:cubicBezTo>
                <a:cubicBezTo>
                  <a:pt x="2006974" y="3115395"/>
                  <a:pt x="1108421" y="4013948"/>
                  <a:pt x="0" y="4013948"/>
                </a:cubicBezTo>
                <a:lnTo>
                  <a:pt x="0" y="3010461"/>
                </a:lnTo>
                <a:cubicBezTo>
                  <a:pt x="554211" y="3010461"/>
                  <a:pt x="1003487" y="2561185"/>
                  <a:pt x="1003487" y="2006974"/>
                </a:cubicBezTo>
                <a:cubicBezTo>
                  <a:pt x="1003487" y="1452763"/>
                  <a:pt x="554211" y="1003487"/>
                  <a:pt x="0" y="1003487"/>
                </a:cubicBezTo>
                <a:close/>
              </a:path>
            </a:pathLst>
          </a:cu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295494" y="987594"/>
            <a:ext cx="298566" cy="298566"/>
          </a:xfrm>
          <a:prstGeom prst="ellipse">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圆角 5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182704" y="3220767"/>
            <a:ext cx="2745712" cy="1769263"/>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圆角 52"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255421" y="3216417"/>
            <a:ext cx="2745712" cy="1769263"/>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矩形: 圆角 5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6271967" y="3220506"/>
            <a:ext cx="2745712" cy="1769263"/>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矩形 5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bwMode="auto">
          <a:xfrm>
            <a:off x="228601" y="2788493"/>
            <a:ext cx="1024196" cy="707886"/>
          </a:xfrm>
          <a:prstGeom prst="rect">
            <a:avLst/>
          </a:prstGeom>
        </p:spPr>
        <p:txBody>
          <a:bodyPr wrap="square">
            <a:spAutoFit/>
          </a:bodyPr>
          <a:lstStyle/>
          <a:p>
            <a:pPr algn="ctr" defTabSz="914400"/>
            <a:r>
              <a:rPr lang="en-US" altLang="zh-CN" sz="4000">
                <a:ln w="3175">
                  <a:gradFill flip="none" rotWithShape="1">
                    <a:gsLst>
                      <a:gs pos="19000">
                        <a:schemeClr val="accent1">
                          <a:alpha val="43000"/>
                        </a:schemeClr>
                      </a:gs>
                      <a:gs pos="68000">
                        <a:schemeClr val="accent1">
                          <a:lumMod val="30000"/>
                          <a:lumOff val="70000"/>
                          <a:alpha val="22000"/>
                        </a:schemeClr>
                      </a:gs>
                    </a:gsLst>
                    <a:lin ang="5400000" scaled="1"/>
                    <a:tileRect/>
                  </a:gradFill>
                </a:ln>
                <a:no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4000">
              <a:ln w="3175">
                <a:gradFill flip="none" rotWithShape="1">
                  <a:gsLst>
                    <a:gs pos="19000">
                      <a:schemeClr val="accent1">
                        <a:alpha val="43000"/>
                      </a:schemeClr>
                    </a:gs>
                    <a:gs pos="68000">
                      <a:schemeClr val="accent1">
                        <a:lumMod val="30000"/>
                        <a:lumOff val="70000"/>
                        <a:alpha val="22000"/>
                      </a:schemeClr>
                    </a:gs>
                  </a:gsLst>
                  <a:lin ang="5400000" scaled="1"/>
                  <a:tileRect/>
                </a:gradFill>
              </a:ln>
              <a:no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矩形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bwMode="auto">
          <a:xfrm>
            <a:off x="3157780" y="2796242"/>
            <a:ext cx="1024196" cy="707886"/>
          </a:xfrm>
          <a:prstGeom prst="rect">
            <a:avLst/>
          </a:prstGeom>
        </p:spPr>
        <p:txBody>
          <a:bodyPr wrap="square">
            <a:spAutoFit/>
          </a:bodyPr>
          <a:lstStyle/>
          <a:p>
            <a:pPr algn="ctr" defTabSz="914400"/>
            <a:r>
              <a:rPr lang="en-US" altLang="zh-CN" sz="4000">
                <a:ln w="3175">
                  <a:gradFill flip="none" rotWithShape="1">
                    <a:gsLst>
                      <a:gs pos="19000">
                        <a:schemeClr val="accent1">
                          <a:alpha val="43000"/>
                        </a:schemeClr>
                      </a:gs>
                      <a:gs pos="68000">
                        <a:schemeClr val="accent1">
                          <a:lumMod val="30000"/>
                          <a:lumOff val="70000"/>
                          <a:alpha val="22000"/>
                        </a:schemeClr>
                      </a:gs>
                    </a:gsLst>
                    <a:lin ang="5400000" scaled="1"/>
                    <a:tileRect/>
                  </a:gradFill>
                </a:ln>
                <a:no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4000">
              <a:ln w="3175">
                <a:gradFill flip="none" rotWithShape="1">
                  <a:gsLst>
                    <a:gs pos="19000">
                      <a:schemeClr val="accent1">
                        <a:alpha val="43000"/>
                      </a:schemeClr>
                    </a:gs>
                    <a:gs pos="68000">
                      <a:schemeClr val="accent1">
                        <a:lumMod val="30000"/>
                        <a:lumOff val="70000"/>
                        <a:alpha val="22000"/>
                      </a:schemeClr>
                    </a:gs>
                  </a:gsLst>
                  <a:lin ang="5400000" scaled="1"/>
                  <a:tileRect/>
                </a:gradFill>
              </a:ln>
              <a:no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矩形 6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bwMode="auto">
          <a:xfrm>
            <a:off x="6148954" y="2803991"/>
            <a:ext cx="1024196" cy="707886"/>
          </a:xfrm>
          <a:prstGeom prst="rect">
            <a:avLst/>
          </a:prstGeom>
        </p:spPr>
        <p:txBody>
          <a:bodyPr wrap="square">
            <a:spAutoFit/>
          </a:bodyPr>
          <a:lstStyle/>
          <a:p>
            <a:pPr algn="ctr" defTabSz="914400"/>
            <a:r>
              <a:rPr lang="en-US" altLang="zh-CN" sz="4000">
                <a:ln w="3175">
                  <a:gradFill flip="none" rotWithShape="1">
                    <a:gsLst>
                      <a:gs pos="19000">
                        <a:schemeClr val="accent1">
                          <a:alpha val="43000"/>
                        </a:schemeClr>
                      </a:gs>
                      <a:gs pos="68000">
                        <a:schemeClr val="accent1">
                          <a:lumMod val="30000"/>
                          <a:lumOff val="70000"/>
                          <a:alpha val="22000"/>
                        </a:schemeClr>
                      </a:gs>
                    </a:gsLst>
                    <a:lin ang="5400000" scaled="1"/>
                    <a:tileRect/>
                  </a:gradFill>
                </a:ln>
                <a:no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4000">
              <a:ln w="3175">
                <a:gradFill flip="none" rotWithShape="1">
                  <a:gsLst>
                    <a:gs pos="19000">
                      <a:schemeClr val="accent1">
                        <a:alpha val="43000"/>
                      </a:schemeClr>
                    </a:gs>
                    <a:gs pos="68000">
                      <a:schemeClr val="accent1">
                        <a:lumMod val="30000"/>
                        <a:lumOff val="70000"/>
                        <a:alpha val="22000"/>
                      </a:schemeClr>
                    </a:gs>
                  </a:gsLst>
                  <a:lin ang="5400000" scaled="1"/>
                  <a:tileRect/>
                </a:gradFill>
              </a:ln>
              <a:no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文本框 75"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266518" y="3335320"/>
            <a:ext cx="2031325" cy="369332"/>
          </a:xfrm>
          <a:prstGeom prst="rect">
            <a:avLst/>
          </a:prstGeom>
          <a:noFill/>
        </p:spPr>
        <p:txBody>
          <a:bodyPr wrap="none" rtlCol="0">
            <a:spAutoFit/>
          </a:bodyPr>
          <a:lstStyle/>
          <a:p>
            <a:pPr lvl="0">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数据匹配和提取：</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252479" y="3701157"/>
            <a:ext cx="2534452" cy="1275670"/>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从汇总表中提取病人的基本信息（如</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ID</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、性别、年龄、身高、体重），并与每个病人的详细数据文件进行匹配。将汇总信息与详细数据结合，提供了全面的病人信息，方便后续分析。</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78" name="文本框 77"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76539" y="3331825"/>
            <a:ext cx="1569660" cy="369332"/>
          </a:xfrm>
          <a:prstGeom prst="rect">
            <a:avLst/>
          </a:prstGeom>
          <a:noFill/>
        </p:spPr>
        <p:txBody>
          <a:bodyPr wrap="none" rtlCol="0">
            <a:spAutoFit/>
          </a:bodyPr>
          <a:lstStyle/>
          <a:p>
            <a:pPr lvl="0">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时间列处理：</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337411" y="3709937"/>
            <a:ext cx="2577591" cy="790922"/>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将日期列拆分为时间列，使得时间信息更加明确和独立。有助于时间序列分析，方便按时间段进行数据统计和分析。</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80" name="文本框 79"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6431321" y="3351942"/>
            <a:ext cx="2031325" cy="369332"/>
          </a:xfrm>
          <a:prstGeom prst="rect">
            <a:avLst/>
          </a:prstGeom>
          <a:noFill/>
        </p:spPr>
        <p:txBody>
          <a:bodyPr wrap="none" rtlCol="0">
            <a:spAutoFit/>
          </a:bodyPr>
          <a:lstStyle/>
          <a:p>
            <a:pPr lvl="0">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数据清洗和填充：</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矩形 8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6450974" y="3705587"/>
            <a:ext cx="2577591" cy="790922"/>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处理空值，确保每个数据点都有明确的值。数据完整性得到保证，避免分析过程中因缺失值导致的问题。</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89" name="任意多边形: 形状 8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文本框 89"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217338"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清洗结果</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椭圆 91"/>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椭圆 92"/>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椭圆 93"/>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椭圆 94"/>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61024" y="824822"/>
            <a:ext cx="4137404" cy="1800225"/>
          </a:xfrm>
          <a:prstGeom prst="rect">
            <a:avLst/>
          </a:prstGeom>
          <a:noFill/>
          <a:ln>
            <a:noFill/>
          </a:ln>
        </p:spPr>
      </p:pic>
      <p:pic>
        <p:nvPicPr>
          <p:cNvPr id="13" name="图片 12"/>
          <p:cNvPicPr>
            <a:picLocks noChangeAspect="1"/>
          </p:cNvPicPr>
          <p:nvPr/>
        </p:nvPicPr>
        <p:blipFill>
          <a:blip r:embed="rId2"/>
          <a:stretch>
            <a:fillRect/>
          </a:stretch>
        </p:blipFill>
        <p:spPr>
          <a:xfrm>
            <a:off x="5195536" y="265554"/>
            <a:ext cx="3319180" cy="2542453"/>
          </a:xfrm>
          <a:prstGeom prst="rect">
            <a:avLst/>
          </a:prstGeom>
          <a:noFill/>
          <a:ln>
            <a:noFill/>
          </a:ln>
        </p:spPr>
      </p:pic>
      <p:sp>
        <p:nvSpPr>
          <p:cNvPr id="14" name="箭头: 右 13"/>
          <p:cNvSpPr/>
          <p:nvPr/>
        </p:nvSpPr>
        <p:spPr>
          <a:xfrm>
            <a:off x="4361204" y="1482618"/>
            <a:ext cx="978408" cy="484632"/>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rot="13500000">
            <a:off x="1529467" y="-2304291"/>
            <a:ext cx="6085066" cy="6085067"/>
          </a:xfrm>
          <a:custGeom>
            <a:avLst/>
            <a:gdLst>
              <a:gd name="connsiteX0" fmla="*/ 6085066 w 6085066"/>
              <a:gd name="connsiteY0" fmla="*/ 1044033 h 6085067"/>
              <a:gd name="connsiteX1" fmla="*/ 5130698 w 6085066"/>
              <a:gd name="connsiteY1" fmla="*/ 1998402 h 6085067"/>
              <a:gd name="connsiteX2" fmla="*/ 5130697 w 6085066"/>
              <a:gd name="connsiteY2" fmla="*/ 1998401 h 6085067"/>
              <a:gd name="connsiteX3" fmla="*/ 3564549 w 6085066"/>
              <a:gd name="connsiteY3" fmla="*/ 1349681 h 6085067"/>
              <a:gd name="connsiteX4" fmla="*/ 1349681 w 6085066"/>
              <a:gd name="connsiteY4" fmla="*/ 3564549 h 6085067"/>
              <a:gd name="connsiteX5" fmla="*/ 1998401 w 6085066"/>
              <a:gd name="connsiteY5" fmla="*/ 5130697 h 6085067"/>
              <a:gd name="connsiteX6" fmla="*/ 1998402 w 6085066"/>
              <a:gd name="connsiteY6" fmla="*/ 5130698 h 6085067"/>
              <a:gd name="connsiteX7" fmla="*/ 1044033 w 6085066"/>
              <a:gd name="connsiteY7" fmla="*/ 6085067 h 6085067"/>
              <a:gd name="connsiteX8" fmla="*/ 1044032 w 6085066"/>
              <a:gd name="connsiteY8" fmla="*/ 6085066 h 6085067"/>
              <a:gd name="connsiteX9" fmla="*/ 0 w 6085066"/>
              <a:gd name="connsiteY9" fmla="*/ 3564549 h 6085067"/>
              <a:gd name="connsiteX10" fmla="*/ 3564549 w 6085066"/>
              <a:gd name="connsiteY10" fmla="*/ 0 h 6085067"/>
              <a:gd name="connsiteX11" fmla="*/ 6085066 w 6085066"/>
              <a:gd name="connsiteY11" fmla="*/ 1044032 h 60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5066" h="6085067">
                <a:moveTo>
                  <a:pt x="6085066" y="1044033"/>
                </a:moveTo>
                <a:lnTo>
                  <a:pt x="5130698" y="1998402"/>
                </a:lnTo>
                <a:lnTo>
                  <a:pt x="5130697" y="1998401"/>
                </a:lnTo>
                <a:cubicBezTo>
                  <a:pt x="4729885" y="1597589"/>
                  <a:pt x="4176168" y="1349681"/>
                  <a:pt x="3564549" y="1349681"/>
                </a:cubicBezTo>
                <a:cubicBezTo>
                  <a:pt x="2341311" y="1349681"/>
                  <a:pt x="1349681" y="2341311"/>
                  <a:pt x="1349681" y="3564549"/>
                </a:cubicBezTo>
                <a:cubicBezTo>
                  <a:pt x="1349681" y="4176168"/>
                  <a:pt x="1597589" y="4729885"/>
                  <a:pt x="1998401" y="5130697"/>
                </a:cubicBezTo>
                <a:lnTo>
                  <a:pt x="1998402" y="5130698"/>
                </a:lnTo>
                <a:lnTo>
                  <a:pt x="1044033" y="6085067"/>
                </a:lnTo>
                <a:lnTo>
                  <a:pt x="1044032" y="6085066"/>
                </a:lnTo>
                <a:cubicBezTo>
                  <a:pt x="398975" y="5440010"/>
                  <a:pt x="0" y="4548872"/>
                  <a:pt x="0" y="3564549"/>
                </a:cubicBezTo>
                <a:cubicBezTo>
                  <a:pt x="0" y="1595903"/>
                  <a:pt x="1595903" y="0"/>
                  <a:pt x="3564549" y="0"/>
                </a:cubicBezTo>
                <a:cubicBezTo>
                  <a:pt x="4548872" y="0"/>
                  <a:pt x="5440009" y="398976"/>
                  <a:pt x="6085066" y="1044032"/>
                </a:cubicBezTo>
                <a:close/>
              </a:path>
            </a:pathLst>
          </a:custGeom>
          <a:gradFill flip="none" rotWithShape="1">
            <a:gsLst>
              <a:gs pos="18000">
                <a:schemeClr val="accent1">
                  <a:lumMod val="40000"/>
                  <a:lumOff val="60000"/>
                  <a:alpha val="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txBox="1"/>
          <p:nvPr/>
        </p:nvSpPr>
        <p:spPr>
          <a:xfrm>
            <a:off x="2616979" y="928916"/>
            <a:ext cx="3778599" cy="3770263"/>
          </a:xfrm>
          <a:prstGeom prst="rect">
            <a:avLst/>
          </a:prstGeom>
          <a:noFill/>
        </p:spPr>
        <p:txBody>
          <a:bodyPr wrap="none" rtlCol="0">
            <a:spAutoFit/>
          </a:bodyPr>
          <a:lstStyle>
            <a:defPPr>
              <a:defRPr lang="zh-CN"/>
            </a:defPPr>
            <a:lvl1pPr defTabSz="914400">
              <a:defRPr sz="41300">
                <a:ln>
                  <a:gradFill>
                    <a:gsLst>
                      <a:gs pos="0">
                        <a:schemeClr val="accent2">
                          <a:alpha val="30000"/>
                        </a:schemeClr>
                      </a:gs>
                      <a:gs pos="100000">
                        <a:schemeClr val="accent2">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文本框 3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1285396" y="2334723"/>
            <a:ext cx="6573211" cy="646331"/>
          </a:xfrm>
          <a:prstGeom prst="rect">
            <a:avLst/>
          </a:prstGeom>
          <a:noFill/>
        </p:spPr>
        <p:txBody>
          <a:bodyPr wrap="square" rtlCol="0">
            <a:spAutoFit/>
          </a:bodyPr>
          <a:lstStyle>
            <a:defPPr>
              <a:defRPr lang="en-US"/>
            </a:defPPr>
            <a:lvl1pPr>
              <a:defRPr sz="5400" b="1">
                <a:solidFill>
                  <a:schemeClr val="bg1"/>
                </a:solidFill>
                <a:effectLst/>
                <a:latin typeface="+mj-lt"/>
              </a:defRPr>
            </a:lvl1pPr>
          </a:lstStyle>
          <a:p>
            <a:pPr algn="ct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数据特征工程</a:t>
            </a:r>
            <a:endParaRPr lang="en-US" alt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CxnSpPr/>
          <p:nvPr/>
        </p:nvCxnSpPr>
        <p:spPr>
          <a:xfrm>
            <a:off x="4392387" y="3777342"/>
            <a:ext cx="35922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7" name="组合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7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 name="矩形 9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任意多边形: 形状 89"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圆角 4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280655" y="775912"/>
            <a:ext cx="2692587" cy="3736158"/>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72030" y="977650"/>
            <a:ext cx="2509835" cy="2846677"/>
          </a:xfrm>
          <a:prstGeom prst="rect">
            <a:avLst/>
          </a:prstGeom>
        </p:spPr>
        <p:txBody>
          <a:bodyPr wrap="square">
            <a:spAutoFit/>
          </a:bodyPr>
          <a:lstStyle/>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患者特征数据：</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Patient Number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患者编号</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Gender (Female=1, Male=2)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性别（女</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，男</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Age (years)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年龄（年）</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Height (m)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身高（米）</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Weight (kg)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体重（千克）</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BMI (kg/m2)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体质指数（千克</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平方米）</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Smoking History (pack year)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年数</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Alcohol Drinking History (drinker/non-drinker)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饮酒历史（喝酒</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不喝酒）</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93" name="椭圆 92"/>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椭圆 93"/>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椭圆 94"/>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椭圆 95"/>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圆角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225706" y="775912"/>
            <a:ext cx="2692587" cy="3736158"/>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317081" y="977650"/>
            <a:ext cx="2509835" cy="3077509"/>
          </a:xfrm>
          <a:prstGeom prst="rect">
            <a:avLst/>
          </a:prstGeom>
        </p:spPr>
        <p:txBody>
          <a:bodyPr wrap="square">
            <a:spAutoFit/>
          </a:bodyPr>
          <a:lstStyle/>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糖尿病相关信息：</a:t>
            </a:r>
            <a:endPar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Type of Diabetes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糖尿病类型</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Duration of diabetes (years)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糖尿病病程（年）</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Acute Diabetic Complications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急性糖尿病并发症</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Diabetic Macrovascular Complications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糖尿病大血管并发症</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Diabetic Microvascular Complications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糖尿病微血管并发症</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Comorbidities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合并症</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Hypoglycemic Agents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降血糖药物</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Other Agents (</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其他药物</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 name="矩形: 圆角 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6170744" y="775912"/>
            <a:ext cx="2692587" cy="3736158"/>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6262119" y="964418"/>
            <a:ext cx="2509835" cy="3503844"/>
          </a:xfrm>
          <a:prstGeom prst="rect">
            <a:avLst/>
          </a:prstGeom>
        </p:spPr>
        <p:txBody>
          <a:bodyPr wrap="square">
            <a:spAutoFit/>
          </a:bodyPr>
          <a:lstStyle/>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实验室测量数值：</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Fasting Plasma Glucose (mg/dl)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空腹血浆葡萄糖（毫克</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分升）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2-hour Postprandial Plasma Glucose (mg/dl)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餐后</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小时血浆葡萄糖（毫克</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分升）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Fasting C-peptide (nmol/L)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空腹</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肽（纳摩尔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2-hour Postprandial C-peptide (nmol/L)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餐后</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小时</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肽（纳摩尔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Fasting Insulin (</a:t>
            </a:r>
            <a:r>
              <a:rPr lang="en-US" altLang="zh-CN" sz="6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pmol</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空腹胰岛素（皮摩尔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2-hour Postprandial insulin (</a:t>
            </a:r>
            <a:r>
              <a:rPr lang="en-US" altLang="zh-CN" sz="6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pmol</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餐后</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小时胰岛素（皮摩尔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HbA1c (mmol/mol)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糖化血红蛋白（毫摩尔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Glycated Albumin (%)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糖化白蛋白（</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Total Cholesterol (mmol/L)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总胆固醇（毫摩尔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Triglyceride (mmol/L)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甘油三酯（毫摩尔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High-Density Lipoprotein Cholesterol (mmol/L)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高密度脂蛋白胆固醇（毫摩尔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Low-Density Lipoprotein Cholesterol (mmol/L)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低密度脂蛋白胆固醇（毫摩尔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Creatinine (</a:t>
            </a:r>
            <a:r>
              <a:rPr lang="en-US" altLang="zh-CN" sz="6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umol</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肌酐（微摩尔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Estimated Glomerular Filtration Rate (ml/min/1.73m2)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估算肾小球滤过率（毫升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分钟</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/1.73</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平方米）</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Uric Acid (mmol/L)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尿酸（毫摩尔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Blood Urea Nitrogen (mmol/L)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血尿素氮（毫摩尔</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升）</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Hypoglycemia (yes/no) (</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低血糖（是</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否）</a:t>
            </a:r>
            <a:r>
              <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6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2" name="文本框 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217338"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数据集中的数据</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280655" y="775912"/>
            <a:ext cx="3566131" cy="1720214"/>
          </a:xfrm>
          <a:prstGeom prst="roundRect">
            <a:avLst>
              <a:gd name="adj" fmla="val 557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圆角 62" descr="e7d195523061f1c09e9d68d7cf438b91ef959ecb14fc25d26BBA7F7DBC18E55DFF4014AF651F0BF2569D4B6C1DA7F1A4683A481403BD872FC687266AD13265C1DE7C373772FD8728ABDD69ADD03BFF5BE2862BC891DBB79EC8BF559950CE8C04104C442804C1D91198A24F87743D1022EC2B922C76D5F422A3ABFA816AEC1A7B10B5847ECA4E285BDA0C9B318320591D"/>
          <p:cNvSpPr/>
          <p:nvPr/>
        </p:nvSpPr>
        <p:spPr>
          <a:xfrm rot="5400000">
            <a:off x="4183454" y="1152911"/>
            <a:ext cx="5067501" cy="3316014"/>
          </a:xfrm>
          <a:prstGeom prst="roundRect">
            <a:avLst>
              <a:gd name="adj" fmla="val 50000"/>
            </a:avLst>
          </a:prstGeom>
          <a:gradFill>
            <a:gsLst>
              <a:gs pos="0">
                <a:schemeClr val="accent1">
                  <a:alpha val="0"/>
                </a:schemeClr>
              </a:gs>
              <a:gs pos="100000">
                <a:schemeClr val="accent1">
                  <a:alpha val="14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390815" y="998184"/>
            <a:ext cx="3455971" cy="1275670"/>
          </a:xfrm>
          <a:prstGeom prst="rect">
            <a:avLst/>
          </a:prstGeom>
        </p:spPr>
        <p:txBody>
          <a:bodyPr wrap="square">
            <a:spAutoFit/>
          </a:bodyPr>
          <a:lstStyle/>
          <a:p>
            <a:pPr fontAlgn="base">
              <a:lnSpc>
                <a:spcPct val="150000"/>
              </a:lnSpc>
              <a:spcBef>
                <a:spcPct val="0"/>
              </a:spcBef>
              <a:spcAft>
                <a:spcPct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Gender (Female=1, Male=2)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性别（女</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=1</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，男</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=2</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Age (years)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年龄（年）</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Height (m)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身高（米）</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Weight (kg)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体重（千克）</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BMI (kg/m2)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体质指数（千克</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平方米）</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77" name="矩形 76"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5059197" y="1495121"/>
            <a:ext cx="3426841" cy="2002792"/>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选择这些数据的原因：</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性别</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：性别影响胰岛素敏感性和血糖代谢，男女在体脂分布和激素水平上的差异会对血糖水平产生不同的影响</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年龄</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：随着年龄的增长，人体的代谢率和胰岛素敏感性都会发生变化，年龄是影响血糖水平的重要因素</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体质指数</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BMI</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BMI</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是身高和体重的综合指标，常用于评估肥胖程度。高</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BMI</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通常与胰岛素抵抗有关，这会显著影响血糖水平</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cxnSp>
        <p:nvCxnSpPr>
          <p:cNvPr id="86" name="直接连接符 85"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CxnSpPr/>
          <p:nvPr/>
        </p:nvCxnSpPr>
        <p:spPr>
          <a:xfrm>
            <a:off x="228601" y="4876800"/>
            <a:ext cx="8686801"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7" name="组合 8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7674730" y="4740168"/>
            <a:ext cx="1240670" cy="273266"/>
            <a:chOff x="7327504" y="599967"/>
            <a:chExt cx="1240670" cy="273266"/>
          </a:xfrm>
          <a:solidFill>
            <a:schemeClr val="tx1">
              <a:lumMod val="85000"/>
              <a:lumOff val="15000"/>
            </a:schemeClr>
          </a:solidFill>
        </p:grpSpPr>
        <p:sp>
          <p:nvSpPr>
            <p:cNvPr id="8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1" name="任意多边形: 形状 10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 name="文本框 10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404375"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需要这些数据：</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3" name="组合 102"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04" name="椭圆 103"/>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 name="椭圆 104"/>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6" name="椭圆 105"/>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 name="椭圆 1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rot="13500000">
            <a:off x="1529467" y="-2304291"/>
            <a:ext cx="6085066" cy="6085067"/>
          </a:xfrm>
          <a:custGeom>
            <a:avLst/>
            <a:gdLst>
              <a:gd name="connsiteX0" fmla="*/ 6085066 w 6085066"/>
              <a:gd name="connsiteY0" fmla="*/ 1044033 h 6085067"/>
              <a:gd name="connsiteX1" fmla="*/ 5130698 w 6085066"/>
              <a:gd name="connsiteY1" fmla="*/ 1998402 h 6085067"/>
              <a:gd name="connsiteX2" fmla="*/ 5130697 w 6085066"/>
              <a:gd name="connsiteY2" fmla="*/ 1998401 h 6085067"/>
              <a:gd name="connsiteX3" fmla="*/ 3564549 w 6085066"/>
              <a:gd name="connsiteY3" fmla="*/ 1349681 h 6085067"/>
              <a:gd name="connsiteX4" fmla="*/ 1349681 w 6085066"/>
              <a:gd name="connsiteY4" fmla="*/ 3564549 h 6085067"/>
              <a:gd name="connsiteX5" fmla="*/ 1998401 w 6085066"/>
              <a:gd name="connsiteY5" fmla="*/ 5130697 h 6085067"/>
              <a:gd name="connsiteX6" fmla="*/ 1998402 w 6085066"/>
              <a:gd name="connsiteY6" fmla="*/ 5130698 h 6085067"/>
              <a:gd name="connsiteX7" fmla="*/ 1044033 w 6085066"/>
              <a:gd name="connsiteY7" fmla="*/ 6085067 h 6085067"/>
              <a:gd name="connsiteX8" fmla="*/ 1044032 w 6085066"/>
              <a:gd name="connsiteY8" fmla="*/ 6085066 h 6085067"/>
              <a:gd name="connsiteX9" fmla="*/ 0 w 6085066"/>
              <a:gd name="connsiteY9" fmla="*/ 3564549 h 6085067"/>
              <a:gd name="connsiteX10" fmla="*/ 3564549 w 6085066"/>
              <a:gd name="connsiteY10" fmla="*/ 0 h 6085067"/>
              <a:gd name="connsiteX11" fmla="*/ 6085066 w 6085066"/>
              <a:gd name="connsiteY11" fmla="*/ 1044032 h 60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5066" h="6085067">
                <a:moveTo>
                  <a:pt x="6085066" y="1044033"/>
                </a:moveTo>
                <a:lnTo>
                  <a:pt x="5130698" y="1998402"/>
                </a:lnTo>
                <a:lnTo>
                  <a:pt x="5130697" y="1998401"/>
                </a:lnTo>
                <a:cubicBezTo>
                  <a:pt x="4729885" y="1597589"/>
                  <a:pt x="4176168" y="1349681"/>
                  <a:pt x="3564549" y="1349681"/>
                </a:cubicBezTo>
                <a:cubicBezTo>
                  <a:pt x="2341311" y="1349681"/>
                  <a:pt x="1349681" y="2341311"/>
                  <a:pt x="1349681" y="3564549"/>
                </a:cubicBezTo>
                <a:cubicBezTo>
                  <a:pt x="1349681" y="4176168"/>
                  <a:pt x="1597589" y="4729885"/>
                  <a:pt x="1998401" y="5130697"/>
                </a:cubicBezTo>
                <a:lnTo>
                  <a:pt x="1998402" y="5130698"/>
                </a:lnTo>
                <a:lnTo>
                  <a:pt x="1044033" y="6085067"/>
                </a:lnTo>
                <a:lnTo>
                  <a:pt x="1044032" y="6085066"/>
                </a:lnTo>
                <a:cubicBezTo>
                  <a:pt x="398975" y="5440010"/>
                  <a:pt x="0" y="4548872"/>
                  <a:pt x="0" y="3564549"/>
                </a:cubicBezTo>
                <a:cubicBezTo>
                  <a:pt x="0" y="1595903"/>
                  <a:pt x="1595903" y="0"/>
                  <a:pt x="3564549" y="0"/>
                </a:cubicBezTo>
                <a:cubicBezTo>
                  <a:pt x="4548872" y="0"/>
                  <a:pt x="5440009" y="398976"/>
                  <a:pt x="6085066" y="1044032"/>
                </a:cubicBezTo>
                <a:close/>
              </a:path>
            </a:pathLst>
          </a:custGeom>
          <a:gradFill flip="none" rotWithShape="1">
            <a:gsLst>
              <a:gs pos="18000">
                <a:schemeClr val="accent1">
                  <a:lumMod val="40000"/>
                  <a:lumOff val="60000"/>
                  <a:alpha val="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txBox="1"/>
          <p:nvPr/>
        </p:nvSpPr>
        <p:spPr>
          <a:xfrm>
            <a:off x="2616979" y="928916"/>
            <a:ext cx="3778599" cy="3770263"/>
          </a:xfrm>
          <a:prstGeom prst="rect">
            <a:avLst/>
          </a:prstGeom>
          <a:noFill/>
        </p:spPr>
        <p:txBody>
          <a:bodyPr wrap="none" rtlCol="0">
            <a:spAutoFit/>
          </a:bodyPr>
          <a:lstStyle>
            <a:defPPr>
              <a:defRPr lang="zh-CN"/>
            </a:defPPr>
            <a:lvl1pPr defTabSz="914400">
              <a:defRPr sz="41300">
                <a:ln>
                  <a:gradFill>
                    <a:gsLst>
                      <a:gs pos="0">
                        <a:schemeClr val="accent2">
                          <a:alpha val="30000"/>
                        </a:schemeClr>
                      </a:gs>
                      <a:gs pos="100000">
                        <a:schemeClr val="accent2">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文本框 3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1285396" y="2334723"/>
            <a:ext cx="6573211" cy="646331"/>
          </a:xfrm>
          <a:prstGeom prst="rect">
            <a:avLst/>
          </a:prstGeom>
          <a:noFill/>
        </p:spPr>
        <p:txBody>
          <a:bodyPr wrap="square" rtlCol="0">
            <a:spAutoFit/>
          </a:bodyPr>
          <a:lstStyle>
            <a:defPPr>
              <a:defRPr lang="en-US"/>
            </a:defPPr>
            <a:lvl1pPr>
              <a:defRPr sz="5400" b="1">
                <a:solidFill>
                  <a:schemeClr val="bg1"/>
                </a:solidFill>
                <a:effectLst/>
                <a:latin typeface="+mj-lt"/>
              </a:defRPr>
            </a:lvl1pPr>
          </a:lstStyle>
          <a:p>
            <a:pPr algn="ct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模型选择和实现</a:t>
            </a:r>
            <a:endParaRPr lang="en-US" alt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CxnSpPr/>
          <p:nvPr/>
        </p:nvCxnSpPr>
        <p:spPr>
          <a:xfrm>
            <a:off x="4392387" y="3777342"/>
            <a:ext cx="35922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7" name="组合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7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 name="矩形 9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114479" y="0"/>
            <a:ext cx="2029522" cy="514350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e7d195523061f1c0" descr="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任意多边形: 形状 5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8"/>
            <a:ext cx="3398164"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altLang="zh-CN" sz="2400" dirty="0">
                <a:latin typeface="微软雅黑" panose="020B0503020204020204" pitchFamily="34" charset="-122"/>
                <a:ea typeface="微软雅黑" panose="020B0503020204020204" pitchFamily="34" charset="-122"/>
                <a:sym typeface="微软雅黑" panose="020B0503020204020204" pitchFamily="34" charset="-122"/>
              </a:rPr>
              <a:t>Seq2Seq</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的基本原理</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50690" y="1486873"/>
            <a:ext cx="6843671" cy="3476625"/>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292614" y="646802"/>
            <a:ext cx="8170032" cy="548548"/>
          </a:xfrm>
          <a:prstGeom prst="rect">
            <a:avLst/>
          </a:prstGeom>
          <a:noFill/>
          <a:effectLst/>
        </p:spPr>
        <p:txBody>
          <a:bodyPr wrap="square">
            <a:spAutoFit/>
          </a:bodyPr>
          <a:lstStyle/>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Seq2Seq</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Sequence-to-Sequence</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）模型是一种深度学习模型，最初用于处理自然语言处理任务，如机器翻译和文本摘要。它的核心思想是将一个序列转换成另一个序列（如输出文本），并且这两个序列的长度可以不同。</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8" name="组合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9" name="椭圆 18"/>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 name="矩形 2"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076662" y="1748916"/>
            <a:ext cx="6391726" cy="2972289"/>
          </a:xfrm>
          <a:prstGeom prst="rect">
            <a:avLst/>
          </a:prstGeom>
          <a:noFill/>
          <a:effectLst/>
        </p:spPr>
        <p:txBody>
          <a:bodyPr wrap="square">
            <a:spAutoFit/>
          </a:bodyPr>
          <a:lstStyle/>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编码器</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解码器架构</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编码器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Encoder</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）：负责将输入序列编码为一个上下文向量（</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context vector</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），这个向量捕捉了输入序列的重要信息。</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解码器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Decoder</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）：利用编码器生成的上下文向量，解码器逐步生成目标序列的输出。</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循环神经网络（</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RNN</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在传统的</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Seq2Seq</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模型中，编码器和解码器通常使用</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RNN</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作为基本单元。</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注意力机制（</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Attention</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注意力机制是对</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Seq2Seq</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模型的一个重要改进，特别是处理长文本时。它允许模型在生成每个目标词时动态地“关注”输入序列的不同部分，以提高模型的性能和准确性。</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长短期记忆网络（</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LSTM</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门控循环单元（</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GRU</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为了解决传统</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RNN</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中的长期依赖问题，引入了</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LSTM</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和</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GRU</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等门控循环单元。这些模型结构能够更好地捕捉长期依赖关系，从而改善序列到序列任务的性能。</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114479" y="0"/>
            <a:ext cx="2029522" cy="514350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e7d195523061f1c0" descr="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任意多边形: 形状 5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7" y="277168"/>
            <a:ext cx="3671433"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altLang="zh-CN" sz="2400" dirty="0">
                <a:latin typeface="微软雅黑" panose="020B0503020204020204" pitchFamily="34" charset="-122"/>
                <a:ea typeface="微软雅黑" panose="020B0503020204020204" pitchFamily="34" charset="-122"/>
                <a:sym typeface="微软雅黑" panose="020B0503020204020204" pitchFamily="34" charset="-122"/>
              </a:rPr>
              <a:t>LSTM</a:t>
            </a:r>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主要组件</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937021" y="627580"/>
            <a:ext cx="5088355" cy="3476625"/>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18624" y="1000268"/>
            <a:ext cx="3772777" cy="2972289"/>
          </a:xfrm>
          <a:prstGeom prst="rect">
            <a:avLst/>
          </a:prstGeom>
          <a:noFill/>
          <a:effectLst/>
        </p:spPr>
        <p:txBody>
          <a:bodyPr wrap="square">
            <a:spAutoFit/>
          </a:bodyPr>
          <a:lstStyle/>
          <a:p>
            <a:pPr>
              <a:lnSpc>
                <a:spcPct val="150000"/>
              </a:lnSpc>
              <a:buClr>
                <a:srgbClr val="E7E6E6">
                  <a:lumMod val="10000"/>
                </a:srgbClr>
              </a:buCl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输入门（</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Input Gate</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l-GR"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σ</a:t>
            </a:r>
            <a:r>
              <a:rPr lang="zh-CN" altLang="el-GR"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控制有多少新信息可以进入记忆细胞（</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cell state</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遗忘门（</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Forget Gate</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l-GR"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σ</a:t>
            </a:r>
            <a:r>
              <a:rPr lang="zh-CN" altLang="el-GR"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控制有多少以前的记忆细胞状态被保留到当前状态</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候选记忆细胞（</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Candidate Cell State</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tan h</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生成新的候选记忆细胞状态，添加到当前状态中</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记忆细胞状态更新（</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Cell State Update</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更新后的记忆细胞状态</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输出门（</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Output Gate</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l-GR"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σ</a:t>
            </a:r>
            <a:r>
              <a:rPr lang="zh-CN" altLang="el-GR"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控制有多少记忆细胞状态输出到隐藏状态</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隐藏状态更新（</a:t>
            </a:r>
            <a:r>
              <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Hidden State Update</a:t>
            </a:r>
            <a:r>
              <a:rPr lang="zh-CN" altLang="en-US"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105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更新后的隐藏状态</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8" name="组合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9" name="椭圆 18"/>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14210" y="627580"/>
            <a:ext cx="5133975" cy="3514725"/>
          </a:xfrm>
          <a:prstGeom prst="rect">
            <a:avLst/>
          </a:prstGeom>
        </p:spPr>
      </p:pic>
      <p:sp>
        <p:nvSpPr>
          <p:cNvPr id="3" name="矩形 2"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4656395" y="4171740"/>
            <a:ext cx="8170032" cy="790922"/>
          </a:xfrm>
          <a:prstGeom prst="rect">
            <a:avLst/>
          </a:prstGeom>
          <a:noFill/>
          <a:effectLst/>
        </p:spPr>
        <p:txBody>
          <a:bodyPr wrap="square">
            <a:spAutoFit/>
          </a:bodyPr>
          <a:lstStyle/>
          <a:p>
            <a:pPr>
              <a:lnSpc>
                <a:spcPct val="150000"/>
              </a:lnSpc>
              <a:buClr>
                <a:srgbClr val="E7E6E6">
                  <a:lumMod val="10000"/>
                </a:srgbClr>
              </a:buClr>
            </a:pP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Layer</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：网络层，通常是神经元层。</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Componentwise</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：表示逐元素操作。</a:t>
            </a:r>
            <a:endPar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复制（</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Copy</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）和连接（</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Concatenate</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）：表示数据的复制和拼接操作。</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椭圆 39"/>
          <p:cNvSpPr/>
          <p:nvPr/>
        </p:nvSpPr>
        <p:spPr>
          <a:xfrm>
            <a:off x="117506" y="1270723"/>
            <a:ext cx="3352319" cy="3352319"/>
          </a:xfrm>
          <a:prstGeom prst="ellipse">
            <a:avLst/>
          </a:prstGeom>
          <a:noFill/>
          <a:ln w="3175">
            <a:solidFill>
              <a:schemeClr val="accent1">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4867274" y="1521568"/>
            <a:ext cx="3170203" cy="790922"/>
          </a:xfrm>
          <a:prstGeom prst="rect">
            <a:avLst/>
          </a:prstGeom>
        </p:spPr>
        <p:txBody>
          <a:bodyPr wrap="square">
            <a:spAutoFit/>
          </a:bodyPr>
          <a:lstStyle/>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window_size</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时间窗口大小，决定了每次输入到模型中的时间序列长度。</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pre_len</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预测未来数据的长度。</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49" name="矩形 4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117506" y="2171210"/>
            <a:ext cx="4618439" cy="2487540"/>
          </a:xfrm>
          <a:prstGeom prst="rect">
            <a:avLst/>
          </a:prstGeom>
        </p:spPr>
        <p:txBody>
          <a:bodyPr wrap="square">
            <a:spAutoFit/>
          </a:bodyPr>
          <a:lstStyle/>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lr</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学习率，</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控制模型权重更新的步长。</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drop_out</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随机丢弃率</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，防止过拟合，通过随机丢弃一部分神经元。</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-epochs :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训练轮次</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，模型训练的完整周期数。</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batch_size</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批次大小，</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每次更新模型时使用的样本数量。</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save_path</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模型保存路径，用于保存训练后的模型。</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hidden_size</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隐藏层单元数，</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LSTM</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隐藏层的神经元数量。</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kernel_sizes</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卷积核大小，</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卷积层的核大小。</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layer_num</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层数，</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LSTM</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的层数。</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z="1050" b="1"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use_gpu</a:t>
            </a: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是否使用</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GPU</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进行训练。</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-device :</a:t>
            </a: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设备号，</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指定使用哪一个</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GPU</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进行训练（如果有多个</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GPU</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2" name="任意多边形: 形状 6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文本框 6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82137" y="124256"/>
            <a:ext cx="3164798" cy="400110"/>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算法参数</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椭圆 64"/>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椭圆 65"/>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椭圆 66"/>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椭圆 67"/>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01662" y="712909"/>
            <a:ext cx="3597167" cy="808659"/>
          </a:xfrm>
          <a:prstGeom prst="rect">
            <a:avLst/>
          </a:prstGeom>
          <a:noFill/>
          <a:ln>
            <a:noFill/>
          </a:ln>
        </p:spPr>
      </p:pic>
      <p:pic>
        <p:nvPicPr>
          <p:cNvPr id="6" name="图片 5"/>
          <p:cNvPicPr>
            <a:picLocks noChangeAspect="1"/>
          </p:cNvPicPr>
          <p:nvPr/>
        </p:nvPicPr>
        <p:blipFill>
          <a:blip r:embed="rId2"/>
          <a:stretch>
            <a:fillRect/>
          </a:stretch>
        </p:blipFill>
        <p:spPr>
          <a:xfrm>
            <a:off x="4801662" y="2571750"/>
            <a:ext cx="4196892" cy="2247270"/>
          </a:xfrm>
          <a:prstGeom prst="rect">
            <a:avLst/>
          </a:prstGeom>
          <a:noFill/>
          <a:ln>
            <a:noFill/>
          </a:ln>
        </p:spPr>
      </p:pic>
      <p:sp>
        <p:nvSpPr>
          <p:cNvPr id="9" name="椭圆 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1587210" y="0"/>
            <a:ext cx="2453268" cy="2453268"/>
          </a:xfrm>
          <a:prstGeom prst="ellipse">
            <a:avLst/>
          </a:prstGeom>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114479" y="0"/>
            <a:ext cx="2029522" cy="514350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4480688" y="1"/>
            <a:ext cx="4330573" cy="5143500"/>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706931" y="38482"/>
            <a:ext cx="3982410" cy="5041572"/>
          </a:xfrm>
          <a:prstGeom prst="rect">
            <a:avLst/>
          </a:prstGeom>
          <a:noFill/>
          <a:ln>
            <a:noFill/>
          </a:ln>
        </p:spPr>
      </p:pic>
      <p:sp>
        <p:nvSpPr>
          <p:cNvPr id="2" name="e7d195523061f1c0" descr="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任意多边形: 形状 5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16244" y="28231"/>
            <a:ext cx="3671433" cy="369332"/>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标准化</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679346" y="90976"/>
            <a:ext cx="2724150" cy="809261"/>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en-US" altLang="zh-CN"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fit</a:t>
            </a: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方法</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计算输入数据的均值和标准差。</a:t>
            </a:r>
            <a:endPar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data.mean</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(0)</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计算每个特征的均值。</a:t>
            </a:r>
            <a:endPar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data.std</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(0)</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计算每个特征的标准差。</a:t>
            </a:r>
            <a:endPar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计算结果分别保存在</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self.mean</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和</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self.std</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中。</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8" name="组合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9" name="椭圆 18"/>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 name="矩形 5"/>
          <p:cNvSpPr/>
          <p:nvPr/>
        </p:nvSpPr>
        <p:spPr>
          <a:xfrm>
            <a:off x="4934607" y="681020"/>
            <a:ext cx="1508234" cy="48752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1" name="矩形 10"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430657" y="2913504"/>
            <a:ext cx="3317193" cy="1729833"/>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en-US" altLang="zh-CN" sz="900" b="1"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inverse_transform</a:t>
            </a:r>
            <a:r>
              <a:rPr lang="zh-CN" altLang="en-US" sz="9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方法</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将标准化后的数据还原为原始数据。同样将存储的均值和标准差转换为与输入数据类型和设备一致的</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Tensor</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如果输入数据的最后一个维度与均值的维度不一致，取均值和标准差的最后一个元素（适用于处理单一特征的情况）。</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逆标准化公式为 </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(data * std) + mean</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，将每个特征值乘以标准差，再加上均值。</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返回还原后的数据。</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矩形 12"/>
          <p:cNvSpPr/>
          <p:nvPr/>
        </p:nvSpPr>
        <p:spPr>
          <a:xfrm>
            <a:off x="4936978" y="1259907"/>
            <a:ext cx="3351677" cy="165359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4951624" y="3004864"/>
            <a:ext cx="2040935" cy="198509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6" name="直接箭头连接符 15"/>
          <p:cNvCxnSpPr>
            <a:stCxn id="6" idx="1"/>
          </p:cNvCxnSpPr>
          <p:nvPr/>
        </p:nvCxnSpPr>
        <p:spPr>
          <a:xfrm flipH="1" flipV="1">
            <a:off x="3758757" y="558620"/>
            <a:ext cx="1175850" cy="366164"/>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p:nvPr/>
        </p:nvCxnSpPr>
        <p:spPr>
          <a:xfrm flipH="1" flipV="1">
            <a:off x="3005139" y="1730181"/>
            <a:ext cx="1905465" cy="27026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p:cNvCxnSpPr>
            <a:endCxn id="11" idx="3"/>
          </p:cNvCxnSpPr>
          <p:nvPr/>
        </p:nvCxnSpPr>
        <p:spPr>
          <a:xfrm flipH="1" flipV="1">
            <a:off x="3747850" y="3778421"/>
            <a:ext cx="983061" cy="144077"/>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486281" y="1101955"/>
            <a:ext cx="2724150" cy="993926"/>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en-US" altLang="zh-CN"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transform</a:t>
            </a: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方法</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标准化输入数据。</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将存储的均值和标准差转换为与输入数据类型和设备一致的</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Tensor</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标准化公式为 </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(data - mean) / std</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，将每个特征值减去 均值，再除以标准差。</a:t>
            </a:r>
            <a:endPar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返回标准化后的数据。</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114479" y="0"/>
            <a:ext cx="2029522" cy="514350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e7d195523061f1c0" descr="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任意多边形: 形状 5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16244" y="28231"/>
            <a:ext cx="3671433" cy="369332"/>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数据加载器</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486281" y="362689"/>
            <a:ext cx="2724150" cy="255263"/>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准备和加载时间序列预测模型的训练、验证和测试数据</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8" name="组合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9" name="椭圆 18"/>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矩形 10"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4755664" y="3281366"/>
            <a:ext cx="3317193" cy="1314334"/>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zh-CN" altLang="en-US" sz="9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数据预处理</a:t>
            </a:r>
            <a:endParaRPr lang="en-US" altLang="zh-CN" sz="9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删除原始数据中的时间戳列，并将时间信息分解为 </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Hour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和 </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Minute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列。</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将特定的特征列和目标列提取出来，并将它们合并成 </a:t>
            </a:r>
            <a:r>
              <a:rPr lang="en-US" altLang="zh-CN" sz="9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full_data</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数组。</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16" name="直接箭头连接符 15"/>
          <p:cNvCxnSpPr>
            <a:endCxn id="65" idx="3"/>
          </p:cNvCxnSpPr>
          <p:nvPr/>
        </p:nvCxnSpPr>
        <p:spPr>
          <a:xfrm flipH="1" flipV="1">
            <a:off x="4210431" y="490321"/>
            <a:ext cx="700145" cy="5545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a:endCxn id="17" idx="3"/>
          </p:cNvCxnSpPr>
          <p:nvPr/>
        </p:nvCxnSpPr>
        <p:spPr>
          <a:xfrm flipH="1" flipV="1">
            <a:off x="4146331" y="1436345"/>
            <a:ext cx="768975" cy="549462"/>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p:cNvCxnSpPr>
            <a:endCxn id="11" idx="1"/>
          </p:cNvCxnSpPr>
          <p:nvPr/>
        </p:nvCxnSpPr>
        <p:spPr>
          <a:xfrm>
            <a:off x="4069502" y="3878317"/>
            <a:ext cx="686162" cy="6021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2089253" y="1124047"/>
            <a:ext cx="2057078" cy="624595"/>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文件读取和合并</a:t>
            </a:r>
            <a:endParaRPr lang="en-US" altLang="zh-CN"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通过循环读取</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CSV</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文件</a:t>
            </a:r>
            <a:endPar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将每个</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CSV</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文件读取为</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DataFrame</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870726" y="173762"/>
            <a:ext cx="3331080" cy="664933"/>
          </a:xfrm>
          <a:prstGeom prst="rect">
            <a:avLst/>
          </a:prstGeom>
        </p:spPr>
      </p:pic>
      <p:pic>
        <p:nvPicPr>
          <p:cNvPr id="15" name="图片 14"/>
          <p:cNvPicPr>
            <a:picLocks noChangeAspect="1"/>
          </p:cNvPicPr>
          <p:nvPr/>
        </p:nvPicPr>
        <p:blipFill>
          <a:blip r:embed="rId2"/>
          <a:stretch>
            <a:fillRect/>
          </a:stretch>
        </p:blipFill>
        <p:spPr>
          <a:xfrm>
            <a:off x="4868379" y="882008"/>
            <a:ext cx="3317193" cy="2109089"/>
          </a:xfrm>
          <a:prstGeom prst="rect">
            <a:avLst/>
          </a:prstGeom>
        </p:spPr>
      </p:pic>
      <p:pic>
        <p:nvPicPr>
          <p:cNvPr id="23" name="图片 22"/>
          <p:cNvPicPr>
            <a:picLocks noChangeAspect="1"/>
          </p:cNvPicPr>
          <p:nvPr/>
        </p:nvPicPr>
        <p:blipFill>
          <a:blip r:embed="rId3"/>
          <a:stretch>
            <a:fillRect/>
          </a:stretch>
        </p:blipFill>
        <p:spPr>
          <a:xfrm>
            <a:off x="1180099" y="2093199"/>
            <a:ext cx="2889403" cy="2959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文本框 128"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105185" y="3199423"/>
            <a:ext cx="4924810" cy="1107996"/>
          </a:xfrm>
          <a:prstGeom prst="rect">
            <a:avLst/>
          </a:prstGeom>
          <a:noFill/>
        </p:spPr>
        <p:txBody>
          <a:bodyPr wrap="none" rtlCol="0">
            <a:spAutoFit/>
          </a:bodyPr>
          <a:lstStyle>
            <a:defPPr>
              <a:defRPr lang="en-US"/>
            </a:defPPr>
            <a:lvl1pPr defTabSz="914400">
              <a:defRPr sz="23900">
                <a:ln>
                  <a:gradFill>
                    <a:gsLst>
                      <a:gs pos="0">
                        <a:schemeClr val="accent1">
                          <a:alpha val="30000"/>
                        </a:schemeClr>
                      </a:gs>
                      <a:gs pos="100000">
                        <a:schemeClr val="accent1">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6600" b="1" dirty="0">
                <a:ln w="3175">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CONTENTS</a:t>
            </a:r>
            <a:endParaRPr lang="en-US" altLang="zh-CN" sz="6600" b="1" dirty="0">
              <a:ln w="3175">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任意多边形: 形状 4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2" y="2"/>
            <a:ext cx="2079525" cy="2153643"/>
          </a:xfrm>
          <a:custGeom>
            <a:avLst/>
            <a:gdLst>
              <a:gd name="connsiteX0" fmla="*/ 1000733 w 2079525"/>
              <a:gd name="connsiteY0" fmla="*/ 0 h 2153643"/>
              <a:gd name="connsiteX1" fmla="*/ 2079525 w 2079525"/>
              <a:gd name="connsiteY1" fmla="*/ 0 h 2153643"/>
              <a:gd name="connsiteX2" fmla="*/ 142542 w 2079525"/>
              <a:gd name="connsiteY2" fmla="*/ 2146445 h 2153643"/>
              <a:gd name="connsiteX3" fmla="*/ 0 w 2079525"/>
              <a:gd name="connsiteY3" fmla="*/ 2153643 h 2153643"/>
              <a:gd name="connsiteX4" fmla="*/ 0 w 2079525"/>
              <a:gd name="connsiteY4" fmla="*/ 1074850 h 2153643"/>
              <a:gd name="connsiteX5" fmla="*/ 32241 w 2079525"/>
              <a:gd name="connsiteY5" fmla="*/ 1073222 h 2153643"/>
              <a:gd name="connsiteX6" fmla="*/ 1000733 w 2079525"/>
              <a:gd name="connsiteY6" fmla="*/ 0 h 215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9525" h="2153643">
                <a:moveTo>
                  <a:pt x="1000733" y="0"/>
                </a:moveTo>
                <a:lnTo>
                  <a:pt x="2079525" y="0"/>
                </a:lnTo>
                <a:cubicBezTo>
                  <a:pt x="2079525" y="1117126"/>
                  <a:pt x="1230517" y="2035955"/>
                  <a:pt x="142542" y="2146445"/>
                </a:cubicBezTo>
                <a:lnTo>
                  <a:pt x="0" y="2153643"/>
                </a:lnTo>
                <a:lnTo>
                  <a:pt x="0" y="1074850"/>
                </a:lnTo>
                <a:lnTo>
                  <a:pt x="32241" y="1073222"/>
                </a:lnTo>
                <a:cubicBezTo>
                  <a:pt x="576228" y="1017977"/>
                  <a:pt x="1000733" y="558563"/>
                  <a:pt x="1000733" y="0"/>
                </a:cubicBezTo>
                <a:close/>
              </a:path>
            </a:pathLst>
          </a:cu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文本框 34"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5214560" y="421560"/>
            <a:ext cx="3517708" cy="430887"/>
          </a:xfrm>
          <a:prstGeom prst="rect">
            <a:avLst/>
          </a:prstGeom>
          <a:noFill/>
        </p:spPr>
        <p:txBody>
          <a:bodyPr wrap="square" rtlCol="0">
            <a:spAutoFit/>
          </a:bodyPr>
          <a:lstStyle/>
          <a:p>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领域知识理解</a:t>
            </a:r>
            <a:endParaRPr lang="en-US" altLang="zh-CN"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文本框 55"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p:cNvSpPr txBox="1"/>
          <p:nvPr/>
        </p:nvSpPr>
        <p:spPr>
          <a:xfrm>
            <a:off x="4506867" y="412807"/>
            <a:ext cx="911423" cy="477054"/>
          </a:xfrm>
          <a:prstGeom prst="rect">
            <a:avLst/>
          </a:prstGeom>
          <a:noFill/>
        </p:spPr>
        <p:txBody>
          <a:bodyPr wrap="square" rtlCol="0">
            <a:spAutoFit/>
          </a:bodyPr>
          <a:lstStyle/>
          <a:p>
            <a:pPr algn="ctr"/>
            <a:r>
              <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01</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文本框 83"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437607" y="2428102"/>
            <a:ext cx="3773103" cy="830997"/>
          </a:xfrm>
          <a:prstGeom prst="rect">
            <a:avLst/>
          </a:prstGeom>
          <a:noFill/>
        </p:spPr>
        <p:txBody>
          <a:bodyPr wrap="square" rtlCol="0">
            <a:spAutoFit/>
          </a:bodyPr>
          <a:lstStyle>
            <a:defPPr>
              <a:defRPr lang="en-US"/>
            </a:defPPr>
            <a:lvl1pPr algn="ctr">
              <a:defRPr sz="4800" b="1">
                <a:solidFill>
                  <a:schemeClr val="bg1"/>
                </a:solidFill>
                <a:effectLst>
                  <a:outerShdw blurRad="101600" dist="101600" dir="2700000" algn="tl">
                    <a:srgbClr val="000000">
                      <a:alpha val="43137"/>
                    </a:srgbClr>
                  </a:outerShdw>
                </a:effectLst>
                <a:latin typeface="+mj-lt"/>
              </a:defRPr>
            </a:lvl1pPr>
          </a:lstStyle>
          <a:p>
            <a:pPr algn="l"/>
            <a:r>
              <a:rPr lang="en-US" altLang="zh-CN" dirty="0">
                <a:solidFill>
                  <a:schemeClr val="tx1">
                    <a:lumMod val="95000"/>
                    <a:lumOff val="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CONTENTS</a:t>
            </a:r>
            <a:endParaRPr lang="en-US" altLang="zh-CN" dirty="0">
              <a:solidFill>
                <a:schemeClr val="tx1">
                  <a:lumMod val="95000"/>
                  <a:lumOff val="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椭圆 8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2810130" y="2185506"/>
            <a:ext cx="242596" cy="242596"/>
          </a:xfrm>
          <a:prstGeom prst="ellipse">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文本框 9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5214560" y="1072422"/>
            <a:ext cx="2617590" cy="430887"/>
          </a:xfrm>
          <a:prstGeom prst="rect">
            <a:avLst/>
          </a:prstGeom>
          <a:noFill/>
        </p:spPr>
        <p:txBody>
          <a:bodyPr wrap="square" rtlCol="0">
            <a:spAutoFit/>
          </a:bodyPr>
          <a:lstStyle/>
          <a:p>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数据收集和预处理</a:t>
            </a:r>
            <a:endParaRPr lang="en-US" altLang="zh-CN"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文本框 94"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p:cNvSpPr txBox="1"/>
          <p:nvPr/>
        </p:nvSpPr>
        <p:spPr>
          <a:xfrm>
            <a:off x="4506866" y="1049339"/>
            <a:ext cx="911423" cy="477054"/>
          </a:xfrm>
          <a:prstGeom prst="rect">
            <a:avLst/>
          </a:prstGeom>
          <a:noFill/>
        </p:spPr>
        <p:txBody>
          <a:bodyPr wrap="square" rtlCol="0">
            <a:spAutoFit/>
          </a:bodyPr>
          <a:lstStyle/>
          <a:p>
            <a:pPr algn="ctr"/>
            <a:r>
              <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02</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文本框 9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5214560" y="1723284"/>
            <a:ext cx="3491833" cy="430887"/>
          </a:xfrm>
          <a:prstGeom prst="rect">
            <a:avLst/>
          </a:prstGeom>
          <a:noFill/>
        </p:spPr>
        <p:txBody>
          <a:bodyPr wrap="square" rtlCol="0">
            <a:spAutoFit/>
          </a:bodyPr>
          <a:lstStyle/>
          <a:p>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数据特征工程</a:t>
            </a:r>
            <a:endParaRPr lang="en-US" altLang="zh-CN"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 name="文本框 98"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p:cNvSpPr txBox="1"/>
          <p:nvPr/>
        </p:nvSpPr>
        <p:spPr>
          <a:xfrm>
            <a:off x="4506866" y="1684961"/>
            <a:ext cx="911423" cy="477054"/>
          </a:xfrm>
          <a:prstGeom prst="rect">
            <a:avLst/>
          </a:prstGeom>
          <a:noFill/>
        </p:spPr>
        <p:txBody>
          <a:bodyPr wrap="square" rtlCol="0">
            <a:spAutoFit/>
          </a:bodyPr>
          <a:lstStyle/>
          <a:p>
            <a:pPr algn="ctr"/>
            <a:r>
              <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03</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1" name="文本框 10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5214560" y="2343666"/>
            <a:ext cx="2617590" cy="430887"/>
          </a:xfrm>
          <a:prstGeom prst="rect">
            <a:avLst/>
          </a:prstGeom>
          <a:noFill/>
        </p:spPr>
        <p:txBody>
          <a:bodyPr wrap="square" rtlCol="0">
            <a:spAutoFit/>
          </a:bodyPr>
          <a:lstStyle/>
          <a:p>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模型选择和实现</a:t>
            </a:r>
            <a:endParaRPr lang="en-US" altLang="zh-CN"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 name="文本框 102"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p:cNvSpPr txBox="1"/>
          <p:nvPr/>
        </p:nvSpPr>
        <p:spPr>
          <a:xfrm>
            <a:off x="4506865" y="2320583"/>
            <a:ext cx="911423" cy="477054"/>
          </a:xfrm>
          <a:prstGeom prst="rect">
            <a:avLst/>
          </a:prstGeom>
          <a:noFill/>
        </p:spPr>
        <p:txBody>
          <a:bodyPr wrap="square" rtlCol="0">
            <a:spAutoFit/>
          </a:bodyPr>
          <a:lstStyle/>
          <a:p>
            <a:pPr algn="ctr"/>
            <a:r>
              <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04</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7" name="组合 10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10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22" name="矩形 12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4" name="组合 123"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125"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6"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7"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8"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
        <p:nvSpPr>
          <p:cNvPr id="2" name="文本框 1"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p:cNvSpPr txBox="1"/>
          <p:nvPr/>
        </p:nvSpPr>
        <p:spPr>
          <a:xfrm>
            <a:off x="4506865" y="2956204"/>
            <a:ext cx="911423" cy="477054"/>
          </a:xfrm>
          <a:prstGeom prst="rect">
            <a:avLst/>
          </a:prstGeom>
          <a:noFill/>
        </p:spPr>
        <p:txBody>
          <a:bodyPr wrap="square" rtlCol="0">
            <a:spAutoFit/>
          </a:bodyPr>
          <a:lstStyle/>
          <a:p>
            <a:pPr algn="ctr"/>
            <a:r>
              <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05</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5214560" y="2975529"/>
            <a:ext cx="2617590" cy="430887"/>
          </a:xfrm>
          <a:prstGeom prst="rect">
            <a:avLst/>
          </a:prstGeom>
          <a:noFill/>
        </p:spPr>
        <p:txBody>
          <a:bodyPr wrap="square" rtlCol="0">
            <a:spAutoFit/>
          </a:bodyPr>
          <a:lstStyle/>
          <a:p>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模型评估和验证</a:t>
            </a:r>
            <a:endParaRPr lang="en-US" altLang="zh-CN"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descr="e7d195523061f1c09e9d68d7cf438b91ef959ecb14fc25d26BBA7F7DBC18E55DFF4014AF651F0BF2569D4B6C1DA7F1A4683A481403BD872FC687266AD13265C1DE7C373772FD8728ABDD69ADD03BFF5BE2862BC891DBB79EF84BF418A889B226CF9C0CB1BFFED779B0ECBE1C944F05400A013ADFFA7A2B3CCAAF7701251FF12675319688C370005A869A8358FC9497EA"/>
          <p:cNvSpPr txBox="1"/>
          <p:nvPr/>
        </p:nvSpPr>
        <p:spPr>
          <a:xfrm>
            <a:off x="4506864" y="3591825"/>
            <a:ext cx="911423" cy="477054"/>
          </a:xfrm>
          <a:prstGeom prst="rect">
            <a:avLst/>
          </a:prstGeom>
          <a:noFill/>
        </p:spPr>
        <p:txBody>
          <a:bodyPr wrap="square" rtlCol="0">
            <a:spAutoFit/>
          </a:bodyPr>
          <a:lstStyle/>
          <a:p>
            <a:pPr algn="ctr"/>
            <a:r>
              <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06</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5214560" y="3637992"/>
            <a:ext cx="2617590" cy="429895"/>
          </a:xfrm>
          <a:prstGeom prst="rect">
            <a:avLst/>
          </a:prstGeom>
          <a:noFill/>
        </p:spPr>
        <p:txBody>
          <a:bodyPr wrap="square" rtlCol="0">
            <a:spAutoFit/>
          </a:bodyPr>
          <a:lstStyle/>
          <a:p>
            <a:r>
              <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总结</a:t>
            </a:r>
            <a:endParaRPr lang="zh-CN" altLang="en-US"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114479" y="0"/>
            <a:ext cx="2029522" cy="514350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e7d195523061f1c0" descr="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任意多边形: 形状 5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16244" y="28231"/>
            <a:ext cx="3671433" cy="369332"/>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数据加载器</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203724" y="335578"/>
            <a:ext cx="3168163" cy="624595"/>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数据标准化</a:t>
            </a:r>
            <a:endParaRPr lang="en-US" altLang="zh-CN"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使用 </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StandardScaler</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对 </a:t>
            </a:r>
            <a:r>
              <a:rPr lang="en-US" altLang="zh-CN" sz="8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full_data</a:t>
            </a:r>
            <a:r>
              <a:rPr lang="en-US" altLang="zh-CN"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进行标准化处理，确保数据在相同的尺度上进行训练</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8" name="组合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9" name="椭圆 18"/>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矩形 10"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758418" y="3542738"/>
            <a:ext cx="3317193" cy="1314334"/>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zh-CN" altLang="en-US" sz="9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创建数据加载器</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使用 </a:t>
            </a:r>
            <a:r>
              <a:rPr lang="en-US" altLang="zh-CN" sz="9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create_inout_sequences</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函数将数据转换为输入</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输出序列。</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将转换后的序列创建为 </a:t>
            </a:r>
            <a:r>
              <a:rPr lang="en-US" altLang="zh-CN" sz="9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TimeSeriesDataset</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对象。</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使用 </a:t>
            </a:r>
            <a:r>
              <a:rPr lang="en-US" altLang="zh-CN" sz="900" dirty="0" err="1">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DataLoader</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创建训练、验证和测试数据加载器，以便于模型训练和评估。</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16" name="直接箭头连接符 15"/>
          <p:cNvCxnSpPr>
            <a:endCxn id="65" idx="3"/>
          </p:cNvCxnSpPr>
          <p:nvPr/>
        </p:nvCxnSpPr>
        <p:spPr>
          <a:xfrm flipH="1">
            <a:off x="4371887" y="518660"/>
            <a:ext cx="523213" cy="12921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a:stCxn id="6" idx="3"/>
            <a:endCxn id="17" idx="1"/>
          </p:cNvCxnSpPr>
          <p:nvPr/>
        </p:nvCxnSpPr>
        <p:spPr>
          <a:xfrm flipV="1">
            <a:off x="4002908" y="1390355"/>
            <a:ext cx="752756" cy="813203"/>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p:cNvCxnSpPr>
            <a:stCxn id="9" idx="1"/>
            <a:endCxn id="11" idx="3"/>
          </p:cNvCxnSpPr>
          <p:nvPr/>
        </p:nvCxnSpPr>
        <p:spPr>
          <a:xfrm flipH="1">
            <a:off x="4075611" y="3650555"/>
            <a:ext cx="964487" cy="54935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4755664" y="1170390"/>
            <a:ext cx="2559536" cy="439929"/>
          </a:xfrm>
          <a:prstGeom prst="rect">
            <a:avLst/>
          </a:prstGeom>
          <a:noFill/>
          <a:ln>
            <a:solidFill>
              <a:srgbClr val="FF0000"/>
            </a:solidFill>
          </a:ln>
          <a:effectLst/>
        </p:spPr>
        <p:txBody>
          <a:bodyPr wrap="square">
            <a:spAutoFit/>
          </a:bodyPr>
          <a:lstStyle/>
          <a:p>
            <a:pPr>
              <a:lnSpc>
                <a:spcPct val="150000"/>
              </a:lnSpc>
              <a:buClr>
                <a:srgbClr val="E7E6E6">
                  <a:lumMod val="10000"/>
                </a:srgbClr>
              </a:buClr>
            </a:pP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数据集划分和</a:t>
            </a:r>
            <a:r>
              <a:rPr lang="en-US" altLang="zh-CN"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Tensor</a:t>
            </a:r>
            <a:r>
              <a:rPr lang="zh-CN" altLang="en-US"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转换</a:t>
            </a:r>
            <a:endParaRPr lang="en-US" altLang="zh-CN" sz="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将标准化后的数据划分为训练集、验证集和测试集</a:t>
            </a:r>
            <a:endParaRPr lang="zh-CN" altLang="en-US" sz="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899793" y="261872"/>
            <a:ext cx="3558160" cy="512348"/>
          </a:xfrm>
          <a:prstGeom prst="rect">
            <a:avLst/>
          </a:prstGeom>
        </p:spPr>
      </p:pic>
      <p:pic>
        <p:nvPicPr>
          <p:cNvPr id="6" name="图片 5"/>
          <p:cNvPicPr>
            <a:picLocks noChangeAspect="1"/>
          </p:cNvPicPr>
          <p:nvPr/>
        </p:nvPicPr>
        <p:blipFill rotWithShape="1">
          <a:blip r:embed="rId2"/>
          <a:srcRect t="13276"/>
          <a:stretch>
            <a:fillRect/>
          </a:stretch>
        </p:blipFill>
        <p:spPr bwMode="auto">
          <a:xfrm>
            <a:off x="1101826" y="1066317"/>
            <a:ext cx="2901082" cy="2274482"/>
          </a:xfrm>
          <a:prstGeom prst="rect">
            <a:avLst/>
          </a:prstGeom>
          <a:ln>
            <a:noFill/>
          </a:ln>
        </p:spPr>
      </p:pic>
      <p:pic>
        <p:nvPicPr>
          <p:cNvPr id="9" name="图片 8"/>
          <p:cNvPicPr>
            <a:picLocks noChangeAspect="1"/>
          </p:cNvPicPr>
          <p:nvPr/>
        </p:nvPicPr>
        <p:blipFill>
          <a:blip r:embed="rId3"/>
          <a:stretch>
            <a:fillRect/>
          </a:stretch>
        </p:blipFill>
        <p:spPr>
          <a:xfrm>
            <a:off x="5040098" y="2368107"/>
            <a:ext cx="2779028" cy="25648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114479" y="0"/>
            <a:ext cx="2029522" cy="514350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4225159" y="105103"/>
            <a:ext cx="4667941" cy="4908331"/>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e7d195523061f1c0" descr="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任意多边形: 形状 5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16244" y="28231"/>
            <a:ext cx="3671433" cy="369332"/>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LSTM</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代码介绍</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1332413" y="418590"/>
            <a:ext cx="2724150" cy="2062103"/>
          </a:xfrm>
          <a:prstGeom prst="rect">
            <a:avLst/>
          </a:prstGeom>
          <a:noFill/>
          <a:effectLst/>
        </p:spPr>
        <p:txBody>
          <a:bodyPr wrap="square">
            <a:spAutoFit/>
          </a:bodyPr>
          <a:lstStyle/>
          <a:p>
            <a:pPr algn="just"/>
            <a:r>
              <a:rPr lang="zh-CN" altLang="zh-CN" sz="800" b="1" kern="100" dirty="0">
                <a:effectLst/>
                <a:latin typeface="等线" panose="02010600030101010101" pitchFamily="2" charset="-122"/>
                <a:ea typeface="等线" panose="02010600030101010101" pitchFamily="2" charset="-122"/>
                <a:cs typeface="Times New Roman" panose="02020603050405020304" pitchFamily="18" charset="0"/>
              </a:rPr>
              <a:t>参数解释</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b="1" kern="100" dirty="0" err="1">
                <a:effectLst/>
                <a:latin typeface="等线" panose="02010600030101010101" pitchFamily="2" charset="-122"/>
                <a:ea typeface="等线" panose="02010600030101010101" pitchFamily="2" charset="-122"/>
                <a:cs typeface="Times New Roman" panose="02020603050405020304" pitchFamily="18" charset="0"/>
              </a:rPr>
              <a:t>rnn_num_layers</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层的堆叠数量。</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b="1" kern="100" dirty="0" err="1">
                <a:effectLst/>
                <a:latin typeface="等线" panose="02010600030101010101" pitchFamily="2" charset="-122"/>
                <a:ea typeface="等线" panose="02010600030101010101" pitchFamily="2" charset="-122"/>
                <a:cs typeface="Times New Roman" panose="02020603050405020304" pitchFamily="18" charset="0"/>
              </a:rPr>
              <a:t>input_feature_len</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：输入特征的长度。</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b="1" kern="100" dirty="0" err="1">
                <a:effectLst/>
                <a:latin typeface="等线" panose="02010600030101010101" pitchFamily="2" charset="-122"/>
                <a:ea typeface="等线" panose="02010600030101010101" pitchFamily="2" charset="-122"/>
                <a:cs typeface="Times New Roman" panose="02020603050405020304" pitchFamily="18" charset="0"/>
              </a:rPr>
              <a:t>sequence_len</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：输入序列的长度。</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b="1" kern="100" dirty="0" err="1">
                <a:effectLst/>
                <a:latin typeface="等线" panose="02010600030101010101" pitchFamily="2" charset="-122"/>
                <a:ea typeface="等线" panose="02010600030101010101" pitchFamily="2" charset="-122"/>
                <a:cs typeface="Times New Roman" panose="02020603050405020304" pitchFamily="18" charset="0"/>
              </a:rPr>
              <a:t>hidden_size</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隐藏状态的大小。</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b="1" kern="100" dirty="0">
                <a:effectLst/>
                <a:latin typeface="等线" panose="02010600030101010101" pitchFamily="2" charset="-122"/>
                <a:ea typeface="等线" panose="02010600030101010101" pitchFamily="2" charset="-122"/>
                <a:cs typeface="Times New Roman" panose="02020603050405020304" pitchFamily="18" charset="0"/>
              </a:rPr>
              <a:t>    bidirectional</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：是否使用双向</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zh-CN" altLang="zh-CN" sz="800" b="1" kern="100" dirty="0">
                <a:effectLst/>
                <a:latin typeface="等线" panose="02010600030101010101" pitchFamily="2" charset="-122"/>
                <a:ea typeface="等线" panose="02010600030101010101" pitchFamily="2" charset="-122"/>
                <a:cs typeface="Times New Roman" panose="02020603050405020304" pitchFamily="18" charset="0"/>
              </a:rPr>
              <a:t>操作</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super().__</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init</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__() </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调用父类</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nn.Module</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的初始化方法。</a:t>
            </a:r>
            <a:endPar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设置了类成员变量</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sequence_len</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hidden_size</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input_feature_len</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num_layers</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rnn_directions</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，这些参数将在后续的前向传播方法中使用。</a:t>
            </a:r>
            <a:endPar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创建了一个</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nn.LSTM</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实例</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800" kern="100" dirty="0" err="1">
                <a:effectLst/>
                <a:latin typeface="等线" panose="02010600030101010101" pitchFamily="2" charset="-122"/>
                <a:ea typeface="等线" panose="02010600030101010101" pitchFamily="2" charset="-122"/>
                <a:cs typeface="Times New Roman" panose="02020603050405020304" pitchFamily="18" charset="0"/>
              </a:rPr>
              <a:t>self.lstm</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，配置了</a:t>
            </a:r>
            <a:r>
              <a:rPr lang="en-US" altLang="zh-CN" sz="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rPr>
              <a:t>的层数、输入特征大小、隐藏状态大小、是否批处理优先和是否双向。</a:t>
            </a:r>
            <a:endParaRPr lang="zh-CN" altLang="zh-CN" sz="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8" name="组合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19" name="椭圆 18"/>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椭圆 19"/>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矩形 10"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p:nvPr/>
        </p:nvSpPr>
        <p:spPr>
          <a:xfrm>
            <a:off x="236938" y="2480693"/>
            <a:ext cx="3317193" cy="2723823"/>
          </a:xfrm>
          <a:prstGeom prst="rect">
            <a:avLst/>
          </a:prstGeom>
          <a:noFill/>
          <a:effectLst/>
        </p:spPr>
        <p:txBody>
          <a:bodyPr wrap="square">
            <a:spAutoFit/>
          </a:bodyPr>
          <a:lstStyle/>
          <a:p>
            <a:pPr algn="just"/>
            <a:r>
              <a:rPr lang="zh-CN" altLang="zh-CN" sz="900" b="1" kern="100" dirty="0">
                <a:effectLst/>
                <a:latin typeface="等线" panose="02010600030101010101" pitchFamily="2" charset="-122"/>
                <a:ea typeface="等线" panose="02010600030101010101" pitchFamily="2" charset="-122"/>
                <a:cs typeface="Times New Roman" panose="02020603050405020304" pitchFamily="18" charset="0"/>
              </a:rPr>
              <a:t>参数解释</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b="1" kern="100" dirty="0" err="1">
                <a:effectLst/>
                <a:latin typeface="等线" panose="02010600030101010101" pitchFamily="2" charset="-122"/>
                <a:ea typeface="等线" panose="02010600030101010101" pitchFamily="2" charset="-122"/>
                <a:cs typeface="Times New Roman" panose="02020603050405020304" pitchFamily="18" charset="0"/>
              </a:rPr>
              <a:t>input_seq</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：输入的序列数据。</a:t>
            </a: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900" b="1" kern="100" dirty="0">
                <a:effectLst/>
                <a:latin typeface="等线" panose="02010600030101010101" pitchFamily="2" charset="-122"/>
                <a:ea typeface="等线" panose="02010600030101010101" pitchFamily="2" charset="-122"/>
                <a:cs typeface="Times New Roman" panose="02020603050405020304" pitchFamily="18" charset="0"/>
              </a:rPr>
              <a:t>操作</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ct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初始化为全零张量，表示</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的初始隐藏状态和细胞状态。</a:t>
            </a: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如果</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input_seq</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的维度小于</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，则扩展维度为</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batch_size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sequence_len</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1)</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，以适应</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的输入要求。</a:t>
            </a:r>
            <a:endPar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将</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input_seq</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和初始的</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ct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输入到</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self.lstm</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中，得到</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lstm_out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的输出和最终的</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ct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如果使用双向</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LSTM (bidirectional=True)</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，则对</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lstm_out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进行视图重塑，将其从</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batch_size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sequence_len</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rnn_directions</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hidden_size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转换为</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batch_size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sequence_len</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rnn_directions</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hidden_size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，然后对第二个维度进行求和，得到合并后的输出。</a:t>
            </a:r>
            <a:endPar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endPar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buSzPts val="1000"/>
              <a:tabLst>
                <a:tab pos="457200" algn="l"/>
              </a:tabLst>
            </a:pP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返回</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lstm_out</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和最后一个时间步的隐藏状态</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ht.squeeze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squeeze(0)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是为了去除批次维度，得到形状为</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batch_size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900" kern="100" dirty="0" err="1">
                <a:effectLst/>
                <a:latin typeface="等线" panose="02010600030101010101" pitchFamily="2" charset="-122"/>
                <a:ea typeface="等线" panose="02010600030101010101" pitchFamily="2" charset="-122"/>
                <a:cs typeface="Times New Roman" panose="02020603050405020304" pitchFamily="18" charset="0"/>
              </a:rPr>
              <a:t>hidden_size</a:t>
            </a:r>
            <a:r>
              <a:rPr lang="en-US" altLang="zh-CN" sz="9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900" kern="100" dirty="0">
                <a:effectLst/>
                <a:latin typeface="等线" panose="02010600030101010101" pitchFamily="2" charset="-122"/>
                <a:ea typeface="等线" panose="02010600030101010101" pitchFamily="2" charset="-122"/>
                <a:cs typeface="Times New Roman" panose="02020603050405020304" pitchFamily="18" charset="0"/>
              </a:rPr>
              <a:t>的隐藏状态。</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16" name="直接箭头连接符 15"/>
          <p:cNvCxnSpPr>
            <a:stCxn id="6" idx="1"/>
          </p:cNvCxnSpPr>
          <p:nvPr/>
        </p:nvCxnSpPr>
        <p:spPr>
          <a:xfrm flipH="1">
            <a:off x="3603601" y="931967"/>
            <a:ext cx="1173351" cy="21519"/>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p:cNvCxnSpPr>
            <a:stCxn id="14" idx="1"/>
          </p:cNvCxnSpPr>
          <p:nvPr/>
        </p:nvCxnSpPr>
        <p:spPr>
          <a:xfrm flipH="1">
            <a:off x="2187867" y="3897438"/>
            <a:ext cx="3960400" cy="40188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1"/>
          <a:stretch>
            <a:fillRect/>
          </a:stretch>
        </p:blipFill>
        <p:spPr>
          <a:xfrm>
            <a:off x="4480688" y="281321"/>
            <a:ext cx="2804735" cy="2984379"/>
          </a:xfrm>
          <a:prstGeom prst="rect">
            <a:avLst/>
          </a:prstGeom>
        </p:spPr>
      </p:pic>
      <p:pic>
        <p:nvPicPr>
          <p:cNvPr id="9" name="图片 8"/>
          <p:cNvPicPr>
            <a:picLocks noChangeAspect="1"/>
          </p:cNvPicPr>
          <p:nvPr/>
        </p:nvPicPr>
        <p:blipFill>
          <a:blip r:embed="rId2"/>
          <a:stretch>
            <a:fillRect/>
          </a:stretch>
        </p:blipFill>
        <p:spPr>
          <a:xfrm>
            <a:off x="5975273" y="2131460"/>
            <a:ext cx="2811270" cy="2803146"/>
          </a:xfrm>
          <a:prstGeom prst="rect">
            <a:avLst/>
          </a:prstGeom>
        </p:spPr>
      </p:pic>
      <p:sp>
        <p:nvSpPr>
          <p:cNvPr id="6" name="矩形 5"/>
          <p:cNvSpPr/>
          <p:nvPr/>
        </p:nvSpPr>
        <p:spPr>
          <a:xfrm>
            <a:off x="4776952" y="508001"/>
            <a:ext cx="1608082" cy="84793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4" name="矩形 13"/>
          <p:cNvSpPr/>
          <p:nvPr/>
        </p:nvSpPr>
        <p:spPr>
          <a:xfrm>
            <a:off x="6148267" y="3263561"/>
            <a:ext cx="2549043" cy="126775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6148267" y="2380594"/>
            <a:ext cx="2065567" cy="75290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24" name="直接箭头连接符 23"/>
          <p:cNvCxnSpPr>
            <a:stCxn id="13" idx="1"/>
          </p:cNvCxnSpPr>
          <p:nvPr/>
        </p:nvCxnSpPr>
        <p:spPr>
          <a:xfrm flipH="1">
            <a:off x="1723415" y="2757045"/>
            <a:ext cx="4424852" cy="264679"/>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rot="13500000">
            <a:off x="1529467" y="-2304291"/>
            <a:ext cx="6085066" cy="6085067"/>
          </a:xfrm>
          <a:custGeom>
            <a:avLst/>
            <a:gdLst>
              <a:gd name="connsiteX0" fmla="*/ 6085066 w 6085066"/>
              <a:gd name="connsiteY0" fmla="*/ 1044033 h 6085067"/>
              <a:gd name="connsiteX1" fmla="*/ 5130698 w 6085066"/>
              <a:gd name="connsiteY1" fmla="*/ 1998402 h 6085067"/>
              <a:gd name="connsiteX2" fmla="*/ 5130697 w 6085066"/>
              <a:gd name="connsiteY2" fmla="*/ 1998401 h 6085067"/>
              <a:gd name="connsiteX3" fmla="*/ 3564549 w 6085066"/>
              <a:gd name="connsiteY3" fmla="*/ 1349681 h 6085067"/>
              <a:gd name="connsiteX4" fmla="*/ 1349681 w 6085066"/>
              <a:gd name="connsiteY4" fmla="*/ 3564549 h 6085067"/>
              <a:gd name="connsiteX5" fmla="*/ 1998401 w 6085066"/>
              <a:gd name="connsiteY5" fmla="*/ 5130697 h 6085067"/>
              <a:gd name="connsiteX6" fmla="*/ 1998402 w 6085066"/>
              <a:gd name="connsiteY6" fmla="*/ 5130698 h 6085067"/>
              <a:gd name="connsiteX7" fmla="*/ 1044033 w 6085066"/>
              <a:gd name="connsiteY7" fmla="*/ 6085067 h 6085067"/>
              <a:gd name="connsiteX8" fmla="*/ 1044032 w 6085066"/>
              <a:gd name="connsiteY8" fmla="*/ 6085066 h 6085067"/>
              <a:gd name="connsiteX9" fmla="*/ 0 w 6085066"/>
              <a:gd name="connsiteY9" fmla="*/ 3564549 h 6085067"/>
              <a:gd name="connsiteX10" fmla="*/ 3564549 w 6085066"/>
              <a:gd name="connsiteY10" fmla="*/ 0 h 6085067"/>
              <a:gd name="connsiteX11" fmla="*/ 6085066 w 6085066"/>
              <a:gd name="connsiteY11" fmla="*/ 1044032 h 60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5066" h="6085067">
                <a:moveTo>
                  <a:pt x="6085066" y="1044033"/>
                </a:moveTo>
                <a:lnTo>
                  <a:pt x="5130698" y="1998402"/>
                </a:lnTo>
                <a:lnTo>
                  <a:pt x="5130697" y="1998401"/>
                </a:lnTo>
                <a:cubicBezTo>
                  <a:pt x="4729885" y="1597589"/>
                  <a:pt x="4176168" y="1349681"/>
                  <a:pt x="3564549" y="1349681"/>
                </a:cubicBezTo>
                <a:cubicBezTo>
                  <a:pt x="2341311" y="1349681"/>
                  <a:pt x="1349681" y="2341311"/>
                  <a:pt x="1349681" y="3564549"/>
                </a:cubicBezTo>
                <a:cubicBezTo>
                  <a:pt x="1349681" y="4176168"/>
                  <a:pt x="1597589" y="4729885"/>
                  <a:pt x="1998401" y="5130697"/>
                </a:cubicBezTo>
                <a:lnTo>
                  <a:pt x="1998402" y="5130698"/>
                </a:lnTo>
                <a:lnTo>
                  <a:pt x="1044033" y="6085067"/>
                </a:lnTo>
                <a:lnTo>
                  <a:pt x="1044032" y="6085066"/>
                </a:lnTo>
                <a:cubicBezTo>
                  <a:pt x="398975" y="5440010"/>
                  <a:pt x="0" y="4548872"/>
                  <a:pt x="0" y="3564549"/>
                </a:cubicBezTo>
                <a:cubicBezTo>
                  <a:pt x="0" y="1595903"/>
                  <a:pt x="1595903" y="0"/>
                  <a:pt x="3564549" y="0"/>
                </a:cubicBezTo>
                <a:cubicBezTo>
                  <a:pt x="4548872" y="0"/>
                  <a:pt x="5440009" y="398976"/>
                  <a:pt x="6085066" y="1044032"/>
                </a:cubicBezTo>
                <a:close/>
              </a:path>
            </a:pathLst>
          </a:custGeom>
          <a:gradFill flip="none" rotWithShape="1">
            <a:gsLst>
              <a:gs pos="18000">
                <a:schemeClr val="accent1">
                  <a:lumMod val="40000"/>
                  <a:lumOff val="60000"/>
                  <a:alpha val="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txBox="1"/>
          <p:nvPr/>
        </p:nvSpPr>
        <p:spPr>
          <a:xfrm>
            <a:off x="2616979" y="928916"/>
            <a:ext cx="3742690" cy="3769360"/>
          </a:xfrm>
          <a:prstGeom prst="rect">
            <a:avLst/>
          </a:prstGeom>
          <a:noFill/>
        </p:spPr>
        <p:txBody>
          <a:bodyPr wrap="none" rtlCol="0">
            <a:spAutoFit/>
          </a:bodyPr>
          <a:lstStyle>
            <a:defPPr>
              <a:defRPr lang="zh-CN"/>
            </a:defPPr>
            <a:lvl1pPr defTabSz="914400">
              <a:defRPr sz="41300">
                <a:ln>
                  <a:gradFill>
                    <a:gsLst>
                      <a:gs pos="0">
                        <a:schemeClr val="accent2">
                          <a:alpha val="30000"/>
                        </a:schemeClr>
                      </a:gs>
                      <a:gs pos="100000">
                        <a:schemeClr val="accent2">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05</a:t>
            </a:r>
            <a:endParaRPr lang="zh-CN" altLang="en-US"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文本框 3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1285396" y="2334723"/>
            <a:ext cx="6573211" cy="645160"/>
          </a:xfrm>
          <a:prstGeom prst="rect">
            <a:avLst/>
          </a:prstGeom>
          <a:noFill/>
        </p:spPr>
        <p:txBody>
          <a:bodyPr wrap="square" rtlCol="0">
            <a:spAutoFit/>
          </a:bodyPr>
          <a:lstStyle>
            <a:defPPr>
              <a:defRPr lang="en-US"/>
            </a:defPPr>
            <a:lvl1pPr>
              <a:defRPr sz="5400" b="1">
                <a:solidFill>
                  <a:schemeClr val="bg1"/>
                </a:solidFill>
                <a:effectLst/>
                <a:latin typeface="+mj-lt"/>
              </a:defRPr>
            </a:lvl1pPr>
          </a:lstStyle>
          <a:p>
            <a:pPr algn="ct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模型评估和验证</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CxnSpPr/>
          <p:nvPr/>
        </p:nvCxnSpPr>
        <p:spPr>
          <a:xfrm>
            <a:off x="4392387" y="3777342"/>
            <a:ext cx="35922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7" name="组合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7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 name="矩形 9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4084320"/>
            <a:ext cx="9144000" cy="105918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22580" y="878840"/>
            <a:ext cx="7338060" cy="3610610"/>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性能评估指标</a:t>
            </a: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 name="文本框 3"/>
          <p:cNvSpPr txBox="1"/>
          <p:nvPr/>
        </p:nvSpPr>
        <p:spPr>
          <a:xfrm>
            <a:off x="564515" y="977265"/>
            <a:ext cx="7162800" cy="2018030"/>
          </a:xfrm>
          <a:prstGeom prst="rect">
            <a:avLst/>
          </a:prstGeom>
          <a:noFill/>
        </p:spPr>
        <p:txBody>
          <a:bodyPr wrap="square" rtlCol="0" anchor="t">
            <a:noAutofit/>
          </a:bodyPr>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性能评估指标</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b="1">
                <a:solidFill>
                  <a:schemeClr val="tx1">
                    <a:lumMod val="75000"/>
                    <a:lumOff val="25000"/>
                  </a:schemeClr>
                </a:solidFill>
                <a:latin typeface="微软雅黑" panose="020B0503020204020204" pitchFamily="34" charset="-122"/>
                <a:ea typeface="微软雅黑" panose="020B0503020204020204" pitchFamily="34" charset="-122"/>
                <a:cs typeface="+mn-ea"/>
              </a:rPr>
              <a:t>均方误差（MSE）：</a:t>
            </a: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MSE 是衡量模型预测结果与真实值之间差异的平方的平均值，</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其公式为：</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其中 yi 是真实值，yi^ 是模型预测值，n 是样本数量。MSE 值越小表示模型的预</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测精度越高。</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b="1">
                <a:solidFill>
                  <a:schemeClr val="tx1">
                    <a:lumMod val="75000"/>
                    <a:lumOff val="25000"/>
                  </a:schemeClr>
                </a:solidFill>
                <a:latin typeface="微软雅黑" panose="020B0503020204020204" pitchFamily="34" charset="-122"/>
                <a:ea typeface="微软雅黑" panose="020B0503020204020204" pitchFamily="34" charset="-122"/>
                <a:cs typeface="+mn-ea"/>
              </a:rPr>
              <a:t>均绝对误差（MAE）：</a:t>
            </a: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MAE 是模型预测结果与真实值之间绝对差的平均值，其公式</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为：</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其中 yi 是真实值，yi^ 是模型预测值，n 是样本数量。与 MSE 不同的是，MAE 不考</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虑差异的平方，因此 MAE 对异常值的敏感性较低。MAE 值越小表示模型的预测精度</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ct val="150000"/>
              </a:lnSpc>
              <a:buClr>
                <a:schemeClr val="accent1"/>
              </a:buClr>
              <a:buSzTx/>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rPr>
              <a:t>越高。</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pic>
        <p:nvPicPr>
          <p:cNvPr id="1089406294" name="图片 1"/>
          <p:cNvPicPr>
            <a:picLocks noChangeAspect="1"/>
          </p:cNvPicPr>
          <p:nvPr/>
        </p:nvPicPr>
        <p:blipFill>
          <a:blip r:embed="rId1"/>
          <a:stretch>
            <a:fillRect/>
          </a:stretch>
        </p:blipFill>
        <p:spPr>
          <a:xfrm>
            <a:off x="1570990" y="1692910"/>
            <a:ext cx="2837815" cy="390525"/>
          </a:xfrm>
          <a:prstGeom prst="rect">
            <a:avLst/>
          </a:prstGeom>
        </p:spPr>
      </p:pic>
      <p:pic>
        <p:nvPicPr>
          <p:cNvPr id="642385559" name="图片 1"/>
          <p:cNvPicPr>
            <a:picLocks noChangeAspect="1"/>
          </p:cNvPicPr>
          <p:nvPr/>
        </p:nvPicPr>
        <p:blipFill>
          <a:blip r:embed="rId2"/>
          <a:stretch>
            <a:fillRect/>
          </a:stretch>
        </p:blipFill>
        <p:spPr>
          <a:xfrm>
            <a:off x="1021715" y="2961640"/>
            <a:ext cx="2712720" cy="380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4688840" y="943610"/>
            <a:ext cx="3786505" cy="2934335"/>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4084320"/>
            <a:ext cx="9144000" cy="105918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T1</a:t>
            </a:r>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DM</a:t>
            </a:r>
            <a:endPar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935323518" name="图片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322580" y="943610"/>
            <a:ext cx="3911600" cy="2933700"/>
          </a:xfrm>
          <a:prstGeom prst="rect">
            <a:avLst/>
          </a:prstGeom>
          <a:noFill/>
          <a:ln>
            <a:noFill/>
          </a:ln>
        </p:spPr>
      </p:pic>
      <p:sp>
        <p:nvSpPr>
          <p:cNvPr id="100" name="文本框 99"/>
          <p:cNvSpPr txBox="1"/>
          <p:nvPr/>
        </p:nvSpPr>
        <p:spPr>
          <a:xfrm>
            <a:off x="4765040" y="1178560"/>
            <a:ext cx="3627755" cy="2584450"/>
          </a:xfrm>
          <a:prstGeom prst="rect">
            <a:avLst/>
          </a:prstGeom>
          <a:noFill/>
          <a:ln w="9525">
            <a:noFill/>
          </a:ln>
        </p:spPr>
        <p:txBody>
          <a:bodyPr wrap="square">
            <a:spAutoFit/>
          </a:bodyPr>
          <a:p>
            <a:pPr indent="190500"/>
            <a:r>
              <a:rPr b="0">
                <a:solidFill>
                  <a:schemeClr val="tx1">
                    <a:lumMod val="75000"/>
                    <a:lumOff val="25000"/>
                  </a:schemeClr>
                </a:solidFill>
                <a:latin typeface="微软雅黑" panose="020B0503020204020204" pitchFamily="34" charset="-122"/>
                <a:ea typeface="微软雅黑" panose="020B0503020204020204" pitchFamily="34" charset="-122"/>
                <a:cs typeface="+mn-ea"/>
              </a:rPr>
              <a:t>损失函数是用来衡量模型预测值与实际值之间的差异的指标，它是一个标量值，表示模型在训练集上的预测误差。在训练过程中，我们通过不断调整参数来降低loss，从而优化算法，使得模型能够更准确地预测目标值。可以看到，在经过50个左右的epoch之后，loss降低到了较为理想的水平。</a:t>
            </a:r>
            <a:endParaRPr b="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T1</a:t>
            </a:r>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DM</a:t>
            </a:r>
            <a:endPar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nvPicPr>
        <p:blipFill>
          <a:blip r:embed="rId1"/>
          <a:stretch>
            <a:fillRect/>
          </a:stretch>
        </p:blipFill>
        <p:spPr>
          <a:xfrm>
            <a:off x="565785" y="821690"/>
            <a:ext cx="6459855" cy="2888615"/>
          </a:xfrm>
          <a:prstGeom prst="rect">
            <a:avLst/>
          </a:prstGeom>
          <a:noFill/>
          <a:ln w="9525">
            <a:noFill/>
          </a:ln>
        </p:spPr>
      </p:pic>
      <p:pic>
        <p:nvPicPr>
          <p:cNvPr id="101" name="图片 100"/>
          <p:cNvPicPr>
            <a:picLocks noChangeAspect="1"/>
          </p:cNvPicPr>
          <p:nvPr/>
        </p:nvPicPr>
        <p:blipFill>
          <a:blip r:embed="rId2"/>
          <a:srcRect/>
          <a:stretch>
            <a:fillRect/>
          </a:stretch>
        </p:blipFill>
        <p:spPr>
          <a:xfrm>
            <a:off x="565785" y="3710305"/>
            <a:ext cx="7760335" cy="916305"/>
          </a:xfrm>
          <a:prstGeom prst="rect">
            <a:avLst/>
          </a:prstGeom>
          <a:noFill/>
          <a:ln w="9525">
            <a:noFill/>
          </a:ln>
        </p:spPr>
      </p:pic>
      <p:sp>
        <p:nvSpPr>
          <p:cNvPr id="5" name="文本框 4"/>
          <p:cNvSpPr txBox="1"/>
          <p:nvPr/>
        </p:nvSpPr>
        <p:spPr>
          <a:xfrm>
            <a:off x="7454900" y="1532255"/>
            <a:ext cx="3048000" cy="368300"/>
          </a:xfrm>
          <a:prstGeom prst="rect">
            <a:avLst/>
          </a:prstGeom>
          <a:noFill/>
        </p:spPr>
        <p:txBody>
          <a:bodyPr wrap="square" rtlCol="0">
            <a:spAutoFit/>
          </a:bodyPr>
          <a:p>
            <a:r>
              <a:rPr lang="zh-CN" altLang="en-US" b="1"/>
              <a:t>测试集</a:t>
            </a:r>
            <a:endParaRPr lang="zh-C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T1</a:t>
            </a:r>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DM</a:t>
            </a:r>
            <a:endPar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文本框 4"/>
          <p:cNvSpPr txBox="1"/>
          <p:nvPr/>
        </p:nvSpPr>
        <p:spPr>
          <a:xfrm>
            <a:off x="7454900" y="1532255"/>
            <a:ext cx="3048000" cy="368300"/>
          </a:xfrm>
          <a:prstGeom prst="rect">
            <a:avLst/>
          </a:prstGeom>
          <a:noFill/>
        </p:spPr>
        <p:txBody>
          <a:bodyPr wrap="square" rtlCol="0">
            <a:spAutoFit/>
          </a:bodyPr>
          <a:p>
            <a:r>
              <a:rPr lang="zh-CN" altLang="en-US" b="1"/>
              <a:t>验证集</a:t>
            </a:r>
            <a:endParaRPr lang="zh-CN" altLang="en-US" b="1"/>
          </a:p>
        </p:txBody>
      </p:sp>
      <p:pic>
        <p:nvPicPr>
          <p:cNvPr id="102" name="图片 101"/>
          <p:cNvPicPr/>
          <p:nvPr/>
        </p:nvPicPr>
        <p:blipFill>
          <a:blip r:embed="rId1"/>
          <a:stretch>
            <a:fillRect/>
          </a:stretch>
        </p:blipFill>
        <p:spPr>
          <a:xfrm>
            <a:off x="482600" y="946150"/>
            <a:ext cx="4526280" cy="2585720"/>
          </a:xfrm>
          <a:prstGeom prst="rect">
            <a:avLst/>
          </a:prstGeom>
          <a:noFill/>
          <a:ln w="9525">
            <a:noFill/>
          </a:ln>
        </p:spPr>
      </p:pic>
      <p:pic>
        <p:nvPicPr>
          <p:cNvPr id="103" name="图片 102"/>
          <p:cNvPicPr>
            <a:picLocks noChangeAspect="1"/>
          </p:cNvPicPr>
          <p:nvPr/>
        </p:nvPicPr>
        <p:blipFill>
          <a:blip r:embed="rId2"/>
          <a:stretch>
            <a:fillRect/>
          </a:stretch>
        </p:blipFill>
        <p:spPr>
          <a:xfrm>
            <a:off x="482600" y="3531870"/>
            <a:ext cx="7806055" cy="103378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4084320"/>
            <a:ext cx="9144000" cy="105918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T2DM</a:t>
            </a:r>
            <a:endPar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787720991"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935480" y="737235"/>
            <a:ext cx="5273040" cy="39166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T1</a:t>
            </a:r>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DM</a:t>
            </a:r>
            <a:endPar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文本框 4"/>
          <p:cNvSpPr txBox="1"/>
          <p:nvPr/>
        </p:nvSpPr>
        <p:spPr>
          <a:xfrm>
            <a:off x="7454900" y="1532255"/>
            <a:ext cx="3048000" cy="368300"/>
          </a:xfrm>
          <a:prstGeom prst="rect">
            <a:avLst/>
          </a:prstGeom>
          <a:noFill/>
        </p:spPr>
        <p:txBody>
          <a:bodyPr wrap="square" rtlCol="0">
            <a:spAutoFit/>
          </a:bodyPr>
          <a:p>
            <a:r>
              <a:rPr lang="zh-CN" altLang="en-US" b="1"/>
              <a:t>测试集</a:t>
            </a:r>
            <a:endParaRPr lang="zh-CN" altLang="en-US" b="1"/>
          </a:p>
        </p:txBody>
      </p:sp>
      <p:pic>
        <p:nvPicPr>
          <p:cNvPr id="6" name="图片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881505" y="192405"/>
            <a:ext cx="5164455" cy="2571115"/>
          </a:xfrm>
          <a:prstGeom prst="rect">
            <a:avLst/>
          </a:prstGeom>
          <a:noFill/>
          <a:ln>
            <a:noFill/>
          </a:ln>
        </p:spPr>
      </p:pic>
      <p:pic>
        <p:nvPicPr>
          <p:cNvPr id="10" name="图片 1"/>
          <p:cNvPicPr>
            <a:picLocks noChangeAspect="1"/>
          </p:cNvPicPr>
          <p:nvPr/>
        </p:nvPicPr>
        <p:blipFill>
          <a:blip r:embed="rId2"/>
          <a:stretch>
            <a:fillRect/>
          </a:stretch>
        </p:blipFill>
        <p:spPr>
          <a:xfrm>
            <a:off x="1984375" y="2763520"/>
            <a:ext cx="4881880" cy="23133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T1</a:t>
            </a:r>
            <a:r>
              <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DM</a:t>
            </a:r>
            <a:endParaRPr lang="en-US" sz="240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文本框 4"/>
          <p:cNvSpPr txBox="1"/>
          <p:nvPr/>
        </p:nvSpPr>
        <p:spPr>
          <a:xfrm>
            <a:off x="7454900" y="1532255"/>
            <a:ext cx="3048000" cy="368300"/>
          </a:xfrm>
          <a:prstGeom prst="rect">
            <a:avLst/>
          </a:prstGeom>
          <a:noFill/>
        </p:spPr>
        <p:txBody>
          <a:bodyPr wrap="square" rtlCol="0">
            <a:spAutoFit/>
          </a:bodyPr>
          <a:p>
            <a:r>
              <a:rPr lang="zh-CN" altLang="en-US" b="1"/>
              <a:t>验证集</a:t>
            </a:r>
            <a:endParaRPr lang="zh-CN" altLang="en-US" b="1"/>
          </a:p>
        </p:txBody>
      </p:sp>
      <p:pic>
        <p:nvPicPr>
          <p:cNvPr id="2091662643"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196465" y="276860"/>
            <a:ext cx="4434840" cy="3326130"/>
          </a:xfrm>
          <a:prstGeom prst="rect">
            <a:avLst/>
          </a:prstGeom>
          <a:noFill/>
          <a:ln>
            <a:noFill/>
          </a:ln>
        </p:spPr>
      </p:pic>
      <p:pic>
        <p:nvPicPr>
          <p:cNvPr id="11" name="图片 2"/>
          <p:cNvPicPr>
            <a:picLocks noChangeAspect="1"/>
          </p:cNvPicPr>
          <p:nvPr/>
        </p:nvPicPr>
        <p:blipFill>
          <a:blip r:embed="rId2"/>
          <a:stretch>
            <a:fillRect/>
          </a:stretch>
        </p:blipFill>
        <p:spPr>
          <a:xfrm>
            <a:off x="1821498" y="3662363"/>
            <a:ext cx="5267325" cy="4057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rot="13500000">
            <a:off x="1529467" y="-2304291"/>
            <a:ext cx="6085066" cy="6085067"/>
          </a:xfrm>
          <a:custGeom>
            <a:avLst/>
            <a:gdLst>
              <a:gd name="connsiteX0" fmla="*/ 6085066 w 6085066"/>
              <a:gd name="connsiteY0" fmla="*/ 1044033 h 6085067"/>
              <a:gd name="connsiteX1" fmla="*/ 5130698 w 6085066"/>
              <a:gd name="connsiteY1" fmla="*/ 1998402 h 6085067"/>
              <a:gd name="connsiteX2" fmla="*/ 5130697 w 6085066"/>
              <a:gd name="connsiteY2" fmla="*/ 1998401 h 6085067"/>
              <a:gd name="connsiteX3" fmla="*/ 3564549 w 6085066"/>
              <a:gd name="connsiteY3" fmla="*/ 1349681 h 6085067"/>
              <a:gd name="connsiteX4" fmla="*/ 1349681 w 6085066"/>
              <a:gd name="connsiteY4" fmla="*/ 3564549 h 6085067"/>
              <a:gd name="connsiteX5" fmla="*/ 1998401 w 6085066"/>
              <a:gd name="connsiteY5" fmla="*/ 5130697 h 6085067"/>
              <a:gd name="connsiteX6" fmla="*/ 1998402 w 6085066"/>
              <a:gd name="connsiteY6" fmla="*/ 5130698 h 6085067"/>
              <a:gd name="connsiteX7" fmla="*/ 1044033 w 6085066"/>
              <a:gd name="connsiteY7" fmla="*/ 6085067 h 6085067"/>
              <a:gd name="connsiteX8" fmla="*/ 1044032 w 6085066"/>
              <a:gd name="connsiteY8" fmla="*/ 6085066 h 6085067"/>
              <a:gd name="connsiteX9" fmla="*/ 0 w 6085066"/>
              <a:gd name="connsiteY9" fmla="*/ 3564549 h 6085067"/>
              <a:gd name="connsiteX10" fmla="*/ 3564549 w 6085066"/>
              <a:gd name="connsiteY10" fmla="*/ 0 h 6085067"/>
              <a:gd name="connsiteX11" fmla="*/ 6085066 w 6085066"/>
              <a:gd name="connsiteY11" fmla="*/ 1044032 h 60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5066" h="6085067">
                <a:moveTo>
                  <a:pt x="6085066" y="1044033"/>
                </a:moveTo>
                <a:lnTo>
                  <a:pt x="5130698" y="1998402"/>
                </a:lnTo>
                <a:lnTo>
                  <a:pt x="5130697" y="1998401"/>
                </a:lnTo>
                <a:cubicBezTo>
                  <a:pt x="4729885" y="1597589"/>
                  <a:pt x="4176168" y="1349681"/>
                  <a:pt x="3564549" y="1349681"/>
                </a:cubicBezTo>
                <a:cubicBezTo>
                  <a:pt x="2341311" y="1349681"/>
                  <a:pt x="1349681" y="2341311"/>
                  <a:pt x="1349681" y="3564549"/>
                </a:cubicBezTo>
                <a:cubicBezTo>
                  <a:pt x="1349681" y="4176168"/>
                  <a:pt x="1597589" y="4729885"/>
                  <a:pt x="1998401" y="5130697"/>
                </a:cubicBezTo>
                <a:lnTo>
                  <a:pt x="1998402" y="5130698"/>
                </a:lnTo>
                <a:lnTo>
                  <a:pt x="1044033" y="6085067"/>
                </a:lnTo>
                <a:lnTo>
                  <a:pt x="1044032" y="6085066"/>
                </a:lnTo>
                <a:cubicBezTo>
                  <a:pt x="398975" y="5440010"/>
                  <a:pt x="0" y="4548872"/>
                  <a:pt x="0" y="3564549"/>
                </a:cubicBezTo>
                <a:cubicBezTo>
                  <a:pt x="0" y="1595903"/>
                  <a:pt x="1595903" y="0"/>
                  <a:pt x="3564549" y="0"/>
                </a:cubicBezTo>
                <a:cubicBezTo>
                  <a:pt x="4548872" y="0"/>
                  <a:pt x="5440009" y="398976"/>
                  <a:pt x="6085066" y="1044032"/>
                </a:cubicBezTo>
                <a:close/>
              </a:path>
            </a:pathLst>
          </a:custGeom>
          <a:gradFill flip="none" rotWithShape="1">
            <a:gsLst>
              <a:gs pos="18000">
                <a:schemeClr val="accent1">
                  <a:lumMod val="40000"/>
                  <a:lumOff val="60000"/>
                  <a:alpha val="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txBox="1"/>
          <p:nvPr/>
        </p:nvSpPr>
        <p:spPr>
          <a:xfrm>
            <a:off x="2616979" y="928916"/>
            <a:ext cx="3778599" cy="3770263"/>
          </a:xfrm>
          <a:prstGeom prst="rect">
            <a:avLst/>
          </a:prstGeom>
          <a:noFill/>
        </p:spPr>
        <p:txBody>
          <a:bodyPr wrap="none" rtlCol="0">
            <a:spAutoFit/>
          </a:bodyPr>
          <a:lstStyle>
            <a:defPPr>
              <a:defRPr lang="zh-CN"/>
            </a:defPPr>
            <a:lvl1pPr defTabSz="914400">
              <a:defRPr sz="41300">
                <a:ln>
                  <a:gradFill>
                    <a:gsLst>
                      <a:gs pos="0">
                        <a:schemeClr val="accent2">
                          <a:alpha val="30000"/>
                        </a:schemeClr>
                      </a:gs>
                      <a:gs pos="100000">
                        <a:schemeClr val="accent2">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pPr algn="ctr"/>
            <a:r>
              <a:rPr lang="en-US" altLang="zh-CN" sz="23900" dirty="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3900" dirty="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文本框 3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2321408" y="2380449"/>
            <a:ext cx="4744410" cy="646331"/>
          </a:xfrm>
          <a:prstGeom prst="rect">
            <a:avLst/>
          </a:prstGeom>
          <a:noFill/>
        </p:spPr>
        <p:txBody>
          <a:bodyPr wrap="square" rtlCol="0">
            <a:spAutoFit/>
          </a:bodyPr>
          <a:lstStyle>
            <a:defPPr>
              <a:defRPr lang="en-US"/>
            </a:defPPr>
            <a:lvl1pPr>
              <a:defRPr sz="5400" b="1">
                <a:solidFill>
                  <a:schemeClr val="bg1"/>
                </a:solidFill>
                <a:effectLst/>
                <a:latin typeface="+mj-lt"/>
              </a:defRPr>
            </a:lvl1pPr>
          </a:lstStyle>
          <a:p>
            <a:pPr algn="ct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领域知识理解</a:t>
            </a:r>
            <a:endParaRPr lang="en-US" alt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CxnSpPr/>
          <p:nvPr/>
        </p:nvCxnSpPr>
        <p:spPr>
          <a:xfrm>
            <a:off x="4392387" y="3777342"/>
            <a:ext cx="35922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7" name="组合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7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 name="矩形 9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rot="13500000">
            <a:off x="1529467" y="-2304291"/>
            <a:ext cx="6085066" cy="6085067"/>
          </a:xfrm>
          <a:custGeom>
            <a:avLst/>
            <a:gdLst>
              <a:gd name="connsiteX0" fmla="*/ 6085066 w 6085066"/>
              <a:gd name="connsiteY0" fmla="*/ 1044033 h 6085067"/>
              <a:gd name="connsiteX1" fmla="*/ 5130698 w 6085066"/>
              <a:gd name="connsiteY1" fmla="*/ 1998402 h 6085067"/>
              <a:gd name="connsiteX2" fmla="*/ 5130697 w 6085066"/>
              <a:gd name="connsiteY2" fmla="*/ 1998401 h 6085067"/>
              <a:gd name="connsiteX3" fmla="*/ 3564549 w 6085066"/>
              <a:gd name="connsiteY3" fmla="*/ 1349681 h 6085067"/>
              <a:gd name="connsiteX4" fmla="*/ 1349681 w 6085066"/>
              <a:gd name="connsiteY4" fmla="*/ 3564549 h 6085067"/>
              <a:gd name="connsiteX5" fmla="*/ 1998401 w 6085066"/>
              <a:gd name="connsiteY5" fmla="*/ 5130697 h 6085067"/>
              <a:gd name="connsiteX6" fmla="*/ 1998402 w 6085066"/>
              <a:gd name="connsiteY6" fmla="*/ 5130698 h 6085067"/>
              <a:gd name="connsiteX7" fmla="*/ 1044033 w 6085066"/>
              <a:gd name="connsiteY7" fmla="*/ 6085067 h 6085067"/>
              <a:gd name="connsiteX8" fmla="*/ 1044032 w 6085066"/>
              <a:gd name="connsiteY8" fmla="*/ 6085066 h 6085067"/>
              <a:gd name="connsiteX9" fmla="*/ 0 w 6085066"/>
              <a:gd name="connsiteY9" fmla="*/ 3564549 h 6085067"/>
              <a:gd name="connsiteX10" fmla="*/ 3564549 w 6085066"/>
              <a:gd name="connsiteY10" fmla="*/ 0 h 6085067"/>
              <a:gd name="connsiteX11" fmla="*/ 6085066 w 6085066"/>
              <a:gd name="connsiteY11" fmla="*/ 1044032 h 60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5066" h="6085067">
                <a:moveTo>
                  <a:pt x="6085066" y="1044033"/>
                </a:moveTo>
                <a:lnTo>
                  <a:pt x="5130698" y="1998402"/>
                </a:lnTo>
                <a:lnTo>
                  <a:pt x="5130697" y="1998401"/>
                </a:lnTo>
                <a:cubicBezTo>
                  <a:pt x="4729885" y="1597589"/>
                  <a:pt x="4176168" y="1349681"/>
                  <a:pt x="3564549" y="1349681"/>
                </a:cubicBezTo>
                <a:cubicBezTo>
                  <a:pt x="2341311" y="1349681"/>
                  <a:pt x="1349681" y="2341311"/>
                  <a:pt x="1349681" y="3564549"/>
                </a:cubicBezTo>
                <a:cubicBezTo>
                  <a:pt x="1349681" y="4176168"/>
                  <a:pt x="1597589" y="4729885"/>
                  <a:pt x="1998401" y="5130697"/>
                </a:cubicBezTo>
                <a:lnTo>
                  <a:pt x="1998402" y="5130698"/>
                </a:lnTo>
                <a:lnTo>
                  <a:pt x="1044033" y="6085067"/>
                </a:lnTo>
                <a:lnTo>
                  <a:pt x="1044032" y="6085066"/>
                </a:lnTo>
                <a:cubicBezTo>
                  <a:pt x="398975" y="5440010"/>
                  <a:pt x="0" y="4548872"/>
                  <a:pt x="0" y="3564549"/>
                </a:cubicBezTo>
                <a:cubicBezTo>
                  <a:pt x="0" y="1595903"/>
                  <a:pt x="1595903" y="0"/>
                  <a:pt x="3564549" y="0"/>
                </a:cubicBezTo>
                <a:cubicBezTo>
                  <a:pt x="4548872" y="0"/>
                  <a:pt x="5440009" y="398976"/>
                  <a:pt x="6085066" y="1044032"/>
                </a:cubicBezTo>
                <a:close/>
              </a:path>
            </a:pathLst>
          </a:custGeom>
          <a:gradFill flip="none" rotWithShape="1">
            <a:gsLst>
              <a:gs pos="18000">
                <a:schemeClr val="accent1">
                  <a:lumMod val="40000"/>
                  <a:lumOff val="60000"/>
                  <a:alpha val="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txBox="1"/>
          <p:nvPr/>
        </p:nvSpPr>
        <p:spPr>
          <a:xfrm>
            <a:off x="2616979" y="928916"/>
            <a:ext cx="3742690" cy="3769360"/>
          </a:xfrm>
          <a:prstGeom prst="rect">
            <a:avLst/>
          </a:prstGeom>
          <a:noFill/>
        </p:spPr>
        <p:txBody>
          <a:bodyPr wrap="none" rtlCol="0">
            <a:spAutoFit/>
          </a:bodyPr>
          <a:lstStyle>
            <a:defPPr>
              <a:defRPr lang="zh-CN"/>
            </a:defPPr>
            <a:lvl1pPr defTabSz="914400">
              <a:defRPr sz="41300">
                <a:ln>
                  <a:gradFill>
                    <a:gsLst>
                      <a:gs pos="0">
                        <a:schemeClr val="accent2">
                          <a:alpha val="30000"/>
                        </a:schemeClr>
                      </a:gs>
                      <a:gs pos="100000">
                        <a:schemeClr val="accent2">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06</a:t>
            </a:r>
            <a:endParaRPr lang="zh-CN" altLang="en-US"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文本框 3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1285396" y="2334723"/>
            <a:ext cx="6573211" cy="645160"/>
          </a:xfrm>
          <a:prstGeom prst="rect">
            <a:avLst/>
          </a:prstGeom>
          <a:noFill/>
        </p:spPr>
        <p:txBody>
          <a:bodyPr wrap="square" rtlCol="0">
            <a:spAutoFit/>
          </a:bodyPr>
          <a:lstStyle>
            <a:defPPr>
              <a:defRPr lang="en-US"/>
            </a:defPPr>
            <a:lvl1pPr>
              <a:defRPr sz="5400" b="1">
                <a:solidFill>
                  <a:schemeClr val="bg1"/>
                </a:solidFill>
                <a:effectLst/>
                <a:latin typeface="+mj-lt"/>
              </a:defRPr>
            </a:lvl1pPr>
          </a:lstStyle>
          <a:p>
            <a:pPr algn="ct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总结</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CxnSpPr/>
          <p:nvPr/>
        </p:nvCxnSpPr>
        <p:spPr>
          <a:xfrm>
            <a:off x="4392387" y="3777342"/>
            <a:ext cx="35922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7" name="组合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7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 name="矩形 9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4084320"/>
            <a:ext cx="9144000" cy="105918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22580" y="878840"/>
            <a:ext cx="7898130" cy="3288665"/>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a:latin typeface="微软雅黑" panose="020B0503020204020204" pitchFamily="34" charset="-122"/>
                <a:ea typeface="微软雅黑" panose="020B0503020204020204" pitchFamily="34" charset="-122"/>
                <a:sym typeface="微软雅黑" panose="020B0503020204020204" pitchFamily="34" charset="-122"/>
              </a:rPr>
              <a:t>遇到的</a:t>
            </a:r>
            <a:r>
              <a:rPr lang="zh-CN" altLang="en-US" sz="2400">
                <a:latin typeface="微软雅黑" panose="020B0503020204020204" pitchFamily="34" charset="-122"/>
                <a:ea typeface="微软雅黑" panose="020B0503020204020204" pitchFamily="34" charset="-122"/>
                <a:sym typeface="微软雅黑" panose="020B0503020204020204" pitchFamily="34" charset="-122"/>
              </a:rPr>
              <a:t>困难</a:t>
            </a: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443230" y="994410"/>
            <a:ext cx="7208520" cy="2999740"/>
          </a:xfrm>
          <a:prstGeom prst="rect">
            <a:avLst/>
          </a:prstGeom>
          <a:noFill/>
        </p:spPr>
        <p:txBody>
          <a:bodyPr wrap="square">
            <a:spAutoFit/>
          </a:bodyPr>
          <a:lstStyle/>
          <a:p>
            <a:pPr indent="0">
              <a:lnSpc>
                <a:spcPct val="150000"/>
              </a:lnSpc>
              <a:buClr>
                <a:schemeClr val="accent1"/>
              </a:buClr>
              <a:buFont typeface="Wingdings" panose="05000000000000000000" pitchFamily="2" charset="2"/>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在项目中，</a:t>
            </a:r>
            <a:r>
              <a:rPr lang="zh-CN"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最大的问题是</a:t>
            </a:r>
            <a:r>
              <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模型选择上的困难。在最初的尝试中，我们选择了 TCN-LSTM（Temporal Convolutional Network - Long Short-Term Memory）模型。TCN-LSTM 结合了时间卷积网络和长短期记忆网络的优点，理论上能够处理序列数据中的长期依赖关系。然而，在实际应用中，我们发现该模型的效果并没有达到预期，模型的预测性能较差，无法满足项目的需求。</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indent="0">
              <a:lnSpc>
                <a:spcPct val="150000"/>
              </a:lnSpc>
              <a:buClr>
                <a:schemeClr val="accent1"/>
              </a:buClr>
              <a:buFont typeface="Wingdings" panose="05000000000000000000" pitchFamily="2" charset="2"/>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鉴于此，我们决定尝试另一种模型架构，即 Seq2Seq（Sequence to Sequence</a:t>
            </a:r>
            <a:r>
              <a:rPr lang="zh-CN"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Seq2Seq模型最初是为自然语言处理任务而设计的，特别是用于机器翻译任务。它通过编码器-解码器结构来处理输入和输出的序列数据，能够很好地捕捉输入序列中的信息并生成相应的输出序列。</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4084320"/>
            <a:ext cx="9144000" cy="1059180"/>
          </a:xfrm>
          <a:prstGeom prst="rect">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custDataLst>
              <p:tags r:id="rId1"/>
            </p:custDataLst>
          </p:nvPr>
        </p:nvSpPr>
        <p:spPr>
          <a:xfrm>
            <a:off x="322580" y="878840"/>
            <a:ext cx="4011930" cy="3815715"/>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任意多边形: 形状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970723" cy="46037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en-US" altLang="zh-CN" sz="2400">
                <a:latin typeface="微软雅黑" panose="020B0503020204020204" pitchFamily="34" charset="-122"/>
                <a:ea typeface="微软雅黑" panose="020B0503020204020204" pitchFamily="34" charset="-122"/>
                <a:sym typeface="微软雅黑" panose="020B0503020204020204" pitchFamily="34" charset="-122"/>
              </a:rPr>
              <a:t>整体评价</a:t>
            </a:r>
            <a:r>
              <a:rPr lang="zh-CN" altLang="en-US" sz="2400">
                <a:latin typeface="微软雅黑" panose="020B0503020204020204" pitchFamily="34" charset="-122"/>
                <a:ea typeface="微软雅黑" panose="020B0503020204020204" pitchFamily="34" charset="-122"/>
                <a:sym typeface="微软雅黑" panose="020B0503020204020204" pitchFamily="34" charset="-122"/>
              </a:rPr>
              <a:t>与</a:t>
            </a:r>
            <a:r>
              <a:rPr lang="zh-CN" altLang="en-US" sz="2400">
                <a:latin typeface="微软雅黑" panose="020B0503020204020204" pitchFamily="34" charset="-122"/>
                <a:ea typeface="微软雅黑" panose="020B0503020204020204" pitchFamily="34" charset="-122"/>
                <a:sym typeface="微软雅黑" panose="020B0503020204020204" pitchFamily="34" charset="-122"/>
              </a:rPr>
              <a:t>未来展望</a:t>
            </a: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custDataLst>
              <p:tags r:id="rId2"/>
            </p:custDataLst>
          </p:nvPr>
        </p:nvSpPr>
        <p:spPr>
          <a:xfrm>
            <a:off x="372110" y="1116965"/>
            <a:ext cx="3870960" cy="3322955"/>
          </a:xfrm>
          <a:prstGeom prst="rect">
            <a:avLst/>
          </a:prstGeom>
          <a:noFill/>
        </p:spPr>
        <p:txBody>
          <a:bodyPr wrap="square">
            <a:spAutoFit/>
          </a:bodyPr>
          <a:lstStyle/>
          <a:p>
            <a:pPr indent="0">
              <a:lnSpc>
                <a:spcPct val="150000"/>
              </a:lnSpc>
              <a:buClr>
                <a:schemeClr val="accent1"/>
              </a:buClr>
              <a:buFont typeface="Wingdings" panose="05000000000000000000" pitchFamily="2" charset="2"/>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我们</a:t>
            </a:r>
            <a:r>
              <a:rPr lang="en-US" altLang="zh-CN"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综合考虑模型的预测准确性、稳定性和实用性，对模型的整体表现进行评价</a:t>
            </a: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模型的优点在于能够基于真实临床数据支撑，较好地预测患者随时间变化的血糖水平，且基于多领域应用，具有一定的可扩展性；不足之处在于模型的学习和表现受限于训练数据的质量和覆盖范围，如果训练数据不全面或存在偏差，模型的性能可能会受到影响。此外，模型可能会受到输入数据的偏差或错误，导致输出结果存在一定的误差，容错性可能因此降低</a:t>
            </a: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e7d195523061f1c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GrpSpPr/>
          <p:nvPr/>
        </p:nvGrpSpPr>
        <p:grpSpPr>
          <a:xfrm>
            <a:off x="8288656" y="508001"/>
            <a:ext cx="626745" cy="104140"/>
            <a:chOff x="17115" y="1080"/>
            <a:chExt cx="987" cy="164"/>
          </a:xfrm>
        </p:grpSpPr>
        <p:sp>
          <p:nvSpPr>
            <p:cNvPr id="20" name="椭圆 19"/>
            <p:cNvSpPr/>
            <p:nvPr/>
          </p:nvSpPr>
          <p:spPr>
            <a:xfrm>
              <a:off x="17115"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椭圆 20"/>
            <p:cNvSpPr/>
            <p:nvPr/>
          </p:nvSpPr>
          <p:spPr>
            <a:xfrm>
              <a:off x="17389"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椭圆 21"/>
            <p:cNvSpPr/>
            <p:nvPr/>
          </p:nvSpPr>
          <p:spPr>
            <a:xfrm>
              <a:off x="17664" y="1080"/>
              <a:ext cx="164" cy="164"/>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椭圆 22"/>
            <p:cNvSpPr/>
            <p:nvPr/>
          </p:nvSpPr>
          <p:spPr>
            <a:xfrm>
              <a:off x="17938" y="1080"/>
              <a:ext cx="164" cy="164"/>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矩形: 圆角 6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custDataLst>
              <p:tags r:id="rId3"/>
            </p:custDataLst>
          </p:nvPr>
        </p:nvSpPr>
        <p:spPr>
          <a:xfrm>
            <a:off x="4729480" y="878840"/>
            <a:ext cx="4011930" cy="3815715"/>
          </a:xfrm>
          <a:prstGeom prst="roundRect">
            <a:avLst>
              <a:gd name="adj" fmla="val 3043"/>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custDataLst>
              <p:tags r:id="rId4"/>
            </p:custDataLst>
          </p:nvPr>
        </p:nvSpPr>
        <p:spPr>
          <a:xfrm>
            <a:off x="4799965" y="1160780"/>
            <a:ext cx="3870960" cy="3322955"/>
          </a:xfrm>
          <a:prstGeom prst="rect">
            <a:avLst/>
          </a:prstGeom>
          <a:noFill/>
        </p:spPr>
        <p:txBody>
          <a:bodyPr wrap="square">
            <a:spAutoFit/>
          </a:bodyPr>
          <a:p>
            <a:pPr indent="0">
              <a:lnSpc>
                <a:spcPct val="150000"/>
              </a:lnSpc>
              <a:buClr>
                <a:schemeClr val="accent1"/>
              </a:buClr>
              <a:buFont typeface="Wingdings" panose="05000000000000000000" pitchFamily="2" charset="2"/>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基于时间序列的血糖预测模型在临床应用中具有潜在意义和一些局限性，其潜在意义包括个性化管理、预防性干预和提高生命质量等方面。然而，模型的准确性受到数据质量、个体差异、多因素影响和预测准确性等局限性的限制。为了提高模型的性能，未来的研究和应用应注重优化数据质量、个体化模型、多因素综合和临床实践探索，这些指导和建议有助于推动基于时间序列的血糖预测模型在临床应用中的</a:t>
            </a:r>
            <a:endPar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indent="0">
              <a:lnSpc>
                <a:spcPct val="150000"/>
              </a:lnSpc>
              <a:buClr>
                <a:schemeClr val="accent1"/>
              </a:buClr>
              <a:buFont typeface="Wingdings" panose="05000000000000000000" pitchFamily="2" charset="2"/>
              <a:buNone/>
            </a:pPr>
            <a:r>
              <a:rPr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发展和应用</a:t>
            </a:r>
            <a:r>
              <a:rPr lang="zh-CN"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sz="14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2958713" y="1161713"/>
            <a:ext cx="5083443" cy="1446550"/>
          </a:xfrm>
          <a:prstGeom prst="rect">
            <a:avLst/>
          </a:prstGeom>
          <a:noFill/>
        </p:spPr>
        <p:txBody>
          <a:bodyPr wrap="none" rtlCol="0">
            <a:spAutoFit/>
          </a:bodyPr>
          <a:lstStyle>
            <a:defPPr>
              <a:defRPr lang="en-US"/>
            </a:defPPr>
            <a:lvl1pPr defTabSz="914400">
              <a:defRPr sz="23900">
                <a:ln>
                  <a:gradFill>
                    <a:gsLst>
                      <a:gs pos="0">
                        <a:schemeClr val="accent1">
                          <a:alpha val="30000"/>
                        </a:schemeClr>
                      </a:gs>
                      <a:gs pos="100000">
                        <a:schemeClr val="accent1">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pPr defTabSz="914400">
              <a:defRPr/>
            </a:pPr>
            <a:r>
              <a:rPr lang="en-US" altLang="zh-CN" sz="8800" b="1" dirty="0">
                <a:ln w="3175">
                  <a:gradFill>
                    <a:gsLst>
                      <a:gs pos="0">
                        <a:srgbClr val="1D78FA">
                          <a:alpha val="30000"/>
                        </a:srgbClr>
                      </a:gs>
                      <a:gs pos="100000">
                        <a:srgbClr val="1D78FA">
                          <a:alpha val="0"/>
                        </a:srgb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THANKS</a:t>
            </a:r>
            <a:endParaRPr lang="en-US" altLang="zh-CN" sz="8800" b="1" dirty="0">
              <a:ln w="3175">
                <a:gradFill>
                  <a:gsLst>
                    <a:gs pos="0">
                      <a:srgbClr val="1D78FA">
                        <a:alpha val="30000"/>
                      </a:srgbClr>
                    </a:gs>
                    <a:gs pos="100000">
                      <a:srgbClr val="1D78FA">
                        <a:alpha val="0"/>
                      </a:srgb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PA_矩形 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custDataLst>
              <p:tags r:id="rId1"/>
            </p:custDataLst>
          </p:nvPr>
        </p:nvSpPr>
        <p:spPr>
          <a:xfrm>
            <a:off x="3067870" y="1819063"/>
            <a:ext cx="4827194" cy="706755"/>
          </a:xfrm>
          <a:prstGeom prst="rect">
            <a:avLst/>
          </a:prstGeom>
        </p:spPr>
        <p:txBody>
          <a:bodyPr wrap="square">
            <a:spAutoFit/>
          </a:bodyPr>
          <a:lstStyle/>
          <a:p>
            <a:pPr defTabSz="685800">
              <a:defRPr/>
            </a:pPr>
            <a:r>
              <a:rPr lang="en-US" altLang="zh-CN" sz="4000" b="1" ker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Thank You</a:t>
            </a:r>
            <a:r>
              <a:rPr lang="en-US" altLang="zh-CN" sz="2000" b="1" ker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000" b="1" kern="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067484" y="2608689"/>
            <a:ext cx="5294038" cy="829945"/>
          </a:xfrm>
          <a:prstGeom prst="rect">
            <a:avLst/>
          </a:prstGeom>
          <a:noFill/>
        </p:spPr>
        <p:txBody>
          <a:bodyPr wrap="square" rtlCol="0">
            <a:spAutoFit/>
          </a:bodyPr>
          <a:lstStyle>
            <a:defPPr>
              <a:defRPr lang="en-US"/>
            </a:defPPr>
            <a:lvl1pPr algn="ctr">
              <a:defRPr sz="4800" b="1">
                <a:solidFill>
                  <a:schemeClr val="bg1"/>
                </a:solidFill>
                <a:effectLst>
                  <a:outerShdw blurRad="101600" dist="101600" dir="2700000" algn="tl">
                    <a:srgbClr val="000000">
                      <a:alpha val="43137"/>
                    </a:srgbClr>
                  </a:outerShdw>
                </a:effectLst>
                <a:latin typeface="+mj-lt"/>
              </a:defRPr>
            </a:lvl1pPr>
          </a:lstStyle>
          <a:p>
            <a:pPr algn="l">
              <a:defRPr/>
            </a:pPr>
            <a:r>
              <a:rPr lang="zh-CN" altLang="en-US" b="0">
                <a:solidFill>
                  <a:prstClr val="black">
                    <a:lumMod val="95000"/>
                    <a:lumOff val="5000"/>
                  </a:prstClr>
                </a:solidFill>
                <a:effectLst/>
                <a:latin typeface="微软雅黑" panose="020B0503020204020204" pitchFamily="34" charset="-122"/>
                <a:ea typeface="微软雅黑" panose="020B0503020204020204" pitchFamily="34" charset="-122"/>
                <a:sym typeface="微软雅黑" panose="020B0503020204020204" pitchFamily="34" charset="-122"/>
              </a:rPr>
              <a:t>感谢聆听</a:t>
            </a:r>
            <a:endParaRPr lang="zh-CN" altLang="en-US" b="0">
              <a:solidFill>
                <a:prstClr val="black">
                  <a:lumMod val="95000"/>
                  <a:lumOff val="5000"/>
                </a:prstClr>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7" name="组合 3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3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sz="135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pPr>
              <a:defRPr/>
            </a:pPr>
            <a:r>
              <a:rPr lang="en-US" altLang="zh-CN" sz="10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pPr>
                <a:defRPr/>
              </a:pPr>
              <a:endParaRPr lang="zh-CN" altLang="en-US" sz="135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pPr>
                <a:defRPr/>
              </a:pPr>
              <a:endParaRPr lang="zh-CN" altLang="en-US" sz="135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pPr>
                <a:defRPr/>
              </a:pPr>
              <a:endParaRPr lang="zh-CN" altLang="en-US" sz="135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pPr>
                <a:defRPr/>
              </a:pPr>
              <a:endParaRPr lang="zh-CN" altLang="en-US" sz="135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692523"/>
            <a:ext cx="2006974" cy="4013948"/>
          </a:xfrm>
          <a:custGeom>
            <a:avLst/>
            <a:gdLst>
              <a:gd name="connsiteX0" fmla="*/ 0 w 2006974"/>
              <a:gd name="connsiteY0" fmla="*/ 0 h 4013948"/>
              <a:gd name="connsiteX1" fmla="*/ 2006974 w 2006974"/>
              <a:gd name="connsiteY1" fmla="*/ 2006974 h 4013948"/>
              <a:gd name="connsiteX2" fmla="*/ 0 w 2006974"/>
              <a:gd name="connsiteY2" fmla="*/ 4013948 h 4013948"/>
              <a:gd name="connsiteX3" fmla="*/ 0 w 2006974"/>
              <a:gd name="connsiteY3" fmla="*/ 3010461 h 4013948"/>
              <a:gd name="connsiteX4" fmla="*/ 1003487 w 2006974"/>
              <a:gd name="connsiteY4" fmla="*/ 2006974 h 4013948"/>
              <a:gd name="connsiteX5" fmla="*/ 0 w 2006974"/>
              <a:gd name="connsiteY5" fmla="*/ 1003487 h 401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6974" h="4013948">
                <a:moveTo>
                  <a:pt x="0" y="0"/>
                </a:moveTo>
                <a:cubicBezTo>
                  <a:pt x="1108421" y="0"/>
                  <a:pt x="2006974" y="898553"/>
                  <a:pt x="2006974" y="2006974"/>
                </a:cubicBezTo>
                <a:cubicBezTo>
                  <a:pt x="2006974" y="3115395"/>
                  <a:pt x="1108421" y="4013948"/>
                  <a:pt x="0" y="4013948"/>
                </a:cubicBezTo>
                <a:lnTo>
                  <a:pt x="0" y="3010461"/>
                </a:lnTo>
                <a:cubicBezTo>
                  <a:pt x="554211" y="3010461"/>
                  <a:pt x="1003487" y="2561185"/>
                  <a:pt x="1003487" y="2006974"/>
                </a:cubicBezTo>
                <a:cubicBezTo>
                  <a:pt x="1003487" y="1452763"/>
                  <a:pt x="554211" y="1003487"/>
                  <a:pt x="0" y="1003487"/>
                </a:cubicBezTo>
                <a:close/>
              </a:path>
            </a:pathLst>
          </a:cu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7743910" y="947815"/>
            <a:ext cx="298566" cy="298566"/>
          </a:xfrm>
          <a:prstGeom prst="ellipse">
            <a:avLst/>
          </a:prstGeom>
          <a:gradFill flip="none" rotWithShape="1">
            <a:gsLst>
              <a:gs pos="18000">
                <a:schemeClr val="accent1">
                  <a:lumMod val="40000"/>
                  <a:lumOff val="60000"/>
                </a:schemeClr>
              </a:gs>
              <a:gs pos="75000">
                <a:schemeClr val="accent1"/>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35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68579" y="1394206"/>
            <a:ext cx="3220914" cy="2751198"/>
          </a:xfrm>
          <a:prstGeom prst="rect">
            <a:avLst/>
          </a:prstGeom>
          <a:noFill/>
          <a:ln>
            <a:noFill/>
          </a:ln>
        </p:spPr>
      </p:pic>
      <p:sp>
        <p:nvSpPr>
          <p:cNvPr id="2" name="矩形 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505201" y="1338943"/>
            <a:ext cx="5127171" cy="321242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矩形 12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654532" y="1246799"/>
            <a:ext cx="3954958" cy="613694"/>
          </a:xfrm>
          <a:prstGeom prst="rect">
            <a:avLst/>
          </a:prstGeom>
          <a:noFill/>
          <a:effectLst/>
        </p:spPr>
        <p:txBody>
          <a:bodyPr wrap="square">
            <a:spAutoFit/>
          </a:bodyPr>
          <a:lstStyle/>
          <a:p>
            <a:pPr>
              <a:lnSpc>
                <a:spcPct val="150000"/>
              </a:lnSpc>
              <a:buClr>
                <a:srgbClr val="E7E6E6">
                  <a:lumMod val="10000"/>
                </a:srgbClr>
              </a:buCl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血糖调节是一个</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复杂</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的生理过程，主要由</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胰岛素</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和</a:t>
            </a: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胰高血糖素</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这两种激素来调控。</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cxnSp>
        <p:nvCxnSpPr>
          <p:cNvPr id="55" name="直接连接符 54"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CxnSpPr/>
          <p:nvPr/>
        </p:nvCxnSpPr>
        <p:spPr>
          <a:xfrm>
            <a:off x="3734031" y="2235697"/>
            <a:ext cx="281354"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矩形 66"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589493" y="3927207"/>
            <a:ext cx="4861604" cy="757084"/>
          </a:xfrm>
          <a:prstGeom prst="rect">
            <a:avLst/>
          </a:prstGeom>
          <a:solidFill>
            <a:schemeClr val="bg1"/>
          </a:solidFill>
          <a:ln w="28575">
            <a:noFill/>
          </a:ln>
          <a:effectLst>
            <a:outerShdw blurRad="127000" dist="127000" dir="5400000" algn="t"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6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797310" y="4022415"/>
            <a:ext cx="4399536" cy="548548"/>
          </a:xfrm>
          <a:prstGeom prst="rect">
            <a:avLst/>
          </a:prstGeom>
          <a:noFill/>
          <a:effectLst/>
        </p:spPr>
        <p:txBody>
          <a:bodyPr wrap="square">
            <a:spAutoFit/>
          </a:bodyPr>
          <a:lstStyle/>
          <a:p>
            <a:pPr>
              <a:lnSpc>
                <a:spcPct val="150000"/>
              </a:lnSpc>
              <a:buClr>
                <a:srgbClr val="E7E6E6">
                  <a:lumMod val="10000"/>
                </a:srgbClr>
              </a:buCl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血糖水平受多种因素影响，这些因素可以是内源性的（如体内激素的变化）或外源性的（如饮食、运动等）</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0" name="任意多边形: 形状 129"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1" name="文本框 13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152720"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血糖调节机制</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8" name="椭圆 137"/>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9" name="椭圆 138"/>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0" name="椭圆 139"/>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1" name="椭圆 140"/>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654532" y="2235697"/>
            <a:ext cx="3905035" cy="1332031"/>
          </a:xfrm>
          <a:prstGeom prst="rect">
            <a:avLst/>
          </a:prstGeom>
          <a:noFill/>
          <a:effectLst/>
        </p:spPr>
        <p:txBody>
          <a:bodyPr wrap="square">
            <a:spAutoFit/>
          </a:bodyPr>
          <a:lstStyle/>
          <a:p>
            <a:pPr>
              <a:lnSpc>
                <a:spcPct val="150000"/>
              </a:lnSpc>
              <a:buClr>
                <a:srgbClr val="E7E6E6">
                  <a:lumMod val="10000"/>
                </a:srgbClr>
              </a:buClr>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胰岛素由胰腺中的</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β</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细胞分泌，其主要功能是降低血糖水平。胰岛素通过促进细胞对葡萄糖的摄取和利用，以及抑制肝脏葡萄糖的生成，来实现这一目标。相反，胰高血糖素由胰腺中的</a:t>
            </a: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α</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细胞分泌，其主要功能是升高血糖水平，主要通过促进肝脏分解糖原和生成新的葡萄糖来实现。。</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矩形 12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803861" y="1227160"/>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22498" y="927489"/>
            <a:ext cx="3954958" cy="1029193"/>
          </a:xfrm>
          <a:prstGeom prst="rect">
            <a:avLst/>
          </a:prstGeom>
          <a:noFill/>
          <a:effectLst/>
        </p:spPr>
        <p:txBody>
          <a:bodyPr wrap="square">
            <a:spAutoFit/>
          </a:bodyPr>
          <a:lstStyle/>
          <a:p>
            <a:pPr>
              <a:lnSpc>
                <a:spcPct val="150000"/>
              </a:lnSpc>
              <a:buClr>
                <a:srgbClr val="E7E6E6">
                  <a:lumMod val="10000"/>
                </a:srgbClr>
              </a:buClr>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型糖尿病</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nSpc>
                <a:spcPct val="150000"/>
              </a:lnSpc>
              <a:buClr>
                <a:srgbClr val="E7E6E6">
                  <a:lumMod val="10000"/>
                </a:srgbClr>
              </a:buCl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由于胰岛</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β</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细胞被自身免疫系统破坏，导致胰岛素绝对缺乏。这类患者需要终生依赖胰岛素治疗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7" name="矩形 66"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287149" y="4097702"/>
            <a:ext cx="4861604" cy="757084"/>
          </a:xfrm>
          <a:prstGeom prst="rect">
            <a:avLst/>
          </a:prstGeom>
          <a:solidFill>
            <a:schemeClr val="bg1"/>
          </a:solidFill>
          <a:ln w="28575">
            <a:noFill/>
          </a:ln>
          <a:effectLst>
            <a:outerShdw blurRad="127000" dist="127000" dir="5400000" algn="t"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6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449766" y="4179274"/>
            <a:ext cx="4399536" cy="548548"/>
          </a:xfrm>
          <a:prstGeom prst="rect">
            <a:avLst/>
          </a:prstGeom>
          <a:noFill/>
          <a:effectLst/>
        </p:spPr>
        <p:txBody>
          <a:bodyPr wrap="square">
            <a:spAutoFit/>
          </a:bodyPr>
          <a:lstStyle/>
          <a:p>
            <a:pPr>
              <a:lnSpc>
                <a:spcPct val="150000"/>
              </a:lnSpc>
              <a:buClr>
                <a:srgbClr val="E7E6E6">
                  <a:lumMod val="10000"/>
                </a:srgbClr>
              </a:buClr>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妊娠糖尿病是指妊娠期间首次发现或发生的糖尿病。管理妊娠糖尿病的关键在于通过	饮食和运动来控制血糖</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0" name="任意多边形: 形状 129"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1" name="文本框 13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152720"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糖尿病的类型</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8" name="椭圆 137"/>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9" name="椭圆 138"/>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0" name="椭圆 139"/>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1" name="椭圆 140"/>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287149" y="2333103"/>
            <a:ext cx="3954958" cy="1306191"/>
          </a:xfrm>
          <a:prstGeom prst="rect">
            <a:avLst/>
          </a:prstGeom>
          <a:noFill/>
          <a:effectLst/>
        </p:spPr>
        <p:txBody>
          <a:bodyPr wrap="square">
            <a:spAutoFit/>
          </a:bodyPr>
          <a:lstStyle/>
          <a:p>
            <a:pPr>
              <a:lnSpc>
                <a:spcPct val="150000"/>
              </a:lnSpc>
              <a:buClr>
                <a:srgbClr val="E7E6E6">
                  <a:lumMod val="10000"/>
                </a:srgbClr>
              </a:buClr>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型糖尿病</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buClr>
                <a:srgbClr val="E7E6E6">
                  <a:lumMod val="10000"/>
                </a:srgbClr>
              </a:buClr>
            </a:pP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型糖尿病是由于胰岛素抵抗和胰岛素分泌不足共同导致的。这类患者通常通过生活方	式的改变（如饮食控制、增加运动）来管理血糖。</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4242107" y="1227160"/>
            <a:ext cx="4468059" cy="26524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rot="13500000">
            <a:off x="1529467" y="-2304291"/>
            <a:ext cx="6085066" cy="6085067"/>
          </a:xfrm>
          <a:custGeom>
            <a:avLst/>
            <a:gdLst>
              <a:gd name="connsiteX0" fmla="*/ 6085066 w 6085066"/>
              <a:gd name="connsiteY0" fmla="*/ 1044033 h 6085067"/>
              <a:gd name="connsiteX1" fmla="*/ 5130698 w 6085066"/>
              <a:gd name="connsiteY1" fmla="*/ 1998402 h 6085067"/>
              <a:gd name="connsiteX2" fmla="*/ 5130697 w 6085066"/>
              <a:gd name="connsiteY2" fmla="*/ 1998401 h 6085067"/>
              <a:gd name="connsiteX3" fmla="*/ 3564549 w 6085066"/>
              <a:gd name="connsiteY3" fmla="*/ 1349681 h 6085067"/>
              <a:gd name="connsiteX4" fmla="*/ 1349681 w 6085066"/>
              <a:gd name="connsiteY4" fmla="*/ 3564549 h 6085067"/>
              <a:gd name="connsiteX5" fmla="*/ 1998401 w 6085066"/>
              <a:gd name="connsiteY5" fmla="*/ 5130697 h 6085067"/>
              <a:gd name="connsiteX6" fmla="*/ 1998402 w 6085066"/>
              <a:gd name="connsiteY6" fmla="*/ 5130698 h 6085067"/>
              <a:gd name="connsiteX7" fmla="*/ 1044033 w 6085066"/>
              <a:gd name="connsiteY7" fmla="*/ 6085067 h 6085067"/>
              <a:gd name="connsiteX8" fmla="*/ 1044032 w 6085066"/>
              <a:gd name="connsiteY8" fmla="*/ 6085066 h 6085067"/>
              <a:gd name="connsiteX9" fmla="*/ 0 w 6085066"/>
              <a:gd name="connsiteY9" fmla="*/ 3564549 h 6085067"/>
              <a:gd name="connsiteX10" fmla="*/ 3564549 w 6085066"/>
              <a:gd name="connsiteY10" fmla="*/ 0 h 6085067"/>
              <a:gd name="connsiteX11" fmla="*/ 6085066 w 6085066"/>
              <a:gd name="connsiteY11" fmla="*/ 1044032 h 60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5066" h="6085067">
                <a:moveTo>
                  <a:pt x="6085066" y="1044033"/>
                </a:moveTo>
                <a:lnTo>
                  <a:pt x="5130698" y="1998402"/>
                </a:lnTo>
                <a:lnTo>
                  <a:pt x="5130697" y="1998401"/>
                </a:lnTo>
                <a:cubicBezTo>
                  <a:pt x="4729885" y="1597589"/>
                  <a:pt x="4176168" y="1349681"/>
                  <a:pt x="3564549" y="1349681"/>
                </a:cubicBezTo>
                <a:cubicBezTo>
                  <a:pt x="2341311" y="1349681"/>
                  <a:pt x="1349681" y="2341311"/>
                  <a:pt x="1349681" y="3564549"/>
                </a:cubicBezTo>
                <a:cubicBezTo>
                  <a:pt x="1349681" y="4176168"/>
                  <a:pt x="1597589" y="4729885"/>
                  <a:pt x="1998401" y="5130697"/>
                </a:cubicBezTo>
                <a:lnTo>
                  <a:pt x="1998402" y="5130698"/>
                </a:lnTo>
                <a:lnTo>
                  <a:pt x="1044033" y="6085067"/>
                </a:lnTo>
                <a:lnTo>
                  <a:pt x="1044032" y="6085066"/>
                </a:lnTo>
                <a:cubicBezTo>
                  <a:pt x="398975" y="5440010"/>
                  <a:pt x="0" y="4548872"/>
                  <a:pt x="0" y="3564549"/>
                </a:cubicBezTo>
                <a:cubicBezTo>
                  <a:pt x="0" y="1595903"/>
                  <a:pt x="1595903" y="0"/>
                  <a:pt x="3564549" y="0"/>
                </a:cubicBezTo>
                <a:cubicBezTo>
                  <a:pt x="4548872" y="0"/>
                  <a:pt x="5440009" y="398976"/>
                  <a:pt x="6085066" y="1044032"/>
                </a:cubicBezTo>
                <a:close/>
              </a:path>
            </a:pathLst>
          </a:custGeom>
          <a:gradFill flip="none" rotWithShape="1">
            <a:gsLst>
              <a:gs pos="18000">
                <a:schemeClr val="accent1">
                  <a:lumMod val="40000"/>
                  <a:lumOff val="60000"/>
                  <a:alpha val="0"/>
                </a:schemeClr>
              </a:gs>
              <a:gs pos="75000">
                <a:schemeClr val="accent1"/>
              </a:gs>
            </a:gsLst>
            <a:path path="circle">
              <a:fillToRect r="100000" b="100000"/>
            </a:path>
            <a:tileRect l="-100000" t="-100000"/>
          </a:gradFill>
          <a:ln>
            <a:noFill/>
          </a:ln>
          <a:effectLst>
            <a:outerShdw blurRad="317500" dist="215900" dir="5400000" algn="t" rotWithShape="0">
              <a:schemeClr val="accent1">
                <a:lumMod val="40000"/>
                <a:lumOff val="60000"/>
                <a:alpha val="6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txBox="1"/>
          <p:nvPr/>
        </p:nvSpPr>
        <p:spPr>
          <a:xfrm>
            <a:off x="2616979" y="928916"/>
            <a:ext cx="3778599" cy="3770263"/>
          </a:xfrm>
          <a:prstGeom prst="rect">
            <a:avLst/>
          </a:prstGeom>
          <a:noFill/>
        </p:spPr>
        <p:txBody>
          <a:bodyPr wrap="none" rtlCol="0">
            <a:spAutoFit/>
          </a:bodyPr>
          <a:lstStyle>
            <a:defPPr>
              <a:defRPr lang="zh-CN"/>
            </a:defPPr>
            <a:lvl1pPr defTabSz="914400">
              <a:defRPr sz="41300">
                <a:ln>
                  <a:gradFill>
                    <a:gsLst>
                      <a:gs pos="0">
                        <a:schemeClr val="accent2">
                          <a:alpha val="30000"/>
                        </a:schemeClr>
                      </a:gs>
                      <a:gs pos="100000">
                        <a:schemeClr val="accent2">
                          <a:alpha val="0"/>
                        </a:schemeClr>
                      </a:gs>
                    </a:gsLst>
                    <a:lin ang="5400000" scaled="1"/>
                  </a:gradFill>
                </a:ln>
                <a:noFill/>
                <a:latin typeface="+mj-ea"/>
                <a:ea typeface="+mj-ea"/>
              </a:defRPr>
            </a:lvl1pPr>
            <a:lvl2pPr defTabSz="914400"/>
            <a:lvl3pPr defTabSz="914400"/>
            <a:lvl4pPr defTabSz="914400"/>
            <a:lvl5pPr defTabSz="914400"/>
            <a:lvl6pPr defTabSz="914400"/>
            <a:lvl7pPr defTabSz="914400"/>
            <a:lvl8pPr defTabSz="914400"/>
            <a:lvl9pPr defTabSz="914400"/>
          </a:lstStyle>
          <a:p>
            <a:r>
              <a:rPr lang="en-US" altLang="zh-CN"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3900">
              <a:ln>
                <a:gradFill>
                  <a:gsLst>
                    <a:gs pos="0">
                      <a:schemeClr val="accent1">
                        <a:alpha val="30000"/>
                      </a:schemeClr>
                    </a:gs>
                    <a:gs pos="100000">
                      <a:schemeClr val="accent1">
                        <a:alpha val="0"/>
                      </a:schemeClr>
                    </a:gs>
                  </a:gsLst>
                  <a:lin ang="5400000" scaled="1"/>
                </a:grad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228601" y="234735"/>
            <a:ext cx="1240670" cy="273266"/>
            <a:chOff x="7327504" y="599967"/>
            <a:chExt cx="1240670" cy="273266"/>
          </a:xfrm>
          <a:solidFill>
            <a:schemeClr val="tx1">
              <a:lumMod val="85000"/>
              <a:lumOff val="15000"/>
            </a:schemeClr>
          </a:solidFill>
        </p:grpSpPr>
        <p:sp>
          <p:nvSpPr>
            <p:cNvPr id="58" name="Freeform 5"/>
            <p:cNvSpPr/>
            <p:nvPr/>
          </p:nvSpPr>
          <p:spPr bwMode="auto">
            <a:xfrm>
              <a:off x="8298465"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5"/>
            <p:cNvSpPr/>
            <p:nvPr/>
          </p:nvSpPr>
          <p:spPr bwMode="auto">
            <a:xfrm>
              <a:off x="7974812"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5"/>
            <p:cNvSpPr/>
            <p:nvPr/>
          </p:nvSpPr>
          <p:spPr bwMode="auto">
            <a:xfrm>
              <a:off x="7651158" y="599968"/>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5"/>
            <p:cNvSpPr/>
            <p:nvPr/>
          </p:nvSpPr>
          <p:spPr bwMode="auto">
            <a:xfrm>
              <a:off x="7327504" y="599967"/>
              <a:ext cx="269709" cy="273265"/>
            </a:xfrm>
            <a:custGeom>
              <a:avLst/>
              <a:gdLst>
                <a:gd name="T0" fmla="*/ 111 w 221"/>
                <a:gd name="T1" fmla="*/ 0 h 224"/>
                <a:gd name="T2" fmla="*/ 0 w 221"/>
                <a:gd name="T3" fmla="*/ 112 h 224"/>
                <a:gd name="T4" fmla="*/ 111 w 221"/>
                <a:gd name="T5" fmla="*/ 224 h 224"/>
                <a:gd name="T6" fmla="*/ 221 w 221"/>
                <a:gd name="T7" fmla="*/ 112 h 224"/>
                <a:gd name="T8" fmla="*/ 111 w 221"/>
                <a:gd name="T9" fmla="*/ 0 h 224"/>
              </a:gdLst>
              <a:ahLst/>
              <a:cxnLst>
                <a:cxn ang="0">
                  <a:pos x="T0" y="T1"/>
                </a:cxn>
                <a:cxn ang="0">
                  <a:pos x="T2" y="T3"/>
                </a:cxn>
                <a:cxn ang="0">
                  <a:pos x="T4" y="T5"/>
                </a:cxn>
                <a:cxn ang="0">
                  <a:pos x="T6" y="T7"/>
                </a:cxn>
                <a:cxn ang="0">
                  <a:pos x="T8" y="T9"/>
                </a:cxn>
              </a:cxnLst>
              <a:rect l="0" t="0" r="r" b="b"/>
              <a:pathLst>
                <a:path w="221" h="224">
                  <a:moveTo>
                    <a:pt x="111" y="0"/>
                  </a:moveTo>
                  <a:cubicBezTo>
                    <a:pt x="111" y="62"/>
                    <a:pt x="61" y="112"/>
                    <a:pt x="0" y="112"/>
                  </a:cubicBezTo>
                  <a:cubicBezTo>
                    <a:pt x="61" y="112"/>
                    <a:pt x="111" y="162"/>
                    <a:pt x="111" y="224"/>
                  </a:cubicBezTo>
                  <a:cubicBezTo>
                    <a:pt x="111" y="162"/>
                    <a:pt x="160" y="112"/>
                    <a:pt x="221" y="112"/>
                  </a:cubicBezTo>
                  <a:cubicBezTo>
                    <a:pt x="160" y="112"/>
                    <a:pt x="111" y="62"/>
                    <a:pt x="111" y="0"/>
                  </a:cubicBezTo>
                </a:path>
              </a:pathLst>
            </a:custGeom>
            <a:grpFill/>
            <a:ln w="9525">
              <a:noFill/>
              <a:round/>
            </a:ln>
          </p:spPr>
          <p:txBody>
            <a:bodyPr vert="horz" wrap="square" lIns="91440" tIns="45720" rIns="91440" bIns="45720" numCol="1" anchor="t" anchorCtr="0" compatLnSpc="1"/>
            <a:lstStyle/>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2" name="文本框 31" descr="e7d195523061f1c09e9d68d7cf438b91ef959ecb14fc25d26BBA7F7DBC18E55DFF4014AF651F0BF2569D4B6C1DA7F1A4683A481403BD872FC687266AD13265C1DE7C373772FD8728ABDD69ADD03BFF5BE2862BC891DBB79EB73C15828F0DF1DC2F0B1C670C38CB84D872D3C6C609B3C2C95C34232EA5F7BBA4BF190274E430E03C02613D2AC7931007E66AA5AE319EC6"/>
          <p:cNvSpPr txBox="1"/>
          <p:nvPr/>
        </p:nvSpPr>
        <p:spPr>
          <a:xfrm>
            <a:off x="2342190" y="2334723"/>
            <a:ext cx="4459622" cy="646331"/>
          </a:xfrm>
          <a:prstGeom prst="rect">
            <a:avLst/>
          </a:prstGeom>
          <a:noFill/>
        </p:spPr>
        <p:txBody>
          <a:bodyPr wrap="square" rtlCol="0">
            <a:spAutoFit/>
          </a:bodyPr>
          <a:lstStyle>
            <a:defPPr>
              <a:defRPr lang="en-US"/>
            </a:defPPr>
            <a:lvl1pPr>
              <a:defRPr sz="5400" b="1">
                <a:solidFill>
                  <a:schemeClr val="bg1"/>
                </a:solidFill>
                <a:effectLst/>
                <a:latin typeface="+mj-lt"/>
              </a:defRPr>
            </a:lvl1pPr>
          </a:lstStyle>
          <a:p>
            <a:pPr algn="ct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数据收集和预处理</a:t>
            </a:r>
            <a:endParaRPr lang="en-US" alt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 name="直接连接符 3"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CxnSpPr/>
          <p:nvPr/>
        </p:nvCxnSpPr>
        <p:spPr>
          <a:xfrm>
            <a:off x="4392387" y="3777342"/>
            <a:ext cx="35922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7" name="组合 7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GrpSpPr/>
          <p:nvPr/>
        </p:nvGrpSpPr>
        <p:grpSpPr>
          <a:xfrm>
            <a:off x="8815388" y="158751"/>
            <a:ext cx="157163" cy="828676"/>
            <a:chOff x="719138" y="-3175"/>
            <a:chExt cx="157163" cy="828676"/>
          </a:xfrm>
          <a:solidFill>
            <a:schemeClr val="tx1"/>
          </a:solidFill>
        </p:grpSpPr>
        <p:sp>
          <p:nvSpPr>
            <p:cNvPr id="78" name="Oval 19"/>
            <p:cNvSpPr>
              <a:spLocks noChangeArrowheads="1"/>
            </p:cNvSpPr>
            <p:nvPr/>
          </p:nvSpPr>
          <p:spPr bwMode="auto">
            <a:xfrm>
              <a:off x="836613"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Oval 20"/>
            <p:cNvSpPr>
              <a:spLocks noChangeArrowheads="1"/>
            </p:cNvSpPr>
            <p:nvPr/>
          </p:nvSpPr>
          <p:spPr bwMode="auto">
            <a:xfrm>
              <a:off x="719138" y="7858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Oval 21"/>
            <p:cNvSpPr>
              <a:spLocks noChangeArrowheads="1"/>
            </p:cNvSpPr>
            <p:nvPr/>
          </p:nvSpPr>
          <p:spPr bwMode="auto">
            <a:xfrm>
              <a:off x="836613"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Oval 22"/>
            <p:cNvSpPr>
              <a:spLocks noChangeArrowheads="1"/>
            </p:cNvSpPr>
            <p:nvPr/>
          </p:nvSpPr>
          <p:spPr bwMode="auto">
            <a:xfrm>
              <a:off x="719138" y="6540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Oval 23"/>
            <p:cNvSpPr>
              <a:spLocks noChangeArrowheads="1"/>
            </p:cNvSpPr>
            <p:nvPr/>
          </p:nvSpPr>
          <p:spPr bwMode="auto">
            <a:xfrm>
              <a:off x="836613"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Oval 24"/>
            <p:cNvSpPr>
              <a:spLocks noChangeArrowheads="1"/>
            </p:cNvSpPr>
            <p:nvPr/>
          </p:nvSpPr>
          <p:spPr bwMode="auto">
            <a:xfrm>
              <a:off x="719138" y="522288"/>
              <a:ext cx="39688"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Oval 25"/>
            <p:cNvSpPr>
              <a:spLocks noChangeArrowheads="1"/>
            </p:cNvSpPr>
            <p:nvPr/>
          </p:nvSpPr>
          <p:spPr bwMode="auto">
            <a:xfrm>
              <a:off x="836613"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Oval 26"/>
            <p:cNvSpPr>
              <a:spLocks noChangeArrowheads="1"/>
            </p:cNvSpPr>
            <p:nvPr/>
          </p:nvSpPr>
          <p:spPr bwMode="auto">
            <a:xfrm>
              <a:off x="719138" y="392113"/>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Oval 27"/>
            <p:cNvSpPr>
              <a:spLocks noChangeArrowheads="1"/>
            </p:cNvSpPr>
            <p:nvPr/>
          </p:nvSpPr>
          <p:spPr bwMode="auto">
            <a:xfrm>
              <a:off x="836613"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Oval 28"/>
            <p:cNvSpPr>
              <a:spLocks noChangeArrowheads="1"/>
            </p:cNvSpPr>
            <p:nvPr/>
          </p:nvSpPr>
          <p:spPr bwMode="auto">
            <a:xfrm>
              <a:off x="719138" y="260350"/>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Oval 29"/>
            <p:cNvSpPr>
              <a:spLocks noChangeArrowheads="1"/>
            </p:cNvSpPr>
            <p:nvPr/>
          </p:nvSpPr>
          <p:spPr bwMode="auto">
            <a:xfrm>
              <a:off x="836613"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Oval 30"/>
            <p:cNvSpPr>
              <a:spLocks noChangeArrowheads="1"/>
            </p:cNvSpPr>
            <p:nvPr/>
          </p:nvSpPr>
          <p:spPr bwMode="auto">
            <a:xfrm>
              <a:off x="719138" y="128588"/>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31"/>
            <p:cNvSpPr>
              <a:spLocks noChangeArrowheads="1"/>
            </p:cNvSpPr>
            <p:nvPr/>
          </p:nvSpPr>
          <p:spPr bwMode="auto">
            <a:xfrm>
              <a:off x="836613"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Oval 32"/>
            <p:cNvSpPr>
              <a:spLocks noChangeArrowheads="1"/>
            </p:cNvSpPr>
            <p:nvPr/>
          </p:nvSpPr>
          <p:spPr bwMode="auto">
            <a:xfrm>
              <a:off x="719138" y="-3175"/>
              <a:ext cx="39688"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 name="矩形 9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8779668" y="1795347"/>
            <a:ext cx="228600" cy="3200400"/>
          </a:xfrm>
          <a:prstGeom prst="rect">
            <a:avLst/>
          </a:prstGeom>
          <a:gradFill flip="none" rotWithShape="1">
            <a:gsLst>
              <a:gs pos="0">
                <a:schemeClr val="accent1">
                  <a:lumMod val="40000"/>
                  <a:lumOff val="60000"/>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srcRect r="38487"/>
          <a:stretch>
            <a:fillRect/>
          </a:stretch>
        </p:blipFill>
        <p:spPr>
          <a:xfrm>
            <a:off x="64993" y="1618610"/>
            <a:ext cx="3536651" cy="2324869"/>
          </a:xfrm>
          <a:prstGeom prst="rect">
            <a:avLst/>
          </a:prstGeom>
          <a:noFill/>
          <a:ln>
            <a:noFill/>
          </a:ln>
        </p:spPr>
      </p:pic>
      <p:sp>
        <p:nvSpPr>
          <p:cNvPr id="6" name="矩形: 圆角 5"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347894" y="315684"/>
            <a:ext cx="5481320" cy="1471075"/>
          </a:xfrm>
          <a:prstGeom prst="roundRect">
            <a:avLst>
              <a:gd name="adj" fmla="val 1282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圆角 1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382011" y="1916726"/>
            <a:ext cx="5481320" cy="1341465"/>
          </a:xfrm>
          <a:prstGeom prst="roundRect">
            <a:avLst>
              <a:gd name="adj" fmla="val 1282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539836" y="445651"/>
            <a:ext cx="2031325" cy="461665"/>
          </a:xfrm>
          <a:prstGeom prst="rect">
            <a:avLst/>
          </a:prstGeom>
          <a:noFill/>
        </p:spPr>
        <p:txBody>
          <a:bodyPr wrap="none" rtlCol="0">
            <a:spAutoFit/>
          </a:bodyPr>
          <a:lstStyle/>
          <a:p>
            <a:pPr lvl="0">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数据集来源：</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5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539836" y="996780"/>
            <a:ext cx="4722604" cy="548548"/>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使用</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《Chinese diabetes datasets for data-driven machine learning》</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数据集</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59" name="文本框 5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539836" y="2075383"/>
            <a:ext cx="1723549" cy="461665"/>
          </a:xfrm>
          <a:prstGeom prst="rect">
            <a:avLst/>
          </a:prstGeom>
          <a:noFill/>
        </p:spPr>
        <p:txBody>
          <a:bodyPr wrap="none" rtlCol="0">
            <a:spAutoFit/>
          </a:bodyPr>
          <a:lstStyle/>
          <a:p>
            <a:pPr lvl="0">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数据集内容</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59"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539836" y="2650638"/>
            <a:ext cx="4722604" cy="306174"/>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包含</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T1DM</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和</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T2DM</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患者详细信息。</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8" name="任意多边形: 形状 6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6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217338"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数据集</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椭圆 70"/>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椭圆 71"/>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椭圆 72"/>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椭圆 73"/>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圆角 7"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3382011" y="3524868"/>
            <a:ext cx="5481320" cy="1341465"/>
          </a:xfrm>
          <a:prstGeom prst="roundRect">
            <a:avLst>
              <a:gd name="adj" fmla="val 12821"/>
            </a:avLst>
          </a:prstGeom>
          <a:solidFill>
            <a:schemeClr val="bg1"/>
          </a:solidFill>
          <a:ln w="28575">
            <a:noFill/>
          </a:ln>
          <a:effectLst>
            <a:outerShdw blurRad="127000" dist="127000" dir="5400000" algn="t" rotWithShape="0">
              <a:schemeClr val="accent1">
                <a:lumMod val="7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539835" y="3682442"/>
            <a:ext cx="2031325" cy="461665"/>
          </a:xfrm>
          <a:prstGeom prst="rect">
            <a:avLst/>
          </a:prstGeom>
          <a:noFill/>
        </p:spPr>
        <p:txBody>
          <a:bodyPr wrap="none" rtlCol="0">
            <a:spAutoFit/>
          </a:bodyPr>
          <a:lstStyle/>
          <a:p>
            <a:pPr lvl="0">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数据量和特征</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3566052" y="4195600"/>
            <a:ext cx="4722604" cy="306174"/>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描述数据集中包含的样本数量和特征数量，如年龄、性别、</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BMI</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等</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椭圆 39"/>
          <p:cNvSpPr/>
          <p:nvPr/>
        </p:nvSpPr>
        <p:spPr>
          <a:xfrm>
            <a:off x="117506" y="1270723"/>
            <a:ext cx="3352319" cy="3352319"/>
          </a:xfrm>
          <a:prstGeom prst="ellipse">
            <a:avLst/>
          </a:prstGeom>
          <a:noFill/>
          <a:ln w="3175">
            <a:solidFill>
              <a:schemeClr val="accent1">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文本框 45"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366180" y="197042"/>
            <a:ext cx="1428596" cy="338554"/>
          </a:xfrm>
          <a:prstGeom prst="rect">
            <a:avLst/>
          </a:prstGeom>
          <a:noFill/>
        </p:spPr>
        <p:txBody>
          <a:bodyPr wrap="none" rtlCol="0">
            <a:spAutoFit/>
          </a:bodyPr>
          <a:lstStyle/>
          <a:p>
            <a:pPr lvl="0" algn="r">
              <a:defRP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T1DM</a:t>
            </a: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为例</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132364" y="854211"/>
            <a:ext cx="3170203" cy="548548"/>
          </a:xfrm>
          <a:prstGeom prst="rect">
            <a:avLst/>
          </a:prstGeom>
        </p:spPr>
        <p:txBody>
          <a:bodyPr wrap="square">
            <a:spAutoFit/>
          </a:bodyPr>
          <a:lstStyle/>
          <a:p>
            <a:pPr fontAlgn="base">
              <a:lnSpc>
                <a:spcPct val="150000"/>
              </a:lnSpc>
              <a:spcBef>
                <a:spcPct val="0"/>
              </a:spcBef>
              <a:spcAft>
                <a:spcPct val="0"/>
              </a:spcAft>
              <a:defRPr/>
            </a:pP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pre_T1DM.py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文件的主要功能是处理一组特定目录下的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Excel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49" name="矩形 4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121727" y="1862972"/>
            <a:ext cx="3259217" cy="2487540"/>
          </a:xfrm>
          <a:prstGeom prst="rect">
            <a:avLst/>
          </a:prstGeom>
        </p:spPr>
        <p:txBody>
          <a:bodyPr wrap="square">
            <a:spAutoFit/>
          </a:bodyPr>
          <a:lstStyle/>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导入必要的库：</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openpyxl</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：用于处理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Excel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en-US" altLang="zh-CN" sz="105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os</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和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glob</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：用于文件操作和查找。</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文件匹配与查找：</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使用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glob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模块查找文件名模式匹配</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文件处理：</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获取第一个工作表并处理合并单元格。</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合并单元格的值分配到单个单元格中。</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添加一个新列标题。</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将一些特定单元格值替换为</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0</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2" name="任意多边形: 形状 6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文本框 6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164798"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数据导入和清理</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椭圆 64"/>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椭圆 65"/>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椭圆 66"/>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椭圆 67"/>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450794" y="535596"/>
            <a:ext cx="5261610" cy="454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hidden="1"/>
          <p:cNvSpPr txBox="1"/>
          <p:nvPr/>
        </p:nvSpPr>
        <p:spPr>
          <a:xfrm>
            <a:off x="-355600" y="1803400"/>
            <a:ext cx="322909" cy="1016000"/>
          </a:xfrm>
          <a:prstGeom prst="rect">
            <a:avLst/>
          </a:prstGeom>
          <a:noFill/>
        </p:spPr>
        <p:txBody>
          <a:bodyPr vert="wordArtVert" rtlCol="0">
            <a:spAutoFit/>
          </a:bodyPr>
          <a:lstStyle/>
          <a:p>
            <a:r>
              <a:rPr lang="en-US" altLang="zh-CN" sz="100">
                <a:latin typeface="微软雅黑" panose="020B0503020204020204" pitchFamily="34" charset="-122"/>
                <a:ea typeface="微软雅黑" panose="020B0503020204020204" pitchFamily="34" charset="-122"/>
                <a:sym typeface="微软雅黑" panose="020B0503020204020204" pitchFamily="34" charset="-122"/>
              </a:rPr>
              <a:t>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a:t>
            </a:r>
            <a:endParaRPr lang="zh-CN" altLang="en-US" sz="1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椭圆 39"/>
          <p:cNvSpPr/>
          <p:nvPr/>
        </p:nvSpPr>
        <p:spPr>
          <a:xfrm>
            <a:off x="117506" y="1270723"/>
            <a:ext cx="3352319" cy="3352319"/>
          </a:xfrm>
          <a:prstGeom prst="ellipse">
            <a:avLst/>
          </a:prstGeom>
          <a:noFill/>
          <a:ln w="3175">
            <a:solidFill>
              <a:schemeClr val="accent1">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文本框 45"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667544" y="197042"/>
            <a:ext cx="1127232" cy="338554"/>
          </a:xfrm>
          <a:prstGeom prst="rect">
            <a:avLst/>
          </a:prstGeom>
          <a:noFill/>
        </p:spPr>
        <p:txBody>
          <a:bodyPr wrap="none" rtlCol="0">
            <a:spAutoFit/>
          </a:bodyPr>
          <a:lstStyle/>
          <a:p>
            <a:pPr lvl="0" algn="r">
              <a:defRPr/>
            </a:pP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T1DM.py</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132364" y="854211"/>
            <a:ext cx="3170203" cy="790922"/>
          </a:xfrm>
          <a:prstGeom prst="rect">
            <a:avLst/>
          </a:prstGeom>
        </p:spPr>
        <p:txBody>
          <a:bodyPr wrap="square">
            <a:spAutoFit/>
          </a:bodyPr>
          <a:lstStyle/>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从处理过的（</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pre_T1DM.py</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Excel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文件中提取特定数据，并将这些数据与汇总表中的信息进行匹配和合并。</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49" name="矩形 48"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p:nvPr/>
        </p:nvSpPr>
        <p:spPr>
          <a:xfrm>
            <a:off x="117506" y="2171210"/>
            <a:ext cx="4618439" cy="2729914"/>
          </a:xfrm>
          <a:prstGeom prst="rect">
            <a:avLst/>
          </a:prstGeom>
        </p:spPr>
        <p:txBody>
          <a:bodyPr wrap="square">
            <a:spAutoFit/>
          </a:bodyPr>
          <a:lstStyle/>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数据处理：</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 </a:t>
            </a:r>
            <a:r>
              <a:rPr lang="en-US" altLang="zh-CN" sz="105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generated_data</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/Shanghai_T1DM_Summary.xlsx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文件中读取汇总表，并根据文件名找到匹配的行。</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提取匹配行的前五列（</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ID</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、性别、年龄、身高、体重）。</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读取对应病人的数据文件，并将日期列拆分为时间列，删除原始日期列。</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提取病人表中的时间、</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CGM</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（连续血糖监测）、</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CSII - basal insulin</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（皮下注射胰岛素剂	量）列，并填充空值。</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将汇总表的提取数据重复拼接到与病人数据表行数相匹配的行数。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将病人数据表和汇总表的提取数据合并。</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结果输出：</a:t>
            </a:r>
            <a:endParaRPr lang="zh-CN" altLang="en-US" sz="105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fontAlgn="base">
              <a:lnSpc>
                <a:spcPct val="150000"/>
              </a:lnSpc>
              <a:spcBef>
                <a:spcPct val="0"/>
              </a:spcBef>
              <a:spcAft>
                <a:spcPct val="0"/>
              </a:spcAft>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将合并后的结果保存为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Excel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文件和 </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CSV </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文件</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2" name="任意多边形: 形状 61" descr="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
          <p:cNvSpPr/>
          <p:nvPr/>
        </p:nvSpPr>
        <p:spPr>
          <a:xfrm>
            <a:off x="0" y="1"/>
            <a:ext cx="1021398" cy="1117238"/>
          </a:xfrm>
          <a:custGeom>
            <a:avLst/>
            <a:gdLst>
              <a:gd name="connsiteX0" fmla="*/ 460232 w 1021398"/>
              <a:gd name="connsiteY0" fmla="*/ 0 h 1117238"/>
              <a:gd name="connsiteX1" fmla="*/ 1021398 w 1021398"/>
              <a:gd name="connsiteY1" fmla="*/ 0 h 1117238"/>
              <a:gd name="connsiteX2" fmla="*/ 13815 w 1021398"/>
              <a:gd name="connsiteY2" fmla="*/ 1116541 h 1117238"/>
              <a:gd name="connsiteX3" fmla="*/ 0 w 1021398"/>
              <a:gd name="connsiteY3" fmla="*/ 1117238 h 1117238"/>
              <a:gd name="connsiteX4" fmla="*/ 0 w 1021398"/>
              <a:gd name="connsiteY4" fmla="*/ 550993 h 1117238"/>
              <a:gd name="connsiteX5" fmla="*/ 12159 w 1021398"/>
              <a:gd name="connsiteY5" fmla="*/ 549767 h 1117238"/>
              <a:gd name="connsiteX6" fmla="*/ 460232 w 1021398"/>
              <a:gd name="connsiteY6" fmla="*/ 0 h 111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398" h="1117238">
                <a:moveTo>
                  <a:pt x="460232" y="0"/>
                </a:moveTo>
                <a:lnTo>
                  <a:pt x="1021398" y="0"/>
                </a:lnTo>
                <a:cubicBezTo>
                  <a:pt x="1021398" y="581109"/>
                  <a:pt x="579760" y="1059066"/>
                  <a:pt x="13815" y="1116541"/>
                </a:cubicBezTo>
                <a:lnTo>
                  <a:pt x="0" y="1117238"/>
                </a:lnTo>
                <a:lnTo>
                  <a:pt x="0" y="550993"/>
                </a:lnTo>
                <a:lnTo>
                  <a:pt x="12159" y="549767"/>
                </a:lnTo>
                <a:cubicBezTo>
                  <a:pt x="267874" y="497440"/>
                  <a:pt x="460232" y="271184"/>
                  <a:pt x="460232" y="0"/>
                </a:cubicBezTo>
                <a:close/>
              </a:path>
            </a:pathLst>
          </a:custGeom>
          <a:gradFill flip="none" rotWithShape="1">
            <a:gsLst>
              <a:gs pos="18000">
                <a:schemeClr val="accent1">
                  <a:lumMod val="40000"/>
                  <a:lumOff val="60000"/>
                </a:schemeClr>
              </a:gs>
              <a:gs pos="75000">
                <a:schemeClr val="accent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文本框 62" descr="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
          <p:cNvSpPr txBox="1"/>
          <p:nvPr/>
        </p:nvSpPr>
        <p:spPr>
          <a:xfrm>
            <a:off x="322498" y="277167"/>
            <a:ext cx="3164798" cy="461665"/>
          </a:xfrm>
          <a:prstGeom prst="rect">
            <a:avLst/>
          </a:prstGeom>
          <a:noFill/>
          <a:effectLst/>
        </p:spPr>
        <p:txBody>
          <a:bodyPr wrap="square" rtlCol="0">
            <a:spAutoFit/>
          </a:bodyPr>
          <a:lstStyle>
            <a:defPPr>
              <a:defRPr lang="en-US"/>
            </a:defPPr>
            <a:lvl1pPr>
              <a:defRPr sz="3600" b="1">
                <a:solidFill>
                  <a:schemeClr val="tx1">
                    <a:lumMod val="85000"/>
                    <a:lumOff val="15000"/>
                  </a:schemeClr>
                </a:solidFill>
                <a:latin typeface="+mj-lt"/>
                <a:ea typeface="+mj-ea"/>
              </a:defRPr>
            </a:lvl1pPr>
          </a:lstStyle>
          <a:p>
            <a:r>
              <a:rPr lang="zh-CN" altLang="en-US" sz="2400" dirty="0">
                <a:latin typeface="微软雅黑" panose="020B0503020204020204" pitchFamily="34" charset="-122"/>
                <a:ea typeface="微软雅黑" panose="020B0503020204020204" pitchFamily="34" charset="-122"/>
                <a:sym typeface="微软雅黑" panose="020B0503020204020204" pitchFamily="34" charset="-122"/>
              </a:rPr>
              <a:t>数据导入和清理</a:t>
            </a:r>
            <a:endParaRPr lang="en-US"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椭圆 64"/>
          <p:cNvSpPr/>
          <p:nvPr/>
        </p:nvSpPr>
        <p:spPr>
          <a:xfrm>
            <a:off x="8288656"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椭圆 65"/>
          <p:cNvSpPr/>
          <p:nvPr/>
        </p:nvSpPr>
        <p:spPr>
          <a:xfrm>
            <a:off x="8462646"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椭圆 66"/>
          <p:cNvSpPr/>
          <p:nvPr/>
        </p:nvSpPr>
        <p:spPr>
          <a:xfrm>
            <a:off x="8637271" y="508001"/>
            <a:ext cx="104140" cy="104140"/>
          </a:xfrm>
          <a:prstGeom prst="ellipse">
            <a:avLst/>
          </a:prstGeom>
          <a:noFill/>
          <a:ln>
            <a:solidFill>
              <a:srgbClr val="1D78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椭圆 67"/>
          <p:cNvSpPr/>
          <p:nvPr/>
        </p:nvSpPr>
        <p:spPr>
          <a:xfrm>
            <a:off x="8811261" y="508001"/>
            <a:ext cx="104140" cy="104140"/>
          </a:xfrm>
          <a:prstGeom prst="ellipse">
            <a:avLst/>
          </a:prstGeom>
          <a:gradFill flip="none" rotWithShape="1">
            <a:gsLst>
              <a:gs pos="18000">
                <a:schemeClr val="accent1">
                  <a:lumMod val="40000"/>
                  <a:lumOff val="60000"/>
                </a:schemeClr>
              </a:gs>
              <a:gs pos="7500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24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434931" y="689080"/>
            <a:ext cx="2843636" cy="1708929"/>
          </a:xfrm>
          <a:prstGeom prst="rect">
            <a:avLst/>
          </a:prstGeom>
          <a:noFill/>
          <a:ln>
            <a:noFill/>
          </a:ln>
        </p:spPr>
      </p:pic>
      <p:pic>
        <p:nvPicPr>
          <p:cNvPr id="5" name="图片 4"/>
          <p:cNvPicPr>
            <a:picLocks noChangeAspect="1"/>
          </p:cNvPicPr>
          <p:nvPr/>
        </p:nvPicPr>
        <p:blipFill>
          <a:blip r:embed="rId2"/>
          <a:stretch>
            <a:fillRect/>
          </a:stretch>
        </p:blipFill>
        <p:spPr>
          <a:xfrm>
            <a:off x="5567955" y="1402759"/>
            <a:ext cx="3347446" cy="3566030"/>
          </a:xfrm>
          <a:prstGeom prst="rect">
            <a:avLst/>
          </a:prstGeom>
          <a:noFill/>
          <a:ln>
            <a:noFill/>
          </a:ln>
        </p:spPr>
      </p:pic>
    </p:spTree>
  </p:cSld>
  <p:clrMapOvr>
    <a:masterClrMapping/>
  </p:clrMapOvr>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KSO_WM_DIAGRAM_VIRTUALLY_FRAME" val="{&quot;height&quot;:309.3,&quot;left&quot;:25.4,&quot;top&quot;:69.2,&quot;width&quot;:662.9}"/>
</p:tagLst>
</file>

<file path=ppt/tags/tag3.xml><?xml version="1.0" encoding="utf-8"?>
<p:tagLst xmlns:p="http://schemas.openxmlformats.org/presentationml/2006/main">
  <p:tag name="KSO_WM_DIAGRAM_VIRTUALLY_FRAME" val="{&quot;height&quot;:309.3,&quot;left&quot;:25.4,&quot;top&quot;:69.2,&quot;width&quot;:662.9}"/>
</p:tagLst>
</file>

<file path=ppt/tags/tag4.xml><?xml version="1.0" encoding="utf-8"?>
<p:tagLst xmlns:p="http://schemas.openxmlformats.org/presentationml/2006/main">
  <p:tag name="KSO_WM_DIAGRAM_VIRTUALLY_FRAME" val="{&quot;height&quot;:309.3,&quot;left&quot;:25.4,&quot;top&quot;:69.2,&quot;width&quot;:662.9}"/>
</p:tagLst>
</file>

<file path=ppt/tags/tag5.xml><?xml version="1.0" encoding="utf-8"?>
<p:tagLst xmlns:p="http://schemas.openxmlformats.org/presentationml/2006/main">
  <p:tag name="KSO_WM_DIAGRAM_VIRTUALLY_FRAME" val="{&quot;height&quot;:309.3,&quot;left&quot;:25.4,&quot;top&quot;:69.2,&quot;width&quot;:662.9}"/>
</p:tagLst>
</file>

<file path=ppt/tags/tag6.xml><?xml version="1.0" encoding="utf-8"?>
<p:tagLst xmlns:p="http://schemas.openxmlformats.org/presentationml/2006/main">
  <p:tag name="PA" val="v4.1.3"/>
</p:tagLst>
</file>

<file path=ppt/tags/tag8.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zUzNzZmOTRjNGUzNDVjMGFhYTBmYmQ3ZTg5NDUzMGYifQ=="/>
</p:tagLst>
</file>

<file path=ppt/theme/theme1.xml><?xml version="1.0" encoding="utf-8"?>
<a:theme xmlns:a="http://schemas.openxmlformats.org/drawingml/2006/main" name="第一PPT，www.1ppt.com">
  <a:themeElements>
    <a:clrScheme name="自定义 17">
      <a:dk1>
        <a:sysClr val="windowText" lastClr="000000"/>
      </a:dk1>
      <a:lt1>
        <a:sysClr val="window" lastClr="FFFFFF"/>
      </a:lt1>
      <a:dk2>
        <a:srgbClr val="44546A"/>
      </a:dk2>
      <a:lt2>
        <a:srgbClr val="E7E6E6"/>
      </a:lt2>
      <a:accent1>
        <a:srgbClr val="1D78FA"/>
      </a:accent1>
      <a:accent2>
        <a:srgbClr val="EA6D1A"/>
      </a:accent2>
      <a:accent3>
        <a:srgbClr val="A5A5A5"/>
      </a:accent3>
      <a:accent4>
        <a:srgbClr val="FFC000"/>
      </a:accent4>
      <a:accent5>
        <a:srgbClr val="4472C4"/>
      </a:accent5>
      <a:accent6>
        <a:srgbClr val="70AD47"/>
      </a:accent6>
      <a:hlink>
        <a:srgbClr val="000000"/>
      </a:hlink>
      <a:folHlink>
        <a:srgbClr val="954F72"/>
      </a:folHlink>
    </a:clrScheme>
    <a:fontScheme name="标准5-3">
      <a:majorFont>
        <a:latin typeface="Century Gothic"/>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0S"/>
        <a:ea typeface=""/>
        <a:cs typeface=""/>
        <a:font script="Jpan" typeface="游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0S"/>
        <a:ea typeface=""/>
        <a:cs typeface=""/>
        <a:font script="Jpan" typeface="游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e 7 d 1 9 5 5 2 3 0 6 1 f 1 c 0   x m l n s = " h t t p : / / e 7 d 1 9 5 5 2 3 0 6 1 f 1 c 0 / c u s t o m / d a t a / d e f " > < _ 7 b 1 d a c 8 9 e 7 d 1 9 5 5 2 3 0 6 1 f 1 c 0 3 1 6 e c b 7 1   x m l n s = " " > e 7 d 1 9 5 5 2 3 0 6 1 f 1 c 0 9 e 9 d 6 8 d 7 c f 4 3 8 b 9 1 e f 9 5 9 e c b 1 4 f c 2 5 d 2 6 B B A 7 F 7 D B C 1 8 E 5 5 D F F 4 0 1 4 A F 6 5 1 F 0 B F 2 5 6 9 D 4 B 6 C 1 D A 7 F 1 A 4 6 8 3 A 4 8 1 4 0 3 B D 8 7 2 F C 6 8 7 2 6 6 A D 1 3 2 6 5 C 1 D E 7 C 3 7 3 7 7 2 F D 8 7 2 8 A B D D 6 9 A D D 0 3 B F F 5 B E 2 8 6 2 B C 8 9 1 D B B 7 9 E B 3 2 1 2 6 7 8 3 C A 5 3 5 4 A 9 8 9 A 6 6 1 9 5 E 4 7 F 0 2 3 E 9 A B B 7 E B 3 C 1 1 5 C D 8 9 3 9 B C 5 4 D 9 4 8 7 F 3 E 6 3 D 6 E E 3 B 7 7 4 E D 0 8 A 2 4 1 9 B D 4 1 E 5 1 1 2 6 4 1 3 2 5 5 8 F 7 3 D 5 2 B 5 7 1 9 D < / _ 7 b 1 d a c 8 9 e 7 d 1 9 5 5 2 3 0 6 1 f 1 c 0 3 1 6 e c b 7 1 > < _ 7 b 1 d a c 8 9 e 7 d 1 9 5 5 2 3 0 6 1 f 1 c 0 3 1 6 e c b 7 1   x m l n s = " " > e 7 d 1 9 5 5 2 3 0 6 1 f 1 c 0 9 e 9 d 6 8 d 7 c f 4 3 8 b 9 1 e f 9 5 9 e c b 1 4 f c 2 5 d 2 6 B B A 7 F 7 D B C 1 8 E 5 5 D F F 4 0 1 4 A F 6 5 1 F 0 B F 2 5 6 9 D 4 B 6 C 1 D A 7 F 1 A 4 6 8 3 A 4 8 1 4 0 3 B D 8 7 2 F C 6 8 7 2 6 6 A D 1 3 2 6 5 C 1 D E 7 C 3 7 3 7 7 2 F D 8 7 2 8 A B D D 6 9 A D D 0 3 B F F 5 B E 2 8 6 2 B C 8 9 1 D B B 7 9 E 0 0 4 B D 1 8 D 3 D E 3 7 7 B 6 D B F 2 4 7 F 5 9 7 4 8 C F 0 3 C 0 D C B 0 F 6 9 9 D B 0 6 A B C C F 5 6 6 E F 8 E 1 9 5 9 2 E 8 E 9 5 0 C 3 C 0 A 9 2 4 0 A 1 3 1 E 4 F 9 4 C 7 5 1 B 5 F E D A B 8 E 5 8 B 9 9 B 2 F 5 6 0 B < / _ 7 b 1 d a c 8 9 e 7 d 1 9 5 5 2 3 0 6 1 f 1 c 0 3 1 6 e c b 7 1 > < _ 7 b 1 d a c 8 9 e 7 d 1 9 5 5 2 3 0 6 1 f 1 c 0 3 1 6 e c b 7 1   x m l n s = " " > e 7 d 1 9 5 5 2 3 0 6 1 f 1 c 0 9 e 9 d 6 8 d 7 c f 4 3 8 b 9 1 e f 9 5 9 e c b 1 4 f c 2 5 d 2 6 B B A 7 F 7 D B C 1 8 E 5 5 D F F 4 0 1 4 A F 6 5 1 F 0 B F 2 5 6 9 D 4 B 6 C 1 D A 7 F 1 A 4 6 8 3 A 4 8 1 4 0 3 B D 8 7 2 F C 6 8 7 2 6 6 A D 1 3 2 6 5 C 1 D E 7 C 3 7 3 7 7 2 F D 8 7 2 8 A B D D 6 9 A D D 0 3 B F F 5 B E 2 8 6 2 B C 8 9 1 D B B 7 9 E 3 B 7 0 0 9 9 1 8 F 6 2 4 2 4 3 6 1 A 0 D 6 0 7 2 3 8 8 7 7 7 A 5 1 C 2 B D F A D D 1 5 9 4 F 9 C A F 0 C C 8 1 9 B 5 5 5 C 2 E A 6 7 3 F A D 2 4 8 F C C C C B 9 7 2 A 4 F 8 1 9 C 8 6 1 2 1 C B 5 D 5 7 E B 3 6 0 2 6 F 9 8 3 < / _ 7 b 1 d a c 8 9 e 7 d 1 9 5 5 2 3 0 6 1 f 1 c 0 3 1 6 e c b 7 1 > < / e 7 d 1 9 5 5 2 3 0 6 1 f 1 c 0 > 
</file>

<file path=customXml/itemProps7.xml><?xml version="1.0" encoding="utf-8"?>
<ds:datastoreItem xmlns:ds="http://schemas.openxmlformats.org/officeDocument/2006/customXml" ds:itemID="{C636C485-A91B-4240-986E-CAEBE161098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16739</Words>
  <Application>WPS 演示</Application>
  <PresentationFormat>全屏显示(16:9)</PresentationFormat>
  <Paragraphs>444</Paragraphs>
  <Slides>33</Slides>
  <Notes>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33</vt:i4>
      </vt:variant>
    </vt:vector>
  </HeadingPairs>
  <TitlesOfParts>
    <vt:vector size="51" baseType="lpstr">
      <vt:lpstr>Arial</vt:lpstr>
      <vt:lpstr>宋体</vt:lpstr>
      <vt:lpstr>Wingdings</vt:lpstr>
      <vt:lpstr>汉仪旗黑-50S</vt:lpstr>
      <vt:lpstr>黑体</vt:lpstr>
      <vt:lpstr>微软雅黑</vt:lpstr>
      <vt:lpstr>Calibri</vt:lpstr>
      <vt:lpstr>Times New Roman</vt:lpstr>
      <vt:lpstr>Arial Unicode MS</vt:lpstr>
      <vt:lpstr>Century Gothic</vt:lpstr>
      <vt:lpstr>等线</vt:lpstr>
      <vt:lpstr>思源黑体 CN Normal</vt:lpstr>
      <vt:lpstr>Arial</vt:lpstr>
      <vt:lpstr>Calibri</vt:lpstr>
      <vt:lpstr>微软雅黑 Light</vt:lpstr>
      <vt:lpstr>Calibri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ZKL</cp:lastModifiedBy>
  <cp:revision>71</cp:revision>
  <dcterms:created xsi:type="dcterms:W3CDTF">2021-10-09T03:06:00Z</dcterms:created>
  <dcterms:modified xsi:type="dcterms:W3CDTF">2024-06-14T14:11:07Z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8F27C7E4605E40F1B0A1E0CDDD7BF3D4_12</vt:lpwstr>
  </property>
  <property fmtid="{D5CDD505-2E9C-101B-9397-08002B2CF9AE}" pid="3" name="KSOProductBuildVer">
    <vt:lpwstr>2052-12.1.0.16929</vt:lpwstr>
  </property>
</Properties>
</file>