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Montserrat SemiBold"/>
      <p:regular r:id="rId18"/>
      <p:bold r:id="rId19"/>
      <p:italic r:id="rId20"/>
      <p:boldItalic r:id="rId21"/>
    </p:embeddedFont>
    <p:embeddedFont>
      <p:font typeface="Montserrat"/>
      <p:regular r:id="rId22"/>
      <p:bold r:id="rId23"/>
      <p:italic r:id="rId24"/>
      <p:boldItalic r:id="rId25"/>
    </p:embeddedFont>
    <p:embeddedFont>
      <p:font typeface="Inter"/>
      <p:regular r:id="rId26"/>
      <p:bold r:id="rId27"/>
    </p:embeddedFont>
    <p:embeddedFont>
      <p:font typeface="Fira Sans Extra Condensed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SemiBold-italic.fntdata"/><Relationship Id="rId22" Type="http://schemas.openxmlformats.org/officeDocument/2006/relationships/font" Target="fonts/Montserrat-regular.fntdata"/><Relationship Id="rId21" Type="http://schemas.openxmlformats.org/officeDocument/2006/relationships/font" Target="fonts/MontserratSemiBold-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ter-regular.fntdata"/><Relationship Id="rId25" Type="http://schemas.openxmlformats.org/officeDocument/2006/relationships/font" Target="fonts/Montserrat-boldItalic.fntdata"/><Relationship Id="rId28" Type="http://schemas.openxmlformats.org/officeDocument/2006/relationships/font" Target="fonts/FiraSansExtraCondensedMedium-regular.fntdata"/><Relationship Id="rId27" Type="http://schemas.openxmlformats.org/officeDocument/2006/relationships/font" Target="fonts/Inter-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SemiBold-bold.fntdata"/><Relationship Id="rId18" Type="http://schemas.openxmlformats.org/officeDocument/2006/relationships/font" Target="fonts/Montserrat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Greetings</a:t>
            </a:r>
            <a:r>
              <a:rPr lang="en" sz="1200">
                <a:solidFill>
                  <a:schemeClr val="dk1"/>
                </a:solidFill>
                <a:latin typeface="Times New Roman"/>
                <a:ea typeface="Times New Roman"/>
                <a:cs typeface="Times New Roman"/>
                <a:sym typeface="Times New Roman"/>
              </a:rPr>
              <a:t> and welcome to this presentation.My name is Stefanos </a:t>
            </a:r>
            <a:r>
              <a:rPr lang="en" sz="1200">
                <a:solidFill>
                  <a:schemeClr val="dk1"/>
                </a:solidFill>
                <a:latin typeface="Times New Roman"/>
                <a:ea typeface="Times New Roman"/>
                <a:cs typeface="Times New Roman"/>
                <a:sym typeface="Times New Roman"/>
              </a:rPr>
              <a:t>Stefanou </a:t>
            </a:r>
            <a:r>
              <a:rPr lang="en" sz="1200">
                <a:solidFill>
                  <a:schemeClr val="dk1"/>
                </a:solidFill>
                <a:latin typeface="Times New Roman"/>
                <a:ea typeface="Times New Roman"/>
                <a:cs typeface="Times New Roman"/>
                <a:sym typeface="Times New Roman"/>
              </a:rPr>
              <a:t>, and  today with my co-presenter Nickolas Dimitriou we will present a prototype Business intelligence solution that we created for Lupita’s </a:t>
            </a:r>
            <a:r>
              <a:rPr lang="en" sz="1200">
                <a:solidFill>
                  <a:schemeClr val="dk1"/>
                </a:solidFill>
                <a:latin typeface="Times New Roman"/>
                <a:ea typeface="Times New Roman"/>
                <a:cs typeface="Times New Roman"/>
                <a:sym typeface="Times New Roman"/>
              </a:rPr>
              <a:t>café</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goal is to demonstrate the value and the data-driven insight that a BI solution will bring into the organisation,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927fab85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927fab85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Given our previous findings, the following suggestions are to be made</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is essential to re-evaluate the budgeting strategies and detect possible procedural errors, resulting in the reduced performance on after-the-summer period, this will increase the companies planning </a:t>
            </a:r>
            <a:r>
              <a:rPr lang="en" sz="1200">
                <a:solidFill>
                  <a:schemeClr val="dk1"/>
                </a:solidFill>
                <a:latin typeface="Times New Roman"/>
                <a:ea typeface="Times New Roman"/>
                <a:cs typeface="Times New Roman"/>
                <a:sym typeface="Times New Roman"/>
              </a:rPr>
              <a:t>capabilities</a:t>
            </a:r>
            <a:r>
              <a:rPr lang="en" sz="1200">
                <a:solidFill>
                  <a:schemeClr val="dk1"/>
                </a:solidFill>
                <a:latin typeface="Times New Roman"/>
                <a:ea typeface="Times New Roman"/>
                <a:cs typeface="Times New Roman"/>
                <a:sym typeface="Times New Roman"/>
              </a:rPr>
              <a:t> and potentially reduce its supply-chain strains</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Resolving the </a:t>
            </a:r>
            <a:r>
              <a:rPr lang="en" sz="1200">
                <a:solidFill>
                  <a:schemeClr val="dk1"/>
                </a:solidFill>
                <a:latin typeface="Times New Roman"/>
                <a:ea typeface="Times New Roman"/>
                <a:cs typeface="Times New Roman"/>
                <a:sym typeface="Times New Roman"/>
              </a:rPr>
              <a:t>stagnated </a:t>
            </a:r>
            <a:r>
              <a:rPr lang="en" sz="1200">
                <a:solidFill>
                  <a:schemeClr val="dk1"/>
                </a:solidFill>
                <a:latin typeface="Times New Roman"/>
                <a:ea typeface="Times New Roman"/>
                <a:cs typeface="Times New Roman"/>
                <a:sym typeface="Times New Roman"/>
              </a:rPr>
              <a:t>sales problem </a:t>
            </a:r>
            <a:r>
              <a:rPr lang="en" sz="1200">
                <a:solidFill>
                  <a:schemeClr val="dk1"/>
                </a:solidFill>
                <a:latin typeface="Times New Roman"/>
                <a:ea typeface="Times New Roman"/>
                <a:cs typeface="Times New Roman"/>
                <a:sym typeface="Times New Roman"/>
              </a:rPr>
              <a:t>as a long term strategic goal. </a:t>
            </a:r>
            <a:r>
              <a:rPr lang="en" sz="1200">
                <a:solidFill>
                  <a:schemeClr val="dk1"/>
                </a:solidFill>
                <a:latin typeface="Times New Roman"/>
                <a:ea typeface="Times New Roman"/>
                <a:cs typeface="Times New Roman"/>
                <a:sym typeface="Times New Roman"/>
              </a:rPr>
              <a:t>It can be deduced from our findings that increased marketing spending leads </a:t>
            </a:r>
            <a:r>
              <a:rPr lang="en" sz="1200">
                <a:solidFill>
                  <a:schemeClr val="dk1"/>
                </a:solidFill>
                <a:latin typeface="Times New Roman"/>
                <a:ea typeface="Times New Roman"/>
                <a:cs typeface="Times New Roman"/>
                <a:sym typeface="Times New Roman"/>
              </a:rPr>
              <a:t>consistently </a:t>
            </a:r>
            <a:r>
              <a:rPr lang="en" sz="1200">
                <a:solidFill>
                  <a:schemeClr val="dk1"/>
                </a:solidFill>
                <a:latin typeface="Times New Roman"/>
                <a:ea typeface="Times New Roman"/>
                <a:cs typeface="Times New Roman"/>
                <a:sym typeface="Times New Roman"/>
              </a:rPr>
              <a:t>to increased sales, and increased sales is the key to get out of the </a:t>
            </a:r>
            <a:r>
              <a:rPr lang="en" sz="1200">
                <a:solidFill>
                  <a:schemeClr val="dk1"/>
                </a:solidFill>
                <a:latin typeface="Times New Roman"/>
                <a:ea typeface="Times New Roman"/>
                <a:cs typeface="Times New Roman"/>
                <a:sym typeface="Times New Roman"/>
              </a:rPr>
              <a:t>stagnated </a:t>
            </a:r>
            <a:r>
              <a:rPr lang="en" sz="1200">
                <a:solidFill>
                  <a:schemeClr val="dk1"/>
                </a:solidFill>
                <a:latin typeface="Times New Roman"/>
                <a:ea typeface="Times New Roman"/>
                <a:cs typeface="Times New Roman"/>
                <a:sym typeface="Times New Roman"/>
              </a:rPr>
              <a:t>sales situation. This can be considered as a priority as failing to address this issue early on, may lead reduced market share and purchasing power.</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927fab85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927fab85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conclude, we believe that Lupita’s café could greatly benefit from a business intelligence solution. By developing a prototype we were able to detect various problematic areas, their short and long term effects on the business, as well as to propose pragmatic and measurable solutions for a number of them. A BI solution will furnish a real-time evaluation platform to the business to find and test the ideal processes to follow, in order to steer itself into their rough but ever changing free market.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927fab85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927fab85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For the lessons learned. Data visualization is a </a:t>
            </a:r>
            <a:r>
              <a:rPr lang="en" sz="1200">
                <a:solidFill>
                  <a:schemeClr val="dk1"/>
                </a:solidFill>
                <a:latin typeface="Times New Roman"/>
                <a:ea typeface="Times New Roman"/>
                <a:cs typeface="Times New Roman"/>
                <a:sym typeface="Times New Roman"/>
              </a:rPr>
              <a:t>necessary</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process to every business and organization</a:t>
            </a:r>
            <a:r>
              <a:rPr lang="en" sz="1200">
                <a:solidFill>
                  <a:schemeClr val="dk1"/>
                </a:solidFill>
                <a:latin typeface="Times New Roman"/>
                <a:ea typeface="Times New Roman"/>
                <a:cs typeface="Times New Roman"/>
                <a:sym typeface="Times New Roman"/>
              </a:rPr>
              <a:t> to </a:t>
            </a:r>
            <a:r>
              <a:rPr lang="en" sz="1200">
                <a:solidFill>
                  <a:schemeClr val="dk1"/>
                </a:solidFill>
                <a:latin typeface="Times New Roman"/>
                <a:ea typeface="Times New Roman"/>
                <a:cs typeface="Times New Roman"/>
                <a:sym typeface="Times New Roman"/>
              </a:rPr>
              <a:t>deduce knowledge and insight by using pure data. Data visualization revolutionizes problem detection and prevention, as we can detect crucial problems and tackle them earlier, when their cost and effects can be easily managed. BI can follow very standard processes but we should always remember that every business and domain is different. Finally we learned how we can transform our results and findings into insight, ready to be consumed by non-technical people.</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927fab8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927fab8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Thank you for watching (smile)</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9469d1f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9469d1f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have split our presentation into 4 main topics, Firstly, we will talk about the 2020 mocked data generation process, Secondly we will talk about our findings and our proposed dashboards for the two required levels, (C and Managerial). Thirdly we will conclude the assessment, by discussing some points of interest, and lastly we will briefly talk about the lessons learned from this assessment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927fab8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927fab8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Let’s start with how the 2020 mocked data were generated. In order to make our prototype more realistic and as accurate as possible, mocked data were created that will presumably reflect the 2020 values.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create this data, we first researched the impact that coronavirus had on the food retail industry in 2020.</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Using various statistics, </a:t>
            </a:r>
            <a:r>
              <a:rPr lang="en" sz="1200">
                <a:solidFill>
                  <a:schemeClr val="dk1"/>
                </a:solidFill>
                <a:latin typeface="Times New Roman"/>
                <a:ea typeface="Times New Roman"/>
                <a:cs typeface="Times New Roman"/>
                <a:sym typeface="Times New Roman"/>
              </a:rPr>
              <a:t>presumably</a:t>
            </a:r>
            <a:r>
              <a:rPr lang="en" sz="1200">
                <a:solidFill>
                  <a:schemeClr val="dk1"/>
                </a:solidFill>
                <a:latin typeface="Times New Roman"/>
                <a:ea typeface="Times New Roman"/>
                <a:cs typeface="Times New Roman"/>
                <a:sym typeface="Times New Roman"/>
              </a:rPr>
              <a:t> coming from the office of national statistics, we found that</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Sales  were increased by 21%</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We assume that organisation remained consistent on calculating budgets, so budget also increased +21%</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Marketing</a:t>
            </a:r>
            <a:r>
              <a:rPr b="1"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spending was decreased by 17%</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Inventory</a:t>
            </a:r>
            <a:r>
              <a:rPr b="1"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was decreased by 221%</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We assumed that negative inventory didnt affect sales</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Therefore we decreased the respective variables by the aforementioned percentages.</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Looking at the graph,</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In Step 1: </a:t>
            </a:r>
            <a:r>
              <a:rPr lang="en" sz="1200">
                <a:solidFill>
                  <a:schemeClr val="dk1"/>
                </a:solidFill>
                <a:latin typeface="Times New Roman"/>
                <a:ea typeface="Times New Roman"/>
                <a:cs typeface="Times New Roman"/>
                <a:sym typeface="Times New Roman"/>
              </a:rPr>
              <a:t>Is where the data were imported, and 2019’s data were duplicated as 2020’s data</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In Step 2 and 3: </a:t>
            </a:r>
            <a:r>
              <a:rPr lang="en" sz="1200">
                <a:solidFill>
                  <a:schemeClr val="dk1"/>
                </a:solidFill>
                <a:latin typeface="Times New Roman"/>
                <a:ea typeface="Times New Roman"/>
                <a:cs typeface="Times New Roman"/>
                <a:sym typeface="Times New Roman"/>
              </a:rPr>
              <a:t>We added the data that were collected from our research about the sales, marketing and inventory,  and after we applied some transformations, to make them compatible with the </a:t>
            </a:r>
            <a:r>
              <a:rPr lang="en" sz="1200">
                <a:solidFill>
                  <a:schemeClr val="dk1"/>
                </a:solidFill>
                <a:latin typeface="Times New Roman"/>
                <a:ea typeface="Times New Roman"/>
                <a:cs typeface="Times New Roman"/>
                <a:sym typeface="Times New Roman"/>
              </a:rPr>
              <a:t>given</a:t>
            </a:r>
            <a:r>
              <a:rPr lang="en" sz="1200">
                <a:solidFill>
                  <a:schemeClr val="dk1"/>
                </a:solidFill>
                <a:latin typeface="Times New Roman"/>
                <a:ea typeface="Times New Roman"/>
                <a:cs typeface="Times New Roman"/>
                <a:sym typeface="Times New Roman"/>
              </a:rPr>
              <a:t> dataset, we performed the percentage change calculation in the </a:t>
            </a:r>
            <a:r>
              <a:rPr lang="en" sz="1200">
                <a:solidFill>
                  <a:schemeClr val="dk1"/>
                </a:solidFill>
                <a:latin typeface="Times New Roman"/>
                <a:ea typeface="Times New Roman"/>
                <a:cs typeface="Times New Roman"/>
                <a:sym typeface="Times New Roman"/>
              </a:rPr>
              <a:t>affected fields</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In Step 4: </a:t>
            </a:r>
            <a:r>
              <a:rPr lang="en" sz="1200">
                <a:solidFill>
                  <a:schemeClr val="dk1"/>
                </a:solidFill>
                <a:latin typeface="Times New Roman"/>
                <a:ea typeface="Times New Roman"/>
                <a:cs typeface="Times New Roman"/>
                <a:sym typeface="Times New Roman"/>
              </a:rPr>
              <a:t> we concatenated the 2020 data with the given dataset, and exported the result in a new CSV file.</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 </a:t>
            </a:r>
            <a:endParaRPr i="1"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In Step 5, </a:t>
            </a:r>
            <a:r>
              <a:rPr lang="en" sz="1200">
                <a:solidFill>
                  <a:schemeClr val="dk1"/>
                </a:solidFill>
                <a:latin typeface="Times New Roman"/>
                <a:ea typeface="Times New Roman"/>
                <a:cs typeface="Times New Roman"/>
                <a:sym typeface="Times New Roman"/>
              </a:rPr>
              <a:t>we applied some test statistics into the end-result, to ensure data quality and consistency</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When generating the 2020 dummy data, a few assumptions for simplicity had to be made</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 	Inflation was not taken into account.(7% for 2020)</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2. 	2020 is a leap year, and 2019 was not.</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3. 	The aforementioned percentages were applied for the whole year, and not month-per-month basis.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927fab85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927fab85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Given that the C level managers are of a very tight schedule, we designed different dashboards for them, with reduced level of detail, coming in no expense </a:t>
            </a:r>
            <a:r>
              <a:rPr lang="en" sz="1200">
                <a:solidFill>
                  <a:schemeClr val="dk1"/>
                </a:solidFill>
                <a:latin typeface="Times New Roman"/>
                <a:ea typeface="Times New Roman"/>
                <a:cs typeface="Times New Roman"/>
                <a:sym typeface="Times New Roman"/>
              </a:rPr>
              <a:t>however on the insight and information provided.</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story will be presented into 4 sections</a:t>
            </a:r>
            <a:endParaRPr sz="1200">
              <a:solidFill>
                <a:schemeClr val="dk1"/>
              </a:solidFill>
              <a:latin typeface="Times New Roman"/>
              <a:ea typeface="Times New Roman"/>
              <a:cs typeface="Times New Roman"/>
              <a:sym typeface="Times New Roman"/>
            </a:endParaRPr>
          </a:p>
          <a:p>
            <a:pPr indent="-298450" lvl="0" marL="457200" rtl="0" algn="just">
              <a:lnSpc>
                <a:spcPct val="115000"/>
              </a:lnSpc>
              <a:spcBef>
                <a:spcPts val="1200"/>
              </a:spcBef>
              <a:spcAft>
                <a:spcPts val="0"/>
              </a:spcAft>
              <a:buClr>
                <a:schemeClr val="dk1"/>
              </a:buClr>
              <a:buSzPts val="1100"/>
              <a:buChar char="●"/>
            </a:pPr>
            <a:r>
              <a:rPr lang="en" sz="1200">
                <a:solidFill>
                  <a:schemeClr val="dk1"/>
                </a:solidFill>
                <a:latin typeface="Times New Roman"/>
                <a:ea typeface="Times New Roman"/>
                <a:cs typeface="Times New Roman"/>
                <a:sym typeface="Times New Roman"/>
              </a:rPr>
              <a:t>Section 1 - Current State</a:t>
            </a:r>
            <a:endParaRPr sz="12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lang="en" sz="1200">
                <a:solidFill>
                  <a:schemeClr val="dk1"/>
                </a:solidFill>
                <a:latin typeface="Times New Roman"/>
                <a:ea typeface="Times New Roman"/>
                <a:cs typeface="Times New Roman"/>
                <a:sym typeface="Times New Roman"/>
              </a:rPr>
              <a:t>Section 2 - Trends</a:t>
            </a:r>
            <a:endParaRPr sz="12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lang="en" sz="1200">
                <a:solidFill>
                  <a:schemeClr val="dk1"/>
                </a:solidFill>
                <a:latin typeface="Times New Roman"/>
                <a:ea typeface="Times New Roman"/>
                <a:cs typeface="Times New Roman"/>
                <a:sym typeface="Times New Roman"/>
              </a:rPr>
              <a:t>Section 3 - Forecast</a:t>
            </a:r>
            <a:endParaRPr sz="12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Char char="●"/>
            </a:pPr>
            <a:r>
              <a:rPr lang="en" sz="1200">
                <a:solidFill>
                  <a:schemeClr val="dk1"/>
                </a:solidFill>
                <a:latin typeface="Times New Roman"/>
                <a:ea typeface="Times New Roman"/>
                <a:cs typeface="Times New Roman"/>
                <a:sym typeface="Times New Roman"/>
              </a:rPr>
              <a:t>Section 4 - What if scenarios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will introduce our findings using the lower managerial level dashboards for clarity</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927fab85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927fab85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Here you can see the C level dashboard.</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927fab85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927fab85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And here is the managerial level dashboard. Now, let’s break the dashboard down.</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927fab85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927fab85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first figure, we see a </a:t>
            </a:r>
            <a:r>
              <a:rPr lang="en" sz="1200">
                <a:solidFill>
                  <a:schemeClr val="dk1"/>
                </a:solidFill>
                <a:latin typeface="Times New Roman"/>
                <a:ea typeface="Times New Roman"/>
                <a:cs typeface="Times New Roman"/>
                <a:sym typeface="Times New Roman"/>
              </a:rPr>
              <a:t>highlight table</a:t>
            </a:r>
            <a:r>
              <a:rPr lang="en" sz="1200">
                <a:solidFill>
                  <a:schemeClr val="dk1"/>
                </a:solidFill>
                <a:latin typeface="Times New Roman"/>
                <a:ea typeface="Times New Roman"/>
                <a:cs typeface="Times New Roman"/>
                <a:sym typeface="Times New Roman"/>
              </a:rPr>
              <a:t>. The orange-blue diverging colour </a:t>
            </a:r>
            <a:r>
              <a:rPr lang="en" sz="1200">
                <a:solidFill>
                  <a:schemeClr val="dk1"/>
                </a:solidFill>
                <a:latin typeface="Times New Roman"/>
                <a:ea typeface="Times New Roman"/>
                <a:cs typeface="Times New Roman"/>
                <a:sym typeface="Times New Roman"/>
              </a:rPr>
              <a:t>palette</a:t>
            </a:r>
            <a:r>
              <a:rPr lang="en" sz="1200">
                <a:solidFill>
                  <a:schemeClr val="dk1"/>
                </a:solidFill>
                <a:latin typeface="Times New Roman"/>
                <a:ea typeface="Times New Roman"/>
                <a:cs typeface="Times New Roman"/>
                <a:sym typeface="Times New Roman"/>
              </a:rPr>
              <a:t> indicates the Return of Invenstent on a particular location and product. We can quickly gain an understanding </a:t>
            </a:r>
            <a:r>
              <a:rPr lang="en" sz="1200">
                <a:solidFill>
                  <a:schemeClr val="dk1"/>
                </a:solidFill>
                <a:latin typeface="Times New Roman"/>
                <a:ea typeface="Times New Roman"/>
                <a:cs typeface="Times New Roman"/>
                <a:sym typeface="Times New Roman"/>
              </a:rPr>
              <a:t>about the sales situation in the brand in a few short moments. We can easily distinguish for example the consistently low ROI indicator on Scotland, especially in cafe late brews.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Next, the symbol map shows similar information on a geographic context, and finally, </a:t>
            </a:r>
            <a:r>
              <a:rPr lang="en" sz="1200">
                <a:solidFill>
                  <a:schemeClr val="dk1"/>
                </a:solidFill>
                <a:latin typeface="Times New Roman"/>
                <a:ea typeface="Times New Roman"/>
                <a:cs typeface="Times New Roman"/>
                <a:sym typeface="Times New Roman"/>
              </a:rPr>
              <a:t>the third</a:t>
            </a:r>
            <a:r>
              <a:rPr lang="en" sz="1200">
                <a:solidFill>
                  <a:schemeClr val="dk1"/>
                </a:solidFill>
                <a:latin typeface="Times New Roman"/>
                <a:ea typeface="Times New Roman"/>
                <a:cs typeface="Times New Roman"/>
                <a:sym typeface="Times New Roman"/>
              </a:rPr>
              <a:t> graph aims to examine the most profitable and popular  products and their relation with the respective marketing expenses.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Plenty of conclusions can be derived by looking this graph, It can be obvious for example, that the Green Tea line of products is </a:t>
            </a:r>
            <a:r>
              <a:rPr lang="en" sz="1200">
                <a:solidFill>
                  <a:schemeClr val="dk1"/>
                </a:solidFill>
                <a:latin typeface="Times New Roman"/>
                <a:ea typeface="Times New Roman"/>
                <a:cs typeface="Times New Roman"/>
                <a:sym typeface="Times New Roman"/>
              </a:rPr>
              <a:t>consistently</a:t>
            </a:r>
            <a:r>
              <a:rPr lang="en" sz="1200">
                <a:solidFill>
                  <a:schemeClr val="dk1"/>
                </a:solidFill>
                <a:latin typeface="Times New Roman"/>
                <a:ea typeface="Times New Roman"/>
                <a:cs typeface="Times New Roman"/>
                <a:sym typeface="Times New Roman"/>
              </a:rPr>
              <a:t> below expectations for </a:t>
            </a:r>
            <a:r>
              <a:rPr lang="en" sz="1200">
                <a:solidFill>
                  <a:schemeClr val="dk1"/>
                </a:solidFill>
                <a:latin typeface="Times New Roman"/>
                <a:ea typeface="Times New Roman"/>
                <a:cs typeface="Times New Roman"/>
                <a:sym typeface="Times New Roman"/>
              </a:rPr>
              <a:t>sales, and not particular responsive on marketing spending, something that can also be said for ‘Mocha’ and ‘Regular expresso’ products. In the contrary, ‘Chamomile’ and ‘Lemon’ are the company’s most popular and profitable products, and their marketing campaigns seems to have increased the sales significantly.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927fab85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927fab85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Up next,lets discuss the company’s  trends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It can be concluded that the company sales are consistently responsive on the marketing spending, and that can indicate that the current marketing strategies are working as expected. This of course is not universal and may be subject to market </a:t>
            </a:r>
            <a:r>
              <a:rPr lang="en" sz="1200">
                <a:solidFill>
                  <a:schemeClr val="dk1"/>
                </a:solidFill>
                <a:latin typeface="Times New Roman"/>
                <a:ea typeface="Times New Roman"/>
                <a:cs typeface="Times New Roman"/>
                <a:sym typeface="Times New Roman"/>
              </a:rPr>
              <a:t>disruptions</a:t>
            </a:r>
            <a:r>
              <a:rPr lang="en" sz="1200">
                <a:solidFill>
                  <a:schemeClr val="dk1"/>
                </a:solidFill>
                <a:latin typeface="Times New Roman"/>
                <a:ea typeface="Times New Roman"/>
                <a:cs typeface="Times New Roman"/>
                <a:sym typeface="Times New Roman"/>
              </a:rPr>
              <a:t> (such as holidays, summer, covid, etc). The marketing performance overall is great.</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can evaluate the </a:t>
            </a:r>
            <a:r>
              <a:rPr lang="en" sz="1200">
                <a:solidFill>
                  <a:schemeClr val="dk1"/>
                </a:solidFill>
                <a:latin typeface="Times New Roman"/>
                <a:ea typeface="Times New Roman"/>
                <a:cs typeface="Times New Roman"/>
                <a:sym typeface="Times New Roman"/>
              </a:rPr>
              <a:t>companys</a:t>
            </a:r>
            <a:r>
              <a:rPr lang="en" sz="1200">
                <a:solidFill>
                  <a:schemeClr val="dk1"/>
                </a:solidFill>
                <a:latin typeface="Times New Roman"/>
                <a:ea typeface="Times New Roman"/>
                <a:cs typeface="Times New Roman"/>
                <a:sym typeface="Times New Roman"/>
              </a:rPr>
              <a:t>  budgeting performance by looking into the right graph, representing the budgeting performance over time. The budget planning </a:t>
            </a:r>
            <a:r>
              <a:rPr lang="en" sz="1200">
                <a:solidFill>
                  <a:schemeClr val="dk1"/>
                </a:solidFill>
                <a:latin typeface="Times New Roman"/>
                <a:ea typeface="Times New Roman"/>
                <a:cs typeface="Times New Roman"/>
                <a:sym typeface="Times New Roman"/>
              </a:rPr>
              <a:t>processes</a:t>
            </a:r>
            <a:r>
              <a:rPr lang="en" sz="1200">
                <a:solidFill>
                  <a:schemeClr val="dk1"/>
                </a:solidFill>
                <a:latin typeface="Times New Roman"/>
                <a:ea typeface="Times New Roman"/>
                <a:cs typeface="Times New Roman"/>
                <a:sym typeface="Times New Roman"/>
              </a:rPr>
              <a:t> is working great for most of the year, with a notable exception for the months </a:t>
            </a:r>
            <a:r>
              <a:rPr lang="en" sz="1200">
                <a:solidFill>
                  <a:schemeClr val="dk1"/>
                </a:solidFill>
                <a:latin typeface="Times New Roman"/>
                <a:ea typeface="Times New Roman"/>
                <a:cs typeface="Times New Roman"/>
                <a:sym typeface="Times New Roman"/>
              </a:rPr>
              <a:t>immediately</a:t>
            </a:r>
            <a:r>
              <a:rPr lang="en" sz="1200">
                <a:solidFill>
                  <a:schemeClr val="dk1"/>
                </a:solidFill>
                <a:latin typeface="Times New Roman"/>
                <a:ea typeface="Times New Roman"/>
                <a:cs typeface="Times New Roman"/>
                <a:sym typeface="Times New Roman"/>
              </a:rPr>
              <a:t> after the end of the summer season. The budgeting planning performance significantly drops during these months, by </a:t>
            </a:r>
            <a:r>
              <a:rPr lang="en" sz="1200">
                <a:solidFill>
                  <a:schemeClr val="dk1"/>
                </a:solidFill>
                <a:latin typeface="Times New Roman"/>
                <a:ea typeface="Times New Roman"/>
                <a:cs typeface="Times New Roman"/>
                <a:sym typeface="Times New Roman"/>
              </a:rPr>
              <a:t>consistently</a:t>
            </a:r>
            <a:r>
              <a:rPr lang="en" sz="1200">
                <a:solidFill>
                  <a:schemeClr val="dk1"/>
                </a:solidFill>
                <a:latin typeface="Times New Roman"/>
                <a:ea typeface="Times New Roman"/>
                <a:cs typeface="Times New Roman"/>
                <a:sym typeface="Times New Roman"/>
              </a:rPr>
              <a:t> overestimating ‘Additional Expenses’ and COGS, and underestimating profits.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927fab85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927fab85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Lets now move on the forecast section</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It can be seen that profits remained constant for the last 3 years. That can be problematic as being </a:t>
            </a:r>
            <a:r>
              <a:rPr lang="en" sz="1200">
                <a:solidFill>
                  <a:schemeClr val="dk1"/>
                </a:solidFill>
                <a:latin typeface="Times New Roman"/>
                <a:ea typeface="Times New Roman"/>
                <a:cs typeface="Times New Roman"/>
                <a:sym typeface="Times New Roman"/>
              </a:rPr>
              <a:t>stagnated</a:t>
            </a:r>
            <a:r>
              <a:rPr lang="en" sz="1200">
                <a:solidFill>
                  <a:schemeClr val="dk1"/>
                </a:solidFill>
                <a:latin typeface="Times New Roman"/>
                <a:ea typeface="Times New Roman"/>
                <a:cs typeface="Times New Roman"/>
                <a:sym typeface="Times New Roman"/>
              </a:rPr>
              <a:t> means falling behind the competition. Every year the market is growing and Lupita’s cafe is not increasing its market share, therefore its market share is </a:t>
            </a:r>
            <a:r>
              <a:rPr lang="en" sz="1200">
                <a:solidFill>
                  <a:schemeClr val="dk1"/>
                </a:solidFill>
                <a:latin typeface="Times New Roman"/>
                <a:ea typeface="Times New Roman"/>
                <a:cs typeface="Times New Roman"/>
                <a:sym typeface="Times New Roman"/>
              </a:rPr>
              <a:t>shrinking</a:t>
            </a:r>
            <a:r>
              <a:rPr lang="en" sz="1200">
                <a:solidFill>
                  <a:schemeClr val="dk1"/>
                </a:solidFill>
                <a:latin typeface="Times New Roman"/>
                <a:ea typeface="Times New Roman"/>
                <a:cs typeface="Times New Roman"/>
                <a:sym typeface="Times New Roman"/>
              </a:rPr>
              <a:t>. If we take into account the yearly inflation rates, earning 16k on 2018 is not the same as earning 16k in 2020, decreasing the companies actual purchasing power even more. Our proposed </a:t>
            </a:r>
            <a:r>
              <a:rPr lang="en" sz="1200">
                <a:solidFill>
                  <a:schemeClr val="dk1"/>
                </a:solidFill>
                <a:latin typeface="Times New Roman"/>
                <a:ea typeface="Times New Roman"/>
                <a:cs typeface="Times New Roman"/>
                <a:sym typeface="Times New Roman"/>
              </a:rPr>
              <a:t>course</a:t>
            </a:r>
            <a:r>
              <a:rPr lang="en" sz="1200">
                <a:solidFill>
                  <a:schemeClr val="dk1"/>
                </a:solidFill>
                <a:latin typeface="Times New Roman"/>
                <a:ea typeface="Times New Roman"/>
                <a:cs typeface="Times New Roman"/>
                <a:sym typeface="Times New Roman"/>
              </a:rPr>
              <a:t> of action, for the company is to reconsider its sales strategies and plan ahead to solve the aforementioned problems.</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713225" y="1412150"/>
            <a:ext cx="7717500" cy="1657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713400" y="3069625"/>
            <a:ext cx="7717500" cy="66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dk1"/>
                </a:solidFill>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p:nvPr/>
        </p:nvSpPr>
        <p:spPr>
          <a:xfrm flipH="1" rot="10800000">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56" name="Shape 56"/>
        <p:cNvGrpSpPr/>
        <p:nvPr/>
      </p:nvGrpSpPr>
      <p:grpSpPr>
        <a:xfrm>
          <a:off x="0" y="0"/>
          <a:ext cx="0" cy="0"/>
          <a:chOff x="0" y="0"/>
          <a:chExt cx="0" cy="0"/>
        </a:xfrm>
      </p:grpSpPr>
      <p:sp>
        <p:nvSpPr>
          <p:cNvPr id="57" name="Google Shape;57;p13"/>
          <p:cNvSpPr txBox="1"/>
          <p:nvPr>
            <p:ph type="title"/>
          </p:nvPr>
        </p:nvSpPr>
        <p:spPr>
          <a:xfrm>
            <a:off x="2683950" y="3273525"/>
            <a:ext cx="5757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1" sz="1800">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3"/>
          <p:cNvSpPr txBox="1"/>
          <p:nvPr>
            <p:ph idx="1" type="subTitle"/>
          </p:nvPr>
        </p:nvSpPr>
        <p:spPr>
          <a:xfrm flipH="1">
            <a:off x="2684000" y="1247225"/>
            <a:ext cx="5757300" cy="185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p:nvPr/>
        </p:nvSpPr>
        <p:spPr>
          <a:xfrm flipH="1" rot="10800000">
            <a:off x="1216200" y="2571750"/>
            <a:ext cx="1216200" cy="25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rot="10800000">
            <a:off x="0" y="1061825"/>
            <a:ext cx="1216200" cy="150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1" name="Shape 61"/>
        <p:cNvGrpSpPr/>
        <p:nvPr/>
      </p:nvGrpSpPr>
      <p:grpSpPr>
        <a:xfrm>
          <a:off x="0" y="0"/>
          <a:ext cx="0" cy="0"/>
          <a:chOff x="0" y="0"/>
          <a:chExt cx="0" cy="0"/>
        </a:xfrm>
      </p:grpSpPr>
      <p:sp>
        <p:nvSpPr>
          <p:cNvPr id="62" name="Google Shape;62;p14"/>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p:txBody>
      </p:sp>
      <p:sp>
        <p:nvSpPr>
          <p:cNvPr id="63" name="Google Shape;63;p14"/>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4" name="Google Shape;64;p14"/>
          <p:cNvSpPr txBox="1"/>
          <p:nvPr>
            <p:ph hasCustomPrompt="1" idx="3" type="title"/>
          </p:nvPr>
        </p:nvSpPr>
        <p:spPr>
          <a:xfrm>
            <a:off x="7178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6" name="Google Shape;66;p14"/>
          <p:cNvSpPr txBox="1"/>
          <p:nvPr>
            <p:ph idx="4" type="ctrTitle"/>
          </p:nvPr>
        </p:nvSpPr>
        <p:spPr>
          <a:xfrm>
            <a:off x="62330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7" name="Google Shape;67;p14"/>
          <p:cNvSpPr txBox="1"/>
          <p:nvPr>
            <p:ph hasCustomPrompt="1" idx="5" type="title"/>
          </p:nvPr>
        </p:nvSpPr>
        <p:spPr>
          <a:xfrm>
            <a:off x="46864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9" name="Google Shape;69;p14"/>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0" name="Google Shape;70;p14"/>
          <p:cNvSpPr txBox="1"/>
          <p:nvPr>
            <p:ph hasCustomPrompt="1" idx="8" type="title"/>
          </p:nvPr>
        </p:nvSpPr>
        <p:spPr>
          <a:xfrm>
            <a:off x="7178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2" name="Google Shape;72;p14"/>
          <p:cNvSpPr txBox="1"/>
          <p:nvPr>
            <p:ph idx="13" type="ctrTitle"/>
          </p:nvPr>
        </p:nvSpPr>
        <p:spPr>
          <a:xfrm>
            <a:off x="6275650" y="2868775"/>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3" name="Google Shape;73;p14"/>
          <p:cNvSpPr txBox="1"/>
          <p:nvPr>
            <p:ph hasCustomPrompt="1" idx="14" type="title"/>
          </p:nvPr>
        </p:nvSpPr>
        <p:spPr>
          <a:xfrm>
            <a:off x="46864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5" name="Google Shape;75;p14"/>
          <p:cNvSpPr/>
          <p:nvPr/>
        </p:nvSpPr>
        <p:spPr>
          <a:xfrm>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77" name="Shape 77"/>
        <p:cNvGrpSpPr/>
        <p:nvPr/>
      </p:nvGrpSpPr>
      <p:grpSpPr>
        <a:xfrm>
          <a:off x="0" y="0"/>
          <a:ext cx="0" cy="0"/>
          <a:chOff x="0" y="0"/>
          <a:chExt cx="0" cy="0"/>
        </a:xfrm>
      </p:grpSpPr>
      <p:sp>
        <p:nvSpPr>
          <p:cNvPr id="78" name="Google Shape;78;p1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79" name="Google Shape;79;p15"/>
          <p:cNvSpPr txBox="1"/>
          <p:nvPr>
            <p:ph idx="1" type="subTitle"/>
          </p:nvPr>
        </p:nvSpPr>
        <p:spPr>
          <a:xfrm>
            <a:off x="145422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0" name="Google Shape;80;p15"/>
          <p:cNvSpPr txBox="1"/>
          <p:nvPr>
            <p:ph idx="2" type="subTitle"/>
          </p:nvPr>
        </p:nvSpPr>
        <p:spPr>
          <a:xfrm>
            <a:off x="145422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1" name="Google Shape;81;p15"/>
          <p:cNvSpPr txBox="1"/>
          <p:nvPr>
            <p:ph idx="3" type="subTitle"/>
          </p:nvPr>
        </p:nvSpPr>
        <p:spPr>
          <a:xfrm>
            <a:off x="542787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2" name="Google Shape;82;p15"/>
          <p:cNvSpPr txBox="1"/>
          <p:nvPr>
            <p:ph idx="4" type="subTitle"/>
          </p:nvPr>
        </p:nvSpPr>
        <p:spPr>
          <a:xfrm>
            <a:off x="542787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3" name="Google Shape;83;p15"/>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84" name="Shape 84"/>
        <p:cNvGrpSpPr/>
        <p:nvPr/>
      </p:nvGrpSpPr>
      <p:grpSpPr>
        <a:xfrm>
          <a:off x="0" y="0"/>
          <a:ext cx="0" cy="0"/>
          <a:chOff x="0" y="0"/>
          <a:chExt cx="0" cy="0"/>
        </a:xfrm>
      </p:grpSpPr>
      <p:sp>
        <p:nvSpPr>
          <p:cNvPr id="85" name="Google Shape;85;p1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86" name="Google Shape;86;p16"/>
          <p:cNvSpPr txBox="1"/>
          <p:nvPr>
            <p:ph idx="1" type="subTitle"/>
          </p:nvPr>
        </p:nvSpPr>
        <p:spPr>
          <a:xfrm>
            <a:off x="1098800" y="377520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7" name="Google Shape;87;p16"/>
          <p:cNvSpPr txBox="1"/>
          <p:nvPr>
            <p:ph idx="2" type="subTitle"/>
          </p:nvPr>
        </p:nvSpPr>
        <p:spPr>
          <a:xfrm>
            <a:off x="1098800" y="305130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88" name="Google Shape;88;p16"/>
          <p:cNvSpPr txBox="1"/>
          <p:nvPr>
            <p:ph idx="3" type="subTitle"/>
          </p:nvPr>
        </p:nvSpPr>
        <p:spPr>
          <a:xfrm>
            <a:off x="1098800" y="231555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9" name="Google Shape;89;p16"/>
          <p:cNvSpPr txBox="1"/>
          <p:nvPr>
            <p:ph idx="4" type="subTitle"/>
          </p:nvPr>
        </p:nvSpPr>
        <p:spPr>
          <a:xfrm>
            <a:off x="1098800" y="159165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90" name="Google Shape;90;p16"/>
          <p:cNvSpPr/>
          <p:nvPr/>
        </p:nvSpPr>
        <p:spPr>
          <a:xfrm flipH="1" rot="10800000">
            <a:off x="5416200" y="1010100"/>
            <a:ext cx="1216200" cy="15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flipH="1" rot="10800000">
            <a:off x="6632400" y="2571600"/>
            <a:ext cx="1216200" cy="257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2" name="Shape 92"/>
        <p:cNvGrpSpPr/>
        <p:nvPr/>
      </p:nvGrpSpPr>
      <p:grpSpPr>
        <a:xfrm>
          <a:off x="0" y="0"/>
          <a:ext cx="0" cy="0"/>
          <a:chOff x="0" y="0"/>
          <a:chExt cx="0" cy="0"/>
        </a:xfrm>
      </p:grpSpPr>
      <p:sp>
        <p:nvSpPr>
          <p:cNvPr id="93" name="Google Shape;93;p1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4" name="Google Shape;94;p17"/>
          <p:cNvSpPr txBox="1"/>
          <p:nvPr>
            <p:ph idx="1" type="subTitle"/>
          </p:nvPr>
        </p:nvSpPr>
        <p:spPr>
          <a:xfrm>
            <a:off x="7881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5" name="Google Shape;95;p17"/>
          <p:cNvSpPr txBox="1"/>
          <p:nvPr>
            <p:ph idx="2" type="subTitle"/>
          </p:nvPr>
        </p:nvSpPr>
        <p:spPr>
          <a:xfrm>
            <a:off x="7881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6" name="Google Shape;96;p17"/>
          <p:cNvSpPr txBox="1"/>
          <p:nvPr>
            <p:ph idx="3" type="subTitle"/>
          </p:nvPr>
        </p:nvSpPr>
        <p:spPr>
          <a:xfrm>
            <a:off x="344115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7" name="Google Shape;97;p17"/>
          <p:cNvSpPr txBox="1"/>
          <p:nvPr>
            <p:ph idx="4" type="subTitle"/>
          </p:nvPr>
        </p:nvSpPr>
        <p:spPr>
          <a:xfrm>
            <a:off x="344115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8" name="Google Shape;98;p17"/>
          <p:cNvSpPr txBox="1"/>
          <p:nvPr>
            <p:ph idx="5" type="subTitle"/>
          </p:nvPr>
        </p:nvSpPr>
        <p:spPr>
          <a:xfrm>
            <a:off x="60942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9" name="Google Shape;99;p17"/>
          <p:cNvSpPr txBox="1"/>
          <p:nvPr>
            <p:ph idx="6" type="subTitle"/>
          </p:nvPr>
        </p:nvSpPr>
        <p:spPr>
          <a:xfrm>
            <a:off x="60942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00" name="Google Shape;100;p17"/>
          <p:cNvSpPr/>
          <p:nvPr/>
        </p:nvSpPr>
        <p:spPr>
          <a:xfrm flipH="1">
            <a:off x="457200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102" name="Shape 102"/>
        <p:cNvGrpSpPr/>
        <p:nvPr/>
      </p:nvGrpSpPr>
      <p:grpSpPr>
        <a:xfrm>
          <a:off x="0" y="0"/>
          <a:ext cx="0" cy="0"/>
          <a:chOff x="0" y="0"/>
          <a:chExt cx="0" cy="0"/>
        </a:xfrm>
      </p:grpSpPr>
      <p:sp>
        <p:nvSpPr>
          <p:cNvPr id="103" name="Google Shape;103;p1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4" name="Google Shape;104;p18"/>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5" name="Google Shape;105;p18"/>
          <p:cNvSpPr txBox="1"/>
          <p:nvPr>
            <p:ph idx="2" type="subTitle"/>
          </p:nvPr>
        </p:nvSpPr>
        <p:spPr>
          <a:xfrm>
            <a:off x="1878275" y="1744345"/>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6" name="Google Shape;106;p18"/>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7" name="Google Shape;107;p18"/>
          <p:cNvSpPr txBox="1"/>
          <p:nvPr>
            <p:ph idx="4" type="subTitle"/>
          </p:nvPr>
        </p:nvSpPr>
        <p:spPr>
          <a:xfrm>
            <a:off x="5351493" y="1744282"/>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8" name="Google Shape;108;p18"/>
          <p:cNvSpPr txBox="1"/>
          <p:nvPr>
            <p:ph idx="5" type="subTitle"/>
          </p:nvPr>
        </p:nvSpPr>
        <p:spPr>
          <a:xfrm>
            <a:off x="1878275" y="2898148"/>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9" name="Google Shape;109;p18"/>
          <p:cNvSpPr txBox="1"/>
          <p:nvPr>
            <p:ph idx="6" type="subTitle"/>
          </p:nvPr>
        </p:nvSpPr>
        <p:spPr>
          <a:xfrm>
            <a:off x="187827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0" name="Google Shape;110;p18"/>
          <p:cNvSpPr txBox="1"/>
          <p:nvPr>
            <p:ph idx="7" type="subTitle"/>
          </p:nvPr>
        </p:nvSpPr>
        <p:spPr>
          <a:xfrm>
            <a:off x="5351425" y="2898156"/>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11" name="Google Shape;111;p18"/>
          <p:cNvSpPr txBox="1"/>
          <p:nvPr>
            <p:ph idx="8" type="subTitle"/>
          </p:nvPr>
        </p:nvSpPr>
        <p:spPr>
          <a:xfrm>
            <a:off x="535142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2" name="Google Shape;112;p18"/>
          <p:cNvSpPr txBox="1"/>
          <p:nvPr>
            <p:ph idx="9" type="subTitle"/>
          </p:nvPr>
        </p:nvSpPr>
        <p:spPr>
          <a:xfrm rot="-5400803">
            <a:off x="609009" y="1779468"/>
            <a:ext cx="1284300" cy="492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p:txBody>
      </p:sp>
      <p:sp>
        <p:nvSpPr>
          <p:cNvPr id="113" name="Google Shape;113;p18"/>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4">
    <p:spTree>
      <p:nvGrpSpPr>
        <p:cNvPr id="114" name="Shape 114"/>
        <p:cNvGrpSpPr/>
        <p:nvPr/>
      </p:nvGrpSpPr>
      <p:grpSpPr>
        <a:xfrm>
          <a:off x="0" y="0"/>
          <a:ext cx="0" cy="0"/>
          <a:chOff x="0" y="0"/>
          <a:chExt cx="0" cy="0"/>
        </a:xfrm>
      </p:grpSpPr>
      <p:sp>
        <p:nvSpPr>
          <p:cNvPr id="115" name="Google Shape;115;p19"/>
          <p:cNvSpPr txBox="1"/>
          <p:nvPr>
            <p:ph idx="1" type="subTitle"/>
          </p:nvPr>
        </p:nvSpPr>
        <p:spPr>
          <a:xfrm>
            <a:off x="595134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6" name="Google Shape;116;p19"/>
          <p:cNvSpPr txBox="1"/>
          <p:nvPr>
            <p:ph idx="2" type="subTitle"/>
          </p:nvPr>
        </p:nvSpPr>
        <p:spPr>
          <a:xfrm>
            <a:off x="59513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17" name="Google Shape;117;p19"/>
          <p:cNvSpPr txBox="1"/>
          <p:nvPr>
            <p:ph idx="3" type="subTitle"/>
          </p:nvPr>
        </p:nvSpPr>
        <p:spPr>
          <a:xfrm>
            <a:off x="595127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8" name="Google Shape;118;p19"/>
          <p:cNvSpPr txBox="1"/>
          <p:nvPr>
            <p:ph idx="4" type="subTitle"/>
          </p:nvPr>
        </p:nvSpPr>
        <p:spPr>
          <a:xfrm>
            <a:off x="59512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19" name="Google Shape;119;p19"/>
          <p:cNvSpPr txBox="1"/>
          <p:nvPr>
            <p:ph idx="5" type="subTitle"/>
          </p:nvPr>
        </p:nvSpPr>
        <p:spPr>
          <a:xfrm>
            <a:off x="315609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0" name="Google Shape;120;p19"/>
          <p:cNvSpPr txBox="1"/>
          <p:nvPr>
            <p:ph idx="6" type="subTitle"/>
          </p:nvPr>
        </p:nvSpPr>
        <p:spPr>
          <a:xfrm>
            <a:off x="31560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21" name="Google Shape;121;p19"/>
          <p:cNvSpPr txBox="1"/>
          <p:nvPr>
            <p:ph idx="7" type="subTitle"/>
          </p:nvPr>
        </p:nvSpPr>
        <p:spPr>
          <a:xfrm>
            <a:off x="315602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2" name="Google Shape;122;p19"/>
          <p:cNvSpPr txBox="1"/>
          <p:nvPr>
            <p:ph idx="8" type="subTitle"/>
          </p:nvPr>
        </p:nvSpPr>
        <p:spPr>
          <a:xfrm>
            <a:off x="31559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23" name="Google Shape;123;p1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24" name="Google Shape;124;p19"/>
          <p:cNvSpPr/>
          <p:nvPr/>
        </p:nvSpPr>
        <p:spPr>
          <a:xfrm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rot="10800000">
            <a:off x="1216200" y="1061825"/>
            <a:ext cx="1216200" cy="15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6">
    <p:spTree>
      <p:nvGrpSpPr>
        <p:cNvPr id="126" name="Shape 126"/>
        <p:cNvGrpSpPr/>
        <p:nvPr/>
      </p:nvGrpSpPr>
      <p:grpSpPr>
        <a:xfrm>
          <a:off x="0" y="0"/>
          <a:ext cx="0" cy="0"/>
          <a:chOff x="0" y="0"/>
          <a:chExt cx="0" cy="0"/>
        </a:xfrm>
      </p:grpSpPr>
      <p:sp>
        <p:nvSpPr>
          <p:cNvPr id="127" name="Google Shape;127;p20"/>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20"/>
          <p:cNvSpPr txBox="1"/>
          <p:nvPr>
            <p:ph idx="1" type="subTitle"/>
          </p:nvPr>
        </p:nvSpPr>
        <p:spPr>
          <a:xfrm>
            <a:off x="3994375" y="2142600"/>
            <a:ext cx="4055400" cy="15051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9" name="Google Shape;129;p20"/>
          <p:cNvSpPr/>
          <p:nvPr/>
        </p:nvSpPr>
        <p:spPr>
          <a:xfrm flipH="1" rot="10800000">
            <a:off x="0" y="2571825"/>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rot="10800000">
            <a:off x="1219200" y="1247175"/>
            <a:ext cx="1216200" cy="13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3968275" y="3045375"/>
            <a:ext cx="4462500" cy="67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 name="Google Shape;15;p3"/>
          <p:cNvSpPr txBox="1"/>
          <p:nvPr>
            <p:ph hasCustomPrompt="1" idx="2" type="title"/>
          </p:nvPr>
        </p:nvSpPr>
        <p:spPr>
          <a:xfrm>
            <a:off x="3968350" y="1262325"/>
            <a:ext cx="4462500" cy="11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6" name="Google Shape;16;p3"/>
          <p:cNvSpPr/>
          <p:nvPr/>
        </p:nvSpPr>
        <p:spPr>
          <a:xfrm flipH="1" rot="10800000">
            <a:off x="1441925" y="25716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flipH="1" rot="10800000">
            <a:off x="2658125" y="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31" name="Shape 131"/>
        <p:cNvGrpSpPr/>
        <p:nvPr/>
      </p:nvGrpSpPr>
      <p:grpSpPr>
        <a:xfrm>
          <a:off x="0" y="0"/>
          <a:ext cx="0" cy="0"/>
          <a:chOff x="0" y="0"/>
          <a:chExt cx="0" cy="0"/>
        </a:xfrm>
      </p:grpSpPr>
      <p:sp>
        <p:nvSpPr>
          <p:cNvPr id="132" name="Google Shape;132;p21"/>
          <p:cNvSpPr txBox="1"/>
          <p:nvPr>
            <p:ph type="title"/>
          </p:nvPr>
        </p:nvSpPr>
        <p:spPr>
          <a:xfrm>
            <a:off x="3730075" y="1631700"/>
            <a:ext cx="4700700" cy="109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21"/>
          <p:cNvSpPr txBox="1"/>
          <p:nvPr>
            <p:ph idx="1" type="subTitle"/>
          </p:nvPr>
        </p:nvSpPr>
        <p:spPr>
          <a:xfrm>
            <a:off x="3730075" y="2726700"/>
            <a:ext cx="4700700" cy="861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1"/>
          <p:cNvSpPr/>
          <p:nvPr/>
        </p:nvSpPr>
        <p:spPr>
          <a:xfrm flipH="1" rot="10800000">
            <a:off x="2110925"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36" name="Shape 136"/>
        <p:cNvGrpSpPr/>
        <p:nvPr/>
      </p:nvGrpSpPr>
      <p:grpSpPr>
        <a:xfrm>
          <a:off x="0" y="0"/>
          <a:ext cx="0" cy="0"/>
          <a:chOff x="0" y="0"/>
          <a:chExt cx="0" cy="0"/>
        </a:xfrm>
      </p:grpSpPr>
      <p:sp>
        <p:nvSpPr>
          <p:cNvPr id="137" name="Google Shape;137;p22"/>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38" name="Shape 138"/>
        <p:cNvGrpSpPr/>
        <p:nvPr/>
      </p:nvGrpSpPr>
      <p:grpSpPr>
        <a:xfrm>
          <a:off x="0" y="0"/>
          <a:ext cx="0" cy="0"/>
          <a:chOff x="0" y="0"/>
          <a:chExt cx="0" cy="0"/>
        </a:xfrm>
      </p:grpSpPr>
      <p:sp>
        <p:nvSpPr>
          <p:cNvPr id="139" name="Google Shape;139;p2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0" name="Google Shape;140;p23"/>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42" name="Shape 142"/>
        <p:cNvGrpSpPr/>
        <p:nvPr/>
      </p:nvGrpSpPr>
      <p:grpSpPr>
        <a:xfrm>
          <a:off x="0" y="0"/>
          <a:ext cx="0" cy="0"/>
          <a:chOff x="0" y="0"/>
          <a:chExt cx="0" cy="0"/>
        </a:xfrm>
      </p:grpSpPr>
      <p:sp>
        <p:nvSpPr>
          <p:cNvPr id="143" name="Google Shape;143;p2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4" name="Google Shape;144;p24"/>
          <p:cNvSpPr txBox="1"/>
          <p:nvPr>
            <p:ph idx="1" type="subTitle"/>
          </p:nvPr>
        </p:nvSpPr>
        <p:spPr>
          <a:xfrm>
            <a:off x="717800" y="1255775"/>
            <a:ext cx="4631700" cy="33981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145" name="Google Shape;145;p24"/>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46" name="Shape 146"/>
        <p:cNvGrpSpPr/>
        <p:nvPr/>
      </p:nvGrpSpPr>
      <p:grpSpPr>
        <a:xfrm>
          <a:off x="0" y="0"/>
          <a:ext cx="0" cy="0"/>
          <a:chOff x="0" y="0"/>
          <a:chExt cx="0" cy="0"/>
        </a:xfrm>
      </p:grpSpPr>
      <p:sp>
        <p:nvSpPr>
          <p:cNvPr id="147" name="Google Shape;147;p25"/>
          <p:cNvSpPr txBox="1"/>
          <p:nvPr>
            <p:ph hasCustomPrompt="1" type="title"/>
          </p:nvPr>
        </p:nvSpPr>
        <p:spPr>
          <a:xfrm>
            <a:off x="750975"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48" name="Google Shape;148;p25"/>
          <p:cNvSpPr txBox="1"/>
          <p:nvPr>
            <p:ph idx="1" type="subTitle"/>
          </p:nvPr>
        </p:nvSpPr>
        <p:spPr>
          <a:xfrm>
            <a:off x="750975"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49" name="Google Shape;149;p25"/>
          <p:cNvSpPr txBox="1"/>
          <p:nvPr>
            <p:ph hasCustomPrompt="1" idx="2" type="title"/>
          </p:nvPr>
        </p:nvSpPr>
        <p:spPr>
          <a:xfrm>
            <a:off x="3508587"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0" name="Google Shape;150;p25"/>
          <p:cNvSpPr txBox="1"/>
          <p:nvPr>
            <p:ph idx="3" type="subTitle"/>
          </p:nvPr>
        </p:nvSpPr>
        <p:spPr>
          <a:xfrm>
            <a:off x="3508587"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1" name="Google Shape;151;p25"/>
          <p:cNvSpPr txBox="1"/>
          <p:nvPr>
            <p:ph idx="4"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52" name="Google Shape;152;p25"/>
          <p:cNvSpPr txBox="1"/>
          <p:nvPr>
            <p:ph hasCustomPrompt="1" idx="5" type="title"/>
          </p:nvPr>
        </p:nvSpPr>
        <p:spPr>
          <a:xfrm>
            <a:off x="6216100"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3" name="Google Shape;153;p25"/>
          <p:cNvSpPr txBox="1"/>
          <p:nvPr>
            <p:ph idx="6" type="subTitle"/>
          </p:nvPr>
        </p:nvSpPr>
        <p:spPr>
          <a:xfrm>
            <a:off x="6216100"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4" name="Google Shape;154;p25"/>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156" name="Shape 156"/>
        <p:cNvGrpSpPr/>
        <p:nvPr/>
      </p:nvGrpSpPr>
      <p:grpSpPr>
        <a:xfrm>
          <a:off x="0" y="0"/>
          <a:ext cx="0" cy="0"/>
          <a:chOff x="0" y="0"/>
          <a:chExt cx="0" cy="0"/>
        </a:xfrm>
      </p:grpSpPr>
      <p:sp>
        <p:nvSpPr>
          <p:cNvPr id="157" name="Google Shape;157;p26"/>
          <p:cNvSpPr txBox="1"/>
          <p:nvPr>
            <p:ph idx="1" type="subTitle"/>
          </p:nvPr>
        </p:nvSpPr>
        <p:spPr>
          <a:xfrm>
            <a:off x="7119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58" name="Google Shape;158;p26"/>
          <p:cNvSpPr txBox="1"/>
          <p:nvPr>
            <p:ph idx="2" type="subTitle"/>
          </p:nvPr>
        </p:nvSpPr>
        <p:spPr>
          <a:xfrm>
            <a:off x="7119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59" name="Google Shape;159;p26"/>
          <p:cNvSpPr txBox="1"/>
          <p:nvPr>
            <p:ph idx="3" type="subTitle"/>
          </p:nvPr>
        </p:nvSpPr>
        <p:spPr>
          <a:xfrm>
            <a:off x="298395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0" name="Google Shape;160;p26"/>
          <p:cNvSpPr txBox="1"/>
          <p:nvPr>
            <p:ph idx="4" type="subTitle"/>
          </p:nvPr>
        </p:nvSpPr>
        <p:spPr>
          <a:xfrm>
            <a:off x="298395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1" name="Google Shape;161;p26"/>
          <p:cNvSpPr txBox="1"/>
          <p:nvPr>
            <p:ph idx="5" type="subTitle"/>
          </p:nvPr>
        </p:nvSpPr>
        <p:spPr>
          <a:xfrm>
            <a:off x="52560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2" name="Google Shape;162;p26"/>
          <p:cNvSpPr txBox="1"/>
          <p:nvPr>
            <p:ph idx="6" type="subTitle"/>
          </p:nvPr>
        </p:nvSpPr>
        <p:spPr>
          <a:xfrm>
            <a:off x="52560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63" name="Google Shape;163;p26"/>
          <p:cNvSpPr txBox="1"/>
          <p:nvPr>
            <p:ph idx="7" type="subTitle"/>
          </p:nvPr>
        </p:nvSpPr>
        <p:spPr>
          <a:xfrm>
            <a:off x="7119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4" name="Google Shape;164;p26"/>
          <p:cNvSpPr txBox="1"/>
          <p:nvPr>
            <p:ph idx="8" type="subTitle"/>
          </p:nvPr>
        </p:nvSpPr>
        <p:spPr>
          <a:xfrm>
            <a:off x="7119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5" name="Google Shape;165;p26"/>
          <p:cNvSpPr txBox="1"/>
          <p:nvPr>
            <p:ph idx="9" type="subTitle"/>
          </p:nvPr>
        </p:nvSpPr>
        <p:spPr>
          <a:xfrm>
            <a:off x="298395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6" name="Google Shape;166;p26"/>
          <p:cNvSpPr txBox="1"/>
          <p:nvPr>
            <p:ph idx="13" type="subTitle"/>
          </p:nvPr>
        </p:nvSpPr>
        <p:spPr>
          <a:xfrm>
            <a:off x="298395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7" name="Google Shape;167;p26"/>
          <p:cNvSpPr txBox="1"/>
          <p:nvPr>
            <p:ph idx="14" type="subTitle"/>
          </p:nvPr>
        </p:nvSpPr>
        <p:spPr>
          <a:xfrm>
            <a:off x="52560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8" name="Google Shape;168;p26"/>
          <p:cNvSpPr txBox="1"/>
          <p:nvPr>
            <p:ph idx="15" type="subTitle"/>
          </p:nvPr>
        </p:nvSpPr>
        <p:spPr>
          <a:xfrm>
            <a:off x="52560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9" name="Google Shape;169;p26"/>
          <p:cNvSpPr txBox="1"/>
          <p:nvPr>
            <p:ph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70" name="Google Shape;170;p26"/>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792780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72" name="Shape 172"/>
        <p:cNvGrpSpPr/>
        <p:nvPr/>
      </p:nvGrpSpPr>
      <p:grpSpPr>
        <a:xfrm>
          <a:off x="0" y="0"/>
          <a:ext cx="0" cy="0"/>
          <a:chOff x="0" y="0"/>
          <a:chExt cx="0" cy="0"/>
        </a:xfrm>
      </p:grpSpPr>
      <p:sp>
        <p:nvSpPr>
          <p:cNvPr id="173" name="Google Shape;173;p27"/>
          <p:cNvSpPr txBox="1"/>
          <p:nvPr>
            <p:ph type="title"/>
          </p:nvPr>
        </p:nvSpPr>
        <p:spPr>
          <a:xfrm>
            <a:off x="713225" y="445025"/>
            <a:ext cx="3858900" cy="1338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174" name="Google Shape;174;p27"/>
          <p:cNvSpPr txBox="1"/>
          <p:nvPr/>
        </p:nvSpPr>
        <p:spPr>
          <a:xfrm>
            <a:off x="713225" y="3485675"/>
            <a:ext cx="39561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b="1" lang="en" sz="1100">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2"/>
                </a:solidFill>
                <a:latin typeface="Montserrat"/>
                <a:ea typeface="Montserrat"/>
                <a:cs typeface="Montserrat"/>
                <a:sym typeface="Montserrat"/>
              </a:rPr>
              <a:t>, including icons by </a:t>
            </a:r>
            <a:r>
              <a:rPr b="1" lang="en" sz="1100">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2"/>
                </a:solidFill>
                <a:latin typeface="Montserrat"/>
                <a:ea typeface="Montserrat"/>
                <a:cs typeface="Montserrat"/>
                <a:sym typeface="Montserrat"/>
              </a:rPr>
              <a:t>, and infographics &amp; images by </a:t>
            </a:r>
            <a:r>
              <a:rPr b="1" lang="en" sz="1100">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Barlow"/>
              <a:buChar char="●"/>
              <a:defRPr sz="1200"/>
            </a:lvl1pPr>
            <a:lvl2pPr indent="-317500" lvl="1" marL="914400">
              <a:spcBef>
                <a:spcPts val="1600"/>
              </a:spcBef>
              <a:spcAft>
                <a:spcPts val="0"/>
              </a:spcAft>
              <a:buSzPts val="1400"/>
              <a:buFont typeface="Barlow"/>
              <a:buChar char="○"/>
              <a:defRPr sz="1200"/>
            </a:lvl2pPr>
            <a:lvl3pPr indent="-317500" lvl="2" marL="1371600">
              <a:spcBef>
                <a:spcPts val="1600"/>
              </a:spcBef>
              <a:spcAft>
                <a:spcPts val="0"/>
              </a:spcAft>
              <a:buClr>
                <a:schemeClr val="lt1"/>
              </a:buClr>
              <a:buSzPts val="1400"/>
              <a:buFont typeface="Barlow"/>
              <a:buChar char="■"/>
              <a:defRPr/>
            </a:lvl3pPr>
            <a:lvl4pPr indent="-317500" lvl="3" marL="1828800">
              <a:spcBef>
                <a:spcPts val="1600"/>
              </a:spcBef>
              <a:spcAft>
                <a:spcPts val="0"/>
              </a:spcAft>
              <a:buClr>
                <a:schemeClr val="lt1"/>
              </a:buClr>
              <a:buSzPts val="1400"/>
              <a:buFont typeface="Barlow"/>
              <a:buChar char="●"/>
              <a:defRPr/>
            </a:lvl4pPr>
            <a:lvl5pPr indent="-317500" lvl="4" marL="2286000">
              <a:spcBef>
                <a:spcPts val="1600"/>
              </a:spcBef>
              <a:spcAft>
                <a:spcPts val="0"/>
              </a:spcAft>
              <a:buClr>
                <a:schemeClr val="lt1"/>
              </a:buClr>
              <a:buSzPts val="1400"/>
              <a:buFont typeface="Barlow"/>
              <a:buChar char="○"/>
              <a:defRPr/>
            </a:lvl5pPr>
            <a:lvl6pPr indent="-317500" lvl="5" marL="2743200">
              <a:spcBef>
                <a:spcPts val="1600"/>
              </a:spcBef>
              <a:spcAft>
                <a:spcPts val="0"/>
              </a:spcAft>
              <a:buClr>
                <a:schemeClr val="lt1"/>
              </a:buClr>
              <a:buSzPts val="1400"/>
              <a:buFont typeface="Barlow"/>
              <a:buChar char="■"/>
              <a:defRPr/>
            </a:lvl6pPr>
            <a:lvl7pPr indent="-317500" lvl="6" marL="3200400">
              <a:spcBef>
                <a:spcPts val="1600"/>
              </a:spcBef>
              <a:spcAft>
                <a:spcPts val="0"/>
              </a:spcAft>
              <a:buClr>
                <a:schemeClr val="lt1"/>
              </a:buClr>
              <a:buSzPts val="1400"/>
              <a:buFont typeface="Barlow"/>
              <a:buChar char="●"/>
              <a:defRPr/>
            </a:lvl7pPr>
            <a:lvl8pPr indent="-317500" lvl="7" marL="3657600">
              <a:spcBef>
                <a:spcPts val="1600"/>
              </a:spcBef>
              <a:spcAft>
                <a:spcPts val="0"/>
              </a:spcAft>
              <a:buClr>
                <a:schemeClr val="lt1"/>
              </a:buClr>
              <a:buSzPts val="1400"/>
              <a:buFont typeface="Barlow"/>
              <a:buChar char="○"/>
              <a:defRPr/>
            </a:lvl8pPr>
            <a:lvl9pPr indent="-317500" lvl="8" marL="4114800">
              <a:spcBef>
                <a:spcPts val="1600"/>
              </a:spcBef>
              <a:spcAft>
                <a:spcPts val="1600"/>
              </a:spcAft>
              <a:buClr>
                <a:schemeClr val="lt1"/>
              </a:buClr>
              <a:buSzPts val="1400"/>
              <a:buFont typeface="Barlow"/>
              <a:buChar char="■"/>
              <a:defRPr/>
            </a:lvl9pPr>
          </a:lstStyle>
          <a:p/>
        </p:txBody>
      </p:sp>
      <p:sp>
        <p:nvSpPr>
          <p:cNvPr id="20" name="Google Shape;20;p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713225"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4" name="Google Shape;24;p5"/>
          <p:cNvSpPr txBox="1"/>
          <p:nvPr>
            <p:ph idx="2" type="body"/>
          </p:nvPr>
        </p:nvSpPr>
        <p:spPr>
          <a:xfrm>
            <a:off x="3962400"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5" name="Google Shape;25;p5"/>
          <p:cNvSpPr txBox="1"/>
          <p:nvPr>
            <p:ph idx="3" type="subTitle"/>
          </p:nvPr>
        </p:nvSpPr>
        <p:spPr>
          <a:xfrm>
            <a:off x="713225" y="1925800"/>
            <a:ext cx="2987100" cy="47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 name="Google Shape;26;p5"/>
          <p:cNvSpPr txBox="1"/>
          <p:nvPr>
            <p:ph idx="4" type="subTitle"/>
          </p:nvPr>
        </p:nvSpPr>
        <p:spPr>
          <a:xfrm>
            <a:off x="3962400" y="1925800"/>
            <a:ext cx="2987100" cy="47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 name="Google Shape;27;p5"/>
          <p:cNvSpPr/>
          <p:nvPr/>
        </p:nvSpPr>
        <p:spPr>
          <a:xfrm>
            <a:off x="7520700" y="20511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6304500" y="0"/>
            <a:ext cx="1216200" cy="20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31" name="Google Shape;31;p6"/>
          <p:cNvSpPr/>
          <p:nvPr/>
        </p:nvSpPr>
        <p:spPr>
          <a:xfrm rot="5400000">
            <a:off x="6703350" y="270292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accent2"/>
                </a:solidFill>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713225" y="1170000"/>
            <a:ext cx="5533200" cy="280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0" name="Google Shape;40;p8"/>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type="title"/>
          </p:nvPr>
        </p:nvSpPr>
        <p:spPr>
          <a:xfrm>
            <a:off x="713375" y="2227050"/>
            <a:ext cx="4462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4" name="Google Shape;44;p9"/>
          <p:cNvSpPr txBox="1"/>
          <p:nvPr>
            <p:ph idx="1" type="subTitle"/>
          </p:nvPr>
        </p:nvSpPr>
        <p:spPr>
          <a:xfrm>
            <a:off x="713225" y="3045375"/>
            <a:ext cx="4462500" cy="67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 name="Google Shape;45;p9"/>
          <p:cNvSpPr txBox="1"/>
          <p:nvPr>
            <p:ph hasCustomPrompt="1" idx="2" type="title"/>
          </p:nvPr>
        </p:nvSpPr>
        <p:spPr>
          <a:xfrm>
            <a:off x="713300" y="1262325"/>
            <a:ext cx="4462500" cy="11418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713225" y="544075"/>
            <a:ext cx="4264800" cy="1541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800">
                <a:solidFill>
                  <a:schemeClr val="accent1"/>
                </a:solidFill>
                <a:latin typeface="Inter"/>
                <a:ea typeface="Inter"/>
                <a:cs typeface="Inter"/>
                <a:sym typeface="Inter"/>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p28"/>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accent1"/>
                </a:solidFill>
              </a:rPr>
              <a:t>Prototype for a BI Solution for Lupita’s Cafe </a:t>
            </a:r>
            <a:endParaRPr>
              <a:solidFill>
                <a:srgbClr val="4A8C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717900" y="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4 - </a:t>
            </a:r>
            <a:r>
              <a:rPr lang="en"/>
              <a:t>What if Scenarios</a:t>
            </a:r>
            <a:r>
              <a:rPr lang="en"/>
              <a:t> </a:t>
            </a:r>
            <a:endParaRPr/>
          </a:p>
        </p:txBody>
      </p:sp>
      <p:sp>
        <p:nvSpPr>
          <p:cNvPr id="256" name="Google Shape;256;p37"/>
          <p:cNvSpPr txBox="1"/>
          <p:nvPr/>
        </p:nvSpPr>
        <p:spPr>
          <a:xfrm>
            <a:off x="184825" y="809450"/>
            <a:ext cx="7667400" cy="25242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SzPts val="2000"/>
              <a:buFont typeface="Montserrat"/>
              <a:buChar char="●"/>
            </a:pPr>
            <a:r>
              <a:rPr lang="en" sz="2000">
                <a:latin typeface="Montserrat"/>
                <a:ea typeface="Montserrat"/>
                <a:cs typeface="Montserrat"/>
                <a:sym typeface="Montserrat"/>
              </a:rPr>
              <a:t>The company has to investigate the budgeting issue after summer</a:t>
            </a:r>
            <a:endParaRPr sz="2000">
              <a:latin typeface="Montserrat"/>
              <a:ea typeface="Montserrat"/>
              <a:cs typeface="Montserrat"/>
              <a:sym typeface="Montserrat"/>
            </a:endParaRPr>
          </a:p>
          <a:p>
            <a:pPr indent="0" lvl="0" marL="914400" rtl="0" algn="just">
              <a:lnSpc>
                <a:spcPct val="115000"/>
              </a:lnSpc>
              <a:spcBef>
                <a:spcPts val="0"/>
              </a:spcBef>
              <a:spcAft>
                <a:spcPts val="0"/>
              </a:spcAft>
              <a:buNone/>
            </a:pPr>
            <a:r>
              <a:t/>
            </a:r>
            <a:endParaRPr sz="2000">
              <a:latin typeface="Montserrat"/>
              <a:ea typeface="Montserrat"/>
              <a:cs typeface="Montserrat"/>
              <a:sym typeface="Montserrat"/>
            </a:endParaRPr>
          </a:p>
          <a:p>
            <a:pPr indent="-355600" lvl="0" marL="457200" rtl="0" algn="just">
              <a:lnSpc>
                <a:spcPct val="115000"/>
              </a:lnSpc>
              <a:spcBef>
                <a:spcPts val="0"/>
              </a:spcBef>
              <a:spcAft>
                <a:spcPts val="0"/>
              </a:spcAft>
              <a:buSzPts val="2000"/>
              <a:buFont typeface="Montserrat"/>
              <a:buChar char="●"/>
            </a:pPr>
            <a:r>
              <a:rPr lang="en" sz="2000">
                <a:latin typeface="Montserrat"/>
                <a:ea typeface="Montserrat"/>
                <a:cs typeface="Montserrat"/>
                <a:sym typeface="Montserrat"/>
              </a:rPr>
              <a:t>The company has to use the marketing skills they possess in a way that will help them get out of the stagnation in profits</a:t>
            </a:r>
            <a:endParaRPr sz="20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717900" y="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62" name="Google Shape;262;p38"/>
          <p:cNvSpPr txBox="1"/>
          <p:nvPr/>
        </p:nvSpPr>
        <p:spPr>
          <a:xfrm>
            <a:off x="378150" y="1263450"/>
            <a:ext cx="8387700" cy="26166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SzPts val="2000"/>
              <a:buFont typeface="Montserrat"/>
              <a:buChar char="●"/>
            </a:pPr>
            <a:r>
              <a:rPr lang="en" sz="2000">
                <a:latin typeface="Montserrat"/>
                <a:ea typeface="Montserrat"/>
                <a:cs typeface="Montserrat"/>
                <a:sym typeface="Montserrat"/>
              </a:rPr>
              <a:t>Overall the company is in good position</a:t>
            </a:r>
            <a:endParaRPr sz="2000">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2000">
              <a:latin typeface="Montserrat"/>
              <a:ea typeface="Montserrat"/>
              <a:cs typeface="Montserrat"/>
              <a:sym typeface="Montserrat"/>
            </a:endParaRPr>
          </a:p>
          <a:p>
            <a:pPr indent="-355600" lvl="0" marL="457200" rtl="0" algn="just">
              <a:lnSpc>
                <a:spcPct val="115000"/>
              </a:lnSpc>
              <a:spcBef>
                <a:spcPts val="0"/>
              </a:spcBef>
              <a:spcAft>
                <a:spcPts val="0"/>
              </a:spcAft>
              <a:buSzPts val="2000"/>
              <a:buFont typeface="Montserrat"/>
              <a:buChar char="●"/>
            </a:pPr>
            <a:r>
              <a:rPr lang="en" sz="2000">
                <a:latin typeface="Montserrat"/>
                <a:ea typeface="Montserrat"/>
                <a:cs typeface="Montserrat"/>
                <a:sym typeface="Montserrat"/>
              </a:rPr>
              <a:t>However, changes need to be made to get out of the stagnation </a:t>
            </a:r>
            <a:endParaRPr sz="2000">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2000">
              <a:latin typeface="Montserrat"/>
              <a:ea typeface="Montserrat"/>
              <a:cs typeface="Montserrat"/>
              <a:sym typeface="Montserrat"/>
            </a:endParaRPr>
          </a:p>
          <a:p>
            <a:pPr indent="-355600" lvl="0" marL="457200" rtl="0" algn="just">
              <a:lnSpc>
                <a:spcPct val="115000"/>
              </a:lnSpc>
              <a:spcBef>
                <a:spcPts val="0"/>
              </a:spcBef>
              <a:spcAft>
                <a:spcPts val="0"/>
              </a:spcAft>
              <a:buSzPts val="2000"/>
              <a:buFont typeface="Montserrat"/>
              <a:buChar char="●"/>
            </a:pPr>
            <a:r>
              <a:rPr lang="en" sz="2000">
                <a:latin typeface="Montserrat"/>
                <a:ea typeface="Montserrat"/>
                <a:cs typeface="Montserrat"/>
                <a:sym typeface="Montserrat"/>
              </a:rPr>
              <a:t>By integrating the recommendations in their short-term and long-term </a:t>
            </a:r>
            <a:r>
              <a:rPr lang="en" sz="2000">
                <a:latin typeface="Montserrat"/>
                <a:ea typeface="Montserrat"/>
                <a:cs typeface="Montserrat"/>
                <a:sym typeface="Montserrat"/>
              </a:rPr>
              <a:t>strategies</a:t>
            </a:r>
            <a:r>
              <a:rPr lang="en" sz="2000">
                <a:latin typeface="Montserrat"/>
                <a:ea typeface="Montserrat"/>
                <a:cs typeface="Montserrat"/>
                <a:sym typeface="Montserrat"/>
              </a:rPr>
              <a:t> they can fix the issues </a:t>
            </a:r>
            <a:endParaRPr sz="20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717900" y="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Lessons Learned</a:t>
            </a:r>
            <a:endParaRPr/>
          </a:p>
        </p:txBody>
      </p:sp>
      <p:sp>
        <p:nvSpPr>
          <p:cNvPr id="268" name="Google Shape;268;p39"/>
          <p:cNvSpPr txBox="1"/>
          <p:nvPr/>
        </p:nvSpPr>
        <p:spPr>
          <a:xfrm>
            <a:off x="853050" y="1263450"/>
            <a:ext cx="7437900" cy="26166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0"/>
              </a:spcBef>
              <a:spcAft>
                <a:spcPts val="0"/>
              </a:spcAft>
              <a:buSzPts val="2000"/>
              <a:buFont typeface="Montserrat"/>
              <a:buChar char="●"/>
            </a:pPr>
            <a:r>
              <a:rPr lang="en" sz="2000">
                <a:latin typeface="Montserrat"/>
                <a:ea typeface="Montserrat"/>
                <a:cs typeface="Montserrat"/>
                <a:sym typeface="Montserrat"/>
              </a:rPr>
              <a:t>How we can construct a full, end-to-end, BI </a:t>
            </a:r>
            <a:r>
              <a:rPr lang="en" sz="2000">
                <a:latin typeface="Montserrat"/>
                <a:ea typeface="Montserrat"/>
                <a:cs typeface="Montserrat"/>
                <a:sym typeface="Montserrat"/>
              </a:rPr>
              <a:t>Process</a:t>
            </a:r>
            <a:endParaRPr sz="2000">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2000">
              <a:latin typeface="Montserrat"/>
              <a:ea typeface="Montserrat"/>
              <a:cs typeface="Montserrat"/>
              <a:sym typeface="Montserrat"/>
            </a:endParaRPr>
          </a:p>
          <a:p>
            <a:pPr indent="-355600" lvl="0" marL="457200" rtl="0" algn="just">
              <a:lnSpc>
                <a:spcPct val="115000"/>
              </a:lnSpc>
              <a:spcBef>
                <a:spcPts val="0"/>
              </a:spcBef>
              <a:spcAft>
                <a:spcPts val="0"/>
              </a:spcAft>
              <a:buSzPts val="2000"/>
              <a:buFont typeface="Montserrat"/>
              <a:buChar char="●"/>
            </a:pPr>
            <a:r>
              <a:rPr lang="en" sz="2000">
                <a:latin typeface="Montserrat"/>
                <a:ea typeface="Montserrat"/>
                <a:cs typeface="Montserrat"/>
                <a:sym typeface="Montserrat"/>
              </a:rPr>
              <a:t>The value that a BI solution can bring into any organization and business</a:t>
            </a:r>
            <a:endParaRPr sz="2000">
              <a:latin typeface="Montserrat"/>
              <a:ea typeface="Montserrat"/>
              <a:cs typeface="Montserrat"/>
              <a:sym typeface="Montserrat"/>
            </a:endParaRPr>
          </a:p>
          <a:p>
            <a:pPr indent="0" lvl="0" marL="457200" rtl="0" algn="just">
              <a:lnSpc>
                <a:spcPct val="115000"/>
              </a:lnSpc>
              <a:spcBef>
                <a:spcPts val="0"/>
              </a:spcBef>
              <a:spcAft>
                <a:spcPts val="0"/>
              </a:spcAft>
              <a:buNone/>
            </a:pPr>
            <a:r>
              <a:t/>
            </a:r>
            <a:endParaRPr sz="2000">
              <a:latin typeface="Montserrat"/>
              <a:ea typeface="Montserrat"/>
              <a:cs typeface="Montserrat"/>
              <a:sym typeface="Montserrat"/>
            </a:endParaRPr>
          </a:p>
          <a:p>
            <a:pPr indent="-355600" lvl="0" marL="457200" rtl="0" algn="just">
              <a:lnSpc>
                <a:spcPct val="115000"/>
              </a:lnSpc>
              <a:spcBef>
                <a:spcPts val="0"/>
              </a:spcBef>
              <a:spcAft>
                <a:spcPts val="0"/>
              </a:spcAft>
              <a:buSzPts val="2000"/>
              <a:buFont typeface="Montserrat"/>
              <a:buChar char="●"/>
            </a:pPr>
            <a:r>
              <a:rPr lang="en" sz="2000">
                <a:latin typeface="Montserrat"/>
                <a:ea typeface="Montserrat"/>
                <a:cs typeface="Montserrat"/>
                <a:sym typeface="Montserrat"/>
              </a:rPr>
              <a:t>How the appropriate visualization can communicate issues easier to non-technical audience</a:t>
            </a:r>
            <a:endParaRPr sz="20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480925" y="1319350"/>
            <a:ext cx="7014300" cy="183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7200"/>
              <a:t>Thanks for watching</a:t>
            </a:r>
            <a:endParaRPr sz="7200"/>
          </a:p>
          <a:p>
            <a:pPr indent="0" lvl="0" marL="0" rtl="0" algn="l">
              <a:spcBef>
                <a:spcPts val="0"/>
              </a:spcBef>
              <a:spcAft>
                <a:spcPts val="0"/>
              </a:spcAft>
              <a:buNone/>
            </a:pPr>
            <a:r>
              <a:t/>
            </a:r>
            <a:endParaRPr/>
          </a:p>
        </p:txBody>
      </p:sp>
      <p:sp>
        <p:nvSpPr>
          <p:cNvPr id="274" name="Google Shape;274;p40"/>
          <p:cNvSpPr txBox="1"/>
          <p:nvPr/>
        </p:nvSpPr>
        <p:spPr>
          <a:xfrm>
            <a:off x="0" y="4497000"/>
            <a:ext cx="208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ontserrat"/>
                <a:ea typeface="Montserrat"/>
                <a:cs typeface="Montserrat"/>
                <a:sym typeface="Montserrat"/>
              </a:rPr>
              <a:t>CREDITS: This presentation template was created by </a:t>
            </a:r>
            <a:r>
              <a:rPr b="1" lang="en" sz="1000">
                <a:latin typeface="Montserrat"/>
                <a:ea typeface="Montserrat"/>
                <a:cs typeface="Montserrat"/>
                <a:sym typeface="Montserrat"/>
              </a:rPr>
              <a:t>Slidesgo</a:t>
            </a:r>
            <a:endParaRPr b="1" sz="1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87" name="Google Shape;187;p29"/>
          <p:cNvSpPr txBox="1"/>
          <p:nvPr>
            <p:ph idx="2" type="ctrTitle"/>
          </p:nvPr>
        </p:nvSpPr>
        <p:spPr>
          <a:xfrm>
            <a:off x="2342225" y="1238163"/>
            <a:ext cx="21504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Generation </a:t>
            </a:r>
            <a:r>
              <a:rPr lang="en"/>
              <a:t>of the data</a:t>
            </a:r>
            <a:endParaRPr/>
          </a:p>
        </p:txBody>
      </p:sp>
      <p:sp>
        <p:nvSpPr>
          <p:cNvPr id="188" name="Google Shape;188;p29"/>
          <p:cNvSpPr txBox="1"/>
          <p:nvPr>
            <p:ph idx="3" type="title"/>
          </p:nvPr>
        </p:nvSpPr>
        <p:spPr>
          <a:xfrm>
            <a:off x="717800" y="1521025"/>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89" name="Google Shape;189;p29"/>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section we would describe the generation of the 2020 dummy data </a:t>
            </a:r>
            <a:endParaRPr/>
          </a:p>
        </p:txBody>
      </p:sp>
      <p:sp>
        <p:nvSpPr>
          <p:cNvPr id="190" name="Google Shape;190;p29"/>
          <p:cNvSpPr txBox="1"/>
          <p:nvPr>
            <p:ph idx="4" type="ctrTitle"/>
          </p:nvPr>
        </p:nvSpPr>
        <p:spPr>
          <a:xfrm>
            <a:off x="6224825" y="1238183"/>
            <a:ext cx="2150400" cy="6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Dashboards and Storytelling</a:t>
            </a:r>
            <a:endParaRPr/>
          </a:p>
        </p:txBody>
      </p:sp>
      <p:sp>
        <p:nvSpPr>
          <p:cNvPr id="191" name="Google Shape;191;p29"/>
          <p:cNvSpPr txBox="1"/>
          <p:nvPr>
            <p:ph idx="5" type="title"/>
          </p:nvPr>
        </p:nvSpPr>
        <p:spPr>
          <a:xfrm>
            <a:off x="4686400" y="1521025"/>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92" name="Google Shape;192;p29"/>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sections we are going to show the dashboards and explain the process</a:t>
            </a:r>
            <a:endParaRPr/>
          </a:p>
          <a:p>
            <a:pPr indent="0" lvl="0" marL="0" rtl="0" algn="l">
              <a:spcBef>
                <a:spcPts val="0"/>
              </a:spcBef>
              <a:spcAft>
                <a:spcPts val="0"/>
              </a:spcAft>
              <a:buNone/>
            </a:pPr>
            <a:r>
              <a:t/>
            </a:r>
            <a:endParaRPr/>
          </a:p>
        </p:txBody>
      </p:sp>
      <p:sp>
        <p:nvSpPr>
          <p:cNvPr id="193" name="Google Shape;193;p29"/>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4" name="Google Shape;194;p29"/>
          <p:cNvSpPr txBox="1"/>
          <p:nvPr>
            <p:ph idx="8" type="title"/>
          </p:nvPr>
        </p:nvSpPr>
        <p:spPr>
          <a:xfrm>
            <a:off x="717800" y="2960450"/>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95" name="Google Shape;195;p29"/>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section we are going to provide the closing points</a:t>
            </a:r>
            <a:endParaRPr/>
          </a:p>
          <a:p>
            <a:pPr indent="0" lvl="0" marL="0" rtl="0" algn="l">
              <a:spcBef>
                <a:spcPts val="0"/>
              </a:spcBef>
              <a:spcAft>
                <a:spcPts val="0"/>
              </a:spcAft>
              <a:buNone/>
            </a:pPr>
            <a:r>
              <a:t/>
            </a:r>
            <a:endParaRPr/>
          </a:p>
        </p:txBody>
      </p:sp>
      <p:sp>
        <p:nvSpPr>
          <p:cNvPr id="196" name="Google Shape;196;p29"/>
          <p:cNvSpPr txBox="1"/>
          <p:nvPr>
            <p:ph idx="13" type="ctrTitle"/>
          </p:nvPr>
        </p:nvSpPr>
        <p:spPr>
          <a:xfrm>
            <a:off x="6275650" y="2868775"/>
            <a:ext cx="27255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97" name="Google Shape;197;p29"/>
          <p:cNvSpPr txBox="1"/>
          <p:nvPr>
            <p:ph idx="14" type="title"/>
          </p:nvPr>
        </p:nvSpPr>
        <p:spPr>
          <a:xfrm>
            <a:off x="4686400" y="2960450"/>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198" name="Google Shape;198;p29"/>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section we will present what we learned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17900" y="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Generation of the data</a:t>
            </a:r>
            <a:endParaRPr/>
          </a:p>
        </p:txBody>
      </p:sp>
      <p:pic>
        <p:nvPicPr>
          <p:cNvPr id="204" name="Google Shape;204;p30"/>
          <p:cNvPicPr preferRelativeResize="0"/>
          <p:nvPr/>
        </p:nvPicPr>
        <p:blipFill>
          <a:blip r:embed="rId3">
            <a:alphaModFix/>
          </a:blip>
          <a:stretch>
            <a:fillRect/>
          </a:stretch>
        </p:blipFill>
        <p:spPr>
          <a:xfrm>
            <a:off x="0" y="572700"/>
            <a:ext cx="8839204" cy="2322017"/>
          </a:xfrm>
          <a:prstGeom prst="rect">
            <a:avLst/>
          </a:prstGeom>
          <a:noFill/>
          <a:ln>
            <a:noFill/>
          </a:ln>
        </p:spPr>
      </p:pic>
      <p:sp>
        <p:nvSpPr>
          <p:cNvPr id="205" name="Google Shape;205;p30"/>
          <p:cNvSpPr txBox="1"/>
          <p:nvPr/>
        </p:nvSpPr>
        <p:spPr>
          <a:xfrm>
            <a:off x="191225" y="3014700"/>
            <a:ext cx="8770200" cy="141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800">
                <a:latin typeface="Montserrat"/>
                <a:ea typeface="Montserrat"/>
                <a:cs typeface="Montserrat"/>
                <a:sym typeface="Montserrat"/>
              </a:rPr>
              <a:t>Calculations applied:</a:t>
            </a:r>
            <a:endParaRPr b="1" sz="1800">
              <a:latin typeface="Montserrat"/>
              <a:ea typeface="Montserrat"/>
              <a:cs typeface="Montserrat"/>
              <a:sym typeface="Montserrat"/>
            </a:endParaRPr>
          </a:p>
          <a:p>
            <a:pPr indent="-342900" lvl="0" marL="457200" rtl="0" algn="just">
              <a:lnSpc>
                <a:spcPct val="115000"/>
              </a:lnSpc>
              <a:spcBef>
                <a:spcPts val="0"/>
              </a:spcBef>
              <a:spcAft>
                <a:spcPts val="0"/>
              </a:spcAft>
              <a:buSzPts val="1800"/>
              <a:buFont typeface="Montserrat"/>
              <a:buChar char="●"/>
            </a:pPr>
            <a:r>
              <a:rPr lang="en" sz="1800">
                <a:latin typeface="Montserrat"/>
                <a:ea typeface="Montserrat"/>
                <a:cs typeface="Montserrat"/>
                <a:sym typeface="Montserrat"/>
              </a:rPr>
              <a:t>Sales and Budget sales were increased by 21%</a:t>
            </a:r>
            <a:endParaRPr sz="1800">
              <a:latin typeface="Montserrat"/>
              <a:ea typeface="Montserrat"/>
              <a:cs typeface="Montserrat"/>
              <a:sym typeface="Montserrat"/>
            </a:endParaRPr>
          </a:p>
          <a:p>
            <a:pPr indent="-342900" lvl="0" marL="457200" rtl="0" algn="just">
              <a:lnSpc>
                <a:spcPct val="115000"/>
              </a:lnSpc>
              <a:spcBef>
                <a:spcPts val="0"/>
              </a:spcBef>
              <a:spcAft>
                <a:spcPts val="0"/>
              </a:spcAft>
              <a:buSzPts val="1800"/>
              <a:buFont typeface="Montserrat"/>
              <a:buChar char="●"/>
            </a:pPr>
            <a:r>
              <a:rPr lang="en" sz="1800">
                <a:latin typeface="Montserrat"/>
                <a:ea typeface="Montserrat"/>
                <a:cs typeface="Montserrat"/>
                <a:sym typeface="Montserrat"/>
              </a:rPr>
              <a:t>Marketing was decreased by 17%</a:t>
            </a:r>
            <a:endParaRPr sz="1800">
              <a:latin typeface="Montserrat"/>
              <a:ea typeface="Montserrat"/>
              <a:cs typeface="Montserrat"/>
              <a:sym typeface="Montserrat"/>
            </a:endParaRPr>
          </a:p>
          <a:p>
            <a:pPr indent="-342900" lvl="0" marL="457200" rtl="0" algn="just">
              <a:lnSpc>
                <a:spcPct val="115000"/>
              </a:lnSpc>
              <a:spcBef>
                <a:spcPts val="0"/>
              </a:spcBef>
              <a:spcAft>
                <a:spcPts val="0"/>
              </a:spcAft>
              <a:buSzPts val="1800"/>
              <a:buFont typeface="Montserrat"/>
              <a:buChar char="●"/>
            </a:pPr>
            <a:r>
              <a:rPr lang="en" sz="1800">
                <a:latin typeface="Montserrat"/>
                <a:ea typeface="Montserrat"/>
                <a:cs typeface="Montserrat"/>
                <a:sym typeface="Montserrat"/>
              </a:rPr>
              <a:t>Inventory was decreased by 221%</a:t>
            </a:r>
            <a:endParaRPr sz="18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17900" y="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Dashboards and Storytelling</a:t>
            </a:r>
            <a:endParaRPr/>
          </a:p>
        </p:txBody>
      </p:sp>
      <p:sp>
        <p:nvSpPr>
          <p:cNvPr id="211" name="Google Shape;211;p31"/>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212" name="Google Shape;212;p31"/>
          <p:cNvSpPr txBox="1"/>
          <p:nvPr/>
        </p:nvSpPr>
        <p:spPr>
          <a:xfrm>
            <a:off x="312300" y="930550"/>
            <a:ext cx="165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13" name="Google Shape;213;p31"/>
          <p:cNvSpPr txBox="1"/>
          <p:nvPr/>
        </p:nvSpPr>
        <p:spPr>
          <a:xfrm>
            <a:off x="618250" y="892300"/>
            <a:ext cx="1389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Montserrat"/>
              <a:ea typeface="Montserrat"/>
              <a:cs typeface="Montserrat"/>
              <a:sym typeface="Montserrat"/>
            </a:endParaRPr>
          </a:p>
        </p:txBody>
      </p:sp>
      <p:sp>
        <p:nvSpPr>
          <p:cNvPr id="214" name="Google Shape;214;p31"/>
          <p:cNvSpPr txBox="1"/>
          <p:nvPr/>
        </p:nvSpPr>
        <p:spPr>
          <a:xfrm>
            <a:off x="4797300" y="1232550"/>
            <a:ext cx="4346700" cy="30783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sz="2400">
                <a:solidFill>
                  <a:schemeClr val="dk2"/>
                </a:solidFill>
                <a:latin typeface="Montserrat"/>
                <a:ea typeface="Montserrat"/>
                <a:cs typeface="Montserrat"/>
                <a:sym typeface="Montserrat"/>
              </a:rPr>
              <a:t>Topics</a:t>
            </a:r>
            <a:endParaRPr b="1" sz="2400">
              <a:solidFill>
                <a:schemeClr val="dk2"/>
              </a:solidFill>
              <a:latin typeface="Montserrat"/>
              <a:ea typeface="Montserrat"/>
              <a:cs typeface="Montserrat"/>
              <a:sym typeface="Montserrat"/>
            </a:endParaRPr>
          </a:p>
          <a:p>
            <a:pPr indent="-355600" lvl="0" marL="4572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Section 1 - </a:t>
            </a:r>
            <a:r>
              <a:rPr lang="en" sz="2000">
                <a:latin typeface="Montserrat"/>
                <a:ea typeface="Montserrat"/>
                <a:cs typeface="Montserrat"/>
                <a:sym typeface="Montserrat"/>
              </a:rPr>
              <a:t>Current</a:t>
            </a:r>
            <a:r>
              <a:rPr lang="en" sz="2000">
                <a:latin typeface="Montserrat"/>
                <a:ea typeface="Montserrat"/>
                <a:cs typeface="Montserrat"/>
                <a:sym typeface="Montserrat"/>
              </a:rPr>
              <a:t> State</a:t>
            </a:r>
            <a:endParaRPr sz="2000">
              <a:latin typeface="Montserrat"/>
              <a:ea typeface="Montserrat"/>
              <a:cs typeface="Montserrat"/>
              <a:sym typeface="Montserrat"/>
            </a:endParaRPr>
          </a:p>
          <a:p>
            <a:pPr indent="-355600" lvl="0" marL="4572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Section 2 - Trends</a:t>
            </a:r>
            <a:endParaRPr sz="2000">
              <a:latin typeface="Montserrat"/>
              <a:ea typeface="Montserrat"/>
              <a:cs typeface="Montserrat"/>
              <a:sym typeface="Montserrat"/>
            </a:endParaRPr>
          </a:p>
          <a:p>
            <a:pPr indent="-355600" lvl="0" marL="4572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Section 3 - Forecast</a:t>
            </a:r>
            <a:endParaRPr sz="2000">
              <a:latin typeface="Montserrat"/>
              <a:ea typeface="Montserrat"/>
              <a:cs typeface="Montserrat"/>
              <a:sym typeface="Montserrat"/>
            </a:endParaRPr>
          </a:p>
          <a:p>
            <a:pPr indent="-355600" lvl="0" marL="4572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Section 4 - What if</a:t>
            </a:r>
            <a:endParaRPr sz="2000">
              <a:latin typeface="Montserrat"/>
              <a:ea typeface="Montserrat"/>
              <a:cs typeface="Montserrat"/>
              <a:sym typeface="Montserrat"/>
            </a:endParaRPr>
          </a:p>
        </p:txBody>
      </p:sp>
      <p:sp>
        <p:nvSpPr>
          <p:cNvPr id="215" name="Google Shape;215;p31"/>
          <p:cNvSpPr txBox="1"/>
          <p:nvPr/>
        </p:nvSpPr>
        <p:spPr>
          <a:xfrm>
            <a:off x="5041525" y="1465925"/>
            <a:ext cx="40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16" name="Google Shape;216;p31"/>
          <p:cNvSpPr txBox="1"/>
          <p:nvPr/>
        </p:nvSpPr>
        <p:spPr>
          <a:xfrm>
            <a:off x="0" y="1465925"/>
            <a:ext cx="4346700" cy="1847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sz="2400">
                <a:solidFill>
                  <a:schemeClr val="dk2"/>
                </a:solidFill>
                <a:latin typeface="Montserrat"/>
                <a:ea typeface="Montserrat"/>
                <a:cs typeface="Montserrat"/>
                <a:sym typeface="Montserrat"/>
              </a:rPr>
              <a:t>Two dashboards</a:t>
            </a:r>
            <a:endParaRPr b="1" sz="2400">
              <a:solidFill>
                <a:schemeClr val="dk2"/>
              </a:solidFill>
              <a:latin typeface="Montserrat"/>
              <a:ea typeface="Montserrat"/>
              <a:cs typeface="Montserrat"/>
              <a:sym typeface="Montserrat"/>
            </a:endParaRPr>
          </a:p>
          <a:p>
            <a:pPr indent="-355600" lvl="0" marL="4572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One for C level </a:t>
            </a:r>
            <a:endParaRPr sz="2000">
              <a:latin typeface="Montserrat"/>
              <a:ea typeface="Montserrat"/>
              <a:cs typeface="Montserrat"/>
              <a:sym typeface="Montserrat"/>
            </a:endParaRPr>
          </a:p>
          <a:p>
            <a:pPr indent="-355600" lvl="0" marL="457200" rtl="0" algn="l">
              <a:lnSpc>
                <a:spcPct val="200000"/>
              </a:lnSpc>
              <a:spcBef>
                <a:spcPts val="0"/>
              </a:spcBef>
              <a:spcAft>
                <a:spcPts val="0"/>
              </a:spcAft>
              <a:buSzPts val="2000"/>
              <a:buFont typeface="Montserrat"/>
              <a:buChar char="●"/>
            </a:pPr>
            <a:r>
              <a:rPr lang="en" sz="2000">
                <a:latin typeface="Montserrat"/>
                <a:ea typeface="Montserrat"/>
                <a:cs typeface="Montserrat"/>
                <a:sym typeface="Montserrat"/>
              </a:rPr>
              <a:t>One for Managerial level</a:t>
            </a:r>
            <a:endParaRPr sz="2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17900" y="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 Level Dashboard</a:t>
            </a:r>
            <a:endParaRPr/>
          </a:p>
        </p:txBody>
      </p:sp>
      <p:pic>
        <p:nvPicPr>
          <p:cNvPr id="222" name="Google Shape;222;p32"/>
          <p:cNvPicPr preferRelativeResize="0"/>
          <p:nvPr/>
        </p:nvPicPr>
        <p:blipFill>
          <a:blip r:embed="rId3">
            <a:alphaModFix/>
          </a:blip>
          <a:stretch>
            <a:fillRect/>
          </a:stretch>
        </p:blipFill>
        <p:spPr>
          <a:xfrm>
            <a:off x="524663" y="572700"/>
            <a:ext cx="8094682" cy="426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717900" y="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Managerial Dashboard</a:t>
            </a:r>
            <a:endParaRPr/>
          </a:p>
        </p:txBody>
      </p:sp>
      <p:pic>
        <p:nvPicPr>
          <p:cNvPr id="228" name="Google Shape;228;p33"/>
          <p:cNvPicPr preferRelativeResize="0"/>
          <p:nvPr/>
        </p:nvPicPr>
        <p:blipFill>
          <a:blip r:embed="rId3">
            <a:alphaModFix/>
          </a:blip>
          <a:stretch>
            <a:fillRect/>
          </a:stretch>
        </p:blipFill>
        <p:spPr>
          <a:xfrm>
            <a:off x="524650" y="572700"/>
            <a:ext cx="8094682" cy="426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17900" y="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1 - Current State</a:t>
            </a:r>
            <a:endParaRPr/>
          </a:p>
        </p:txBody>
      </p:sp>
      <p:pic>
        <p:nvPicPr>
          <p:cNvPr id="234" name="Google Shape;234;p34"/>
          <p:cNvPicPr preferRelativeResize="0"/>
          <p:nvPr/>
        </p:nvPicPr>
        <p:blipFill>
          <a:blip r:embed="rId3">
            <a:alphaModFix/>
          </a:blip>
          <a:stretch>
            <a:fillRect/>
          </a:stretch>
        </p:blipFill>
        <p:spPr>
          <a:xfrm>
            <a:off x="0" y="572700"/>
            <a:ext cx="4702415" cy="2204125"/>
          </a:xfrm>
          <a:prstGeom prst="rect">
            <a:avLst/>
          </a:prstGeom>
          <a:noFill/>
          <a:ln>
            <a:noFill/>
          </a:ln>
        </p:spPr>
      </p:pic>
      <p:pic>
        <p:nvPicPr>
          <p:cNvPr id="235" name="Google Shape;235;p34"/>
          <p:cNvPicPr preferRelativeResize="0"/>
          <p:nvPr/>
        </p:nvPicPr>
        <p:blipFill>
          <a:blip r:embed="rId4">
            <a:alphaModFix/>
          </a:blip>
          <a:stretch>
            <a:fillRect/>
          </a:stretch>
        </p:blipFill>
        <p:spPr>
          <a:xfrm>
            <a:off x="0" y="2776825"/>
            <a:ext cx="8319636" cy="2061875"/>
          </a:xfrm>
          <a:prstGeom prst="rect">
            <a:avLst/>
          </a:prstGeom>
          <a:noFill/>
          <a:ln>
            <a:noFill/>
          </a:ln>
        </p:spPr>
      </p:pic>
      <p:pic>
        <p:nvPicPr>
          <p:cNvPr id="236" name="Google Shape;236;p34"/>
          <p:cNvPicPr preferRelativeResize="0"/>
          <p:nvPr/>
        </p:nvPicPr>
        <p:blipFill>
          <a:blip r:embed="rId5">
            <a:alphaModFix/>
          </a:blip>
          <a:stretch>
            <a:fillRect/>
          </a:stretch>
        </p:blipFill>
        <p:spPr>
          <a:xfrm>
            <a:off x="5581304" y="572700"/>
            <a:ext cx="3562696" cy="2204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717900" y="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2 - Trends</a:t>
            </a:r>
            <a:endParaRPr/>
          </a:p>
        </p:txBody>
      </p:sp>
      <p:pic>
        <p:nvPicPr>
          <p:cNvPr id="242" name="Google Shape;242;p35"/>
          <p:cNvPicPr preferRelativeResize="0"/>
          <p:nvPr/>
        </p:nvPicPr>
        <p:blipFill>
          <a:blip r:embed="rId3">
            <a:alphaModFix/>
          </a:blip>
          <a:stretch>
            <a:fillRect/>
          </a:stretch>
        </p:blipFill>
        <p:spPr>
          <a:xfrm>
            <a:off x="0" y="572700"/>
            <a:ext cx="5000126" cy="3096200"/>
          </a:xfrm>
          <a:prstGeom prst="rect">
            <a:avLst/>
          </a:prstGeom>
          <a:noFill/>
          <a:ln>
            <a:noFill/>
          </a:ln>
        </p:spPr>
      </p:pic>
      <p:pic>
        <p:nvPicPr>
          <p:cNvPr id="243" name="Google Shape;243;p35"/>
          <p:cNvPicPr preferRelativeResize="0"/>
          <p:nvPr/>
        </p:nvPicPr>
        <p:blipFill>
          <a:blip r:embed="rId4">
            <a:alphaModFix/>
          </a:blip>
          <a:stretch>
            <a:fillRect/>
          </a:stretch>
        </p:blipFill>
        <p:spPr>
          <a:xfrm>
            <a:off x="4564950" y="2111350"/>
            <a:ext cx="4579049" cy="27269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717900" y="0"/>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Section 3 - Forecast</a:t>
            </a:r>
            <a:endParaRPr/>
          </a:p>
        </p:txBody>
      </p:sp>
      <p:pic>
        <p:nvPicPr>
          <p:cNvPr id="249" name="Google Shape;249;p36"/>
          <p:cNvPicPr preferRelativeResize="0"/>
          <p:nvPr/>
        </p:nvPicPr>
        <p:blipFill>
          <a:blip r:embed="rId3">
            <a:alphaModFix/>
          </a:blip>
          <a:stretch>
            <a:fillRect/>
          </a:stretch>
        </p:blipFill>
        <p:spPr>
          <a:xfrm>
            <a:off x="0" y="572700"/>
            <a:ext cx="3909262" cy="4266001"/>
          </a:xfrm>
          <a:prstGeom prst="rect">
            <a:avLst/>
          </a:prstGeom>
          <a:noFill/>
          <a:ln>
            <a:noFill/>
          </a:ln>
        </p:spPr>
      </p:pic>
      <p:sp>
        <p:nvSpPr>
          <p:cNvPr id="250" name="Google Shape;250;p36"/>
          <p:cNvSpPr txBox="1"/>
          <p:nvPr/>
        </p:nvSpPr>
        <p:spPr>
          <a:xfrm>
            <a:off x="4831200" y="905050"/>
            <a:ext cx="419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company is stagnated. The profit remains similar over the three years.</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