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70" r:id="rId4"/>
    <p:sldId id="271" r:id="rId5"/>
    <p:sldId id="262" r:id="rId6"/>
    <p:sldId id="263" r:id="rId7"/>
    <p:sldId id="264" r:id="rId8"/>
    <p:sldId id="265" r:id="rId9"/>
    <p:sldId id="257" r:id="rId10"/>
    <p:sldId id="258" r:id="rId11"/>
    <p:sldId id="259" r:id="rId12"/>
    <p:sldId id="266" r:id="rId13"/>
    <p:sldId id="260" r:id="rId14"/>
    <p:sldId id="261" r:id="rId15"/>
    <p:sldId id="267"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93" d="100"/>
          <a:sy n="93" d="100"/>
        </p:scale>
        <p:origin x="114" y="3048"/>
      </p:cViewPr>
      <p:guideLst/>
    </p:cSldViewPr>
  </p:slideViewPr>
  <p:notesTextViewPr>
    <p:cViewPr>
      <p:scale>
        <a:sx n="1" d="1"/>
        <a:sy n="1" d="1"/>
      </p:scale>
      <p:origin x="0" y="0"/>
    </p:cViewPr>
  </p:notesTextViewPr>
  <p:notesViewPr>
    <p:cSldViewPr snapToGrid="0">
      <p:cViewPr varScale="1">
        <p:scale>
          <a:sx n="171" d="100"/>
          <a:sy n="171" d="100"/>
        </p:scale>
        <p:origin x="930"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B55E1-13A5-4793-9CD0-2083D5FB4F11}" type="datetimeFigureOut">
              <a:rPr lang="en-GB" smtClean="0"/>
              <a:t>20/09/2020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CF23C-2C94-4854-A976-9C5853BC141C}" type="slidenum">
              <a:rPr lang="en-GB" smtClean="0"/>
              <a:t>‹#›</a:t>
            </a:fld>
            <a:endParaRPr lang="en-GB"/>
          </a:p>
        </p:txBody>
      </p:sp>
    </p:spTree>
    <p:extLst>
      <p:ext uri="{BB962C8B-B14F-4D97-AF65-F5344CB8AC3E}">
        <p14:creationId xmlns:p14="http://schemas.microsoft.com/office/powerpoint/2010/main" val="194225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CS3SC19, possibly one of the more confusing course, codes, social legal and ethical aspects of computer science. I'm Pat Parslow. you can contact me at P.parslow@reading.ac.uk. </a:t>
            </a:r>
          </a:p>
        </p:txBody>
      </p:sp>
      <p:sp>
        <p:nvSpPr>
          <p:cNvPr id="4" name="Slide Number Placeholder 3"/>
          <p:cNvSpPr>
            <a:spLocks noGrp="1"/>
          </p:cNvSpPr>
          <p:nvPr>
            <p:ph type="sldNum" sz="quarter" idx="5"/>
          </p:nvPr>
        </p:nvSpPr>
        <p:spPr/>
        <p:txBody>
          <a:bodyPr/>
          <a:lstStyle/>
          <a:p>
            <a:fld id="{D36CF23C-2C94-4854-A976-9C5853BC141C}" type="slidenum">
              <a:rPr lang="en-GB" smtClean="0"/>
              <a:t>1</a:t>
            </a:fld>
            <a:endParaRPr lang="en-GB"/>
          </a:p>
        </p:txBody>
      </p:sp>
    </p:spTree>
    <p:extLst>
      <p:ext uri="{BB962C8B-B14F-4D97-AF65-F5344CB8AC3E}">
        <p14:creationId xmlns:p14="http://schemas.microsoft.com/office/powerpoint/2010/main" val="3803427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have the law. This also varies between different places and different times. Um, you will probably be aware at the moment with the pandemic for instance, that the laws, which tell you what you can and can't do can vary not only between individual countries within the UK Wales, Northern Ireland, Scotland, and England, uh, but actually between different </a:t>
            </a:r>
            <a:r>
              <a:rPr lang="en-GB" dirty="0" err="1"/>
              <a:t>towns.So</a:t>
            </a:r>
            <a:r>
              <a:rPr lang="en-GB" dirty="0"/>
              <a:t> you can have different restrictions. Uh, we've always had that ability. There are things called bylaws, which will relate to a particular town, for </a:t>
            </a:r>
            <a:r>
              <a:rPr lang="en-GB" dirty="0" err="1"/>
              <a:t>instance,The</a:t>
            </a:r>
            <a:r>
              <a:rPr lang="en-GB" dirty="0"/>
              <a:t> reason that we get different laws. Um, and the fact that laws change over time is often because they are created through social influence. Um, the popular view is that we must have a law to deal with such and such, but that's not always the case. Sometimes laws are created by lobbyists acting against the general social </a:t>
            </a:r>
            <a:r>
              <a:rPr lang="en-GB" dirty="0" err="1"/>
              <a:t>interest.In</a:t>
            </a:r>
            <a:r>
              <a:rPr lang="en-GB" dirty="0"/>
              <a:t> the UK, there are two main types of law, common law and statutes, statutory laws are the ones created in parliament. And those created by regulations, which aren't necessarily, um, overseen directly by parliament and common laws, which have existed since before we even had a democracy, uh, but are also created by the legal rulings of </a:t>
            </a:r>
            <a:r>
              <a:rPr lang="en-GB" dirty="0" err="1"/>
              <a:t>judges.When</a:t>
            </a:r>
            <a:r>
              <a:rPr lang="en-GB" dirty="0"/>
              <a:t> they're sitting in court, this idea that. I judge makes a judgment and then other judges have to follow it. That's not always the case. It depends on the seniority of the levels of judges. There is also a distinction between criminal and civil law, criminal law, basically other things which you can be arrested for breaking and civil laws, other things which allow another citizen to take you to court, to Sue you, to try and stop you from behaving the way you're behaving.</a:t>
            </a:r>
          </a:p>
        </p:txBody>
      </p:sp>
      <p:sp>
        <p:nvSpPr>
          <p:cNvPr id="4" name="Slide Number Placeholder 3"/>
          <p:cNvSpPr>
            <a:spLocks noGrp="1"/>
          </p:cNvSpPr>
          <p:nvPr>
            <p:ph type="sldNum" sz="quarter" idx="5"/>
          </p:nvPr>
        </p:nvSpPr>
        <p:spPr/>
        <p:txBody>
          <a:bodyPr/>
          <a:lstStyle/>
          <a:p>
            <a:fld id="{D36CF23C-2C94-4854-A976-9C5853BC141C}" type="slidenum">
              <a:rPr lang="en-GB" smtClean="0"/>
              <a:t>10</a:t>
            </a:fld>
            <a:endParaRPr lang="en-GB"/>
          </a:p>
        </p:txBody>
      </p:sp>
    </p:spTree>
    <p:extLst>
      <p:ext uri="{BB962C8B-B14F-4D97-AF65-F5344CB8AC3E}">
        <p14:creationId xmlns:p14="http://schemas.microsoft.com/office/powerpoint/2010/main" val="1719959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Um, then let's look very briefly at the idea of ethics. Ethics is about the rights and wrongs. Um, there are many different ethical frameworks. We'll look mainly at utilitarian and deontological ethics, but we may touch on others during discussions, note that there is a distinction, ethics approval is something about </a:t>
            </a:r>
            <a:r>
              <a:rPr lang="en-GB" dirty="0" err="1"/>
              <a:t>getting.Um</a:t>
            </a:r>
            <a:r>
              <a:rPr lang="en-GB" dirty="0"/>
              <a:t>, approval from an institution under its ethics policies. So finally, a project for instance, may need to get ethical approval if they are doing things which involve collecting human data. And I'll ask some questions at the end of this, uh, session, uh, to get you thinking about what might be collecting human data and what might not.</a:t>
            </a:r>
          </a:p>
        </p:txBody>
      </p:sp>
      <p:sp>
        <p:nvSpPr>
          <p:cNvPr id="4" name="Slide Number Placeholder 3"/>
          <p:cNvSpPr>
            <a:spLocks noGrp="1"/>
          </p:cNvSpPr>
          <p:nvPr>
            <p:ph type="sldNum" sz="quarter" idx="5"/>
          </p:nvPr>
        </p:nvSpPr>
        <p:spPr/>
        <p:txBody>
          <a:bodyPr/>
          <a:lstStyle/>
          <a:p>
            <a:fld id="{D36CF23C-2C94-4854-A976-9C5853BC141C}" type="slidenum">
              <a:rPr lang="en-GB" smtClean="0"/>
              <a:t>11</a:t>
            </a:fld>
            <a:endParaRPr lang="en-GB"/>
          </a:p>
        </p:txBody>
      </p:sp>
    </p:spTree>
    <p:extLst>
      <p:ext uri="{BB962C8B-B14F-4D97-AF65-F5344CB8AC3E}">
        <p14:creationId xmlns:p14="http://schemas.microsoft.com/office/powerpoint/2010/main" val="2244884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quite a nice summary from Brown university. Um, on different types of ethical frameworks, um, the three columns here, consequentialist duty and virtue are three main categories of, um, ethical theory consequentialist. Um, the main one, there is utilitarian ethics and it's about the greatest good for the greatest </a:t>
            </a:r>
            <a:r>
              <a:rPr lang="en-GB" dirty="0" err="1"/>
              <a:t>number.Um</a:t>
            </a:r>
            <a:r>
              <a:rPr lang="en-GB" dirty="0"/>
              <a:t>, the bottom row of this table says that motivation is the aim to produce the most good. There are alternatives to that, for instance, the aim to produce the least harm, um, because that sometimes may be a better way of considering the actions you're about to take. GT ethics. This is the idea of deontological </a:t>
            </a:r>
            <a:r>
              <a:rPr lang="en-GB" dirty="0" err="1"/>
              <a:t>ethics.It's</a:t>
            </a:r>
            <a:r>
              <a:rPr lang="en-GB" dirty="0"/>
              <a:t> about thinking about what you should and shouldn't do what's right and wrong. It's not about the ultimate. Um, Results it's about the way you do it. So the consequentialist idea is that the ends sometimes justify the means. Um, the duty view is that that isn't the case, that the, the means must be right to the way you do it must be </a:t>
            </a:r>
            <a:r>
              <a:rPr lang="en-GB" dirty="0" err="1"/>
              <a:t>right.And</a:t>
            </a:r>
            <a:r>
              <a:rPr lang="en-GB" dirty="0"/>
              <a:t> then there's virtue ethics, um, which is sort of about trying to make sure that you're doing the right thing and making yourself a better person. So it's. About trying to look at your character traits and thinking if I do this, will I be a better person for doing </a:t>
            </a:r>
            <a:r>
              <a:rPr lang="en-GB" dirty="0" err="1"/>
              <a:t>it?Um</a:t>
            </a:r>
            <a:r>
              <a:rPr lang="en-GB" dirty="0"/>
              <a:t>, I've given the link on the slide, which takes you to a really nice set of, um, a document on frameworks for making ethical decisions</a:t>
            </a:r>
          </a:p>
        </p:txBody>
      </p:sp>
      <p:sp>
        <p:nvSpPr>
          <p:cNvPr id="4" name="Slide Number Placeholder 3"/>
          <p:cNvSpPr>
            <a:spLocks noGrp="1"/>
          </p:cNvSpPr>
          <p:nvPr>
            <p:ph type="sldNum" sz="quarter" idx="5"/>
          </p:nvPr>
        </p:nvSpPr>
        <p:spPr/>
        <p:txBody>
          <a:bodyPr/>
          <a:lstStyle/>
          <a:p>
            <a:fld id="{D36CF23C-2C94-4854-A976-9C5853BC141C}" type="slidenum">
              <a:rPr lang="en-GB" smtClean="0"/>
              <a:t>12</a:t>
            </a:fld>
            <a:endParaRPr lang="en-GB"/>
          </a:p>
        </p:txBody>
      </p:sp>
    </p:spTree>
    <p:extLst>
      <p:ext uri="{BB962C8B-B14F-4D97-AF65-F5344CB8AC3E}">
        <p14:creationId xmlns:p14="http://schemas.microsoft.com/office/powerpoint/2010/main" val="361903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Some of the things just in this introductory session, um, which need mentioning the prevent. Uh, which is a government scheme to try and reduce the amount of terrorism and extremists and radicalization that </a:t>
            </a:r>
            <a:r>
              <a:rPr lang="en-GB" dirty="0" err="1"/>
              <a:t>occurs.Um</a:t>
            </a:r>
            <a:r>
              <a:rPr lang="en-GB" dirty="0"/>
              <a:t>, and we have within the university, uh, our duty to take prevent into account. We also have institutional duties to support academic </a:t>
            </a:r>
            <a:r>
              <a:rPr lang="en-GB" dirty="0" err="1"/>
              <a:t>freedoms.Um</a:t>
            </a:r>
            <a:r>
              <a:rPr lang="en-GB" dirty="0"/>
              <a:t>, I think almost any government would really quite like to be able to say, Oh, we mustn't have people looking up certain types of content online because it might radicalize them, teach them how to make bombs, et cetera. Yeah. There's reasons why they might justifiably say we want to restrict access to </a:t>
            </a:r>
            <a:r>
              <a:rPr lang="en-GB" dirty="0" err="1"/>
              <a:t>things.On</a:t>
            </a:r>
            <a:r>
              <a:rPr lang="en-GB" dirty="0"/>
              <a:t> the other hand, they also tend to shy away from. Since the ship as such, because people don't like being told what they can and can't read and restricting academic freedom is a form of censorship. So we try not to allow academic freedoms to be restricted at the university. This means that we. Have to have a way of trying to stop you from getting into </a:t>
            </a:r>
            <a:r>
              <a:rPr lang="en-GB" dirty="0" err="1"/>
              <a:t>trouble.If</a:t>
            </a:r>
            <a:r>
              <a:rPr lang="en-GB" dirty="0"/>
              <a:t> you are searching for things which, um, the security services might find of interest. So if you find that you are looking things up for coursework, which may attract the interest of security services, you must let me know. And you must only do those searches on campus, computers and network. Once you have permission to </a:t>
            </a:r>
            <a:r>
              <a:rPr lang="en-GB" dirty="0" err="1"/>
              <a:t>continue.We</a:t>
            </a:r>
            <a:r>
              <a:rPr lang="en-GB" dirty="0"/>
              <a:t> are not in the business of stopping you from doing I rigorous academic, uh, search for material that relates to the topic. And obviously when it's to do with ethics and the law technology, there are potential areas where the secret services might be thinking, why are they looking that up? Um, if you are doing it entirely on your own computer, they're in your bedroom, in your, uh, whole residence or in your house, um, you know, with the light off, behind closed curtains, then they are likely to consider that you might be, uh, some sort of threat and investigate if you are doing it, having sought and obtained permission from the university, um, and doing it on the university </a:t>
            </a:r>
            <a:r>
              <a:rPr lang="en-GB" dirty="0" err="1"/>
              <a:t>computers.Then</a:t>
            </a:r>
            <a:r>
              <a:rPr lang="en-GB" dirty="0"/>
              <a:t> they are less likely to be thinking that you are up to no. Good. So it's for your own protection. </a:t>
            </a:r>
          </a:p>
        </p:txBody>
      </p:sp>
      <p:sp>
        <p:nvSpPr>
          <p:cNvPr id="4" name="Slide Number Placeholder 3"/>
          <p:cNvSpPr>
            <a:spLocks noGrp="1"/>
          </p:cNvSpPr>
          <p:nvPr>
            <p:ph type="sldNum" sz="quarter" idx="5"/>
          </p:nvPr>
        </p:nvSpPr>
        <p:spPr/>
        <p:txBody>
          <a:bodyPr/>
          <a:lstStyle/>
          <a:p>
            <a:fld id="{D36CF23C-2C94-4854-A976-9C5853BC141C}" type="slidenum">
              <a:rPr lang="en-GB" smtClean="0"/>
              <a:t>13</a:t>
            </a:fld>
            <a:endParaRPr lang="en-GB"/>
          </a:p>
        </p:txBody>
      </p:sp>
    </p:spTree>
    <p:extLst>
      <p:ext uri="{BB962C8B-B14F-4D97-AF65-F5344CB8AC3E}">
        <p14:creationId xmlns:p14="http://schemas.microsoft.com/office/powerpoint/2010/main" val="146517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Um, I also want to mention the idea of rights </a:t>
            </a:r>
            <a:r>
              <a:rPr lang="en-GB" dirty="0" err="1"/>
              <a:t>rights</a:t>
            </a:r>
            <a:r>
              <a:rPr lang="en-GB" dirty="0"/>
              <a:t> are sort of normally taken as being a big, uh, thing on laws. Um, and so for instance, the human rights act. Puts into place in the UK, currently the rights of people, and it's more or less in line with the European union's declaration of human rights under the United nations declaration of human </a:t>
            </a:r>
            <a:r>
              <a:rPr lang="en-GB" dirty="0" err="1"/>
              <a:t>rights.But</a:t>
            </a:r>
            <a:r>
              <a:rPr lang="en-GB" dirty="0"/>
              <a:t> they individual laws in individual countries in some cases are slightly different to what the fundamental rights </a:t>
            </a:r>
            <a:r>
              <a:rPr lang="en-GB" dirty="0" err="1"/>
              <a:t>claim.In</a:t>
            </a:r>
            <a:r>
              <a:rPr lang="en-GB" dirty="0"/>
              <a:t> all cases, though. The rights, the things like human rights as a concept give I'm not fundamentally, I'm sorry. I'm not fundamental rights. As in you are granted them. It's not that you definitely always have the right to do X, Y or Z. It's that the legal framework in which you live grunts you that </a:t>
            </a:r>
            <a:r>
              <a:rPr lang="en-GB" dirty="0" err="1"/>
              <a:t>right.Examples</a:t>
            </a:r>
            <a:r>
              <a:rPr lang="en-GB" dirty="0"/>
              <a:t>. Um, uh, that most rights actually. Can try it on the toes of other rights of other people. So your right to freedom of expression only extends as far as it's not impinging on other people's rights. Um, so hate speech you might have right to freedom of expression, but if you are doing something saying something or representing something in some way that incites others to violence against, for instance, say minority </a:t>
            </a:r>
            <a:r>
              <a:rPr lang="en-GB" dirty="0" err="1"/>
              <a:t>group.That</a:t>
            </a:r>
            <a:r>
              <a:rPr lang="en-GB" dirty="0"/>
              <a:t> is illegal. You do not have the right to do it despite having right to freedom of expression and freedom of expression. Also only defends your rights to express yourself from government intervention. So that rights stops the government in theory, from making laws, telling you what you can. And can't say you have to remember also that rights are different in different </a:t>
            </a:r>
            <a:r>
              <a:rPr lang="en-GB" dirty="0" err="1"/>
              <a:t>countries.And</a:t>
            </a:r>
            <a:r>
              <a:rPr lang="en-GB" dirty="0"/>
              <a:t>. In the UK in our current situation, it is unclear what rights you will actually have in terms of human rights or almost any other legal rights. After we get the full Brexit kick in, um, in January, at the moment, we still have our human rights act, but the government is once again, talking about getting rid of it.</a:t>
            </a:r>
          </a:p>
        </p:txBody>
      </p:sp>
      <p:sp>
        <p:nvSpPr>
          <p:cNvPr id="4" name="Slide Number Placeholder 3"/>
          <p:cNvSpPr>
            <a:spLocks noGrp="1"/>
          </p:cNvSpPr>
          <p:nvPr>
            <p:ph type="sldNum" sz="quarter" idx="5"/>
          </p:nvPr>
        </p:nvSpPr>
        <p:spPr/>
        <p:txBody>
          <a:bodyPr/>
          <a:lstStyle/>
          <a:p>
            <a:fld id="{D36CF23C-2C94-4854-A976-9C5853BC141C}" type="slidenum">
              <a:rPr lang="en-GB" smtClean="0"/>
              <a:t>14</a:t>
            </a:fld>
            <a:endParaRPr lang="en-GB"/>
          </a:p>
        </p:txBody>
      </p:sp>
    </p:spTree>
    <p:extLst>
      <p:ext uri="{BB962C8B-B14F-4D97-AF65-F5344CB8AC3E}">
        <p14:creationId xmlns:p14="http://schemas.microsoft.com/office/powerpoint/2010/main" val="1096677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Um, what about politics? He's. A fundamental fact that anything to do with social legal and ethical aspects of either thing is going to be in some way, political, we have political processes to create laws. We enforce laws based on political priorities. Um, anything to do with society is inherently </a:t>
            </a:r>
            <a:r>
              <a:rPr lang="en-GB" dirty="0" err="1"/>
              <a:t>political.Now</a:t>
            </a:r>
            <a:r>
              <a:rPr lang="en-GB" dirty="0"/>
              <a:t>. I am not seeking to change your political party affiliations the way you vote. Anything like that? That's, that's not my job. Um, but I, political leaning is unavoidable in order that you can be aware of my political leanings so that you can filter them out and see where I'm coming from. When I'm discussing </a:t>
            </a:r>
            <a:r>
              <a:rPr lang="en-GB" dirty="0" err="1"/>
              <a:t>things.Um</a:t>
            </a:r>
            <a:r>
              <a:rPr lang="en-GB" dirty="0"/>
              <a:t>, you should probably be aware that I would normally describe myself as being, I don't know, I parliamentarian sexual democratic monarchist, um, and I don't expect anybody else to be orientate to be able to understand what on earth. I mean, um, your politics do not impact your marks, your ability to base logical arguments on sound well, referenced sources does impact your </a:t>
            </a:r>
            <a:r>
              <a:rPr lang="en-GB" dirty="0" err="1"/>
              <a:t>marks.For</a:t>
            </a:r>
            <a:r>
              <a:rPr lang="en-GB" dirty="0"/>
              <a:t> instance, the daily mail. It's very seldom, a good source to use, even Wikipedia. Doesn't recognize it as a good source anymore.</a:t>
            </a:r>
          </a:p>
        </p:txBody>
      </p:sp>
      <p:sp>
        <p:nvSpPr>
          <p:cNvPr id="4" name="Slide Number Placeholder 3"/>
          <p:cNvSpPr>
            <a:spLocks noGrp="1"/>
          </p:cNvSpPr>
          <p:nvPr>
            <p:ph type="sldNum" sz="quarter" idx="5"/>
          </p:nvPr>
        </p:nvSpPr>
        <p:spPr/>
        <p:txBody>
          <a:bodyPr/>
          <a:lstStyle/>
          <a:p>
            <a:fld id="{D36CF23C-2C94-4854-A976-9C5853BC141C}" type="slidenum">
              <a:rPr lang="en-GB" smtClean="0"/>
              <a:t>15</a:t>
            </a:fld>
            <a:endParaRPr lang="en-GB"/>
          </a:p>
        </p:txBody>
      </p:sp>
    </p:spTree>
    <p:extLst>
      <p:ext uri="{BB962C8B-B14F-4D97-AF65-F5344CB8AC3E}">
        <p14:creationId xmlns:p14="http://schemas.microsoft.com/office/powerpoint/2010/main" val="3505666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Um, it is worth considering as well, some questions, and I'm not going to give answers in this, um, recorded, um, lecture. Um, Perhaps some questions to think about all these things ethical or not software to launch denial of service attacks against suffers subtly alter messages on social media feeds, improve car exhaust </a:t>
            </a:r>
            <a:r>
              <a:rPr lang="en-GB" dirty="0" err="1"/>
              <a:t>emissions.When</a:t>
            </a:r>
            <a:r>
              <a:rPr lang="en-GB" dirty="0"/>
              <a:t> the car is under test right programs from a test suite, thus getting rid of computer programs, flag people up as suspects based on their appearance. Adjust to people's marks based on this school, detect plagiarism, decompile, other people's programs, automatically generate essays. Is it ethical to create those services, those pieces of software and the few think about it under different ethical </a:t>
            </a:r>
            <a:r>
              <a:rPr lang="en-GB" dirty="0" err="1"/>
              <a:t>frameworks.Does</a:t>
            </a:r>
            <a:r>
              <a:rPr lang="en-GB" dirty="0"/>
              <a:t> the answer change? </a:t>
            </a:r>
          </a:p>
        </p:txBody>
      </p:sp>
      <p:sp>
        <p:nvSpPr>
          <p:cNvPr id="4" name="Slide Number Placeholder 3"/>
          <p:cNvSpPr>
            <a:spLocks noGrp="1"/>
          </p:cNvSpPr>
          <p:nvPr>
            <p:ph type="sldNum" sz="quarter" idx="5"/>
          </p:nvPr>
        </p:nvSpPr>
        <p:spPr/>
        <p:txBody>
          <a:bodyPr/>
          <a:lstStyle/>
          <a:p>
            <a:fld id="{D36CF23C-2C94-4854-A976-9C5853BC141C}" type="slidenum">
              <a:rPr lang="en-GB" smtClean="0"/>
              <a:t>16</a:t>
            </a:fld>
            <a:endParaRPr lang="en-GB"/>
          </a:p>
        </p:txBody>
      </p:sp>
    </p:spTree>
    <p:extLst>
      <p:ext uri="{BB962C8B-B14F-4D97-AF65-F5344CB8AC3E}">
        <p14:creationId xmlns:p14="http://schemas.microsoft.com/office/powerpoint/2010/main" val="318046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 said, I talk about a little bit about human data and collecting it. This is relevant to, um, Finally a projects. So if you are validating your farm and your project and you should be, um, to see whether it does what the requirements set it should do, you might well be wanting to observe the software in use, or you might be wanting to do, um, do a questionnaire or </a:t>
            </a:r>
            <a:r>
              <a:rPr lang="en-GB" dirty="0" err="1"/>
              <a:t>survey.So</a:t>
            </a:r>
            <a:r>
              <a:rPr lang="en-GB" dirty="0"/>
              <a:t> are these collecting human data or not observing the user's </a:t>
            </a:r>
            <a:r>
              <a:rPr lang="en-GB" dirty="0" err="1"/>
              <a:t>behavior</a:t>
            </a:r>
            <a:r>
              <a:rPr lang="en-GB" dirty="0"/>
              <a:t> when using a program, observing the program's </a:t>
            </a:r>
            <a:r>
              <a:rPr lang="en-GB" dirty="0" err="1"/>
              <a:t>behavior</a:t>
            </a:r>
            <a:r>
              <a:rPr lang="en-GB" dirty="0"/>
              <a:t> when using the program or asking the user, how they feel about the software, asking the user, if the software meets a requirement, asking the uses gender, well, age, collecting height and weight information, uh, there are many others here, </a:t>
            </a:r>
            <a:r>
              <a:rPr lang="en-GB" dirty="0" err="1"/>
              <a:t>so.Tracking</a:t>
            </a:r>
            <a:r>
              <a:rPr lang="en-GB" dirty="0"/>
              <a:t> the use of websites or tracking physically where they've gone using GPS, for instance, how I think about those, um, because the way you answer them is important and may well be important for your phone and your project in a subsequent, um, Sets of lecture slides. We will look in more depth of ethics in more depth, lots of different legal aspects, intellectual property, things like </a:t>
            </a:r>
            <a:r>
              <a:rPr lang="en-GB" dirty="0" err="1"/>
              <a:t>that.Um</a:t>
            </a:r>
            <a:r>
              <a:rPr lang="en-GB" dirty="0"/>
              <a:t>, and we will cover in more depth, some guidance on how to do the coursework.</a:t>
            </a:r>
          </a:p>
        </p:txBody>
      </p:sp>
      <p:sp>
        <p:nvSpPr>
          <p:cNvPr id="4" name="Slide Number Placeholder 3"/>
          <p:cNvSpPr>
            <a:spLocks noGrp="1"/>
          </p:cNvSpPr>
          <p:nvPr>
            <p:ph type="sldNum" sz="quarter" idx="5"/>
          </p:nvPr>
        </p:nvSpPr>
        <p:spPr/>
        <p:txBody>
          <a:bodyPr/>
          <a:lstStyle/>
          <a:p>
            <a:fld id="{D36CF23C-2C94-4854-A976-9C5853BC141C}" type="slidenum">
              <a:rPr lang="en-GB" smtClean="0"/>
              <a:t>17</a:t>
            </a:fld>
            <a:endParaRPr lang="en-GB"/>
          </a:p>
        </p:txBody>
      </p:sp>
    </p:spTree>
    <p:extLst>
      <p:ext uri="{BB962C8B-B14F-4D97-AF65-F5344CB8AC3E}">
        <p14:creationId xmlns:p14="http://schemas.microsoft.com/office/powerpoint/2010/main" val="190474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let me introduce myself properly. , If you are contacting me, please call me Pat., unless it's a formal matter, in which case </a:t>
            </a:r>
            <a:r>
              <a:rPr lang="en-GB" dirty="0" err="1"/>
              <a:t>dr.</a:t>
            </a:r>
            <a:r>
              <a:rPr lang="en-GB" dirty="0"/>
              <a:t> Parslow will do. I'm not a professor, my industry experience as a software developer, software engineer, software training, professional, it support, and various other things led me to an interest in ethics and the law. As you all probably aware, I teach software engineering in part </a:t>
            </a:r>
            <a:r>
              <a:rPr lang="en-GB" dirty="0" err="1"/>
              <a:t>one.Software</a:t>
            </a:r>
            <a:r>
              <a:rPr lang="en-GB" dirty="0"/>
              <a:t> quality and testing in part two and social legal and ethical aspects of computer science in part three, when emailing, please use Dear Pat, hi </a:t>
            </a:r>
            <a:r>
              <a:rPr lang="en-GB" dirty="0" err="1"/>
              <a:t>pac</a:t>
            </a:r>
            <a:r>
              <a:rPr lang="en-GB" dirty="0"/>
              <a:t>, or even just Pat as a greeting, not hey or Hey Pat. because I don't take  particularly kindly to it. Okay. I'm very happy to have teams meetings with you individually or in small groups.</a:t>
            </a:r>
          </a:p>
        </p:txBody>
      </p:sp>
      <p:sp>
        <p:nvSpPr>
          <p:cNvPr id="4" name="Slide Number Placeholder 3"/>
          <p:cNvSpPr>
            <a:spLocks noGrp="1"/>
          </p:cNvSpPr>
          <p:nvPr>
            <p:ph type="sldNum" sz="quarter" idx="5"/>
          </p:nvPr>
        </p:nvSpPr>
        <p:spPr/>
        <p:txBody>
          <a:bodyPr/>
          <a:lstStyle/>
          <a:p>
            <a:fld id="{D36CF23C-2C94-4854-A976-9C5853BC141C}" type="slidenum">
              <a:rPr lang="en-GB" smtClean="0"/>
              <a:t>2</a:t>
            </a:fld>
            <a:endParaRPr lang="en-GB"/>
          </a:p>
        </p:txBody>
      </p:sp>
    </p:spTree>
    <p:extLst>
      <p:ext uri="{BB962C8B-B14F-4D97-AF65-F5344CB8AC3E}">
        <p14:creationId xmlns:p14="http://schemas.microsoft.com/office/powerpoint/2010/main" val="328306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Almost all of you probably know me but I look like this in case you weren't sure. Um, sometimes I have been seen in gallons, but that's generally just the graduation. Um, quite often in jeans, tee shirt, the main thing is that my amount of hair will vary a lot. Um, on these slides though, I will be represented by an animated talking head there a reason for it, which we will discuss later in the course.</a:t>
            </a:r>
          </a:p>
        </p:txBody>
      </p:sp>
      <p:sp>
        <p:nvSpPr>
          <p:cNvPr id="4" name="Slide Number Placeholder 3"/>
          <p:cNvSpPr>
            <a:spLocks noGrp="1"/>
          </p:cNvSpPr>
          <p:nvPr>
            <p:ph type="sldNum" sz="quarter" idx="5"/>
          </p:nvPr>
        </p:nvSpPr>
        <p:spPr/>
        <p:txBody>
          <a:bodyPr/>
          <a:lstStyle/>
          <a:p>
            <a:fld id="{D36CF23C-2C94-4854-A976-9C5853BC141C}" type="slidenum">
              <a:rPr lang="en-GB" smtClean="0"/>
              <a:t>3</a:t>
            </a:fld>
            <a:endParaRPr lang="en-GB"/>
          </a:p>
        </p:txBody>
      </p:sp>
    </p:spTree>
    <p:extLst>
      <p:ext uri="{BB962C8B-B14F-4D97-AF65-F5344CB8AC3E}">
        <p14:creationId xmlns:p14="http://schemas.microsoft.com/office/powerpoint/2010/main" val="30241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slides will be provided on Blackboard. Um, and there will be three basic versions, one without the accompanying talking head one with the accompanying talking head. Um, and as a video of the whole slide deck. Transcripts, which will be automatically produced, may contain some errors, um, and will be included in the notes section of the </a:t>
            </a:r>
            <a:r>
              <a:rPr lang="en-GB" dirty="0" err="1"/>
              <a:t>slides.So</a:t>
            </a:r>
            <a:r>
              <a:rPr lang="en-GB" dirty="0"/>
              <a:t> let's get on with the content. </a:t>
            </a:r>
          </a:p>
        </p:txBody>
      </p:sp>
      <p:sp>
        <p:nvSpPr>
          <p:cNvPr id="4" name="Slide Number Placeholder 3"/>
          <p:cNvSpPr>
            <a:spLocks noGrp="1"/>
          </p:cNvSpPr>
          <p:nvPr>
            <p:ph type="sldNum" sz="quarter" idx="5"/>
          </p:nvPr>
        </p:nvSpPr>
        <p:spPr/>
        <p:txBody>
          <a:bodyPr/>
          <a:lstStyle/>
          <a:p>
            <a:fld id="{D36CF23C-2C94-4854-A976-9C5853BC141C}" type="slidenum">
              <a:rPr lang="en-GB" smtClean="0"/>
              <a:t>4</a:t>
            </a:fld>
            <a:endParaRPr lang="en-GB"/>
          </a:p>
        </p:txBody>
      </p:sp>
    </p:spTree>
    <p:extLst>
      <p:ext uri="{BB962C8B-B14F-4D97-AF65-F5344CB8AC3E}">
        <p14:creationId xmlns:p14="http://schemas.microsoft.com/office/powerpoint/2010/main" val="203771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a word on studying; in normal year lectures involve me giving an outline of the topic, um, and expecting you to read around the subject, discuss with friends, your peers, um, and to own your own </a:t>
            </a:r>
            <a:r>
              <a:rPr lang="en-GB" dirty="0" err="1"/>
              <a:t>learnin</a:t>
            </a:r>
            <a:r>
              <a:rPr lang="en-GB" dirty="0"/>
              <a:t>. This year, isn't going to be really much different. It will be </a:t>
            </a:r>
            <a:r>
              <a:rPr lang="en-GB" dirty="0" err="1"/>
              <a:t>prerecorded</a:t>
            </a:r>
            <a:r>
              <a:rPr lang="en-GB" dirty="0"/>
              <a:t> online instead of being a face to face </a:t>
            </a:r>
            <a:r>
              <a:rPr lang="en-GB" dirty="0" err="1"/>
              <a:t>lecture.Later</a:t>
            </a:r>
            <a:r>
              <a:rPr lang="en-GB" dirty="0"/>
              <a:t> in the term, we will have some face to face sessions to support, particularly, uh, your group work and main individual essay report. You should read the resources supplied on Blackboard and you should practice reflecting on decisions you make, particularly from an ethical and legal perspective. </a:t>
            </a:r>
          </a:p>
        </p:txBody>
      </p:sp>
      <p:sp>
        <p:nvSpPr>
          <p:cNvPr id="4" name="Slide Number Placeholder 3"/>
          <p:cNvSpPr>
            <a:spLocks noGrp="1"/>
          </p:cNvSpPr>
          <p:nvPr>
            <p:ph type="sldNum" sz="quarter" idx="5"/>
          </p:nvPr>
        </p:nvSpPr>
        <p:spPr/>
        <p:txBody>
          <a:bodyPr/>
          <a:lstStyle/>
          <a:p>
            <a:fld id="{D36CF23C-2C94-4854-A976-9C5853BC141C}" type="slidenum">
              <a:rPr lang="en-GB" smtClean="0"/>
              <a:t>5</a:t>
            </a:fld>
            <a:endParaRPr lang="en-GB"/>
          </a:p>
        </p:txBody>
      </p:sp>
    </p:spTree>
    <p:extLst>
      <p:ext uri="{BB962C8B-B14F-4D97-AF65-F5344CB8AC3E}">
        <p14:creationId xmlns:p14="http://schemas.microsoft.com/office/powerpoint/2010/main" val="307337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mentioned the </a:t>
            </a:r>
            <a:r>
              <a:rPr lang="en-GB" dirty="0" err="1"/>
              <a:t>sexbots</a:t>
            </a:r>
            <a:r>
              <a:rPr lang="en-GB" dirty="0"/>
              <a:t>  (ahh, transcription software... assessments, not </a:t>
            </a:r>
            <a:r>
              <a:rPr lang="en-GB" dirty="0" err="1"/>
              <a:t>sexbots</a:t>
            </a:r>
            <a:r>
              <a:rPr lang="en-GB" dirty="0"/>
              <a:t>!) .Um, there are four, two are online tests, um, </a:t>
            </a:r>
            <a:r>
              <a:rPr lang="en-GB" dirty="0" err="1"/>
              <a:t>theres</a:t>
            </a:r>
            <a:r>
              <a:rPr lang="en-GB" dirty="0"/>
              <a:t> a group work and there's an individual piece of work. The online tests on ethics and law, are, possibly in some ways the easiest pieces of work. Um, although they don't always get the highest marks. And I suspect that is because people leave them until the last </a:t>
            </a:r>
            <a:r>
              <a:rPr lang="en-GB" dirty="0" err="1"/>
              <a:t>moment.Each</a:t>
            </a:r>
            <a:r>
              <a:rPr lang="en-GB" dirty="0"/>
              <a:t> one you will have a two week window for. Um, the windows may overlap. There are only a few questions in each nine or 10 from memory. Um, the law test requires you to cite your sources in the final part of the, the test, and to explain why those sources were useful. Don't rely on the author to claim </a:t>
            </a:r>
            <a:r>
              <a:rPr lang="en-GB" dirty="0" err="1"/>
              <a:t>accuracy.It</a:t>
            </a:r>
            <a:r>
              <a:rPr lang="en-GB" dirty="0"/>
              <a:t> is an unfortunate fact that even web pages provided by her Majesty's government. Uh, occasionally. Not actually true representations of things, such as the law.</a:t>
            </a:r>
          </a:p>
        </p:txBody>
      </p:sp>
      <p:sp>
        <p:nvSpPr>
          <p:cNvPr id="4" name="Slide Number Placeholder 3"/>
          <p:cNvSpPr>
            <a:spLocks noGrp="1"/>
          </p:cNvSpPr>
          <p:nvPr>
            <p:ph type="sldNum" sz="quarter" idx="5"/>
          </p:nvPr>
        </p:nvSpPr>
        <p:spPr/>
        <p:txBody>
          <a:bodyPr/>
          <a:lstStyle/>
          <a:p>
            <a:fld id="{D36CF23C-2C94-4854-A976-9C5853BC141C}" type="slidenum">
              <a:rPr lang="en-GB" smtClean="0"/>
              <a:t>6</a:t>
            </a:fld>
            <a:endParaRPr lang="en-GB"/>
          </a:p>
        </p:txBody>
      </p:sp>
    </p:spTree>
    <p:extLst>
      <p:ext uri="{BB962C8B-B14F-4D97-AF65-F5344CB8AC3E}">
        <p14:creationId xmlns:p14="http://schemas.microsoft.com/office/powerpoint/2010/main" val="4249042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Um, the group, work, I will assign groups and I can hear your collective cry of outrage at this point. Um, but experience tells us that this increases by the learning and the attainment level, the </a:t>
            </a:r>
            <a:r>
              <a:rPr lang="en-GB" dirty="0" err="1"/>
              <a:t>monks.It's</a:t>
            </a:r>
            <a:r>
              <a:rPr lang="en-GB" dirty="0"/>
              <a:t> important for a point of view of the ethics in particular and the social aspects, because the groups will be designed to try and get a cross section, a range of people from different backgrounds, different nationalities, et cetera, um, different experience. And that helps when you are discussing. And it basically forces you to look at different people's points of </a:t>
            </a:r>
            <a:r>
              <a:rPr lang="en-GB" dirty="0" err="1"/>
              <a:t>view.Whereas</a:t>
            </a:r>
            <a:r>
              <a:rPr lang="en-GB" dirty="0"/>
              <a:t> if you. Get together with all your best mates, the chances are that you will much more likely that you will have a limited range of views involved in doing the work. The piece of work itself involves watching a near future </a:t>
            </a:r>
            <a:r>
              <a:rPr lang="en-GB" dirty="0" err="1"/>
              <a:t>scifi</a:t>
            </a:r>
            <a:r>
              <a:rPr lang="en-GB" dirty="0"/>
              <a:t> film or TV series. Um, a couple of episodes, sometimes one will do, um, and examining the social legal and ethical implications of the technologies in that, um, in comparison to </a:t>
            </a:r>
            <a:r>
              <a:rPr lang="en-GB" dirty="0" err="1"/>
              <a:t>today.It</a:t>
            </a:r>
            <a:r>
              <a:rPr lang="en-GB" dirty="0"/>
              <a:t> is best to watch the source material together. Um, social distancing obviously means that you may want to do that by watching it while being online together rather than physically present</a:t>
            </a:r>
          </a:p>
        </p:txBody>
      </p:sp>
      <p:sp>
        <p:nvSpPr>
          <p:cNvPr id="4" name="Slide Number Placeholder 3"/>
          <p:cNvSpPr>
            <a:spLocks noGrp="1"/>
          </p:cNvSpPr>
          <p:nvPr>
            <p:ph type="sldNum" sz="quarter" idx="5"/>
          </p:nvPr>
        </p:nvSpPr>
        <p:spPr/>
        <p:txBody>
          <a:bodyPr/>
          <a:lstStyle/>
          <a:p>
            <a:fld id="{D36CF23C-2C94-4854-A976-9C5853BC141C}" type="slidenum">
              <a:rPr lang="en-GB" smtClean="0"/>
              <a:t>7</a:t>
            </a:fld>
            <a:endParaRPr lang="en-GB"/>
          </a:p>
        </p:txBody>
      </p:sp>
    </p:spTree>
    <p:extLst>
      <p:ext uri="{BB962C8B-B14F-4D97-AF65-F5344CB8AC3E}">
        <p14:creationId xmlns:p14="http://schemas.microsoft.com/office/powerpoint/2010/main" val="126578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is also rather important that you do not just try and split the work up into legal, social, and ethical or any other operatory way of doing it, and then try and match the results together into a </a:t>
            </a:r>
            <a:r>
              <a:rPr lang="en-GB" dirty="0" err="1"/>
              <a:t>report.It</a:t>
            </a:r>
            <a:r>
              <a:rPr lang="en-GB" dirty="0"/>
              <a:t> hardly ever reads well, you get duplicate points being made. You get contradictory points being made. The writing very seldom actually joins up and looks like it's been authored by a single person or a team, you know, a proper organized team. And as a consequence, it ends up generally not being as good as not getting best </a:t>
            </a:r>
            <a:r>
              <a:rPr lang="en-GB" dirty="0" err="1"/>
              <a:t>box.So</a:t>
            </a:r>
            <a:r>
              <a:rPr lang="en-GB" dirty="0"/>
              <a:t> each person must create a short list of SLA topics that the film raises and submitted on a CS, get lab repository shared by the team. If you need help setting up the repository, let me know. Um, I'm sure that between each team you should have enough experience of using CS get lab by now, to be able to organize </a:t>
            </a:r>
            <a:r>
              <a:rPr lang="en-GB" dirty="0" err="1"/>
              <a:t>that.Um</a:t>
            </a:r>
            <a:r>
              <a:rPr lang="en-GB" dirty="0"/>
              <a:t>, I recommend for that list of topics using the issues management. And you can use that to then break down and discuss as a team, which bits are most important, how you're going to approach them in the report. And then at some point you can split the task of actually writing the report into separate sections for different people</a:t>
            </a:r>
          </a:p>
        </p:txBody>
      </p:sp>
      <p:sp>
        <p:nvSpPr>
          <p:cNvPr id="4" name="Slide Number Placeholder 3"/>
          <p:cNvSpPr>
            <a:spLocks noGrp="1"/>
          </p:cNvSpPr>
          <p:nvPr>
            <p:ph type="sldNum" sz="quarter" idx="5"/>
          </p:nvPr>
        </p:nvSpPr>
        <p:spPr/>
        <p:txBody>
          <a:bodyPr/>
          <a:lstStyle/>
          <a:p>
            <a:fld id="{D36CF23C-2C94-4854-A976-9C5853BC141C}" type="slidenum">
              <a:rPr lang="en-GB" smtClean="0"/>
              <a:t>8</a:t>
            </a:fld>
            <a:endParaRPr lang="en-GB"/>
          </a:p>
        </p:txBody>
      </p:sp>
    </p:spTree>
    <p:extLst>
      <p:ext uri="{BB962C8B-B14F-4D97-AF65-F5344CB8AC3E}">
        <p14:creationId xmlns:p14="http://schemas.microsoft.com/office/powerpoint/2010/main" val="1178665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what's this about social legal, unethical social, almost all software we create is for, or affects people if it doesn't, why are we doing it? And the social response is to systems that we create can vary. Some people like to talk to that votes others don't. Some people liked the idea of autonomous robots, others </a:t>
            </a:r>
            <a:r>
              <a:rPr lang="en-GB" dirty="0" err="1"/>
              <a:t>don't.Some</a:t>
            </a:r>
            <a:r>
              <a:rPr lang="en-GB" dirty="0"/>
              <a:t> people liked the idea of autonomous vehicles. It as cars, others don't. Does everyone like facial recognition systems? Are there any ethical issues or sexual (social.  I said social.  The transcription software </a:t>
            </a:r>
            <a:r>
              <a:rPr lang="en-GB"/>
              <a:t>is obsessed!) </a:t>
            </a:r>
            <a:r>
              <a:rPr lang="en-GB" dirty="0"/>
              <a:t>issues involved there and surveillance cameras? Does everyone like social media society's views of things can vary depending on the place, the time and recent events society's views of things are often swayed by influential </a:t>
            </a:r>
            <a:r>
              <a:rPr lang="en-GB" dirty="0" err="1"/>
              <a:t>voices.We</a:t>
            </a:r>
            <a:r>
              <a:rPr lang="en-GB" dirty="0"/>
              <a:t> have the concept these days of the social media influencer, and these don't always work to the benefit of society.</a:t>
            </a:r>
          </a:p>
        </p:txBody>
      </p:sp>
      <p:sp>
        <p:nvSpPr>
          <p:cNvPr id="4" name="Slide Number Placeholder 3"/>
          <p:cNvSpPr>
            <a:spLocks noGrp="1"/>
          </p:cNvSpPr>
          <p:nvPr>
            <p:ph type="sldNum" sz="quarter" idx="5"/>
          </p:nvPr>
        </p:nvSpPr>
        <p:spPr/>
        <p:txBody>
          <a:bodyPr/>
          <a:lstStyle/>
          <a:p>
            <a:fld id="{D36CF23C-2C94-4854-A976-9C5853BC141C}" type="slidenum">
              <a:rPr lang="en-GB" smtClean="0"/>
              <a:t>9</a:t>
            </a:fld>
            <a:endParaRPr lang="en-GB"/>
          </a:p>
        </p:txBody>
      </p:sp>
    </p:spTree>
    <p:extLst>
      <p:ext uri="{BB962C8B-B14F-4D97-AF65-F5344CB8AC3E}">
        <p14:creationId xmlns:p14="http://schemas.microsoft.com/office/powerpoint/2010/main" val="101787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9494-8803-40DB-AF31-BDE6AC0AF92D}"/>
              </a:ext>
            </a:extLst>
          </p:cNvPr>
          <p:cNvSpPr>
            <a:spLocks noGrp="1"/>
          </p:cNvSpPr>
          <p:nvPr>
            <p:ph type="ctrTitle"/>
          </p:nvPr>
        </p:nvSpPr>
        <p:spPr>
          <a:xfrm>
            <a:off x="1524000" y="1122363"/>
            <a:ext cx="9144000" cy="2387600"/>
          </a:xfrm>
        </p:spPr>
        <p:txBody>
          <a:bodyPr anchor="b"/>
          <a:lstStyle>
            <a:lvl1pPr algn="ctr">
              <a:defRPr sz="6000">
                <a:solidFill>
                  <a:schemeClr val="accent6">
                    <a:lumMod val="75000"/>
                  </a:schemeClr>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4C2FF76-0FCD-442A-B87B-53F9A695A464}"/>
              </a:ext>
            </a:extLst>
          </p:cNvPr>
          <p:cNvSpPr>
            <a:spLocks noGrp="1"/>
          </p:cNvSpPr>
          <p:nvPr>
            <p:ph type="subTitle" idx="1"/>
          </p:nvPr>
        </p:nvSpPr>
        <p:spPr>
          <a:xfrm>
            <a:off x="1524000" y="3602038"/>
            <a:ext cx="9144000" cy="1655762"/>
          </a:xfrm>
        </p:spPr>
        <p:txBody>
          <a:bodyPr/>
          <a:lstStyle>
            <a:lvl1pPr marL="0" indent="0" algn="ctr">
              <a:buNone/>
              <a:defRPr sz="2400">
                <a:solidFill>
                  <a:schemeClr val="accent6">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F8099F8D-3B1C-44EC-BFEE-E3442CDAC6BC}"/>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5" name="Footer Placeholder 4">
            <a:extLst>
              <a:ext uri="{FF2B5EF4-FFF2-40B4-BE49-F238E27FC236}">
                <a16:creationId xmlns:a16="http://schemas.microsoft.com/office/drawing/2014/main" id="{E3D4E982-FAA4-4C83-9B88-0ADCE11206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B22AF7-BC69-4F16-B31C-FC39D22BBBC3}"/>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343727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1B0C-6B6D-4117-ACCA-0E512BF0E0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DEFECB-3A89-4EA2-9C0B-F5F0CB6F25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011817-6379-4688-A607-E5F8D8EF856E}"/>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5" name="Footer Placeholder 4">
            <a:extLst>
              <a:ext uri="{FF2B5EF4-FFF2-40B4-BE49-F238E27FC236}">
                <a16:creationId xmlns:a16="http://schemas.microsoft.com/office/drawing/2014/main" id="{EE70A9B0-6A3F-4B5E-B255-9B4346930B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3E47BD-6888-480C-8F64-023639C24F94}"/>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385094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0D485-8A0B-42F2-A6AB-7B41AF3160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75E9F1-8039-43FF-BF0E-F2FE7AD794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EC8671-53F9-4E65-8FE9-09D157748815}"/>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5" name="Footer Placeholder 4">
            <a:extLst>
              <a:ext uri="{FF2B5EF4-FFF2-40B4-BE49-F238E27FC236}">
                <a16:creationId xmlns:a16="http://schemas.microsoft.com/office/drawing/2014/main" id="{69FF338B-A93D-4647-967D-4EFC350667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7BC1BC-DDE7-4215-9F7C-6016322A0704}"/>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253084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62D5-F624-41D8-962F-C9BCEA372E7A}"/>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B77FE41-CD77-4071-B1B9-4974980C8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26E577-EB68-476C-9E44-62C49C035CE1}"/>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5" name="Footer Placeholder 4">
            <a:extLst>
              <a:ext uri="{FF2B5EF4-FFF2-40B4-BE49-F238E27FC236}">
                <a16:creationId xmlns:a16="http://schemas.microsoft.com/office/drawing/2014/main" id="{1538CE38-9A3A-49BA-B5BC-1D64E4F8C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049606-410C-45F5-8FA8-C971E6B2CC97}"/>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428128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8B14-40E2-4C52-94C4-8603B787C2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59D5E40-F7E5-4791-A9F5-ED9624581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42CAE5-C1E0-485C-8568-70A5301B5A13}"/>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5" name="Footer Placeholder 4">
            <a:extLst>
              <a:ext uri="{FF2B5EF4-FFF2-40B4-BE49-F238E27FC236}">
                <a16:creationId xmlns:a16="http://schemas.microsoft.com/office/drawing/2014/main" id="{5FE8489C-54D4-4DF8-B19B-2F2CA5B259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0D1E0B-9931-4D1B-9DF7-3AFADE9BD98A}"/>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64396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1DB0-9E84-4066-97F6-EC3ECDB92C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533F53-FACB-46C7-AFE3-E2E6A50C4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D82C95D-C8EE-4A3C-B860-84523C502E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522FEA-F011-4EBA-8F2C-32EDD3F9B8BA}"/>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6" name="Footer Placeholder 5">
            <a:extLst>
              <a:ext uri="{FF2B5EF4-FFF2-40B4-BE49-F238E27FC236}">
                <a16:creationId xmlns:a16="http://schemas.microsoft.com/office/drawing/2014/main" id="{9E10B9F6-B40D-401D-8EFF-69A8AD12C4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2BC1CE-F024-4E73-B43C-ED3A4325BD82}"/>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174932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3237-4CEE-496C-85B4-9CF8DD74885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5F505-A7AB-45B3-AF05-C0365344A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94501-2A79-4F52-ABC7-D169A0DB5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20BFD15-FE53-4E18-8083-06348FCE5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4ABFA-FE3F-4400-B53C-356543927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1FB71AE-D9B5-4B43-9EEA-2704383CDFBF}"/>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8" name="Footer Placeholder 7">
            <a:extLst>
              <a:ext uri="{FF2B5EF4-FFF2-40B4-BE49-F238E27FC236}">
                <a16:creationId xmlns:a16="http://schemas.microsoft.com/office/drawing/2014/main" id="{243C2D31-EDEA-4CB0-90F6-D5D84383D5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E9E6D9-789F-4806-A8B6-BA206B35D17A}"/>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134994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C4C5-C656-4219-9300-CF371A7B4D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A45E9F9-5F37-4EBE-A0E5-154E7EA1CE17}"/>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4" name="Footer Placeholder 3">
            <a:extLst>
              <a:ext uri="{FF2B5EF4-FFF2-40B4-BE49-F238E27FC236}">
                <a16:creationId xmlns:a16="http://schemas.microsoft.com/office/drawing/2014/main" id="{91A03218-F4BC-4925-8466-AA358708AC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0527DB-2769-4A07-A5D3-64779CA36176}"/>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157460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73C1E-3AC1-4470-A6FD-851ECFC44926}"/>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3" name="Footer Placeholder 2">
            <a:extLst>
              <a:ext uri="{FF2B5EF4-FFF2-40B4-BE49-F238E27FC236}">
                <a16:creationId xmlns:a16="http://schemas.microsoft.com/office/drawing/2014/main" id="{B25A8993-BFAC-413B-9605-07F56DEF02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22F154-E200-42F4-8E25-3C21BAB10720}"/>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304626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C152-315A-4024-9460-12C47AAAF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5731FB-26A1-4AF9-95A7-0BF0D6018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8BF182-C52E-48F7-89A3-E0521B91F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54AE2-3885-47B6-8E64-E1EEAA7AECEF}"/>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6" name="Footer Placeholder 5">
            <a:extLst>
              <a:ext uri="{FF2B5EF4-FFF2-40B4-BE49-F238E27FC236}">
                <a16:creationId xmlns:a16="http://schemas.microsoft.com/office/drawing/2014/main" id="{4DE52268-6867-4DD9-8EC1-DE6B8142AA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CD4DA6-2DE2-430A-B317-6C0E06799ADC}"/>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207420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0E08-88DF-4677-B522-613FA99EA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D2574AF-295D-4003-BFAE-1A5627B2B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D68361-A860-4745-A088-0D605BC85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6F2EC-CDBB-448A-A52B-ECABC0AB47CD}"/>
              </a:ext>
            </a:extLst>
          </p:cNvPr>
          <p:cNvSpPr>
            <a:spLocks noGrp="1"/>
          </p:cNvSpPr>
          <p:nvPr>
            <p:ph type="dt" sz="half" idx="10"/>
          </p:nvPr>
        </p:nvSpPr>
        <p:spPr/>
        <p:txBody>
          <a:bodyPr/>
          <a:lstStyle/>
          <a:p>
            <a:fld id="{B7535AF1-2A92-43E1-A82A-F18CA9F26798}" type="datetimeFigureOut">
              <a:rPr lang="en-GB" smtClean="0"/>
              <a:t>20/09/2020</a:t>
            </a:fld>
            <a:endParaRPr lang="en-GB"/>
          </a:p>
        </p:txBody>
      </p:sp>
      <p:sp>
        <p:nvSpPr>
          <p:cNvPr id="6" name="Footer Placeholder 5">
            <a:extLst>
              <a:ext uri="{FF2B5EF4-FFF2-40B4-BE49-F238E27FC236}">
                <a16:creationId xmlns:a16="http://schemas.microsoft.com/office/drawing/2014/main" id="{27596BF4-AA86-487C-9E08-65730F71FB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F12E42-7C5D-4710-B353-F374F7C7043D}"/>
              </a:ext>
            </a:extLst>
          </p:cNvPr>
          <p:cNvSpPr>
            <a:spLocks noGrp="1"/>
          </p:cNvSpPr>
          <p:nvPr>
            <p:ph type="sldNum" sz="quarter" idx="12"/>
          </p:nvPr>
        </p:nvSpPr>
        <p:spPr/>
        <p:txBody>
          <a:bodyPr/>
          <a:lstStyle/>
          <a:p>
            <a:fld id="{E4797C10-33D7-4A0F-B3B0-47FF6740B121}" type="slidenum">
              <a:rPr lang="en-GB" smtClean="0"/>
              <a:t>‹#›</a:t>
            </a:fld>
            <a:endParaRPr lang="en-GB"/>
          </a:p>
        </p:txBody>
      </p:sp>
    </p:spTree>
    <p:extLst>
      <p:ext uri="{BB962C8B-B14F-4D97-AF65-F5344CB8AC3E}">
        <p14:creationId xmlns:p14="http://schemas.microsoft.com/office/powerpoint/2010/main" val="404879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546F84-32D2-4EAD-BFD2-CBAFDD01FD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511DF090-49D9-4AEB-BB54-85A0FB45B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017927FA-ECAB-4C15-9A68-60063A4A4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35AF1-2A92-43E1-A82A-F18CA9F26798}" type="datetimeFigureOut">
              <a:rPr lang="en-GB" smtClean="0"/>
              <a:t>20/09/2020</a:t>
            </a:fld>
            <a:endParaRPr lang="en-GB"/>
          </a:p>
        </p:txBody>
      </p:sp>
      <p:sp>
        <p:nvSpPr>
          <p:cNvPr id="5" name="Footer Placeholder 4">
            <a:extLst>
              <a:ext uri="{FF2B5EF4-FFF2-40B4-BE49-F238E27FC236}">
                <a16:creationId xmlns:a16="http://schemas.microsoft.com/office/drawing/2014/main" id="{303BF088-B793-43AA-9AF2-D15844A9E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499E22-1E26-427C-BEB8-8038FDB89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97C10-33D7-4A0F-B3B0-47FF6740B121}" type="slidenum">
              <a:rPr lang="en-GB" smtClean="0"/>
              <a:t>‹#›</a:t>
            </a:fld>
            <a:endParaRPr lang="en-GB"/>
          </a:p>
        </p:txBody>
      </p:sp>
    </p:spTree>
    <p:extLst>
      <p:ext uri="{BB962C8B-B14F-4D97-AF65-F5344CB8AC3E}">
        <p14:creationId xmlns:p14="http://schemas.microsoft.com/office/powerpoint/2010/main" val="258637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parslow@reading.ac.u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256A-D4CA-4BF0-87E4-CF75F4B3EF9E}"/>
              </a:ext>
            </a:extLst>
          </p:cNvPr>
          <p:cNvSpPr>
            <a:spLocks noGrp="1"/>
          </p:cNvSpPr>
          <p:nvPr>
            <p:ph type="ctrTitle"/>
          </p:nvPr>
        </p:nvSpPr>
        <p:spPr/>
        <p:txBody>
          <a:bodyPr>
            <a:normAutofit fontScale="90000"/>
          </a:bodyPr>
          <a:lstStyle/>
          <a:p>
            <a:r>
              <a:rPr lang="en-GB" dirty="0"/>
              <a:t>CS3SC19</a:t>
            </a:r>
            <a:br>
              <a:rPr lang="en-GB" dirty="0"/>
            </a:br>
            <a:r>
              <a:rPr lang="en-GB" dirty="0"/>
              <a:t>Social, Legal and Ethical Aspects of Computer Science</a:t>
            </a:r>
          </a:p>
        </p:txBody>
      </p:sp>
      <p:sp>
        <p:nvSpPr>
          <p:cNvPr id="3" name="Subtitle 2">
            <a:extLst>
              <a:ext uri="{FF2B5EF4-FFF2-40B4-BE49-F238E27FC236}">
                <a16:creationId xmlns:a16="http://schemas.microsoft.com/office/drawing/2014/main" id="{FC5699C2-8C66-484E-8253-2BE6942E3519}"/>
              </a:ext>
            </a:extLst>
          </p:cNvPr>
          <p:cNvSpPr>
            <a:spLocks noGrp="1"/>
          </p:cNvSpPr>
          <p:nvPr>
            <p:ph type="subTitle" idx="1"/>
          </p:nvPr>
        </p:nvSpPr>
        <p:spPr/>
        <p:txBody>
          <a:bodyPr/>
          <a:lstStyle/>
          <a:p>
            <a:r>
              <a:rPr lang="en-GB" dirty="0"/>
              <a:t>Dr Pat Parslow</a:t>
            </a:r>
          </a:p>
          <a:p>
            <a:r>
              <a:rPr lang="en-GB" dirty="0"/>
              <a:t>p.parslow@reading.ac.uk</a:t>
            </a:r>
          </a:p>
        </p:txBody>
      </p:sp>
    </p:spTree>
    <p:extLst>
      <p:ext uri="{BB962C8B-B14F-4D97-AF65-F5344CB8AC3E}">
        <p14:creationId xmlns:p14="http://schemas.microsoft.com/office/powerpoint/2010/main" val="17223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E2D-2914-4568-BCB6-A255AF34B2DC}"/>
              </a:ext>
            </a:extLst>
          </p:cNvPr>
          <p:cNvSpPr>
            <a:spLocks noGrp="1"/>
          </p:cNvSpPr>
          <p:nvPr>
            <p:ph type="title"/>
          </p:nvPr>
        </p:nvSpPr>
        <p:spPr/>
        <p:txBody>
          <a:bodyPr/>
          <a:lstStyle/>
          <a:p>
            <a:r>
              <a:rPr lang="en-GB" dirty="0"/>
              <a:t>Social, Legal, Ethical</a:t>
            </a:r>
          </a:p>
        </p:txBody>
      </p:sp>
      <p:sp>
        <p:nvSpPr>
          <p:cNvPr id="3" name="Content Placeholder 2">
            <a:extLst>
              <a:ext uri="{FF2B5EF4-FFF2-40B4-BE49-F238E27FC236}">
                <a16:creationId xmlns:a16="http://schemas.microsoft.com/office/drawing/2014/main" id="{4321D064-EE7C-4369-AEC6-627141D825D9}"/>
              </a:ext>
            </a:extLst>
          </p:cNvPr>
          <p:cNvSpPr>
            <a:spLocks noGrp="1"/>
          </p:cNvSpPr>
          <p:nvPr>
            <p:ph idx="1"/>
          </p:nvPr>
        </p:nvSpPr>
        <p:spPr/>
        <p:txBody>
          <a:bodyPr>
            <a:normAutofit lnSpcReduction="10000"/>
          </a:bodyPr>
          <a:lstStyle/>
          <a:p>
            <a:r>
              <a:rPr lang="en-GB" dirty="0"/>
              <a:t>The Law</a:t>
            </a:r>
          </a:p>
          <a:p>
            <a:r>
              <a:rPr lang="en-GB" dirty="0"/>
              <a:t>This varies between different places, and different times</a:t>
            </a:r>
          </a:p>
          <a:p>
            <a:pPr lvl="1"/>
            <a:r>
              <a:rPr lang="en-GB" dirty="0"/>
              <a:t>Often created through social influence</a:t>
            </a:r>
          </a:p>
          <a:p>
            <a:pPr lvl="1"/>
            <a:r>
              <a:rPr lang="en-GB" dirty="0"/>
              <a:t>Not always, sometimes by “lobbyists” acting against social interests</a:t>
            </a:r>
          </a:p>
          <a:p>
            <a:r>
              <a:rPr lang="en-GB" dirty="0"/>
              <a:t>In UK, two main types – common law and statutes.</a:t>
            </a:r>
          </a:p>
          <a:p>
            <a:pPr lvl="1"/>
            <a:r>
              <a:rPr lang="en-GB" dirty="0"/>
              <a:t>Statutory laws are the ones created in Parliament</a:t>
            </a:r>
          </a:p>
          <a:p>
            <a:pPr lvl="2"/>
            <a:r>
              <a:rPr lang="en-GB" dirty="0"/>
              <a:t>And those created by regulations</a:t>
            </a:r>
          </a:p>
          <a:p>
            <a:pPr lvl="1"/>
            <a:r>
              <a:rPr lang="en-GB" dirty="0"/>
              <a:t>Common laws have existed since before we had a </a:t>
            </a:r>
            <a:br>
              <a:rPr lang="en-GB" dirty="0"/>
            </a:br>
            <a:r>
              <a:rPr lang="en-GB" dirty="0"/>
              <a:t>democracy, but are also created by the legal rulings </a:t>
            </a:r>
            <a:br>
              <a:rPr lang="en-GB" dirty="0"/>
            </a:br>
            <a:r>
              <a:rPr lang="en-GB" dirty="0"/>
              <a:t>of judges sitting in court</a:t>
            </a:r>
          </a:p>
          <a:p>
            <a:r>
              <a:rPr lang="en-GB" dirty="0"/>
              <a:t>Distinction between “criminal” and “civil” law</a:t>
            </a:r>
          </a:p>
        </p:txBody>
      </p:sp>
    </p:spTree>
    <p:extLst>
      <p:ext uri="{BB962C8B-B14F-4D97-AF65-F5344CB8AC3E}">
        <p14:creationId xmlns:p14="http://schemas.microsoft.com/office/powerpoint/2010/main" val="204808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EC63-6FB0-4498-AFCE-BDE433EAEB2B}"/>
              </a:ext>
            </a:extLst>
          </p:cNvPr>
          <p:cNvSpPr>
            <a:spLocks noGrp="1"/>
          </p:cNvSpPr>
          <p:nvPr>
            <p:ph type="title"/>
          </p:nvPr>
        </p:nvSpPr>
        <p:spPr/>
        <p:txBody>
          <a:bodyPr/>
          <a:lstStyle/>
          <a:p>
            <a:r>
              <a:rPr lang="en-GB" dirty="0"/>
              <a:t>Social, Legal, Ethical</a:t>
            </a:r>
          </a:p>
        </p:txBody>
      </p:sp>
      <p:sp>
        <p:nvSpPr>
          <p:cNvPr id="3" name="Content Placeholder 2">
            <a:extLst>
              <a:ext uri="{FF2B5EF4-FFF2-40B4-BE49-F238E27FC236}">
                <a16:creationId xmlns:a16="http://schemas.microsoft.com/office/drawing/2014/main" id="{0048BD2E-6A0D-4502-8BD8-332C3B6CD9EE}"/>
              </a:ext>
            </a:extLst>
          </p:cNvPr>
          <p:cNvSpPr>
            <a:spLocks noGrp="1"/>
          </p:cNvSpPr>
          <p:nvPr>
            <p:ph idx="1"/>
          </p:nvPr>
        </p:nvSpPr>
        <p:spPr/>
        <p:txBody>
          <a:bodyPr/>
          <a:lstStyle/>
          <a:p>
            <a:r>
              <a:rPr lang="en-GB" dirty="0"/>
              <a:t>Ethics</a:t>
            </a:r>
          </a:p>
          <a:p>
            <a:pPr lvl="1"/>
            <a:r>
              <a:rPr lang="en-GB" dirty="0"/>
              <a:t>The ‘right’ and ‘wrong’</a:t>
            </a:r>
          </a:p>
          <a:p>
            <a:pPr lvl="1"/>
            <a:r>
              <a:rPr lang="en-GB" dirty="0"/>
              <a:t>Many different ethical “frameworks”</a:t>
            </a:r>
          </a:p>
          <a:p>
            <a:pPr lvl="2"/>
            <a:r>
              <a:rPr lang="en-GB" dirty="0"/>
              <a:t>We will mainly look at Utilitarian and Deontological ethics</a:t>
            </a:r>
          </a:p>
          <a:p>
            <a:pPr lvl="3"/>
            <a:r>
              <a:rPr lang="en-GB" dirty="0"/>
              <a:t>But may touch on others</a:t>
            </a:r>
          </a:p>
          <a:p>
            <a:r>
              <a:rPr lang="en-GB" dirty="0"/>
              <a:t>“Ethics approval”</a:t>
            </a:r>
          </a:p>
          <a:p>
            <a:pPr lvl="1"/>
            <a:r>
              <a:rPr lang="en-GB" dirty="0"/>
              <a:t>Not to be confused with the concept of “Ethics”</a:t>
            </a:r>
          </a:p>
          <a:p>
            <a:pPr lvl="1"/>
            <a:r>
              <a:rPr lang="en-GB" dirty="0"/>
              <a:t>Important to abide by institutions Ethics policies</a:t>
            </a:r>
          </a:p>
          <a:p>
            <a:pPr lvl="1"/>
            <a:r>
              <a:rPr lang="en-GB" dirty="0"/>
              <a:t>Final Year Projects – approval may be required!</a:t>
            </a:r>
          </a:p>
        </p:txBody>
      </p:sp>
    </p:spTree>
    <p:extLst>
      <p:ext uri="{BB962C8B-B14F-4D97-AF65-F5344CB8AC3E}">
        <p14:creationId xmlns:p14="http://schemas.microsoft.com/office/powerpoint/2010/main" val="401493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0DB1-FF5D-4692-8DDD-2E64AC611D66}"/>
              </a:ext>
            </a:extLst>
          </p:cNvPr>
          <p:cNvSpPr>
            <a:spLocks noGrp="1"/>
          </p:cNvSpPr>
          <p:nvPr>
            <p:ph type="title"/>
          </p:nvPr>
        </p:nvSpPr>
        <p:spPr/>
        <p:txBody>
          <a:bodyPr/>
          <a:lstStyle/>
          <a:p>
            <a:r>
              <a:rPr lang="en-GB" dirty="0"/>
              <a:t>Ethics</a:t>
            </a:r>
          </a:p>
        </p:txBody>
      </p:sp>
      <p:sp>
        <p:nvSpPr>
          <p:cNvPr id="3" name="Content Placeholder 2">
            <a:extLst>
              <a:ext uri="{FF2B5EF4-FFF2-40B4-BE49-F238E27FC236}">
                <a16:creationId xmlns:a16="http://schemas.microsoft.com/office/drawing/2014/main" id="{F7D71D32-FF86-455B-85B3-1CF520835479}"/>
              </a:ext>
            </a:extLst>
          </p:cNvPr>
          <p:cNvSpPr>
            <a:spLocks noGrp="1"/>
          </p:cNvSpPr>
          <p:nvPr>
            <p:ph idx="1"/>
          </p:nvPr>
        </p:nvSpPr>
        <p:spPr/>
        <p:txBody>
          <a:bodyPr>
            <a:normAutofit fontScale="85000" lnSpcReduction="20000"/>
          </a:bodyPr>
          <a:lstStyle/>
          <a:p>
            <a:r>
              <a:rPr lang="en-GB" dirty="0"/>
              <a:t>A brief summary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 Brown University </a:t>
            </a:r>
            <a:br>
              <a:rPr lang="en-GB" dirty="0"/>
            </a:br>
            <a:r>
              <a:rPr lang="en-GB" dirty="0"/>
              <a:t>https://www.brown.edu/academics/science-and-technology-studies/framework-making-ethical-decisions</a:t>
            </a:r>
          </a:p>
        </p:txBody>
      </p:sp>
      <p:graphicFrame>
        <p:nvGraphicFramePr>
          <p:cNvPr id="4" name="Table 3">
            <a:extLst>
              <a:ext uri="{FF2B5EF4-FFF2-40B4-BE49-F238E27FC236}">
                <a16:creationId xmlns:a16="http://schemas.microsoft.com/office/drawing/2014/main" id="{B7504B51-A5B5-4A02-BD8F-B3D52DD06835}"/>
              </a:ext>
            </a:extLst>
          </p:cNvPr>
          <p:cNvGraphicFramePr>
            <a:graphicFrameLocks noGrp="1"/>
          </p:cNvGraphicFramePr>
          <p:nvPr>
            <p:extLst>
              <p:ext uri="{D42A27DB-BD31-4B8C-83A1-F6EECF244321}">
                <p14:modId xmlns:p14="http://schemas.microsoft.com/office/powerpoint/2010/main" val="4063119974"/>
              </p:ext>
            </p:extLst>
          </p:nvPr>
        </p:nvGraphicFramePr>
        <p:xfrm>
          <a:off x="4667217" y="781329"/>
          <a:ext cx="3515112" cy="4611130"/>
        </p:xfrm>
        <a:graphic>
          <a:graphicData uri="http://schemas.openxmlformats.org/drawingml/2006/table">
            <a:tbl>
              <a:tblPr/>
              <a:tblGrid>
                <a:gridCol w="878778">
                  <a:extLst>
                    <a:ext uri="{9D8B030D-6E8A-4147-A177-3AD203B41FA5}">
                      <a16:colId xmlns:a16="http://schemas.microsoft.com/office/drawing/2014/main" val="4195456382"/>
                    </a:ext>
                  </a:extLst>
                </a:gridCol>
                <a:gridCol w="878778">
                  <a:extLst>
                    <a:ext uri="{9D8B030D-6E8A-4147-A177-3AD203B41FA5}">
                      <a16:colId xmlns:a16="http://schemas.microsoft.com/office/drawing/2014/main" val="2233213624"/>
                    </a:ext>
                  </a:extLst>
                </a:gridCol>
                <a:gridCol w="878778">
                  <a:extLst>
                    <a:ext uri="{9D8B030D-6E8A-4147-A177-3AD203B41FA5}">
                      <a16:colId xmlns:a16="http://schemas.microsoft.com/office/drawing/2014/main" val="501906964"/>
                    </a:ext>
                  </a:extLst>
                </a:gridCol>
                <a:gridCol w="878778">
                  <a:extLst>
                    <a:ext uri="{9D8B030D-6E8A-4147-A177-3AD203B41FA5}">
                      <a16:colId xmlns:a16="http://schemas.microsoft.com/office/drawing/2014/main" val="474005894"/>
                    </a:ext>
                  </a:extLst>
                </a:gridCol>
              </a:tblGrid>
              <a:tr h="310810">
                <a:tc>
                  <a:txBody>
                    <a:bodyPr/>
                    <a:lstStyle/>
                    <a:p>
                      <a:pPr fontAlgn="t"/>
                      <a:r>
                        <a:rPr lang="en-GB" sz="900">
                          <a:effectLst/>
                          <a:latin typeface="Lucida Sans Unicode" panose="020B0602030504020204" pitchFamily="34" charset="0"/>
                        </a:rPr>
                        <a:t> </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b="1">
                          <a:effectLst/>
                          <a:latin typeface="Lucida Sans Unicode" panose="020B0602030504020204" pitchFamily="34" charset="0"/>
                        </a:rPr>
                        <a:t>Consequentialist</a:t>
                      </a:r>
                      <a:endParaRPr lang="en-GB" sz="900">
                        <a:effectLst/>
                        <a:latin typeface="Lucida Sans Unicode" panose="020B0602030504020204" pitchFamily="34" charset="0"/>
                      </a:endParaRP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b="1">
                          <a:effectLst/>
                          <a:latin typeface="Lucida Sans Unicode" panose="020B0602030504020204" pitchFamily="34" charset="0"/>
                        </a:rPr>
                        <a:t>Duty</a:t>
                      </a:r>
                      <a:endParaRPr lang="en-GB" sz="900">
                        <a:effectLst/>
                        <a:latin typeface="Lucida Sans Unicode" panose="020B0602030504020204" pitchFamily="34" charset="0"/>
                      </a:endParaRP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b="1">
                          <a:effectLst/>
                          <a:latin typeface="Lucida Sans Unicode" panose="020B0602030504020204" pitchFamily="34" charset="0"/>
                        </a:rPr>
                        <a:t>Virtue</a:t>
                      </a:r>
                      <a:endParaRPr lang="en-GB" sz="900">
                        <a:effectLst/>
                        <a:latin typeface="Lucida Sans Unicode" panose="020B0602030504020204" pitchFamily="34" charset="0"/>
                      </a:endParaRP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extLst>
                  <a:ext uri="{0D108BD9-81ED-4DB2-BD59-A6C34878D82A}">
                    <a16:rowId xmlns:a16="http://schemas.microsoft.com/office/drawing/2014/main" val="2865449518"/>
                  </a:ext>
                </a:extLst>
              </a:tr>
              <a:tr h="1110035">
                <a:tc>
                  <a:txBody>
                    <a:bodyPr/>
                    <a:lstStyle/>
                    <a:p>
                      <a:pPr fontAlgn="t"/>
                      <a:r>
                        <a:rPr lang="en-GB" sz="900" b="1">
                          <a:effectLst/>
                          <a:latin typeface="Lucida Sans Unicode" panose="020B0602030504020204" pitchFamily="34" charset="0"/>
                        </a:rPr>
                        <a:t>D</a:t>
                      </a:r>
                      <a:r>
                        <a:rPr lang="en-GB" sz="900">
                          <a:effectLst/>
                          <a:latin typeface="Lucida Sans Unicode" panose="020B0602030504020204" pitchFamily="34" charset="0"/>
                        </a:rPr>
                        <a:t>eliberative process</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EFECE4"/>
                    </a:solidFill>
                  </a:tcPr>
                </a:tc>
                <a:tc>
                  <a:txBody>
                    <a:bodyPr/>
                    <a:lstStyle/>
                    <a:p>
                      <a:pPr fontAlgn="t"/>
                      <a:r>
                        <a:rPr lang="en-GB" sz="900">
                          <a:effectLst/>
                          <a:latin typeface="Lucida Sans Unicode" panose="020B0602030504020204" pitchFamily="34" charset="0"/>
                        </a:rPr>
                        <a:t>What kind of outcomes should I produce (or try to produce)?</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EFECE4"/>
                    </a:solidFill>
                  </a:tcPr>
                </a:tc>
                <a:tc>
                  <a:txBody>
                    <a:bodyPr/>
                    <a:lstStyle/>
                    <a:p>
                      <a:pPr fontAlgn="t"/>
                      <a:r>
                        <a:rPr lang="en-GB" sz="900">
                          <a:effectLst/>
                          <a:latin typeface="Lucida Sans Unicode" panose="020B0602030504020204" pitchFamily="34" charset="0"/>
                        </a:rPr>
                        <a:t>What are my obligations in this situation, and what are the things I should never do?</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EFECE4"/>
                    </a:solidFill>
                  </a:tcPr>
                </a:tc>
                <a:tc>
                  <a:txBody>
                    <a:bodyPr/>
                    <a:lstStyle/>
                    <a:p>
                      <a:pPr fontAlgn="t"/>
                      <a:r>
                        <a:rPr lang="en-GB" sz="900">
                          <a:effectLst/>
                          <a:latin typeface="Lucida Sans Unicode" panose="020B0602030504020204" pitchFamily="34" charset="0"/>
                        </a:rPr>
                        <a:t>What kind of person should I be (or try to be), and what will my actions show about my character?</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EFECE4"/>
                    </a:solidFill>
                  </a:tcPr>
                </a:tc>
                <a:extLst>
                  <a:ext uri="{0D108BD9-81ED-4DB2-BD59-A6C34878D82A}">
                    <a16:rowId xmlns:a16="http://schemas.microsoft.com/office/drawing/2014/main" val="4167878590"/>
                  </a:ext>
                </a:extLst>
              </a:tr>
              <a:tr h="1376444">
                <a:tc>
                  <a:txBody>
                    <a:bodyPr/>
                    <a:lstStyle/>
                    <a:p>
                      <a:pPr fontAlgn="t"/>
                      <a:r>
                        <a:rPr lang="en-GB" sz="900" b="1">
                          <a:effectLst/>
                          <a:latin typeface="Lucida Sans Unicode" panose="020B0602030504020204" pitchFamily="34" charset="0"/>
                        </a:rPr>
                        <a:t>Focus</a:t>
                      </a:r>
                      <a:endParaRPr lang="en-GB" sz="900">
                        <a:effectLst/>
                        <a:latin typeface="Lucida Sans Unicode" panose="020B0602030504020204" pitchFamily="34" charset="0"/>
                      </a:endParaRP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a:effectLst/>
                          <a:latin typeface="Lucida Sans Unicode" panose="020B0602030504020204" pitchFamily="34" charset="0"/>
                        </a:rPr>
                        <a:t>Directs attention to the future effects of an action, for all people who will be directly or indirectly affected by the action.</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a:effectLst/>
                          <a:latin typeface="Lucida Sans Unicode" panose="020B0602030504020204" pitchFamily="34" charset="0"/>
                        </a:rPr>
                        <a:t>Directs attention to the duties that exist prior to the situation and determines obligations.</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a:effectLst/>
                          <a:latin typeface="Lucida Sans Unicode" panose="020B0602030504020204" pitchFamily="34" charset="0"/>
                        </a:rPr>
                        <a:t>Attempts to discern character traits (virtues and vices) that are, or could be, motivating the people involved in the situation.</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extLst>
                  <a:ext uri="{0D108BD9-81ED-4DB2-BD59-A6C34878D82A}">
                    <a16:rowId xmlns:a16="http://schemas.microsoft.com/office/drawing/2014/main" val="2230911389"/>
                  </a:ext>
                </a:extLst>
              </a:tr>
              <a:tr h="1110035">
                <a:tc>
                  <a:txBody>
                    <a:bodyPr/>
                    <a:lstStyle/>
                    <a:p>
                      <a:pPr fontAlgn="t"/>
                      <a:r>
                        <a:rPr lang="en-GB" sz="900" b="1">
                          <a:effectLst/>
                          <a:latin typeface="Lucida Sans Unicode" panose="020B0602030504020204" pitchFamily="34" charset="0"/>
                        </a:rPr>
                        <a:t>Definition of Ethical Conduct</a:t>
                      </a:r>
                      <a:endParaRPr lang="en-GB" sz="900">
                        <a:effectLst/>
                        <a:latin typeface="Lucida Sans Unicode" panose="020B0602030504020204" pitchFamily="34" charset="0"/>
                      </a:endParaRP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EFECE4"/>
                    </a:solidFill>
                  </a:tcPr>
                </a:tc>
                <a:tc>
                  <a:txBody>
                    <a:bodyPr/>
                    <a:lstStyle/>
                    <a:p>
                      <a:pPr fontAlgn="t"/>
                      <a:r>
                        <a:rPr lang="en-GB" sz="900">
                          <a:effectLst/>
                          <a:latin typeface="Lucida Sans Unicode" panose="020B0602030504020204" pitchFamily="34" charset="0"/>
                        </a:rPr>
                        <a:t>Ethical conduct is the action that will achieve the best consequences.</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EFECE4"/>
                    </a:solidFill>
                  </a:tcPr>
                </a:tc>
                <a:tc>
                  <a:txBody>
                    <a:bodyPr/>
                    <a:lstStyle/>
                    <a:p>
                      <a:pPr fontAlgn="t"/>
                      <a:r>
                        <a:rPr lang="en-GB" sz="900">
                          <a:effectLst/>
                          <a:latin typeface="Lucida Sans Unicode" panose="020B0602030504020204" pitchFamily="34" charset="0"/>
                        </a:rPr>
                        <a:t>Ethical conduct involves always doing the right thing: never failing to do one's duty.</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EFECE4"/>
                    </a:solidFill>
                  </a:tcPr>
                </a:tc>
                <a:tc>
                  <a:txBody>
                    <a:bodyPr/>
                    <a:lstStyle/>
                    <a:p>
                      <a:pPr fontAlgn="t"/>
                      <a:r>
                        <a:rPr lang="en-GB" sz="900">
                          <a:effectLst/>
                          <a:latin typeface="Lucida Sans Unicode" panose="020B0602030504020204" pitchFamily="34" charset="0"/>
                        </a:rPr>
                        <a:t>Ethical conduct is whatever a fully virtuous person would do in the circumstances.</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EFECE4"/>
                    </a:solidFill>
                  </a:tcPr>
                </a:tc>
                <a:extLst>
                  <a:ext uri="{0D108BD9-81ED-4DB2-BD59-A6C34878D82A}">
                    <a16:rowId xmlns:a16="http://schemas.microsoft.com/office/drawing/2014/main" val="3243368067"/>
                  </a:ext>
                </a:extLst>
              </a:tr>
              <a:tr h="444014">
                <a:tc>
                  <a:txBody>
                    <a:bodyPr/>
                    <a:lstStyle/>
                    <a:p>
                      <a:pPr fontAlgn="t"/>
                      <a:r>
                        <a:rPr lang="en-GB" sz="900" b="1">
                          <a:effectLst/>
                          <a:latin typeface="Lucida Sans Unicode" panose="020B0602030504020204" pitchFamily="34" charset="0"/>
                        </a:rPr>
                        <a:t>Motivation</a:t>
                      </a:r>
                      <a:endParaRPr lang="en-GB" sz="900">
                        <a:effectLst/>
                        <a:latin typeface="Lucida Sans Unicode" panose="020B0602030504020204" pitchFamily="34" charset="0"/>
                      </a:endParaRP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a:effectLst/>
                          <a:latin typeface="Lucida Sans Unicode" panose="020B0602030504020204" pitchFamily="34" charset="0"/>
                        </a:rPr>
                        <a:t>Aim is to produce the most good.</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a:effectLst/>
                          <a:latin typeface="Lucida Sans Unicode" panose="020B0602030504020204" pitchFamily="34" charset="0"/>
                        </a:rPr>
                        <a:t>Aim is to perform the right action.</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tc>
                  <a:txBody>
                    <a:bodyPr/>
                    <a:lstStyle/>
                    <a:p>
                      <a:pPr fontAlgn="t"/>
                      <a:r>
                        <a:rPr lang="en-GB" sz="900" dirty="0">
                          <a:effectLst/>
                          <a:latin typeface="Lucida Sans Unicode" panose="020B0602030504020204" pitchFamily="34" charset="0"/>
                        </a:rPr>
                        <a:t>Aim is to develop one’s character.</a:t>
                      </a:r>
                    </a:p>
                  </a:txBody>
                  <a:tcPr marL="44401" marR="44401" marT="22201" marB="22201">
                    <a:lnL w="12700" cap="flat" cmpd="sng" algn="ctr">
                      <a:solidFill>
                        <a:srgbClr val="D7D5D3"/>
                      </a:solidFill>
                      <a:prstDash val="solid"/>
                      <a:round/>
                      <a:headEnd type="none" w="med" len="med"/>
                      <a:tailEnd type="none" w="med" len="med"/>
                    </a:lnL>
                    <a:lnR w="12700" cap="flat" cmpd="sng" algn="ctr">
                      <a:solidFill>
                        <a:srgbClr val="D7D5D3"/>
                      </a:solidFill>
                      <a:prstDash val="solid"/>
                      <a:round/>
                      <a:headEnd type="none" w="med" len="med"/>
                      <a:tailEnd type="none" w="med" len="med"/>
                    </a:lnR>
                    <a:lnT w="12700" cap="flat" cmpd="sng" algn="ctr">
                      <a:solidFill>
                        <a:srgbClr val="D7D5D3"/>
                      </a:solidFill>
                      <a:prstDash val="solid"/>
                      <a:round/>
                      <a:headEnd type="none" w="med" len="med"/>
                      <a:tailEnd type="none" w="med" len="med"/>
                    </a:lnT>
                    <a:lnB w="12700" cap="flat" cmpd="sng" algn="ctr">
                      <a:solidFill>
                        <a:srgbClr val="D7D5D3"/>
                      </a:solidFill>
                      <a:prstDash val="solid"/>
                      <a:round/>
                      <a:headEnd type="none" w="med" len="med"/>
                      <a:tailEnd type="none" w="med" len="med"/>
                    </a:lnB>
                    <a:solidFill>
                      <a:srgbClr val="FFFFFF"/>
                    </a:solidFill>
                  </a:tcPr>
                </a:tc>
                <a:extLst>
                  <a:ext uri="{0D108BD9-81ED-4DB2-BD59-A6C34878D82A}">
                    <a16:rowId xmlns:a16="http://schemas.microsoft.com/office/drawing/2014/main" val="2906088429"/>
                  </a:ext>
                </a:extLst>
              </a:tr>
            </a:tbl>
          </a:graphicData>
        </a:graphic>
      </p:graphicFrame>
    </p:spTree>
    <p:extLst>
      <p:ext uri="{BB962C8B-B14F-4D97-AF65-F5344CB8AC3E}">
        <p14:creationId xmlns:p14="http://schemas.microsoft.com/office/powerpoint/2010/main" val="39735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6AEE-126F-48B2-880B-ACD7BCD451AC}"/>
              </a:ext>
            </a:extLst>
          </p:cNvPr>
          <p:cNvSpPr>
            <a:spLocks noGrp="1"/>
          </p:cNvSpPr>
          <p:nvPr>
            <p:ph type="title"/>
          </p:nvPr>
        </p:nvSpPr>
        <p:spPr/>
        <p:txBody>
          <a:bodyPr/>
          <a:lstStyle/>
          <a:p>
            <a:r>
              <a:rPr lang="en-GB" dirty="0"/>
              <a:t>PREVENT</a:t>
            </a:r>
          </a:p>
        </p:txBody>
      </p:sp>
      <p:sp>
        <p:nvSpPr>
          <p:cNvPr id="3" name="Content Placeholder 2">
            <a:extLst>
              <a:ext uri="{FF2B5EF4-FFF2-40B4-BE49-F238E27FC236}">
                <a16:creationId xmlns:a16="http://schemas.microsoft.com/office/drawing/2014/main" id="{E3521AB2-7C67-4B09-A2C9-10A1812C3211}"/>
              </a:ext>
            </a:extLst>
          </p:cNvPr>
          <p:cNvSpPr>
            <a:spLocks noGrp="1"/>
          </p:cNvSpPr>
          <p:nvPr>
            <p:ph idx="1"/>
          </p:nvPr>
        </p:nvSpPr>
        <p:spPr/>
        <p:txBody>
          <a:bodyPr/>
          <a:lstStyle/>
          <a:p>
            <a:r>
              <a:rPr lang="en-GB" dirty="0"/>
              <a:t>A legal obligation to reduce risks of radicalisation…</a:t>
            </a:r>
          </a:p>
          <a:p>
            <a:r>
              <a:rPr lang="en-GB" dirty="0"/>
              <a:t>But also institutional duties to support academic freedoms</a:t>
            </a:r>
          </a:p>
          <a:p>
            <a:r>
              <a:rPr lang="en-GB" dirty="0"/>
              <a:t>Please note the statement on the BB assessment</a:t>
            </a:r>
          </a:p>
          <a:p>
            <a:pPr lvl="1"/>
            <a:r>
              <a:rPr lang="en-GB" dirty="0"/>
              <a:t>If you are looking things up for coursework which</a:t>
            </a:r>
            <a:br>
              <a:rPr lang="en-GB" dirty="0"/>
            </a:br>
            <a:r>
              <a:rPr lang="en-GB" dirty="0"/>
              <a:t>may “attract the interest” of the security services, </a:t>
            </a:r>
            <a:br>
              <a:rPr lang="en-GB" dirty="0"/>
            </a:br>
            <a:r>
              <a:rPr lang="en-GB" dirty="0"/>
              <a:t>you MUST let me know, and only do those searches </a:t>
            </a:r>
            <a:br>
              <a:rPr lang="en-GB" dirty="0"/>
            </a:br>
            <a:r>
              <a:rPr lang="en-GB" dirty="0"/>
              <a:t>on university computers/network.  </a:t>
            </a:r>
            <a:br>
              <a:rPr lang="en-GB" dirty="0"/>
            </a:br>
            <a:br>
              <a:rPr lang="en-GB" dirty="0"/>
            </a:br>
            <a:r>
              <a:rPr lang="en-GB" dirty="0"/>
              <a:t>This is for your own protection.</a:t>
            </a:r>
          </a:p>
          <a:p>
            <a:endParaRPr lang="en-GB" dirty="0"/>
          </a:p>
        </p:txBody>
      </p:sp>
    </p:spTree>
    <p:extLst>
      <p:ext uri="{BB962C8B-B14F-4D97-AF65-F5344CB8AC3E}">
        <p14:creationId xmlns:p14="http://schemas.microsoft.com/office/powerpoint/2010/main" val="274717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DBB4-A227-4D1B-9DE8-31D448B56A80}"/>
              </a:ext>
            </a:extLst>
          </p:cNvPr>
          <p:cNvSpPr>
            <a:spLocks noGrp="1"/>
          </p:cNvSpPr>
          <p:nvPr>
            <p:ph type="title"/>
          </p:nvPr>
        </p:nvSpPr>
        <p:spPr/>
        <p:txBody>
          <a:bodyPr/>
          <a:lstStyle/>
          <a:p>
            <a:r>
              <a:rPr lang="en-GB" dirty="0"/>
              <a:t>A word on Rights</a:t>
            </a:r>
          </a:p>
        </p:txBody>
      </p:sp>
      <p:sp>
        <p:nvSpPr>
          <p:cNvPr id="3" name="Content Placeholder 2">
            <a:extLst>
              <a:ext uri="{FF2B5EF4-FFF2-40B4-BE49-F238E27FC236}">
                <a16:creationId xmlns:a16="http://schemas.microsoft.com/office/drawing/2014/main" id="{E34E3D82-42D6-4F1C-9696-5CEB927C4176}"/>
              </a:ext>
            </a:extLst>
          </p:cNvPr>
          <p:cNvSpPr>
            <a:spLocks noGrp="1"/>
          </p:cNvSpPr>
          <p:nvPr>
            <p:ph idx="1"/>
          </p:nvPr>
        </p:nvSpPr>
        <p:spPr/>
        <p:txBody>
          <a:bodyPr/>
          <a:lstStyle/>
          <a:p>
            <a:r>
              <a:rPr lang="en-GB" dirty="0"/>
              <a:t>Human rights, and other legal rights are not necessarily ‘fundamental’</a:t>
            </a:r>
          </a:p>
          <a:p>
            <a:r>
              <a:rPr lang="en-GB" dirty="0"/>
              <a:t>Your right to freedom of expression only extends as far as it is not impinging on other people’s rights, for example</a:t>
            </a:r>
          </a:p>
          <a:p>
            <a:pPr lvl="1"/>
            <a:r>
              <a:rPr lang="en-GB" dirty="0"/>
              <a:t>And only defends your right to express yourself from Government intervention</a:t>
            </a:r>
          </a:p>
          <a:p>
            <a:r>
              <a:rPr lang="en-GB" dirty="0"/>
              <a:t>Rights are different in different countries.</a:t>
            </a:r>
          </a:p>
          <a:p>
            <a:r>
              <a:rPr lang="en-GB" dirty="0"/>
              <a:t>It is unclear what Rights you will have in UK</a:t>
            </a:r>
            <a:br>
              <a:rPr lang="en-GB" dirty="0"/>
            </a:br>
            <a:r>
              <a:rPr lang="en-GB" dirty="0"/>
              <a:t>after full Brexit kicks in.</a:t>
            </a:r>
          </a:p>
        </p:txBody>
      </p:sp>
    </p:spTree>
    <p:extLst>
      <p:ext uri="{BB962C8B-B14F-4D97-AF65-F5344CB8AC3E}">
        <p14:creationId xmlns:p14="http://schemas.microsoft.com/office/powerpoint/2010/main" val="83408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A665-5481-47C6-B64A-B66115E2FEF0}"/>
              </a:ext>
            </a:extLst>
          </p:cNvPr>
          <p:cNvSpPr>
            <a:spLocks noGrp="1"/>
          </p:cNvSpPr>
          <p:nvPr>
            <p:ph type="title"/>
          </p:nvPr>
        </p:nvSpPr>
        <p:spPr/>
        <p:txBody>
          <a:bodyPr/>
          <a:lstStyle/>
          <a:p>
            <a:r>
              <a:rPr lang="en-GB" dirty="0"/>
              <a:t>A word on “politics”</a:t>
            </a:r>
          </a:p>
        </p:txBody>
      </p:sp>
      <p:sp>
        <p:nvSpPr>
          <p:cNvPr id="3" name="Content Placeholder 2">
            <a:extLst>
              <a:ext uri="{FF2B5EF4-FFF2-40B4-BE49-F238E27FC236}">
                <a16:creationId xmlns:a16="http://schemas.microsoft.com/office/drawing/2014/main" id="{CE08F572-EAC4-4A46-9F49-34E12CEC01B6}"/>
              </a:ext>
            </a:extLst>
          </p:cNvPr>
          <p:cNvSpPr>
            <a:spLocks noGrp="1"/>
          </p:cNvSpPr>
          <p:nvPr>
            <p:ph idx="1"/>
          </p:nvPr>
        </p:nvSpPr>
        <p:spPr/>
        <p:txBody>
          <a:bodyPr>
            <a:normAutofit lnSpcReduction="10000"/>
          </a:bodyPr>
          <a:lstStyle/>
          <a:p>
            <a:r>
              <a:rPr lang="en-GB" dirty="0"/>
              <a:t>We have political processes to create laws</a:t>
            </a:r>
          </a:p>
          <a:p>
            <a:r>
              <a:rPr lang="en-GB" dirty="0"/>
              <a:t>We enforce laws based on political priorities</a:t>
            </a:r>
          </a:p>
          <a:p>
            <a:r>
              <a:rPr lang="en-GB" dirty="0"/>
              <a:t>Anything to do with society is inherently political</a:t>
            </a:r>
          </a:p>
          <a:p>
            <a:r>
              <a:rPr lang="en-GB" dirty="0"/>
              <a:t>A political ‘leaning’ is unavoidable</a:t>
            </a:r>
          </a:p>
          <a:p>
            <a:pPr lvl="1"/>
            <a:r>
              <a:rPr lang="en-GB" dirty="0"/>
              <a:t>But so you can be aware of mine and interpret</a:t>
            </a:r>
            <a:br>
              <a:rPr lang="en-GB" dirty="0"/>
            </a:br>
            <a:r>
              <a:rPr lang="en-GB" dirty="0"/>
              <a:t>accordingly, I am, probably, an</a:t>
            </a:r>
            <a:br>
              <a:rPr lang="en-GB" dirty="0"/>
            </a:br>
            <a:r>
              <a:rPr lang="en-GB" dirty="0"/>
              <a:t>Anarcho-parliamentarian-social-democratic-monarchist</a:t>
            </a:r>
            <a:br>
              <a:rPr lang="en-GB" dirty="0"/>
            </a:br>
            <a:r>
              <a:rPr lang="en-GB" dirty="0"/>
              <a:t>and I don’t expect anyone else to be!</a:t>
            </a:r>
          </a:p>
          <a:p>
            <a:pPr lvl="1"/>
            <a:r>
              <a:rPr lang="en-GB" dirty="0"/>
              <a:t>Your politics do not impact your marks</a:t>
            </a:r>
          </a:p>
          <a:p>
            <a:pPr lvl="1"/>
            <a:r>
              <a:rPr lang="en-GB" dirty="0"/>
              <a:t>Your ability to base logical arguments on sound,</a:t>
            </a:r>
            <a:br>
              <a:rPr lang="en-GB" dirty="0"/>
            </a:br>
            <a:r>
              <a:rPr lang="en-GB" dirty="0"/>
              <a:t>well-referenced sources, does.</a:t>
            </a:r>
          </a:p>
          <a:p>
            <a:endParaRPr lang="en-GB" dirty="0"/>
          </a:p>
        </p:txBody>
      </p:sp>
    </p:spTree>
    <p:extLst>
      <p:ext uri="{BB962C8B-B14F-4D97-AF65-F5344CB8AC3E}">
        <p14:creationId xmlns:p14="http://schemas.microsoft.com/office/powerpoint/2010/main" val="419001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BAD8-A7C8-4587-B60A-3B679C06C7D7}"/>
              </a:ext>
            </a:extLst>
          </p:cNvPr>
          <p:cNvSpPr>
            <a:spLocks noGrp="1"/>
          </p:cNvSpPr>
          <p:nvPr>
            <p:ph type="title"/>
          </p:nvPr>
        </p:nvSpPr>
        <p:spPr/>
        <p:txBody>
          <a:bodyPr/>
          <a:lstStyle/>
          <a:p>
            <a:r>
              <a:rPr lang="en-GB" dirty="0"/>
              <a:t>Ethical or not?</a:t>
            </a:r>
          </a:p>
        </p:txBody>
      </p:sp>
      <p:sp>
        <p:nvSpPr>
          <p:cNvPr id="3" name="Content Placeholder 2">
            <a:extLst>
              <a:ext uri="{FF2B5EF4-FFF2-40B4-BE49-F238E27FC236}">
                <a16:creationId xmlns:a16="http://schemas.microsoft.com/office/drawing/2014/main" id="{88677B1E-FCA6-47B7-AAB4-1D1F617AAE4B}"/>
              </a:ext>
            </a:extLst>
          </p:cNvPr>
          <p:cNvSpPr>
            <a:spLocks noGrp="1"/>
          </p:cNvSpPr>
          <p:nvPr>
            <p:ph idx="1"/>
          </p:nvPr>
        </p:nvSpPr>
        <p:spPr/>
        <p:txBody>
          <a:bodyPr/>
          <a:lstStyle/>
          <a:p>
            <a:r>
              <a:rPr lang="en-GB" dirty="0"/>
              <a:t>Software to:</a:t>
            </a:r>
          </a:p>
          <a:p>
            <a:pPr lvl="1"/>
            <a:r>
              <a:rPr lang="en-GB" dirty="0"/>
              <a:t>Launch denial of service attacks against others</a:t>
            </a:r>
          </a:p>
          <a:p>
            <a:pPr lvl="1"/>
            <a:r>
              <a:rPr lang="en-GB" dirty="0"/>
              <a:t>Subtly alter messages on social media feeds</a:t>
            </a:r>
          </a:p>
          <a:p>
            <a:pPr lvl="1"/>
            <a:r>
              <a:rPr lang="en-GB" dirty="0"/>
              <a:t>Improve car exhaust emissions when under test</a:t>
            </a:r>
          </a:p>
          <a:p>
            <a:pPr lvl="1"/>
            <a:r>
              <a:rPr lang="en-GB" dirty="0"/>
              <a:t>Write programs from a test suite</a:t>
            </a:r>
          </a:p>
          <a:p>
            <a:pPr lvl="1"/>
            <a:r>
              <a:rPr lang="en-GB" dirty="0"/>
              <a:t>Flag people up as suspects based on appearance</a:t>
            </a:r>
          </a:p>
          <a:p>
            <a:pPr lvl="1"/>
            <a:r>
              <a:rPr lang="en-GB" dirty="0"/>
              <a:t>Adjust pupils’ marks based on their school</a:t>
            </a:r>
          </a:p>
          <a:p>
            <a:pPr lvl="1"/>
            <a:r>
              <a:rPr lang="en-GB" dirty="0"/>
              <a:t>Detect plagiarism</a:t>
            </a:r>
          </a:p>
          <a:p>
            <a:pPr lvl="1"/>
            <a:r>
              <a:rPr lang="en-GB" dirty="0"/>
              <a:t>Decompile other people’s programs</a:t>
            </a:r>
          </a:p>
          <a:p>
            <a:pPr lvl="1"/>
            <a:r>
              <a:rPr lang="en-GB" dirty="0"/>
              <a:t>Automatically generate essays</a:t>
            </a:r>
          </a:p>
          <a:p>
            <a:pPr lvl="1"/>
            <a:endParaRPr lang="en-GB" dirty="0"/>
          </a:p>
        </p:txBody>
      </p:sp>
    </p:spTree>
    <p:extLst>
      <p:ext uri="{BB962C8B-B14F-4D97-AF65-F5344CB8AC3E}">
        <p14:creationId xmlns:p14="http://schemas.microsoft.com/office/powerpoint/2010/main" val="184393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7CF1-D5AA-44D3-BED3-FF849F5B514F}"/>
              </a:ext>
            </a:extLst>
          </p:cNvPr>
          <p:cNvSpPr>
            <a:spLocks noGrp="1"/>
          </p:cNvSpPr>
          <p:nvPr>
            <p:ph type="title"/>
          </p:nvPr>
        </p:nvSpPr>
        <p:spPr/>
        <p:txBody>
          <a:bodyPr/>
          <a:lstStyle/>
          <a:p>
            <a:r>
              <a:rPr lang="en-GB" dirty="0"/>
              <a:t>Collecting human data or not?</a:t>
            </a:r>
          </a:p>
        </p:txBody>
      </p:sp>
      <p:sp>
        <p:nvSpPr>
          <p:cNvPr id="3" name="Content Placeholder 2">
            <a:extLst>
              <a:ext uri="{FF2B5EF4-FFF2-40B4-BE49-F238E27FC236}">
                <a16:creationId xmlns:a16="http://schemas.microsoft.com/office/drawing/2014/main" id="{DE1B7E1B-E454-475E-AC5E-B55BC8E3919C}"/>
              </a:ext>
            </a:extLst>
          </p:cNvPr>
          <p:cNvSpPr>
            <a:spLocks noGrp="1"/>
          </p:cNvSpPr>
          <p:nvPr>
            <p:ph idx="1"/>
          </p:nvPr>
        </p:nvSpPr>
        <p:spPr/>
        <p:txBody>
          <a:bodyPr/>
          <a:lstStyle/>
          <a:p>
            <a:r>
              <a:rPr lang="en-GB" dirty="0"/>
              <a:t>Observing users’ behaviour when using program</a:t>
            </a:r>
          </a:p>
          <a:p>
            <a:r>
              <a:rPr lang="en-GB" dirty="0"/>
              <a:t>Observing program’s behaviour when using program</a:t>
            </a:r>
          </a:p>
          <a:p>
            <a:r>
              <a:rPr lang="en-GB" dirty="0"/>
              <a:t>Asking user how they feel about the software</a:t>
            </a:r>
          </a:p>
          <a:p>
            <a:r>
              <a:rPr lang="en-GB" dirty="0"/>
              <a:t>Asking the user if the software meets a requirement</a:t>
            </a:r>
          </a:p>
          <a:p>
            <a:r>
              <a:rPr lang="en-GB" dirty="0"/>
              <a:t>Asking the user’s gender</a:t>
            </a:r>
          </a:p>
          <a:p>
            <a:r>
              <a:rPr lang="en-GB" dirty="0"/>
              <a:t>Collecting height and weight information</a:t>
            </a:r>
          </a:p>
          <a:p>
            <a:endParaRPr lang="en-GB" dirty="0"/>
          </a:p>
          <a:p>
            <a:pPr lvl="1"/>
            <a:r>
              <a:rPr lang="en-GB" dirty="0"/>
              <a:t>And many others!</a:t>
            </a:r>
          </a:p>
          <a:p>
            <a:endParaRPr lang="en-GB" dirty="0"/>
          </a:p>
        </p:txBody>
      </p:sp>
    </p:spTree>
    <p:extLst>
      <p:ext uri="{BB962C8B-B14F-4D97-AF65-F5344CB8AC3E}">
        <p14:creationId xmlns:p14="http://schemas.microsoft.com/office/powerpoint/2010/main" val="5517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FE6E-7531-458B-A5FA-CF84CEEA5E14}"/>
              </a:ext>
            </a:extLst>
          </p:cNvPr>
          <p:cNvSpPr>
            <a:spLocks noGrp="1"/>
          </p:cNvSpPr>
          <p:nvPr>
            <p:ph type="title"/>
          </p:nvPr>
        </p:nvSpPr>
        <p:spPr/>
        <p:txBody>
          <a:bodyPr/>
          <a:lstStyle/>
          <a:p>
            <a:r>
              <a:rPr lang="en-GB" dirty="0"/>
              <a:t>First of all, let me introduce myself</a:t>
            </a:r>
          </a:p>
        </p:txBody>
      </p:sp>
      <p:sp>
        <p:nvSpPr>
          <p:cNvPr id="3" name="Content Placeholder 2">
            <a:extLst>
              <a:ext uri="{FF2B5EF4-FFF2-40B4-BE49-F238E27FC236}">
                <a16:creationId xmlns:a16="http://schemas.microsoft.com/office/drawing/2014/main" id="{EF66D833-BC6B-4118-BB21-B3EF6B833CCA}"/>
              </a:ext>
            </a:extLst>
          </p:cNvPr>
          <p:cNvSpPr>
            <a:spLocks noGrp="1"/>
          </p:cNvSpPr>
          <p:nvPr>
            <p:ph idx="1"/>
          </p:nvPr>
        </p:nvSpPr>
        <p:spPr/>
        <p:txBody>
          <a:bodyPr>
            <a:normAutofit fontScale="92500" lnSpcReduction="10000"/>
          </a:bodyPr>
          <a:lstStyle/>
          <a:p>
            <a:r>
              <a:rPr lang="en-GB" dirty="0"/>
              <a:t>Dr Pat Parslow </a:t>
            </a:r>
          </a:p>
          <a:p>
            <a:pPr lvl="1"/>
            <a:r>
              <a:rPr lang="en-GB" dirty="0"/>
              <a:t>(call me Pat, unless it is formal, in which case Dr Parslow)</a:t>
            </a:r>
          </a:p>
          <a:p>
            <a:pPr lvl="1"/>
            <a:r>
              <a:rPr lang="en-GB" dirty="0"/>
              <a:t>Industry experience as software developer, software engineer, software training professional, IT support (and various other things!)</a:t>
            </a:r>
          </a:p>
          <a:p>
            <a:pPr lvl="1"/>
            <a:r>
              <a:rPr lang="en-GB" dirty="0"/>
              <a:t>I teach Software Engineering (part 1), Software  Quality and Testing (part 2), and Social, Legal and Ethical Aspects of Computer Science (part 3).</a:t>
            </a:r>
          </a:p>
          <a:p>
            <a:pPr lvl="1"/>
            <a:endParaRPr lang="en-GB" dirty="0"/>
          </a:p>
          <a:p>
            <a:r>
              <a:rPr lang="en-GB" dirty="0"/>
              <a:t>Contacting me</a:t>
            </a:r>
          </a:p>
          <a:p>
            <a:pPr lvl="1"/>
            <a:r>
              <a:rPr lang="en-GB" dirty="0"/>
              <a:t>Email is generally best (</a:t>
            </a:r>
            <a:r>
              <a:rPr lang="en-GB" dirty="0">
                <a:hlinkClick r:id="rId3"/>
              </a:rPr>
              <a:t>p.parslow@reading.ac.uk</a:t>
            </a:r>
            <a:r>
              <a:rPr lang="en-GB" dirty="0"/>
              <a:t>)</a:t>
            </a:r>
          </a:p>
          <a:p>
            <a:pPr lvl="1"/>
            <a:r>
              <a:rPr lang="en-GB" dirty="0"/>
              <a:t>“Dear Pat,”  “Hi Pat,”  or even just “Pat,” but </a:t>
            </a:r>
            <a:r>
              <a:rPr lang="en-GB" i="1" dirty="0"/>
              <a:t>not</a:t>
            </a:r>
            <a:r>
              <a:rPr lang="en-GB" dirty="0"/>
              <a:t> </a:t>
            </a:r>
            <a:br>
              <a:rPr lang="en-GB" dirty="0"/>
            </a:br>
            <a:r>
              <a:rPr lang="en-GB" dirty="0"/>
              <a:t>“Hey” or “Hey Pat,”.</a:t>
            </a:r>
          </a:p>
          <a:p>
            <a:pPr lvl="1"/>
            <a:r>
              <a:rPr lang="en-GB" dirty="0"/>
              <a:t>Happy to have Teams meetings with you </a:t>
            </a:r>
            <a:br>
              <a:rPr lang="en-GB" dirty="0"/>
            </a:br>
            <a:r>
              <a:rPr lang="en-GB" dirty="0"/>
              <a:t>(individually, or in small groups)</a:t>
            </a:r>
          </a:p>
        </p:txBody>
      </p:sp>
    </p:spTree>
    <p:extLst>
      <p:ext uri="{BB962C8B-B14F-4D97-AF65-F5344CB8AC3E}">
        <p14:creationId xmlns:p14="http://schemas.microsoft.com/office/powerpoint/2010/main" val="344870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B18E-CE75-45A5-8EC3-A948A7CA0F2B}"/>
              </a:ext>
            </a:extLst>
          </p:cNvPr>
          <p:cNvSpPr>
            <a:spLocks noGrp="1"/>
          </p:cNvSpPr>
          <p:nvPr>
            <p:ph type="title"/>
          </p:nvPr>
        </p:nvSpPr>
        <p:spPr/>
        <p:txBody>
          <a:bodyPr/>
          <a:lstStyle/>
          <a:p>
            <a:r>
              <a:rPr lang="en-GB" dirty="0"/>
              <a:t>I look like this…</a:t>
            </a:r>
          </a:p>
        </p:txBody>
      </p:sp>
      <p:pic>
        <p:nvPicPr>
          <p:cNvPr id="1026" name="Picture 2">
            <a:extLst>
              <a:ext uri="{FF2B5EF4-FFF2-40B4-BE49-F238E27FC236}">
                <a16:creationId xmlns:a16="http://schemas.microsoft.com/office/drawing/2014/main" id="{290E914C-4DCD-4379-962A-9FF16EC9C3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5691" y="1443884"/>
            <a:ext cx="3093663" cy="2320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55788F-D6BC-4980-80B4-B900A8DE189B}"/>
              </a:ext>
            </a:extLst>
          </p:cNvPr>
          <p:cNvSpPr txBox="1"/>
          <p:nvPr/>
        </p:nvSpPr>
        <p:spPr>
          <a:xfrm>
            <a:off x="4376691" y="2077375"/>
            <a:ext cx="1956369" cy="369332"/>
          </a:xfrm>
          <a:prstGeom prst="rect">
            <a:avLst/>
          </a:prstGeom>
          <a:noFill/>
        </p:spPr>
        <p:txBody>
          <a:bodyPr wrap="none" rtlCol="0">
            <a:spAutoFit/>
          </a:bodyPr>
          <a:lstStyle/>
          <a:p>
            <a:r>
              <a:rPr lang="en-GB" dirty="0">
                <a:solidFill>
                  <a:schemeClr val="accent6">
                    <a:lumMod val="75000"/>
                  </a:schemeClr>
                </a:solidFill>
              </a:rPr>
              <a:t>Or sometimes this</a:t>
            </a:r>
          </a:p>
        </p:txBody>
      </p:sp>
      <p:pic>
        <p:nvPicPr>
          <p:cNvPr id="1028" name="Picture 4">
            <a:extLst>
              <a:ext uri="{FF2B5EF4-FFF2-40B4-BE49-F238E27FC236}">
                <a16:creationId xmlns:a16="http://schemas.microsoft.com/office/drawing/2014/main" id="{6F242C90-111A-4BEF-8702-0563A6F8F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061" y="1443884"/>
            <a:ext cx="1789588" cy="23861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A009F4-8207-4A71-9DF8-A62BAAC63021}"/>
              </a:ext>
            </a:extLst>
          </p:cNvPr>
          <p:cNvSpPr txBox="1"/>
          <p:nvPr/>
        </p:nvSpPr>
        <p:spPr>
          <a:xfrm>
            <a:off x="975691" y="4314548"/>
            <a:ext cx="6528197" cy="1477328"/>
          </a:xfrm>
          <a:prstGeom prst="rect">
            <a:avLst/>
          </a:prstGeom>
          <a:noFill/>
        </p:spPr>
        <p:txBody>
          <a:bodyPr wrap="none" rtlCol="0">
            <a:spAutoFit/>
          </a:bodyPr>
          <a:lstStyle/>
          <a:p>
            <a:r>
              <a:rPr lang="en-GB" dirty="0">
                <a:solidFill>
                  <a:schemeClr val="accent6">
                    <a:lumMod val="75000"/>
                  </a:schemeClr>
                </a:solidFill>
              </a:rPr>
              <a:t>But mainly in these slides I will, perhaps inexplicably*, look like this:</a:t>
            </a:r>
            <a:br>
              <a:rPr lang="en-GB" dirty="0">
                <a:solidFill>
                  <a:schemeClr val="accent6">
                    <a:lumMod val="75000"/>
                  </a:schemeClr>
                </a:solidFill>
              </a:rPr>
            </a:br>
            <a:br>
              <a:rPr lang="en-GB" dirty="0">
                <a:solidFill>
                  <a:schemeClr val="accent6">
                    <a:lumMod val="75000"/>
                  </a:schemeClr>
                </a:solidFill>
              </a:rPr>
            </a:br>
            <a:br>
              <a:rPr lang="en-GB" dirty="0">
                <a:solidFill>
                  <a:schemeClr val="accent6">
                    <a:lumMod val="75000"/>
                  </a:schemeClr>
                </a:solidFill>
              </a:rPr>
            </a:br>
            <a:br>
              <a:rPr lang="en-GB" dirty="0">
                <a:solidFill>
                  <a:schemeClr val="accent6">
                    <a:lumMod val="75000"/>
                  </a:schemeClr>
                </a:solidFill>
              </a:rPr>
            </a:br>
            <a:r>
              <a:rPr lang="en-GB" dirty="0">
                <a:solidFill>
                  <a:schemeClr val="accent6">
                    <a:lumMod val="75000"/>
                  </a:schemeClr>
                </a:solidFill>
              </a:rPr>
              <a:t>*there is a reason!</a:t>
            </a:r>
          </a:p>
        </p:txBody>
      </p:sp>
      <p:pic>
        <p:nvPicPr>
          <p:cNvPr id="7" name="Picture 6">
            <a:extLst>
              <a:ext uri="{FF2B5EF4-FFF2-40B4-BE49-F238E27FC236}">
                <a16:creationId xmlns:a16="http://schemas.microsoft.com/office/drawing/2014/main" id="{B27F46C6-A620-49E6-BBF5-0B6A83A4DF8F}"/>
              </a:ext>
            </a:extLst>
          </p:cNvPr>
          <p:cNvPicPr>
            <a:picLocks noChangeAspect="1"/>
          </p:cNvPicPr>
          <p:nvPr/>
        </p:nvPicPr>
        <p:blipFill>
          <a:blip r:embed="rId5"/>
          <a:stretch>
            <a:fillRect/>
          </a:stretch>
        </p:blipFill>
        <p:spPr>
          <a:xfrm>
            <a:off x="7742392" y="4238856"/>
            <a:ext cx="2886075" cy="2162175"/>
          </a:xfrm>
          <a:prstGeom prst="rect">
            <a:avLst/>
          </a:prstGeom>
        </p:spPr>
      </p:pic>
    </p:spTree>
    <p:extLst>
      <p:ext uri="{BB962C8B-B14F-4D97-AF65-F5344CB8AC3E}">
        <p14:creationId xmlns:p14="http://schemas.microsoft.com/office/powerpoint/2010/main" val="152558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5492-A312-4151-ACB0-3A6489A1A68C}"/>
              </a:ext>
            </a:extLst>
          </p:cNvPr>
          <p:cNvSpPr>
            <a:spLocks noGrp="1"/>
          </p:cNvSpPr>
          <p:nvPr>
            <p:ph type="title"/>
          </p:nvPr>
        </p:nvSpPr>
        <p:spPr/>
        <p:txBody>
          <a:bodyPr/>
          <a:lstStyle/>
          <a:p>
            <a:r>
              <a:rPr lang="en-GB" dirty="0"/>
              <a:t>Versions of these slides</a:t>
            </a:r>
          </a:p>
        </p:txBody>
      </p:sp>
      <p:sp>
        <p:nvSpPr>
          <p:cNvPr id="3" name="Content Placeholder 2">
            <a:extLst>
              <a:ext uri="{FF2B5EF4-FFF2-40B4-BE49-F238E27FC236}">
                <a16:creationId xmlns:a16="http://schemas.microsoft.com/office/drawing/2014/main" id="{AEB4EEAB-6435-48E9-B510-45E18C1B73F0}"/>
              </a:ext>
            </a:extLst>
          </p:cNvPr>
          <p:cNvSpPr>
            <a:spLocks noGrp="1"/>
          </p:cNvSpPr>
          <p:nvPr>
            <p:ph idx="1"/>
          </p:nvPr>
        </p:nvSpPr>
        <p:spPr/>
        <p:txBody>
          <a:bodyPr/>
          <a:lstStyle/>
          <a:p>
            <a:r>
              <a:rPr lang="en-GB" dirty="0"/>
              <a:t>The slides are provided on Blackboard</a:t>
            </a:r>
          </a:p>
          <a:p>
            <a:pPr lvl="1"/>
            <a:r>
              <a:rPr lang="en-GB" dirty="0"/>
              <a:t>Without accompanying ‘talking head’ narration</a:t>
            </a:r>
          </a:p>
          <a:p>
            <a:pPr lvl="1"/>
            <a:r>
              <a:rPr lang="en-GB" dirty="0"/>
              <a:t>With accompanying ‘talking head’ narration</a:t>
            </a:r>
          </a:p>
          <a:p>
            <a:pPr lvl="1"/>
            <a:r>
              <a:rPr lang="en-GB" dirty="0"/>
              <a:t>As a video of the whole slide deck.</a:t>
            </a:r>
          </a:p>
          <a:p>
            <a:pPr lvl="1"/>
            <a:endParaRPr lang="en-GB" dirty="0"/>
          </a:p>
          <a:p>
            <a:pPr lvl="1"/>
            <a:r>
              <a:rPr lang="en-GB" dirty="0"/>
              <a:t>Transcripts (automatically produced, may contain some errors) are included in the  ‘notes’ section of the slides</a:t>
            </a:r>
          </a:p>
          <a:p>
            <a:pPr lvl="1"/>
            <a:endParaRPr lang="en-GB" dirty="0"/>
          </a:p>
          <a:p>
            <a:r>
              <a:rPr lang="en-GB" dirty="0"/>
              <a:t>On With The Content!</a:t>
            </a:r>
          </a:p>
        </p:txBody>
      </p:sp>
    </p:spTree>
    <p:extLst>
      <p:ext uri="{BB962C8B-B14F-4D97-AF65-F5344CB8AC3E}">
        <p14:creationId xmlns:p14="http://schemas.microsoft.com/office/powerpoint/2010/main" val="417479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6915-9169-43CE-9E87-D9539A0A0B7D}"/>
              </a:ext>
            </a:extLst>
          </p:cNvPr>
          <p:cNvSpPr>
            <a:spLocks noGrp="1"/>
          </p:cNvSpPr>
          <p:nvPr>
            <p:ph type="title"/>
          </p:nvPr>
        </p:nvSpPr>
        <p:spPr/>
        <p:txBody>
          <a:bodyPr/>
          <a:lstStyle/>
          <a:p>
            <a:r>
              <a:rPr lang="en-GB" dirty="0"/>
              <a:t>A word on studying</a:t>
            </a:r>
          </a:p>
        </p:txBody>
      </p:sp>
      <p:sp>
        <p:nvSpPr>
          <p:cNvPr id="3" name="Content Placeholder 2">
            <a:extLst>
              <a:ext uri="{FF2B5EF4-FFF2-40B4-BE49-F238E27FC236}">
                <a16:creationId xmlns:a16="http://schemas.microsoft.com/office/drawing/2014/main" id="{D5760D4F-480A-46DE-B6DD-AA52A7D476B3}"/>
              </a:ext>
            </a:extLst>
          </p:cNvPr>
          <p:cNvSpPr>
            <a:spLocks noGrp="1"/>
          </p:cNvSpPr>
          <p:nvPr>
            <p:ph idx="1"/>
          </p:nvPr>
        </p:nvSpPr>
        <p:spPr/>
        <p:txBody>
          <a:bodyPr/>
          <a:lstStyle/>
          <a:p>
            <a:r>
              <a:rPr lang="en-GB" dirty="0"/>
              <a:t>In a normal year the ‘lectures’ involve me giving an outline of the topic and expecting you to read around the subject, discuss and own your own learning.</a:t>
            </a:r>
          </a:p>
          <a:p>
            <a:r>
              <a:rPr lang="en-GB" dirty="0"/>
              <a:t>This year, in that respect, is little different</a:t>
            </a:r>
            <a:br>
              <a:rPr lang="en-GB" dirty="0"/>
            </a:br>
            <a:r>
              <a:rPr lang="en-GB" dirty="0"/>
              <a:t>(but of course, the main mode of delivery is pre-recorded online material)</a:t>
            </a:r>
          </a:p>
          <a:p>
            <a:r>
              <a:rPr lang="en-GB" dirty="0"/>
              <a:t>Read the resources provided on blackboard.</a:t>
            </a:r>
          </a:p>
          <a:p>
            <a:r>
              <a:rPr lang="en-GB" dirty="0"/>
              <a:t>Practice reflecting on decisions you make.</a:t>
            </a:r>
          </a:p>
          <a:p>
            <a:endParaRPr lang="en-GB" dirty="0"/>
          </a:p>
        </p:txBody>
      </p:sp>
    </p:spTree>
    <p:extLst>
      <p:ext uri="{BB962C8B-B14F-4D97-AF65-F5344CB8AC3E}">
        <p14:creationId xmlns:p14="http://schemas.microsoft.com/office/powerpoint/2010/main" val="42147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1357-66CA-4074-8B30-EFE9ACD98B5D}"/>
              </a:ext>
            </a:extLst>
          </p:cNvPr>
          <p:cNvSpPr>
            <a:spLocks noGrp="1"/>
          </p:cNvSpPr>
          <p:nvPr>
            <p:ph type="title"/>
          </p:nvPr>
        </p:nvSpPr>
        <p:spPr/>
        <p:txBody>
          <a:bodyPr/>
          <a:lstStyle/>
          <a:p>
            <a:r>
              <a:rPr lang="en-GB" dirty="0"/>
              <a:t>Assessments</a:t>
            </a:r>
          </a:p>
        </p:txBody>
      </p:sp>
      <p:sp>
        <p:nvSpPr>
          <p:cNvPr id="3" name="Content Placeholder 2">
            <a:extLst>
              <a:ext uri="{FF2B5EF4-FFF2-40B4-BE49-F238E27FC236}">
                <a16:creationId xmlns:a16="http://schemas.microsoft.com/office/drawing/2014/main" id="{FF1EEBAC-508A-4295-B7CE-0757F70ED1CE}"/>
              </a:ext>
            </a:extLst>
          </p:cNvPr>
          <p:cNvSpPr>
            <a:spLocks noGrp="1"/>
          </p:cNvSpPr>
          <p:nvPr>
            <p:ph idx="1"/>
          </p:nvPr>
        </p:nvSpPr>
        <p:spPr/>
        <p:txBody>
          <a:bodyPr/>
          <a:lstStyle/>
          <a:p>
            <a:r>
              <a:rPr lang="en-GB" dirty="0"/>
              <a:t>4 – two online tests, a group work, and an individual piece of work</a:t>
            </a:r>
          </a:p>
          <a:p>
            <a:r>
              <a:rPr lang="en-GB" dirty="0"/>
              <a:t>Online tests on Ethics and on Law</a:t>
            </a:r>
          </a:p>
          <a:p>
            <a:pPr lvl="1"/>
            <a:r>
              <a:rPr lang="en-GB" dirty="0"/>
              <a:t>You will have a 2 week window in which to do these.</a:t>
            </a:r>
          </a:p>
          <a:p>
            <a:pPr lvl="1"/>
            <a:r>
              <a:rPr lang="en-GB" dirty="0"/>
              <a:t>They will probably overlap one another.</a:t>
            </a:r>
          </a:p>
          <a:p>
            <a:pPr lvl="1"/>
            <a:r>
              <a:rPr lang="en-GB" dirty="0"/>
              <a:t>They only have a few questions in each.</a:t>
            </a:r>
          </a:p>
          <a:p>
            <a:pPr lvl="1"/>
            <a:r>
              <a:rPr lang="en-GB" dirty="0"/>
              <a:t>The Law test requires you to cite sources and </a:t>
            </a:r>
            <a:br>
              <a:rPr lang="en-GB" dirty="0"/>
            </a:br>
            <a:r>
              <a:rPr lang="en-GB" dirty="0"/>
              <a:t>explain why those sources were useful.</a:t>
            </a:r>
          </a:p>
          <a:p>
            <a:pPr lvl="1"/>
            <a:r>
              <a:rPr lang="en-GB" dirty="0"/>
              <a:t>Do not rely on the ‘author’ to claim accuracy!</a:t>
            </a:r>
          </a:p>
        </p:txBody>
      </p:sp>
    </p:spTree>
    <p:extLst>
      <p:ext uri="{BB962C8B-B14F-4D97-AF65-F5344CB8AC3E}">
        <p14:creationId xmlns:p14="http://schemas.microsoft.com/office/powerpoint/2010/main" val="132643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3A80-6C30-4796-BD05-E82E1792B0F4}"/>
              </a:ext>
            </a:extLst>
          </p:cNvPr>
          <p:cNvSpPr>
            <a:spLocks noGrp="1"/>
          </p:cNvSpPr>
          <p:nvPr>
            <p:ph type="title"/>
          </p:nvPr>
        </p:nvSpPr>
        <p:spPr/>
        <p:txBody>
          <a:bodyPr/>
          <a:lstStyle/>
          <a:p>
            <a:r>
              <a:rPr lang="en-GB" dirty="0"/>
              <a:t>Group work </a:t>
            </a:r>
          </a:p>
        </p:txBody>
      </p:sp>
      <p:sp>
        <p:nvSpPr>
          <p:cNvPr id="3" name="Content Placeholder 2">
            <a:extLst>
              <a:ext uri="{FF2B5EF4-FFF2-40B4-BE49-F238E27FC236}">
                <a16:creationId xmlns:a16="http://schemas.microsoft.com/office/drawing/2014/main" id="{7236D4CA-9F8B-4731-A17B-161ECB335F8E}"/>
              </a:ext>
            </a:extLst>
          </p:cNvPr>
          <p:cNvSpPr>
            <a:spLocks noGrp="1"/>
          </p:cNvSpPr>
          <p:nvPr>
            <p:ph idx="1"/>
          </p:nvPr>
        </p:nvSpPr>
        <p:spPr/>
        <p:txBody>
          <a:bodyPr/>
          <a:lstStyle/>
          <a:p>
            <a:r>
              <a:rPr lang="en-GB" dirty="0"/>
              <a:t>I will assign groups</a:t>
            </a:r>
          </a:p>
          <a:p>
            <a:pPr lvl="1"/>
            <a:r>
              <a:rPr lang="en-GB" dirty="0"/>
              <a:t>Experience tells us that this increases the learning, and the attainment level (marks!)</a:t>
            </a:r>
          </a:p>
          <a:p>
            <a:pPr lvl="1"/>
            <a:r>
              <a:rPr lang="en-GB" dirty="0"/>
              <a:t>The work involves watching a near-future sci-fi film or TV series (couple of episodes, sometimes one will do), and examining the social, legal and ethical implications of the changes in technology between it </a:t>
            </a:r>
            <a:br>
              <a:rPr lang="en-GB" dirty="0"/>
            </a:br>
            <a:r>
              <a:rPr lang="en-GB" dirty="0"/>
              <a:t>and the world today.</a:t>
            </a:r>
          </a:p>
          <a:p>
            <a:pPr lvl="1"/>
            <a:r>
              <a:rPr lang="en-GB" dirty="0"/>
              <a:t>It is best to watch the source material together</a:t>
            </a:r>
            <a:br>
              <a:rPr lang="en-GB" dirty="0"/>
            </a:br>
            <a:r>
              <a:rPr lang="en-GB" dirty="0"/>
              <a:t>Social distancing suggests that this will be best done</a:t>
            </a:r>
            <a:br>
              <a:rPr lang="en-GB" dirty="0"/>
            </a:br>
            <a:r>
              <a:rPr lang="en-GB" dirty="0"/>
              <a:t>by being online together when watching, but you </a:t>
            </a:r>
            <a:br>
              <a:rPr lang="en-GB" dirty="0"/>
            </a:br>
            <a:r>
              <a:rPr lang="en-GB" dirty="0"/>
              <a:t>may find alternative approaches.</a:t>
            </a:r>
          </a:p>
        </p:txBody>
      </p:sp>
    </p:spTree>
    <p:extLst>
      <p:ext uri="{BB962C8B-B14F-4D97-AF65-F5344CB8AC3E}">
        <p14:creationId xmlns:p14="http://schemas.microsoft.com/office/powerpoint/2010/main" val="180266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679B-5C3E-4750-B2EA-21FD3AF44E2F}"/>
              </a:ext>
            </a:extLst>
          </p:cNvPr>
          <p:cNvSpPr>
            <a:spLocks noGrp="1"/>
          </p:cNvSpPr>
          <p:nvPr>
            <p:ph type="title"/>
          </p:nvPr>
        </p:nvSpPr>
        <p:spPr/>
        <p:txBody>
          <a:bodyPr/>
          <a:lstStyle/>
          <a:p>
            <a:r>
              <a:rPr lang="en-GB" dirty="0"/>
              <a:t>Group Work</a:t>
            </a:r>
          </a:p>
        </p:txBody>
      </p:sp>
      <p:sp>
        <p:nvSpPr>
          <p:cNvPr id="3" name="Content Placeholder 2">
            <a:extLst>
              <a:ext uri="{FF2B5EF4-FFF2-40B4-BE49-F238E27FC236}">
                <a16:creationId xmlns:a16="http://schemas.microsoft.com/office/drawing/2014/main" id="{2F124EB4-60DB-4482-9CE8-61644160B118}"/>
              </a:ext>
            </a:extLst>
          </p:cNvPr>
          <p:cNvSpPr>
            <a:spLocks noGrp="1"/>
          </p:cNvSpPr>
          <p:nvPr>
            <p:ph idx="1"/>
          </p:nvPr>
        </p:nvSpPr>
        <p:spPr/>
        <p:txBody>
          <a:bodyPr/>
          <a:lstStyle/>
          <a:p>
            <a:r>
              <a:rPr lang="en-GB" dirty="0"/>
              <a:t>Do not just split the work up in to “Legal”, “Social”, “Ethical” and have one or two people do each part and then try to put the pieces together.</a:t>
            </a:r>
          </a:p>
          <a:p>
            <a:r>
              <a:rPr lang="en-GB" dirty="0"/>
              <a:t>This does not:</a:t>
            </a:r>
            <a:br>
              <a:rPr lang="en-GB" dirty="0"/>
            </a:br>
            <a:r>
              <a:rPr lang="en-GB" dirty="0"/>
              <a:t>a) lead to the best marks</a:t>
            </a:r>
            <a:br>
              <a:rPr lang="en-GB" dirty="0"/>
            </a:br>
            <a:r>
              <a:rPr lang="en-GB" dirty="0"/>
              <a:t>b) help you all develop your awareness of the topics</a:t>
            </a:r>
          </a:p>
          <a:p>
            <a:r>
              <a:rPr lang="en-GB" dirty="0"/>
              <a:t>Each person </a:t>
            </a:r>
            <a:r>
              <a:rPr lang="en-GB" b="1" i="1" dirty="0"/>
              <a:t>must</a:t>
            </a:r>
            <a:r>
              <a:rPr lang="en-GB" dirty="0"/>
              <a:t> create a short list of SLE topics</a:t>
            </a:r>
            <a:br>
              <a:rPr lang="en-GB" dirty="0"/>
            </a:br>
            <a:r>
              <a:rPr lang="en-GB" dirty="0"/>
              <a:t>the film raises, and submit it on a </a:t>
            </a:r>
            <a:r>
              <a:rPr lang="en-GB" dirty="0" err="1"/>
              <a:t>CSGitLab</a:t>
            </a:r>
            <a:r>
              <a:rPr lang="en-GB" dirty="0"/>
              <a:t> </a:t>
            </a:r>
            <a:br>
              <a:rPr lang="en-GB" dirty="0"/>
            </a:br>
            <a:r>
              <a:rPr lang="en-GB" dirty="0"/>
              <a:t>repository shared by the team.</a:t>
            </a:r>
          </a:p>
          <a:p>
            <a:r>
              <a:rPr lang="en-GB" dirty="0"/>
              <a:t>I recommend using Issues management </a:t>
            </a:r>
          </a:p>
        </p:txBody>
      </p:sp>
    </p:spTree>
    <p:extLst>
      <p:ext uri="{BB962C8B-B14F-4D97-AF65-F5344CB8AC3E}">
        <p14:creationId xmlns:p14="http://schemas.microsoft.com/office/powerpoint/2010/main" val="14386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E20B-011C-4FD4-864A-FB4070492397}"/>
              </a:ext>
            </a:extLst>
          </p:cNvPr>
          <p:cNvSpPr>
            <a:spLocks noGrp="1"/>
          </p:cNvSpPr>
          <p:nvPr>
            <p:ph type="title"/>
          </p:nvPr>
        </p:nvSpPr>
        <p:spPr/>
        <p:txBody>
          <a:bodyPr/>
          <a:lstStyle/>
          <a:p>
            <a:r>
              <a:rPr lang="en-GB" dirty="0"/>
              <a:t>Social, Legal, Ethical</a:t>
            </a:r>
          </a:p>
        </p:txBody>
      </p:sp>
      <p:sp>
        <p:nvSpPr>
          <p:cNvPr id="3" name="Content Placeholder 2">
            <a:extLst>
              <a:ext uri="{FF2B5EF4-FFF2-40B4-BE49-F238E27FC236}">
                <a16:creationId xmlns:a16="http://schemas.microsoft.com/office/drawing/2014/main" id="{841DA077-8B82-48B5-932C-F3946F306F89}"/>
              </a:ext>
            </a:extLst>
          </p:cNvPr>
          <p:cNvSpPr>
            <a:spLocks noGrp="1"/>
          </p:cNvSpPr>
          <p:nvPr>
            <p:ph idx="1"/>
          </p:nvPr>
        </p:nvSpPr>
        <p:spPr/>
        <p:txBody>
          <a:bodyPr>
            <a:normAutofit/>
          </a:bodyPr>
          <a:lstStyle/>
          <a:p>
            <a:r>
              <a:rPr lang="en-GB" dirty="0"/>
              <a:t>Social</a:t>
            </a:r>
          </a:p>
          <a:p>
            <a:pPr lvl="1"/>
            <a:r>
              <a:rPr lang="en-GB" dirty="0"/>
              <a:t>Almost all software we create is for, or affects, people</a:t>
            </a:r>
          </a:p>
          <a:p>
            <a:pPr lvl="1"/>
            <a:r>
              <a:rPr lang="en-GB" dirty="0"/>
              <a:t>Social responses to systems we create can vary</a:t>
            </a:r>
          </a:p>
          <a:p>
            <a:pPr lvl="2"/>
            <a:r>
              <a:rPr lang="en-GB" dirty="0"/>
              <a:t>Does everyone like targeted adverts, or autonomous robots, or autonomous vehicles?</a:t>
            </a:r>
          </a:p>
          <a:p>
            <a:pPr lvl="2"/>
            <a:r>
              <a:rPr lang="en-GB" dirty="0"/>
              <a:t>Does everyone like facial recognition systems and surveillance cameras?</a:t>
            </a:r>
          </a:p>
          <a:p>
            <a:pPr lvl="2"/>
            <a:r>
              <a:rPr lang="en-GB" dirty="0"/>
              <a:t>Does everyone like social media?</a:t>
            </a:r>
          </a:p>
          <a:p>
            <a:r>
              <a:rPr lang="en-GB" dirty="0"/>
              <a:t>Society’s view of things can vary, depending </a:t>
            </a:r>
            <a:br>
              <a:rPr lang="en-GB" dirty="0"/>
            </a:br>
            <a:r>
              <a:rPr lang="en-GB" dirty="0"/>
              <a:t>on place, time and recent events.</a:t>
            </a:r>
          </a:p>
          <a:p>
            <a:r>
              <a:rPr lang="en-GB" dirty="0"/>
              <a:t>Society’s view of things is often swayed by </a:t>
            </a:r>
            <a:br>
              <a:rPr lang="en-GB" dirty="0"/>
            </a:br>
            <a:r>
              <a:rPr lang="en-GB" dirty="0"/>
              <a:t>influential voices.</a:t>
            </a:r>
          </a:p>
        </p:txBody>
      </p:sp>
    </p:spTree>
    <p:extLst>
      <p:ext uri="{BB962C8B-B14F-4D97-AF65-F5344CB8AC3E}">
        <p14:creationId xmlns:p14="http://schemas.microsoft.com/office/powerpoint/2010/main" val="1864814761"/>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5011</Words>
  <Application>Microsoft Office PowerPoint</Application>
  <PresentationFormat>Widescreen</PresentationFormat>
  <Paragraphs>181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Lucida Sans Unicode</vt:lpstr>
      <vt:lpstr>Office Theme</vt:lpstr>
      <vt:lpstr>CS3SC19 Social, Legal and Ethical Aspects of Computer Science</vt:lpstr>
      <vt:lpstr>First of all, let me introduce myself</vt:lpstr>
      <vt:lpstr>I look like this…</vt:lpstr>
      <vt:lpstr>Versions of these slides</vt:lpstr>
      <vt:lpstr>A word on studying</vt:lpstr>
      <vt:lpstr>Assessments</vt:lpstr>
      <vt:lpstr>Group work </vt:lpstr>
      <vt:lpstr>Group Work</vt:lpstr>
      <vt:lpstr>Social, Legal, Ethical</vt:lpstr>
      <vt:lpstr>Social, Legal, Ethical</vt:lpstr>
      <vt:lpstr>Social, Legal, Ethical</vt:lpstr>
      <vt:lpstr>Ethics</vt:lpstr>
      <vt:lpstr>PREVENT</vt:lpstr>
      <vt:lpstr>A word on Rights</vt:lpstr>
      <vt:lpstr>A word on “politics”</vt:lpstr>
      <vt:lpstr>Ethical or not?</vt:lpstr>
      <vt:lpstr>Collecting human data or not?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CS3SC19 Social, Legal and Ethical Aspects of Computer Science</dc:title>
  <dc:creator>Pat Parslow</dc:creator>
  <cp:lastModifiedBy>Pat Parslow</cp:lastModifiedBy>
  <cp:revision>14</cp:revision>
  <dcterms:created xsi:type="dcterms:W3CDTF">2020-09-20T11:23:28Z</dcterms:created>
  <dcterms:modified xsi:type="dcterms:W3CDTF">2020-09-20T15:50:01Z</dcterms:modified>
</cp:coreProperties>
</file>