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9928225" cy="6797675"/>
  <p:defaultTextStyle>
    <a:defPPr>
      <a:defRPr lang="en-US"/>
    </a:defPPr>
    <a:lvl1pPr algn="r" rtl="1" fontAlgn="base">
      <a:spcBef>
        <a:spcPct val="0"/>
      </a:spcBef>
      <a:spcAft>
        <a:spcPct val="0"/>
      </a:spcAft>
      <a:defRPr sz="4446" b="1" kern="1200">
        <a:solidFill>
          <a:srgbClr val="003399"/>
        </a:solidFill>
        <a:latin typeface="Arial" charset="0"/>
        <a:ea typeface="+mn-ea"/>
        <a:cs typeface="Arial" charset="0"/>
      </a:defRPr>
    </a:lvl1pPr>
    <a:lvl2pPr marL="441884" algn="r" rtl="1" fontAlgn="base">
      <a:spcBef>
        <a:spcPct val="0"/>
      </a:spcBef>
      <a:spcAft>
        <a:spcPct val="0"/>
      </a:spcAft>
      <a:defRPr sz="4446" b="1" kern="1200">
        <a:solidFill>
          <a:srgbClr val="003399"/>
        </a:solidFill>
        <a:latin typeface="Arial" charset="0"/>
        <a:ea typeface="+mn-ea"/>
        <a:cs typeface="Arial" charset="0"/>
      </a:defRPr>
    </a:lvl2pPr>
    <a:lvl3pPr marL="883768" algn="r" rtl="1" fontAlgn="base">
      <a:spcBef>
        <a:spcPct val="0"/>
      </a:spcBef>
      <a:spcAft>
        <a:spcPct val="0"/>
      </a:spcAft>
      <a:defRPr sz="4446" b="1" kern="1200">
        <a:solidFill>
          <a:srgbClr val="003399"/>
        </a:solidFill>
        <a:latin typeface="Arial" charset="0"/>
        <a:ea typeface="+mn-ea"/>
        <a:cs typeface="Arial" charset="0"/>
      </a:defRPr>
    </a:lvl3pPr>
    <a:lvl4pPr marL="1325651" algn="r" rtl="1" fontAlgn="base">
      <a:spcBef>
        <a:spcPct val="0"/>
      </a:spcBef>
      <a:spcAft>
        <a:spcPct val="0"/>
      </a:spcAft>
      <a:defRPr sz="4446" b="1" kern="1200">
        <a:solidFill>
          <a:srgbClr val="003399"/>
        </a:solidFill>
        <a:latin typeface="Arial" charset="0"/>
        <a:ea typeface="+mn-ea"/>
        <a:cs typeface="Arial" charset="0"/>
      </a:defRPr>
    </a:lvl4pPr>
    <a:lvl5pPr marL="1767535" algn="r" rtl="1" fontAlgn="base">
      <a:spcBef>
        <a:spcPct val="0"/>
      </a:spcBef>
      <a:spcAft>
        <a:spcPct val="0"/>
      </a:spcAft>
      <a:defRPr sz="4446" b="1" kern="1200">
        <a:solidFill>
          <a:srgbClr val="003399"/>
        </a:solidFill>
        <a:latin typeface="Arial" charset="0"/>
        <a:ea typeface="+mn-ea"/>
        <a:cs typeface="Arial" charset="0"/>
      </a:defRPr>
    </a:lvl5pPr>
    <a:lvl6pPr marL="2209419" algn="r" defTabSz="883768" rtl="1" eaLnBrk="1" latinLnBrk="0" hangingPunct="1">
      <a:defRPr sz="4446" b="1" kern="1200">
        <a:solidFill>
          <a:srgbClr val="003399"/>
        </a:solidFill>
        <a:latin typeface="Arial" charset="0"/>
        <a:ea typeface="+mn-ea"/>
        <a:cs typeface="Arial" charset="0"/>
      </a:defRPr>
    </a:lvl6pPr>
    <a:lvl7pPr marL="2651303" algn="r" defTabSz="883768" rtl="1" eaLnBrk="1" latinLnBrk="0" hangingPunct="1">
      <a:defRPr sz="4446" b="1" kern="1200">
        <a:solidFill>
          <a:srgbClr val="003399"/>
        </a:solidFill>
        <a:latin typeface="Arial" charset="0"/>
        <a:ea typeface="+mn-ea"/>
        <a:cs typeface="Arial" charset="0"/>
      </a:defRPr>
    </a:lvl7pPr>
    <a:lvl8pPr marL="3093187" algn="r" defTabSz="883768" rtl="1" eaLnBrk="1" latinLnBrk="0" hangingPunct="1">
      <a:defRPr sz="4446" b="1" kern="1200">
        <a:solidFill>
          <a:srgbClr val="003399"/>
        </a:solidFill>
        <a:latin typeface="Arial" charset="0"/>
        <a:ea typeface="+mn-ea"/>
        <a:cs typeface="Arial" charset="0"/>
      </a:defRPr>
    </a:lvl8pPr>
    <a:lvl9pPr marL="3535070" algn="r" defTabSz="883768" rtl="1" eaLnBrk="1" latinLnBrk="0" hangingPunct="1">
      <a:defRPr sz="4446" b="1" kern="1200">
        <a:solidFill>
          <a:srgbClr val="003399"/>
        </a:solidFill>
        <a:latin typeface="Arial" charset="0"/>
        <a:ea typeface="+mn-ea"/>
        <a:cs typeface="Arial" charset="0"/>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AFFF"/>
    <a:srgbClr val="9900CC"/>
    <a:srgbClr val="002147"/>
    <a:srgbClr val="CC00FF"/>
    <a:srgbClr val="800080"/>
    <a:srgbClr val="CC00CC"/>
    <a:srgbClr val="6600CC"/>
    <a:srgbClr val="629BBB"/>
    <a:srgbClr val="9AC1D6"/>
    <a:srgbClr val="9AD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08" autoAdjust="0"/>
    <p:restoredTop sz="96283" autoAdjust="0"/>
  </p:normalViewPr>
  <p:slideViewPr>
    <p:cSldViewPr>
      <p:cViewPr>
        <p:scale>
          <a:sx n="25" d="100"/>
          <a:sy n="25" d="100"/>
        </p:scale>
        <p:origin x="3018" y="24"/>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1838"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algn="l"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099" name="Rectangle 3"/>
          <p:cNvSpPr>
            <a:spLocks noGrp="1" noChangeArrowheads="1"/>
          </p:cNvSpPr>
          <p:nvPr>
            <p:ph type="dt" sz="quarter" idx="1"/>
          </p:nvPr>
        </p:nvSpPr>
        <p:spPr bwMode="auto">
          <a:xfrm>
            <a:off x="5623069" y="0"/>
            <a:ext cx="4303681"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0" name="Rectangle 4"/>
          <p:cNvSpPr>
            <a:spLocks noGrp="1" noChangeArrowheads="1"/>
          </p:cNvSpPr>
          <p:nvPr>
            <p:ph type="ftr" sz="quarter" idx="2"/>
          </p:nvPr>
        </p:nvSpPr>
        <p:spPr bwMode="auto">
          <a:xfrm>
            <a:off x="0" y="6456474"/>
            <a:ext cx="4301838"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algn="l" defTabSz="988838" rtl="0" eaLnBrk="0" hangingPunct="0">
              <a:defRPr sz="1500" b="0">
                <a:solidFill>
                  <a:schemeClr val="tx1"/>
                </a:solidFill>
                <a:latin typeface="Times New Roman" pitchFamily="18" charset="0"/>
              </a:defRPr>
            </a:lvl1pPr>
          </a:lstStyle>
          <a:p>
            <a:pPr>
              <a:defRPr/>
            </a:pPr>
            <a:endParaRPr lang="en-US" dirty="0">
              <a:latin typeface="Arial" panose="020B0604020202020204" pitchFamily="34" charset="0"/>
            </a:endParaRPr>
          </a:p>
        </p:txBody>
      </p:sp>
      <p:sp>
        <p:nvSpPr>
          <p:cNvPr id="4101" name="Rectangle 5"/>
          <p:cNvSpPr>
            <a:spLocks noGrp="1" noChangeArrowheads="1"/>
          </p:cNvSpPr>
          <p:nvPr>
            <p:ph type="sldNum" sz="quarter" idx="3"/>
          </p:nvPr>
        </p:nvSpPr>
        <p:spPr bwMode="auto">
          <a:xfrm>
            <a:off x="5623069" y="6456474"/>
            <a:ext cx="4303681"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defTabSz="988838" rtl="0" eaLnBrk="0" hangingPunct="0">
              <a:defRPr sz="1500" b="0">
                <a:solidFill>
                  <a:schemeClr val="tx1"/>
                </a:solidFill>
                <a:latin typeface="Times New Roman" pitchFamily="18" charset="0"/>
                <a:cs typeface="Times New Roman" pitchFamily="18" charset="0"/>
              </a:defRPr>
            </a:lvl1pPr>
          </a:lstStyle>
          <a:p>
            <a:pPr>
              <a:defRPr/>
            </a:pPr>
            <a:fld id="{140164EA-C4F4-4051-8E57-4895D8A88AA1}" type="slidenum">
              <a:rPr lang="he-IL">
                <a:latin typeface="Arial" panose="020B0604020202020204" pitchFamily="34" charset="0"/>
                <a:cs typeface="Arial" panose="020B0604020202020204" pitchFamily="34" charset="0"/>
              </a:rPr>
              <a:pPr>
                <a:defRPr/>
              </a:p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133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301838"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algn="l"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3075" name="Rectangle 3"/>
          <p:cNvSpPr>
            <a:spLocks noGrp="1" noChangeArrowheads="1"/>
          </p:cNvSpPr>
          <p:nvPr>
            <p:ph type="dt" idx="1"/>
          </p:nvPr>
        </p:nvSpPr>
        <p:spPr bwMode="auto">
          <a:xfrm>
            <a:off x="5623069" y="0"/>
            <a:ext cx="4303681" cy="339512"/>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lvl1pPr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4062413" y="511175"/>
            <a:ext cx="1801812" cy="254793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92675" y="3229926"/>
            <a:ext cx="7944719" cy="3057298"/>
          </a:xfrm>
          <a:prstGeom prst="rect">
            <a:avLst/>
          </a:prstGeom>
          <a:noFill/>
          <a:ln w="9525">
            <a:noFill/>
            <a:miter lim="800000"/>
            <a:headEnd/>
            <a:tailEnd/>
          </a:ln>
        </p:spPr>
        <p:txBody>
          <a:bodyPr vert="horz" wrap="square" lIns="98840" tIns="49418" rIns="98840" bIns="494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8" name="Rectangle 6"/>
          <p:cNvSpPr>
            <a:spLocks noGrp="1" noChangeArrowheads="1"/>
          </p:cNvSpPr>
          <p:nvPr>
            <p:ph type="ftr" sz="quarter" idx="4"/>
          </p:nvPr>
        </p:nvSpPr>
        <p:spPr bwMode="auto">
          <a:xfrm>
            <a:off x="0" y="6456474"/>
            <a:ext cx="4301838"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algn="l" defTabSz="988838" rtl="0" eaLnBrk="0" hangingPunct="0">
              <a:defRPr sz="1500" b="0">
                <a:solidFill>
                  <a:schemeClr val="tx1"/>
                </a:solidFill>
                <a:latin typeface="Arial" panose="020B0604020202020204" pitchFamily="34" charset="0"/>
              </a:defRPr>
            </a:lvl1pPr>
          </a:lstStyle>
          <a:p>
            <a:pPr>
              <a:defRPr/>
            </a:pPr>
            <a:endParaRPr lang="en-US" dirty="0"/>
          </a:p>
        </p:txBody>
      </p:sp>
      <p:sp>
        <p:nvSpPr>
          <p:cNvPr id="3079" name="Rectangle 7"/>
          <p:cNvSpPr>
            <a:spLocks noGrp="1" noChangeArrowheads="1"/>
          </p:cNvSpPr>
          <p:nvPr>
            <p:ph type="sldNum" sz="quarter" idx="5"/>
          </p:nvPr>
        </p:nvSpPr>
        <p:spPr bwMode="auto">
          <a:xfrm>
            <a:off x="5623069" y="6456474"/>
            <a:ext cx="4303681" cy="339512"/>
          </a:xfrm>
          <a:prstGeom prst="rect">
            <a:avLst/>
          </a:prstGeom>
          <a:noFill/>
          <a:ln w="9525">
            <a:noFill/>
            <a:miter lim="800000"/>
            <a:headEnd/>
            <a:tailEnd/>
          </a:ln>
        </p:spPr>
        <p:txBody>
          <a:bodyPr vert="horz" wrap="square" lIns="98840" tIns="49418" rIns="98840" bIns="49418" numCol="1" anchor="b" anchorCtr="0" compatLnSpc="1">
            <a:prstTxWarp prst="textNoShape">
              <a:avLst/>
            </a:prstTxWarp>
          </a:bodyPr>
          <a:lstStyle>
            <a:lvl1pPr defTabSz="988838" rtl="0" eaLnBrk="0" hangingPunct="0">
              <a:defRPr sz="1500" b="0">
                <a:solidFill>
                  <a:schemeClr val="tx1"/>
                </a:solidFill>
                <a:latin typeface="Arial" panose="020B0604020202020204" pitchFamily="34" charset="0"/>
                <a:cs typeface="Arial" panose="020B0604020202020204" pitchFamily="34" charset="0"/>
              </a:defRPr>
            </a:lvl1pPr>
          </a:lstStyle>
          <a:p>
            <a:pPr>
              <a:defRPr/>
            </a:pPr>
            <a:fld id="{2CC74214-9B06-4678-84F1-C99924AD2E34}" type="slidenum">
              <a:rPr lang="he-IL" smtClean="0"/>
              <a:pPr>
                <a:defRPr/>
              </a:pPr>
              <a:t>‹#›</a:t>
            </a:fld>
            <a:endParaRPr lang="en-US" dirty="0"/>
          </a:p>
        </p:txBody>
      </p:sp>
    </p:spTree>
    <p:extLst>
      <p:ext uri="{BB962C8B-B14F-4D97-AF65-F5344CB8AC3E}">
        <p14:creationId xmlns:p14="http://schemas.microsoft.com/office/powerpoint/2010/main" val="4257411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1pPr>
    <a:lvl2pPr marL="441884"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2pPr>
    <a:lvl3pPr marL="883768"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3pPr>
    <a:lvl4pPr marL="1325651"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4pPr>
    <a:lvl5pPr marL="1767535" algn="l" rtl="0" eaLnBrk="0" fontAlgn="base" hangingPunct="0">
      <a:spcBef>
        <a:spcPct val="30000"/>
      </a:spcBef>
      <a:spcAft>
        <a:spcPct val="0"/>
      </a:spcAft>
      <a:defRPr sz="1160" kern="1200">
        <a:solidFill>
          <a:schemeClr val="tx1"/>
        </a:solidFill>
        <a:latin typeface="Arial" panose="020B0604020202020204" pitchFamily="34" charset="0"/>
        <a:ea typeface="+mn-ea"/>
        <a:cs typeface="+mn-cs"/>
      </a:defRPr>
    </a:lvl5pPr>
    <a:lvl6pPr marL="2209419" algn="l" defTabSz="883768" rtl="0" eaLnBrk="1" latinLnBrk="0" hangingPunct="1">
      <a:defRPr sz="1160" kern="1200">
        <a:solidFill>
          <a:schemeClr val="tx1"/>
        </a:solidFill>
        <a:latin typeface="+mn-lt"/>
        <a:ea typeface="+mn-ea"/>
        <a:cs typeface="+mn-cs"/>
      </a:defRPr>
    </a:lvl6pPr>
    <a:lvl7pPr marL="2651303" algn="l" defTabSz="883768" rtl="0" eaLnBrk="1" latinLnBrk="0" hangingPunct="1">
      <a:defRPr sz="1160" kern="1200">
        <a:solidFill>
          <a:schemeClr val="tx1"/>
        </a:solidFill>
        <a:latin typeface="+mn-lt"/>
        <a:ea typeface="+mn-ea"/>
        <a:cs typeface="+mn-cs"/>
      </a:defRPr>
    </a:lvl7pPr>
    <a:lvl8pPr marL="3093187" algn="l" defTabSz="883768" rtl="0" eaLnBrk="1" latinLnBrk="0" hangingPunct="1">
      <a:defRPr sz="1160" kern="1200">
        <a:solidFill>
          <a:schemeClr val="tx1"/>
        </a:solidFill>
        <a:latin typeface="+mn-lt"/>
        <a:ea typeface="+mn-ea"/>
        <a:cs typeface="+mn-cs"/>
      </a:defRPr>
    </a:lvl8pPr>
    <a:lvl9pPr marL="3535070" algn="l" defTabSz="883768" rtl="0" eaLnBrk="1" latinLnBrk="0" hangingPunct="1">
      <a:defRPr sz="11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pPr>
              <a:defRPr/>
            </a:pPr>
            <a:fld id="{2CC74214-9B06-4678-84F1-C99924AD2E34}" type="slidenum">
              <a:rPr lang="he-IL" smtClean="0"/>
              <a:pPr>
                <a:defRPr/>
              </a:pPr>
              <a:t>1</a:t>
            </a:fld>
            <a:endParaRPr lang="en-US" dirty="0"/>
          </a:p>
        </p:txBody>
      </p:sp>
    </p:spTree>
    <p:extLst>
      <p:ext uri="{BB962C8B-B14F-4D97-AF65-F5344CB8AC3E}">
        <p14:creationId xmlns:p14="http://schemas.microsoft.com/office/powerpoint/2010/main" val="142568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790" y="13297540"/>
            <a:ext cx="25733634" cy="9173807"/>
          </a:xfrm>
        </p:spPr>
        <p:txBody>
          <a:bodyPr/>
          <a:lstStyle/>
          <a:p>
            <a:r>
              <a:rPr lang="en-US"/>
              <a:t>Click to edit Master title style</a:t>
            </a:r>
          </a:p>
        </p:txBody>
      </p:sp>
      <p:sp>
        <p:nvSpPr>
          <p:cNvPr id="3" name="Subtitle 2"/>
          <p:cNvSpPr>
            <a:spLocks noGrp="1"/>
          </p:cNvSpPr>
          <p:nvPr>
            <p:ph type="subTitle" idx="1"/>
          </p:nvPr>
        </p:nvSpPr>
        <p:spPr>
          <a:xfrm>
            <a:off x="4541579" y="24254836"/>
            <a:ext cx="21192056" cy="10939998"/>
          </a:xfrm>
        </p:spPr>
        <p:txBody>
          <a:bodyPr/>
          <a:lstStyle>
            <a:lvl1pPr marL="0" indent="0" algn="ctr">
              <a:buNone/>
              <a:defRPr/>
            </a:lvl1pPr>
            <a:lvl2pPr marL="427162" indent="0" algn="ctr">
              <a:buNone/>
              <a:defRPr/>
            </a:lvl2pPr>
            <a:lvl3pPr marL="854324" indent="0" algn="ctr">
              <a:buNone/>
              <a:defRPr/>
            </a:lvl3pPr>
            <a:lvl4pPr marL="1281486" indent="0" algn="ctr">
              <a:buNone/>
              <a:defRPr/>
            </a:lvl4pPr>
            <a:lvl5pPr marL="1708648" indent="0" algn="ctr">
              <a:buNone/>
              <a:defRPr/>
            </a:lvl5pPr>
            <a:lvl6pPr marL="2135810" indent="0" algn="ctr">
              <a:buNone/>
              <a:defRPr/>
            </a:lvl6pPr>
            <a:lvl7pPr marL="2562972" indent="0" algn="ctr">
              <a:buNone/>
              <a:defRPr/>
            </a:lvl7pPr>
            <a:lvl8pPr marL="2990134" indent="0" algn="ctr">
              <a:buNone/>
              <a:defRPr/>
            </a:lvl8pPr>
            <a:lvl9pPr marL="341729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05F5D-DDFF-4009-A8D0-0BE3804E9EA6}"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764F3-D646-4175-80D0-8964BED73187}"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274" y="3806037"/>
            <a:ext cx="6429700" cy="342417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6722" y="3806037"/>
            <a:ext cx="19151164" cy="34241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C981A8-33AD-4B19-8B2C-05F77DB49508}"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0E82F4-15B9-4FA3-9360-93462D0EA91C}"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30" y="27505697"/>
            <a:ext cx="25735118" cy="8500673"/>
          </a:xfrm>
        </p:spPr>
        <p:txBody>
          <a:bodyPr anchor="t"/>
          <a:lstStyle>
            <a:lvl1pPr algn="l">
              <a:defRPr sz="3737" b="1" cap="all"/>
            </a:lvl1pPr>
          </a:lstStyle>
          <a:p>
            <a:r>
              <a:rPr lang="en-US"/>
              <a:t>Click to edit Master title style</a:t>
            </a:r>
          </a:p>
        </p:txBody>
      </p:sp>
      <p:sp>
        <p:nvSpPr>
          <p:cNvPr id="3" name="Text Placeholder 2"/>
          <p:cNvSpPr>
            <a:spLocks noGrp="1"/>
          </p:cNvSpPr>
          <p:nvPr>
            <p:ph type="body" idx="1"/>
          </p:nvPr>
        </p:nvSpPr>
        <p:spPr>
          <a:xfrm>
            <a:off x="2390930" y="18141587"/>
            <a:ext cx="25735118" cy="9364110"/>
          </a:xfrm>
        </p:spPr>
        <p:txBody>
          <a:bodyPr anchor="b"/>
          <a:lstStyle>
            <a:lvl1pPr marL="0" indent="0">
              <a:buNone/>
              <a:defRPr sz="1869"/>
            </a:lvl1pPr>
            <a:lvl2pPr marL="427162" indent="0">
              <a:buNone/>
              <a:defRPr sz="1682"/>
            </a:lvl2pPr>
            <a:lvl3pPr marL="854324" indent="0">
              <a:buNone/>
              <a:defRPr sz="1495"/>
            </a:lvl3pPr>
            <a:lvl4pPr marL="1281486" indent="0">
              <a:buNone/>
              <a:defRPr sz="1308"/>
            </a:lvl4pPr>
            <a:lvl5pPr marL="1708648" indent="0">
              <a:buNone/>
              <a:defRPr sz="1308"/>
            </a:lvl5pPr>
            <a:lvl6pPr marL="2135810" indent="0">
              <a:buNone/>
              <a:defRPr sz="1308"/>
            </a:lvl6pPr>
            <a:lvl7pPr marL="2562972" indent="0">
              <a:buNone/>
              <a:defRPr sz="1308"/>
            </a:lvl7pPr>
            <a:lvl8pPr marL="2990134" indent="0">
              <a:buNone/>
              <a:defRPr sz="1308"/>
            </a:lvl8pPr>
            <a:lvl9pPr marL="3417296" indent="0">
              <a:buNone/>
              <a:defRPr sz="1308"/>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BC75BD-C16A-4118-B9B8-FCBE38EC3242}"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6723" y="12336593"/>
            <a:ext cx="12789690"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8800" y="12336593"/>
            <a:ext cx="12791174"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99B68F-326E-4B46-9F1D-A4FF9EF7DFB1}"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355" y="1714289"/>
            <a:ext cx="27246505" cy="71339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355" y="9581149"/>
            <a:ext cx="13375557"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4" name="Content Placeholder 3"/>
          <p:cNvSpPr>
            <a:spLocks noGrp="1"/>
          </p:cNvSpPr>
          <p:nvPr>
            <p:ph sz="half" idx="2"/>
          </p:nvPr>
        </p:nvSpPr>
        <p:spPr>
          <a:xfrm>
            <a:off x="1514355" y="13574343"/>
            <a:ext cx="13375557"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70" y="9581149"/>
            <a:ext cx="13381490"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6" name="Content Placeholder 5"/>
          <p:cNvSpPr>
            <a:spLocks noGrp="1"/>
          </p:cNvSpPr>
          <p:nvPr>
            <p:ph sz="quarter" idx="4"/>
          </p:nvPr>
        </p:nvSpPr>
        <p:spPr>
          <a:xfrm>
            <a:off x="15379370" y="13574343"/>
            <a:ext cx="13381490"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EF8003-1674-4DD4-AAA0-1A48AD3067C0}"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B44E04-C02F-411D-9CCE-885136C497B6}"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4EBBA2-973F-4F65-86F4-ED0DC73D5FB4}"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354" y="1704853"/>
            <a:ext cx="9959732" cy="7251917"/>
          </a:xfrm>
        </p:spPr>
        <p:txBody>
          <a:bodyPr anchor="b"/>
          <a:lstStyle>
            <a:lvl1pPr algn="l">
              <a:defRPr sz="1869" b="1"/>
            </a:lvl1pPr>
          </a:lstStyle>
          <a:p>
            <a:r>
              <a:rPr lang="en-US"/>
              <a:t>Click to edit Master title style</a:t>
            </a:r>
          </a:p>
        </p:txBody>
      </p:sp>
      <p:sp>
        <p:nvSpPr>
          <p:cNvPr id="3" name="Content Placeholder 2"/>
          <p:cNvSpPr>
            <a:spLocks noGrp="1"/>
          </p:cNvSpPr>
          <p:nvPr>
            <p:ph idx="1"/>
          </p:nvPr>
        </p:nvSpPr>
        <p:spPr>
          <a:xfrm>
            <a:off x="11837473" y="1704853"/>
            <a:ext cx="16923387" cy="36531665"/>
          </a:xfrm>
        </p:spPr>
        <p:txBody>
          <a:bodyPr/>
          <a:lstStyle>
            <a:lvl1pPr>
              <a:defRPr sz="2990"/>
            </a:lvl1pPr>
            <a:lvl2pPr>
              <a:defRPr sz="2616"/>
            </a:lvl2pPr>
            <a:lvl3pPr>
              <a:defRPr sz="2242"/>
            </a:lvl3pPr>
            <a:lvl4pPr>
              <a:defRPr sz="1869"/>
            </a:lvl4pPr>
            <a:lvl5pPr>
              <a:defRPr sz="1869"/>
            </a:lvl5pPr>
            <a:lvl6pPr>
              <a:defRPr sz="1869"/>
            </a:lvl6pPr>
            <a:lvl7pPr>
              <a:defRPr sz="1869"/>
            </a:lvl7pPr>
            <a:lvl8pPr>
              <a:defRPr sz="1869"/>
            </a:lvl8pPr>
            <a:lvl9pPr>
              <a:defRPr sz="18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354" y="8956770"/>
            <a:ext cx="9959732" cy="29279749"/>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9C8723-949F-493C-9973-384D4813A9FF}"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10" y="29962320"/>
            <a:ext cx="18164831" cy="3537098"/>
          </a:xfrm>
        </p:spPr>
        <p:txBody>
          <a:bodyPr anchor="b"/>
          <a:lstStyle>
            <a:lvl1pPr algn="l">
              <a:defRPr sz="1869" b="1"/>
            </a:lvl1pPr>
          </a:lstStyle>
          <a:p>
            <a:r>
              <a:rPr lang="en-US"/>
              <a:t>Click to edit Master title style</a:t>
            </a:r>
          </a:p>
        </p:txBody>
      </p:sp>
      <p:sp>
        <p:nvSpPr>
          <p:cNvPr id="3" name="Picture Placeholder 2"/>
          <p:cNvSpPr>
            <a:spLocks noGrp="1"/>
          </p:cNvSpPr>
          <p:nvPr>
            <p:ph type="pic" idx="1"/>
          </p:nvPr>
        </p:nvSpPr>
        <p:spPr>
          <a:xfrm>
            <a:off x="5934310" y="3824910"/>
            <a:ext cx="18164831" cy="25681315"/>
          </a:xfrm>
        </p:spPr>
        <p:txBody>
          <a:bodyPr/>
          <a:lstStyle>
            <a:lvl1pPr marL="0" indent="0">
              <a:buNone/>
              <a:defRPr sz="2990"/>
            </a:lvl1pPr>
            <a:lvl2pPr marL="427162" indent="0">
              <a:buNone/>
              <a:defRPr sz="2616"/>
            </a:lvl2pPr>
            <a:lvl3pPr marL="854324" indent="0">
              <a:buNone/>
              <a:defRPr sz="2242"/>
            </a:lvl3pPr>
            <a:lvl4pPr marL="1281486" indent="0">
              <a:buNone/>
              <a:defRPr sz="1869"/>
            </a:lvl4pPr>
            <a:lvl5pPr marL="1708648" indent="0">
              <a:buNone/>
              <a:defRPr sz="1869"/>
            </a:lvl5pPr>
            <a:lvl6pPr marL="2135810" indent="0">
              <a:buNone/>
              <a:defRPr sz="1869"/>
            </a:lvl6pPr>
            <a:lvl7pPr marL="2562972" indent="0">
              <a:buNone/>
              <a:defRPr sz="1869"/>
            </a:lvl7pPr>
            <a:lvl8pPr marL="2990134" indent="0">
              <a:buNone/>
              <a:defRPr sz="1869"/>
            </a:lvl8pPr>
            <a:lvl9pPr marL="3417296" indent="0">
              <a:buNone/>
              <a:defRPr sz="1869"/>
            </a:lvl9pPr>
          </a:lstStyle>
          <a:p>
            <a:pPr lvl="0"/>
            <a:endParaRPr lang="en-US" noProof="0"/>
          </a:p>
        </p:txBody>
      </p:sp>
      <p:sp>
        <p:nvSpPr>
          <p:cNvPr id="4" name="Text Placeholder 3"/>
          <p:cNvSpPr>
            <a:spLocks noGrp="1"/>
          </p:cNvSpPr>
          <p:nvPr>
            <p:ph type="body" sz="half" idx="2"/>
          </p:nvPr>
        </p:nvSpPr>
        <p:spPr>
          <a:xfrm>
            <a:off x="5934310" y="33499418"/>
            <a:ext cx="18164831" cy="5023340"/>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0EA1AC-921F-4740-ACD1-1CF17E4324E8}"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6723" y="3806037"/>
            <a:ext cx="25723251" cy="7133961"/>
          </a:xfrm>
          <a:prstGeom prst="rect">
            <a:avLst/>
          </a:prstGeom>
          <a:noFill/>
          <a:ln w="9525">
            <a:noFill/>
            <a:miter lim="800000"/>
            <a:headEnd/>
            <a:tailEnd/>
          </a:ln>
        </p:spPr>
        <p:txBody>
          <a:bodyPr vert="horz" wrap="square" lIns="499009" tIns="249507" rIns="499009" bIns="249507"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76723" y="12336593"/>
            <a:ext cx="25723251" cy="25711196"/>
          </a:xfrm>
          <a:prstGeom prst="rect">
            <a:avLst/>
          </a:prstGeom>
          <a:noFill/>
          <a:ln w="9525">
            <a:noFill/>
            <a:miter lim="800000"/>
            <a:headEnd/>
            <a:tailEnd/>
          </a:ln>
        </p:spPr>
        <p:txBody>
          <a:bodyPr vert="horz" wrap="square" lIns="499009" tIns="249507" rIns="499009" bIns="24950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2276723"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l" rtl="0" eaLnBrk="0" hangingPunct="0">
              <a:defRPr sz="6540" b="0">
                <a:solidFill>
                  <a:schemeClr val="tx1"/>
                </a:solidFill>
                <a:latin typeface="Arial" panose="020B0604020202020204"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10339434" y="39029181"/>
            <a:ext cx="9597829"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ctr" rtl="0" eaLnBrk="0" hangingPunct="0">
              <a:defRPr sz="6540" b="0">
                <a:solidFill>
                  <a:schemeClr val="tx1"/>
                </a:solidFill>
                <a:latin typeface="Arial" panose="020B0604020202020204"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21691897"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rtl="0" eaLnBrk="0" hangingPunct="0">
              <a:defRPr sz="6540" b="0">
                <a:solidFill>
                  <a:schemeClr val="tx1"/>
                </a:solidFill>
                <a:latin typeface="Arial" panose="020B0604020202020204" pitchFamily="34" charset="0"/>
                <a:cs typeface="Arial" panose="020B0604020202020204" pitchFamily="34" charset="0"/>
              </a:defRPr>
            </a:lvl1pPr>
          </a:lstStyle>
          <a:p>
            <a:pPr>
              <a:defRPr/>
            </a:pPr>
            <a:fld id="{4E1ACE27-E7B6-46EC-A855-0E5FEAF8F286}" type="slidenum">
              <a:rPr lang="he-IL"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69118" rtl="0" eaLnBrk="0" fontAlgn="base" hangingPunct="0">
        <a:spcBef>
          <a:spcPct val="0"/>
        </a:spcBef>
        <a:spcAft>
          <a:spcPct val="0"/>
        </a:spcAft>
        <a:defRPr sz="22703">
          <a:solidFill>
            <a:schemeClr val="tx2"/>
          </a:solidFill>
          <a:latin typeface="Arial" panose="020B0604020202020204" pitchFamily="34" charset="0"/>
          <a:ea typeface="+mj-ea"/>
          <a:cs typeface="+mj-cs"/>
        </a:defRPr>
      </a:lvl1pPr>
      <a:lvl2pPr algn="ctr" defTabSz="4669118" rtl="0" eaLnBrk="0" fontAlgn="base" hangingPunct="0">
        <a:spcBef>
          <a:spcPct val="0"/>
        </a:spcBef>
        <a:spcAft>
          <a:spcPct val="0"/>
        </a:spcAft>
        <a:defRPr sz="22703">
          <a:solidFill>
            <a:schemeClr val="tx2"/>
          </a:solidFill>
          <a:latin typeface="Times New Roman" pitchFamily="18" charset="0"/>
        </a:defRPr>
      </a:lvl2pPr>
      <a:lvl3pPr algn="ctr" defTabSz="4669118" rtl="0" eaLnBrk="0" fontAlgn="base" hangingPunct="0">
        <a:spcBef>
          <a:spcPct val="0"/>
        </a:spcBef>
        <a:spcAft>
          <a:spcPct val="0"/>
        </a:spcAft>
        <a:defRPr sz="22703">
          <a:solidFill>
            <a:schemeClr val="tx2"/>
          </a:solidFill>
          <a:latin typeface="Times New Roman" pitchFamily="18" charset="0"/>
        </a:defRPr>
      </a:lvl3pPr>
      <a:lvl4pPr algn="ctr" defTabSz="4669118" rtl="0" eaLnBrk="0" fontAlgn="base" hangingPunct="0">
        <a:spcBef>
          <a:spcPct val="0"/>
        </a:spcBef>
        <a:spcAft>
          <a:spcPct val="0"/>
        </a:spcAft>
        <a:defRPr sz="22703">
          <a:solidFill>
            <a:schemeClr val="tx2"/>
          </a:solidFill>
          <a:latin typeface="Times New Roman" pitchFamily="18" charset="0"/>
        </a:defRPr>
      </a:lvl4pPr>
      <a:lvl5pPr algn="ctr" defTabSz="4669118" rtl="0" eaLnBrk="0" fontAlgn="base" hangingPunct="0">
        <a:spcBef>
          <a:spcPct val="0"/>
        </a:spcBef>
        <a:spcAft>
          <a:spcPct val="0"/>
        </a:spcAft>
        <a:defRPr sz="22703">
          <a:solidFill>
            <a:schemeClr val="tx2"/>
          </a:solidFill>
          <a:latin typeface="Times New Roman" pitchFamily="18" charset="0"/>
        </a:defRPr>
      </a:lvl5pPr>
      <a:lvl6pPr marL="427162" algn="ctr" defTabSz="4669118" rtl="0" eaLnBrk="0" fontAlgn="base" hangingPunct="0">
        <a:spcBef>
          <a:spcPct val="0"/>
        </a:spcBef>
        <a:spcAft>
          <a:spcPct val="0"/>
        </a:spcAft>
        <a:defRPr sz="22703">
          <a:solidFill>
            <a:schemeClr val="tx2"/>
          </a:solidFill>
          <a:latin typeface="Times New Roman" pitchFamily="18" charset="0"/>
        </a:defRPr>
      </a:lvl6pPr>
      <a:lvl7pPr marL="854324" algn="ctr" defTabSz="4669118" rtl="0" eaLnBrk="0" fontAlgn="base" hangingPunct="0">
        <a:spcBef>
          <a:spcPct val="0"/>
        </a:spcBef>
        <a:spcAft>
          <a:spcPct val="0"/>
        </a:spcAft>
        <a:defRPr sz="22703">
          <a:solidFill>
            <a:schemeClr val="tx2"/>
          </a:solidFill>
          <a:latin typeface="Times New Roman" pitchFamily="18" charset="0"/>
        </a:defRPr>
      </a:lvl7pPr>
      <a:lvl8pPr marL="1281486" algn="ctr" defTabSz="4669118" rtl="0" eaLnBrk="0" fontAlgn="base" hangingPunct="0">
        <a:spcBef>
          <a:spcPct val="0"/>
        </a:spcBef>
        <a:spcAft>
          <a:spcPct val="0"/>
        </a:spcAft>
        <a:defRPr sz="22703">
          <a:solidFill>
            <a:schemeClr val="tx2"/>
          </a:solidFill>
          <a:latin typeface="Times New Roman" pitchFamily="18" charset="0"/>
        </a:defRPr>
      </a:lvl8pPr>
      <a:lvl9pPr marL="1708648" algn="ctr" defTabSz="4669118" rtl="0" eaLnBrk="0" fontAlgn="base" hangingPunct="0">
        <a:spcBef>
          <a:spcPct val="0"/>
        </a:spcBef>
        <a:spcAft>
          <a:spcPct val="0"/>
        </a:spcAft>
        <a:defRPr sz="22703">
          <a:solidFill>
            <a:schemeClr val="tx2"/>
          </a:solidFill>
          <a:latin typeface="Times New Roman" pitchFamily="18" charset="0"/>
        </a:defRPr>
      </a:lvl9pPr>
    </p:titleStyle>
    <p:bodyStyle>
      <a:lvl1pPr marL="1747211" indent="-1747211" algn="l" defTabSz="4669118" rtl="0" eaLnBrk="0" fontAlgn="base" hangingPunct="0">
        <a:spcBef>
          <a:spcPct val="20000"/>
        </a:spcBef>
        <a:spcAft>
          <a:spcPct val="0"/>
        </a:spcAft>
        <a:buChar char="•"/>
        <a:defRPr sz="15603">
          <a:solidFill>
            <a:schemeClr val="tx1"/>
          </a:solidFill>
          <a:latin typeface="Arial" panose="020B0604020202020204" pitchFamily="34" charset="0"/>
          <a:ea typeface="+mn-ea"/>
          <a:cs typeface="+mn-cs"/>
        </a:defRPr>
      </a:lvl1pPr>
      <a:lvl2pPr marL="3791062" indent="-1460954" algn="l" defTabSz="4669118" rtl="0" eaLnBrk="0" fontAlgn="base" hangingPunct="0">
        <a:spcBef>
          <a:spcPct val="20000"/>
        </a:spcBef>
        <a:spcAft>
          <a:spcPct val="0"/>
        </a:spcAft>
        <a:buChar char="–"/>
        <a:defRPr sz="14201">
          <a:solidFill>
            <a:schemeClr val="tx1"/>
          </a:solidFill>
          <a:latin typeface="Arial" panose="020B0604020202020204" pitchFamily="34" charset="0"/>
        </a:defRPr>
      </a:lvl2pPr>
      <a:lvl3pPr marL="5823048" indent="-1153931" algn="l" defTabSz="4669118" rtl="0" eaLnBrk="0" fontAlgn="base" hangingPunct="0">
        <a:spcBef>
          <a:spcPct val="20000"/>
        </a:spcBef>
        <a:spcAft>
          <a:spcPct val="0"/>
        </a:spcAft>
        <a:buChar char="•"/>
        <a:defRPr sz="11772">
          <a:solidFill>
            <a:schemeClr val="tx1"/>
          </a:solidFill>
          <a:latin typeface="Arial" panose="020B0604020202020204" pitchFamily="34" charset="0"/>
        </a:defRPr>
      </a:lvl3pPr>
      <a:lvl4pPr marL="8162057" indent="-1179145" algn="l" defTabSz="4669118" rtl="0" eaLnBrk="0" fontAlgn="base" hangingPunct="0">
        <a:spcBef>
          <a:spcPct val="20000"/>
        </a:spcBef>
        <a:spcAft>
          <a:spcPct val="0"/>
        </a:spcAft>
        <a:buChar char="–"/>
        <a:defRPr sz="9997">
          <a:solidFill>
            <a:schemeClr val="tx1"/>
          </a:solidFill>
          <a:latin typeface="Arial" panose="020B0604020202020204" pitchFamily="34" charset="0"/>
        </a:defRPr>
      </a:lvl4pPr>
      <a:lvl5pPr marL="10481784" indent="-1159863" algn="l" defTabSz="4669118" rtl="0" eaLnBrk="0" fontAlgn="base" hangingPunct="0">
        <a:spcBef>
          <a:spcPct val="20000"/>
        </a:spcBef>
        <a:spcAft>
          <a:spcPct val="0"/>
        </a:spcAft>
        <a:buChar char="»"/>
        <a:defRPr sz="9997">
          <a:solidFill>
            <a:schemeClr val="tx1"/>
          </a:solidFill>
          <a:latin typeface="Arial" panose="020B0604020202020204" pitchFamily="34" charset="0"/>
        </a:defRPr>
      </a:lvl5pPr>
      <a:lvl6pPr marL="10908946" indent="-1159863" algn="l" defTabSz="4669118" rtl="0" eaLnBrk="0" fontAlgn="base" hangingPunct="0">
        <a:spcBef>
          <a:spcPct val="20000"/>
        </a:spcBef>
        <a:spcAft>
          <a:spcPct val="0"/>
        </a:spcAft>
        <a:buChar char="»"/>
        <a:defRPr sz="9997">
          <a:solidFill>
            <a:schemeClr val="tx1"/>
          </a:solidFill>
          <a:latin typeface="+mn-lt"/>
        </a:defRPr>
      </a:lvl6pPr>
      <a:lvl7pPr marL="11336108" indent="-1159863" algn="l" defTabSz="4669118" rtl="0" eaLnBrk="0" fontAlgn="base" hangingPunct="0">
        <a:spcBef>
          <a:spcPct val="20000"/>
        </a:spcBef>
        <a:spcAft>
          <a:spcPct val="0"/>
        </a:spcAft>
        <a:buChar char="»"/>
        <a:defRPr sz="9997">
          <a:solidFill>
            <a:schemeClr val="tx1"/>
          </a:solidFill>
          <a:latin typeface="+mn-lt"/>
        </a:defRPr>
      </a:lvl7pPr>
      <a:lvl8pPr marL="11763270" indent="-1159863" algn="l" defTabSz="4669118" rtl="0" eaLnBrk="0" fontAlgn="base" hangingPunct="0">
        <a:spcBef>
          <a:spcPct val="20000"/>
        </a:spcBef>
        <a:spcAft>
          <a:spcPct val="0"/>
        </a:spcAft>
        <a:buChar char="»"/>
        <a:defRPr sz="9997">
          <a:solidFill>
            <a:schemeClr val="tx1"/>
          </a:solidFill>
          <a:latin typeface="+mn-lt"/>
        </a:defRPr>
      </a:lvl8pPr>
      <a:lvl9pPr marL="12190432" indent="-1159863" algn="l" defTabSz="4669118" rtl="0" eaLnBrk="0" fontAlgn="base" hangingPunct="0">
        <a:spcBef>
          <a:spcPct val="20000"/>
        </a:spcBef>
        <a:spcAft>
          <a:spcPct val="0"/>
        </a:spcAft>
        <a:buChar char="»"/>
        <a:defRPr sz="9997">
          <a:solidFill>
            <a:schemeClr val="tx1"/>
          </a:solidFill>
          <a:latin typeface="+mn-lt"/>
        </a:defRPr>
      </a:lvl9pPr>
    </p:bodyStyle>
    <p:otherStyle>
      <a:defPPr>
        <a:defRPr lang="en-US"/>
      </a:defPPr>
      <a:lvl1pPr marL="0" algn="l" defTabSz="854324" rtl="0" eaLnBrk="1" latinLnBrk="0" hangingPunct="1">
        <a:defRPr sz="1682" kern="1200">
          <a:solidFill>
            <a:schemeClr val="tx1"/>
          </a:solidFill>
          <a:latin typeface="+mn-lt"/>
          <a:ea typeface="+mn-ea"/>
          <a:cs typeface="+mn-cs"/>
        </a:defRPr>
      </a:lvl1pPr>
      <a:lvl2pPr marL="427162" algn="l" defTabSz="854324" rtl="0" eaLnBrk="1" latinLnBrk="0" hangingPunct="1">
        <a:defRPr sz="1682" kern="1200">
          <a:solidFill>
            <a:schemeClr val="tx1"/>
          </a:solidFill>
          <a:latin typeface="+mn-lt"/>
          <a:ea typeface="+mn-ea"/>
          <a:cs typeface="+mn-cs"/>
        </a:defRPr>
      </a:lvl2pPr>
      <a:lvl3pPr marL="854324" algn="l" defTabSz="854324" rtl="0" eaLnBrk="1" latinLnBrk="0" hangingPunct="1">
        <a:defRPr sz="1682" kern="1200">
          <a:solidFill>
            <a:schemeClr val="tx1"/>
          </a:solidFill>
          <a:latin typeface="+mn-lt"/>
          <a:ea typeface="+mn-ea"/>
          <a:cs typeface="+mn-cs"/>
        </a:defRPr>
      </a:lvl3pPr>
      <a:lvl4pPr marL="1281486" algn="l" defTabSz="854324" rtl="0" eaLnBrk="1" latinLnBrk="0" hangingPunct="1">
        <a:defRPr sz="1682" kern="1200">
          <a:solidFill>
            <a:schemeClr val="tx1"/>
          </a:solidFill>
          <a:latin typeface="+mn-lt"/>
          <a:ea typeface="+mn-ea"/>
          <a:cs typeface="+mn-cs"/>
        </a:defRPr>
      </a:lvl4pPr>
      <a:lvl5pPr marL="1708648" algn="l" defTabSz="854324" rtl="0" eaLnBrk="1" latinLnBrk="0" hangingPunct="1">
        <a:defRPr sz="1682" kern="1200">
          <a:solidFill>
            <a:schemeClr val="tx1"/>
          </a:solidFill>
          <a:latin typeface="+mn-lt"/>
          <a:ea typeface="+mn-ea"/>
          <a:cs typeface="+mn-cs"/>
        </a:defRPr>
      </a:lvl5pPr>
      <a:lvl6pPr marL="2135810" algn="l" defTabSz="854324" rtl="0" eaLnBrk="1" latinLnBrk="0" hangingPunct="1">
        <a:defRPr sz="1682" kern="1200">
          <a:solidFill>
            <a:schemeClr val="tx1"/>
          </a:solidFill>
          <a:latin typeface="+mn-lt"/>
          <a:ea typeface="+mn-ea"/>
          <a:cs typeface="+mn-cs"/>
        </a:defRPr>
      </a:lvl6pPr>
      <a:lvl7pPr marL="2562972" algn="l" defTabSz="854324" rtl="0" eaLnBrk="1" latinLnBrk="0" hangingPunct="1">
        <a:defRPr sz="1682" kern="1200">
          <a:solidFill>
            <a:schemeClr val="tx1"/>
          </a:solidFill>
          <a:latin typeface="+mn-lt"/>
          <a:ea typeface="+mn-ea"/>
          <a:cs typeface="+mn-cs"/>
        </a:defRPr>
      </a:lvl7pPr>
      <a:lvl8pPr marL="2990134" algn="l" defTabSz="854324" rtl="0" eaLnBrk="1" latinLnBrk="0" hangingPunct="1">
        <a:defRPr sz="1682" kern="1200">
          <a:solidFill>
            <a:schemeClr val="tx1"/>
          </a:solidFill>
          <a:latin typeface="+mn-lt"/>
          <a:ea typeface="+mn-ea"/>
          <a:cs typeface="+mn-cs"/>
        </a:defRPr>
      </a:lvl8pPr>
      <a:lvl9pPr marL="3417296" algn="l" defTabSz="854324" rtl="0" eaLnBrk="1" latinLnBrk="0" hangingPunct="1">
        <a:defRPr sz="16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Rounded Rectangle 18"/>
          <p:cNvSpPr/>
          <p:nvPr/>
        </p:nvSpPr>
        <p:spPr>
          <a:xfrm>
            <a:off x="395552" y="23078281"/>
            <a:ext cx="14449908" cy="1210716"/>
          </a:xfrm>
          <a:prstGeom prst="roundRect">
            <a:avLst>
              <a:gd name="adj" fmla="val 3718"/>
            </a:avLst>
          </a:prstGeom>
          <a:solidFill>
            <a:srgbClr val="9900CC"/>
          </a:solid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63" name="Rounded Rectangle 18"/>
          <p:cNvSpPr/>
          <p:nvPr/>
        </p:nvSpPr>
        <p:spPr>
          <a:xfrm>
            <a:off x="356026" y="7990681"/>
            <a:ext cx="14507607" cy="1314000"/>
          </a:xfrm>
          <a:prstGeom prst="roundRect">
            <a:avLst>
              <a:gd name="adj" fmla="val 3718"/>
            </a:avLst>
          </a:prstGeom>
          <a:solidFill>
            <a:srgbClr val="9900CC"/>
          </a:solid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0566" name="Rectangle 922"/>
          <p:cNvSpPr>
            <a:spLocks noChangeArrowheads="1"/>
          </p:cNvSpPr>
          <p:nvPr/>
        </p:nvSpPr>
        <p:spPr bwMode="auto">
          <a:xfrm>
            <a:off x="2771050" y="21945553"/>
            <a:ext cx="5766707" cy="1724969"/>
          </a:xfrm>
          <a:prstGeom prst="rect">
            <a:avLst/>
          </a:prstGeom>
          <a:noFill/>
          <a:ln w="9525">
            <a:noFill/>
            <a:miter lim="800000"/>
            <a:headEnd/>
            <a:tailEnd/>
          </a:ln>
        </p:spPr>
        <p:txBody>
          <a:bodyPr anchor="ctr"/>
          <a:lstStyle/>
          <a:p>
            <a:pPr algn="ctr" rtl="0" eaLnBrk="0" hangingPunct="0"/>
            <a:r>
              <a:rPr lang="en-US" sz="22703" b="0">
                <a:solidFill>
                  <a:schemeClr val="tx2"/>
                </a:solidFill>
                <a:latin typeface="Arial" panose="020B0604020202020204" pitchFamily="34" charset="0"/>
                <a:cs typeface="Arial" panose="020B0604020202020204" pitchFamily="34" charset="0"/>
              </a:rPr>
              <a:t> </a:t>
            </a:r>
          </a:p>
        </p:txBody>
      </p:sp>
      <p:sp>
        <p:nvSpPr>
          <p:cNvPr id="114" name="Rectangle 3"/>
          <p:cNvSpPr>
            <a:spLocks noChangeArrowheads="1"/>
          </p:cNvSpPr>
          <p:nvPr/>
        </p:nvSpPr>
        <p:spPr bwMode="auto">
          <a:xfrm>
            <a:off x="660808" y="8051882"/>
            <a:ext cx="5567957"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Introduction</a:t>
            </a:r>
          </a:p>
        </p:txBody>
      </p:sp>
      <p:sp>
        <p:nvSpPr>
          <p:cNvPr id="115" name="Rectangle 4"/>
          <p:cNvSpPr>
            <a:spLocks noChangeArrowheads="1"/>
          </p:cNvSpPr>
          <p:nvPr/>
        </p:nvSpPr>
        <p:spPr bwMode="auto">
          <a:xfrm>
            <a:off x="626027" y="9304682"/>
            <a:ext cx="13836048" cy="634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The primary motor cortex (M1) is crucial for motor performance. The central nervous system monitors action outcomes to adapt and improve performance.</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Our project explores the relationship between binary signaling of outcome and signaling of outcome value. </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We analyze imaging data recorded from pyramidal neurons in layer 2-3 of M1 in mice performing a hand-reach task of a food pellet (Fig. 1). Recent results show that binary outcome (success/failure) is reported by this cells population during this task. Here we explore the effect of exposure to flavored pellets and the existence of value signaling. </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We use Sparse Principal Component Analysis (SPCA), classical classifiers, and network centrality to quantify if and how signaling of value (i.e. flavor) emerges with exposure to flavor and its relationship to binary signaling.</a:t>
            </a:r>
          </a:p>
        </p:txBody>
      </p:sp>
      <p:sp>
        <p:nvSpPr>
          <p:cNvPr id="135" name="Rectangle 2"/>
          <p:cNvSpPr>
            <a:spLocks noChangeArrowheads="1"/>
          </p:cNvSpPr>
          <p:nvPr/>
        </p:nvSpPr>
        <p:spPr bwMode="auto">
          <a:xfrm>
            <a:off x="701553" y="23138238"/>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Objectives</a:t>
            </a:r>
          </a:p>
        </p:txBody>
      </p:sp>
      <p:sp>
        <p:nvSpPr>
          <p:cNvPr id="191" name="Text Box 8"/>
          <p:cNvSpPr txBox="1">
            <a:spLocks noChangeArrowheads="1"/>
          </p:cNvSpPr>
          <p:nvPr/>
        </p:nvSpPr>
        <p:spPr bwMode="auto">
          <a:xfrm>
            <a:off x="964406" y="3494881"/>
            <a:ext cx="28290682" cy="327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he-IL"/>
            </a:defPPr>
            <a:lvl1pPr defTabSz="4175125" rtl="0">
              <a:defRPr sz="5500" b="1">
                <a:solidFill>
                  <a:schemeClr val="tx2">
                    <a:lumMod val="75000"/>
                  </a:schemeClr>
                </a:solidFill>
                <a:latin typeface="Century Gothic" pitchFamily="34" charset="0"/>
                <a:cs typeface="Tahoma" pitchFamily="34" charset="0"/>
              </a:defRPr>
            </a:lvl1pPr>
          </a:lstStyle>
          <a:p>
            <a:pPr algn="ctr" defTabSz="3900819" fontAlgn="auto">
              <a:spcBef>
                <a:spcPts val="0"/>
              </a:spcBef>
              <a:spcAft>
                <a:spcPts val="0"/>
              </a:spcAft>
              <a:defRPr/>
            </a:pPr>
            <a:r>
              <a:rPr lang="en-US" sz="10000" dirty="0">
                <a:solidFill>
                  <a:srgbClr val="002147"/>
                </a:solidFill>
                <a:latin typeface="Arial" panose="020B0604020202020204" pitchFamily="34" charset="0"/>
                <a:cs typeface="Arial" panose="020B0604020202020204" pitchFamily="34" charset="0"/>
              </a:rPr>
              <a:t>Sparse representations of sensory signals in neuronal networks</a:t>
            </a:r>
          </a:p>
        </p:txBody>
      </p:sp>
      <p:sp>
        <p:nvSpPr>
          <p:cNvPr id="104" name="Rectangle 3"/>
          <p:cNvSpPr>
            <a:spLocks noChangeArrowheads="1"/>
          </p:cNvSpPr>
          <p:nvPr/>
        </p:nvSpPr>
        <p:spPr bwMode="auto">
          <a:xfrm>
            <a:off x="1020124" y="6923881"/>
            <a:ext cx="28290682" cy="79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15" tIns="42708" rIns="85415" bIns="42708" anchor="ctr" anchorCtr="0"/>
          <a:lstStyle/>
          <a:p>
            <a:pPr algn="ctr" rtl="0">
              <a:lnSpc>
                <a:spcPct val="80000"/>
              </a:lnSpc>
              <a:spcBef>
                <a:spcPct val="20000"/>
              </a:spcBef>
            </a:pPr>
            <a:r>
              <a:rPr lang="en-US" sz="6000" dirty="0">
                <a:solidFill>
                  <a:srgbClr val="002147"/>
                </a:solidFill>
                <a:latin typeface="Arial" panose="020B0604020202020204" pitchFamily="34" charset="0"/>
                <a:cs typeface="Arial" panose="020B0604020202020204" pitchFamily="34" charset="0"/>
              </a:rPr>
              <a:t>Yael Ben Nahum and Noa Elnhorn, Supervised by Hadas Benisty</a:t>
            </a:r>
          </a:p>
        </p:txBody>
      </p:sp>
      <p:sp>
        <p:nvSpPr>
          <p:cNvPr id="387" name="Rectangle 4"/>
          <p:cNvSpPr>
            <a:spLocks noChangeArrowheads="1"/>
          </p:cNvSpPr>
          <p:nvPr/>
        </p:nvSpPr>
        <p:spPr bwMode="auto">
          <a:xfrm>
            <a:off x="665553" y="24348955"/>
            <a:ext cx="14092088" cy="212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25679" indent="-425679" algn="l" rtl="0">
              <a:spcBef>
                <a:spcPts val="1682"/>
              </a:spcBef>
              <a:buSzPct val="125000"/>
              <a:buFont typeface="Arial" pitchFamily="34" charset="0"/>
              <a:buChar char="•"/>
            </a:pPr>
            <a:r>
              <a:rPr lang="en-US" sz="2990" dirty="0">
                <a:solidFill>
                  <a:srgbClr val="002147"/>
                </a:solidFill>
                <a:latin typeface="Arial" panose="020B0604020202020204" pitchFamily="34" charset="0"/>
                <a:cs typeface="Arial" panose="020B0604020202020204" pitchFamily="34" charset="0"/>
              </a:rPr>
              <a:t>How does exposure to different values affect (binary) outcome signaling?</a:t>
            </a:r>
          </a:p>
          <a:p>
            <a:pPr marL="425679" indent="-425679" algn="l" rtl="0">
              <a:spcBef>
                <a:spcPts val="1682"/>
              </a:spcBef>
              <a:buSzPct val="125000"/>
              <a:buFont typeface="Arial" pitchFamily="34" charset="0"/>
              <a:buChar char="•"/>
            </a:pPr>
            <a:r>
              <a:rPr lang="en-US" sz="2990" dirty="0">
                <a:solidFill>
                  <a:srgbClr val="002147"/>
                </a:solidFill>
                <a:latin typeface="Arial" panose="020B0604020202020204" pitchFamily="34" charset="0"/>
                <a:cs typeface="Arial" panose="020B0604020202020204" pitchFamily="34" charset="0"/>
              </a:rPr>
              <a:t>Does the network report value as well?</a:t>
            </a:r>
          </a:p>
          <a:p>
            <a:pPr marL="425679" indent="-425679" algn="l" rtl="0">
              <a:spcBef>
                <a:spcPts val="1682"/>
              </a:spcBef>
              <a:buSzPct val="125000"/>
              <a:buFont typeface="Arial" pitchFamily="34" charset="0"/>
              <a:buChar char="•"/>
            </a:pPr>
            <a:r>
              <a:rPr lang="en-US" sz="2990" dirty="0">
                <a:solidFill>
                  <a:srgbClr val="002147"/>
                </a:solidFill>
                <a:latin typeface="Arial" panose="020B0604020202020204" pitchFamily="34" charset="0"/>
                <a:cs typeface="Arial" panose="020B0604020202020204" pitchFamily="34" charset="0"/>
              </a:rPr>
              <a:t>What is the relationship between binary and value signaling of outcome?</a:t>
            </a:r>
          </a:p>
        </p:txBody>
      </p:sp>
      <p:sp>
        <p:nvSpPr>
          <p:cNvPr id="238" name="Rectangle 4"/>
          <p:cNvSpPr>
            <a:spLocks noChangeArrowheads="1"/>
          </p:cNvSpPr>
          <p:nvPr/>
        </p:nvSpPr>
        <p:spPr bwMode="auto">
          <a:xfrm>
            <a:off x="607855" y="21657563"/>
            <a:ext cx="14237606" cy="135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r>
              <a:rPr lang="en-US" sz="2200" b="0" dirty="0">
                <a:solidFill>
                  <a:schemeClr val="dk1"/>
                </a:solidFill>
                <a:latin typeface="Arial" panose="020B0604020202020204" pitchFamily="34" charset="0"/>
                <a:cs typeface="Arial" panose="020B0604020202020204" pitchFamily="34" charset="0"/>
              </a:rPr>
              <a:t>Figure 1. Illustration of the experimental setup and timelines. Mice perform a hand-reach task of grabbing and consuming food pellets positioned on a rotating table. A. “Train” – no flavor. B. Batch sessions. C. Randomized sessions. D. Trial timeline and time segments. E. Training stages.</a:t>
            </a:r>
          </a:p>
        </p:txBody>
      </p:sp>
      <p:cxnSp>
        <p:nvCxnSpPr>
          <p:cNvPr id="8" name="Straight Connector 7"/>
          <p:cNvCxnSpPr/>
          <p:nvPr/>
        </p:nvCxnSpPr>
        <p:spPr bwMode="auto">
          <a:xfrm>
            <a:off x="0" y="3266281"/>
            <a:ext cx="30275213" cy="0"/>
          </a:xfrm>
          <a:prstGeom prst="line">
            <a:avLst/>
          </a:prstGeom>
          <a:solidFill>
            <a:srgbClr val="000066"/>
          </a:solidFill>
          <a:ln w="88900" cap="flat" cmpd="sng" algn="ctr">
            <a:solidFill>
              <a:srgbClr val="99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Rounded Rectangle 18"/>
          <p:cNvSpPr/>
          <p:nvPr/>
        </p:nvSpPr>
        <p:spPr>
          <a:xfrm>
            <a:off x="356026" y="7990682"/>
            <a:ext cx="14507608" cy="14925641"/>
          </a:xfrm>
          <a:prstGeom prst="roundRect">
            <a:avLst>
              <a:gd name="adj" fmla="val 3718"/>
            </a:avLst>
          </a:prstGeom>
          <a:no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41" name="Rounded Rectangle 145"/>
          <p:cNvSpPr/>
          <p:nvPr/>
        </p:nvSpPr>
        <p:spPr>
          <a:xfrm>
            <a:off x="395551" y="23078281"/>
            <a:ext cx="14449909" cy="3392155"/>
          </a:xfrm>
          <a:prstGeom prst="roundRect">
            <a:avLst>
              <a:gd name="adj" fmla="val 3718"/>
            </a:avLst>
          </a:prstGeom>
          <a:no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pic>
        <p:nvPicPr>
          <p:cNvPr id="142" name="Picture 1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8438" y="599281"/>
            <a:ext cx="4130968" cy="1862120"/>
          </a:xfrm>
          <a:prstGeom prst="rect">
            <a:avLst/>
          </a:prstGeom>
          <a:noFill/>
        </p:spPr>
      </p:pic>
      <p:pic>
        <p:nvPicPr>
          <p:cNvPr id="148" name="Picture 147" descr="A picture containing qr code&#10;&#10;Description automatically generated">
            <a:extLst>
              <a:ext uri="{FF2B5EF4-FFF2-40B4-BE49-F238E27FC236}">
                <a16:creationId xmlns:a16="http://schemas.microsoft.com/office/drawing/2014/main" id="{962C6775-FA3F-41F8-9A56-85029C6A45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76400" y="-39600"/>
            <a:ext cx="4614787" cy="3077140"/>
          </a:xfrm>
          <a:prstGeom prst="rect">
            <a:avLst/>
          </a:prstGeom>
        </p:spPr>
      </p:pic>
      <p:pic>
        <p:nvPicPr>
          <p:cNvPr id="176" name="Picture 175">
            <a:extLst>
              <a:ext uri="{FF2B5EF4-FFF2-40B4-BE49-F238E27FC236}">
                <a16:creationId xmlns:a16="http://schemas.microsoft.com/office/drawing/2014/main" id="{FFC36C2D-B245-47C4-8BC5-DCC148A9A19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630486" y="720000"/>
            <a:ext cx="8239920" cy="1618879"/>
          </a:xfrm>
          <a:prstGeom prst="rect">
            <a:avLst/>
          </a:prstGeom>
        </p:spPr>
      </p:pic>
      <p:pic>
        <p:nvPicPr>
          <p:cNvPr id="3" name="תמונה 2">
            <a:extLst>
              <a:ext uri="{FF2B5EF4-FFF2-40B4-BE49-F238E27FC236}">
                <a16:creationId xmlns:a16="http://schemas.microsoft.com/office/drawing/2014/main" id="{3560C5C6-225D-78E2-5589-3BEA7D832348}"/>
              </a:ext>
            </a:extLst>
          </p:cNvPr>
          <p:cNvPicPr>
            <a:picLocks noChangeAspect="1"/>
          </p:cNvPicPr>
          <p:nvPr/>
        </p:nvPicPr>
        <p:blipFill>
          <a:blip r:embed="rId6"/>
          <a:stretch>
            <a:fillRect/>
          </a:stretch>
        </p:blipFill>
        <p:spPr>
          <a:xfrm>
            <a:off x="1818143" y="15847363"/>
            <a:ext cx="11853374" cy="5622415"/>
          </a:xfrm>
          <a:prstGeom prst="rect">
            <a:avLst/>
          </a:prstGeom>
        </p:spPr>
      </p:pic>
      <p:sp>
        <p:nvSpPr>
          <p:cNvPr id="4" name="Rounded Rectangle 18">
            <a:extLst>
              <a:ext uri="{FF2B5EF4-FFF2-40B4-BE49-F238E27FC236}">
                <a16:creationId xmlns:a16="http://schemas.microsoft.com/office/drawing/2014/main" id="{14DAF6B9-F151-8BBB-86FB-A3CFBB3DED0D}"/>
              </a:ext>
            </a:extLst>
          </p:cNvPr>
          <p:cNvSpPr/>
          <p:nvPr/>
        </p:nvSpPr>
        <p:spPr>
          <a:xfrm>
            <a:off x="354808" y="26659681"/>
            <a:ext cx="14449908" cy="1069004"/>
          </a:xfrm>
          <a:prstGeom prst="roundRect">
            <a:avLst>
              <a:gd name="adj" fmla="val 3718"/>
            </a:avLst>
          </a:prstGeom>
          <a:solidFill>
            <a:srgbClr val="9900CC"/>
          </a:solid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44C35DDE-0AD8-4639-B631-691CE09FB970}"/>
              </a:ext>
            </a:extLst>
          </p:cNvPr>
          <p:cNvSpPr>
            <a:spLocks noChangeArrowheads="1"/>
          </p:cNvSpPr>
          <p:nvPr/>
        </p:nvSpPr>
        <p:spPr bwMode="auto">
          <a:xfrm>
            <a:off x="660808" y="26719638"/>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Methods</a:t>
            </a:r>
          </a:p>
        </p:txBody>
      </p:sp>
      <p:sp>
        <p:nvSpPr>
          <p:cNvPr id="6" name="Rectangle 4">
            <a:extLst>
              <a:ext uri="{FF2B5EF4-FFF2-40B4-BE49-F238E27FC236}">
                <a16:creationId xmlns:a16="http://schemas.microsoft.com/office/drawing/2014/main" id="{56F1D342-02C6-CA5B-30F0-92AB8D3C3D4C}"/>
              </a:ext>
            </a:extLst>
          </p:cNvPr>
          <p:cNvSpPr>
            <a:spLocks noChangeArrowheads="1"/>
          </p:cNvSpPr>
          <p:nvPr/>
        </p:nvSpPr>
        <p:spPr bwMode="auto">
          <a:xfrm>
            <a:off x="624807" y="27930354"/>
            <a:ext cx="13801267" cy="7209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Representation – extract a low-dimensional representation of the population dynamics using Sparse Principal Component Analysis (SPCA): </a:t>
            </a:r>
          </a:p>
          <a:p>
            <a:pPr algn="ctr"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max⁡〖𝑣^𝑇 </a:t>
            </a:r>
            <a:r>
              <a:rPr lang="el-GR" sz="2990" b="0" dirty="0">
                <a:solidFill>
                  <a:srgbClr val="002147"/>
                </a:solidFill>
                <a:latin typeface="Arial" panose="020B0604020202020204" pitchFamily="34" charset="0"/>
                <a:cs typeface="Arial" panose="020B0604020202020204" pitchFamily="34" charset="0"/>
              </a:rPr>
              <a:t>Σ𝑣〗</a:t>
            </a:r>
          </a:p>
          <a:p>
            <a:pPr algn="ctr" rtl="0">
              <a:spcBef>
                <a:spcPts val="1682"/>
              </a:spcBef>
              <a:buSzPct val="125000"/>
            </a:pPr>
            <a:r>
              <a:rPr lang="el-GR" sz="2990" b="0" dirty="0">
                <a:solidFill>
                  <a:srgbClr val="002147"/>
                </a:solidFill>
                <a:latin typeface="Arial" panose="020B0604020202020204" pitchFamily="34" charset="0"/>
                <a:cs typeface="Arial" panose="020B0604020202020204" pitchFamily="34" charset="0"/>
              </a:rPr>
              <a:t>𝑠.𝑡 ‖𝑣‖_2=1, ‖</a:t>
            </a:r>
            <a:r>
              <a:rPr lang="en-US" sz="2990" b="0" dirty="0">
                <a:solidFill>
                  <a:srgbClr val="002147"/>
                </a:solidFill>
                <a:latin typeface="Arial" panose="020B0604020202020204" pitchFamily="34" charset="0"/>
                <a:cs typeface="Arial" panose="020B0604020202020204" pitchFamily="34" charset="0"/>
              </a:rPr>
              <a:t>v‖_0≤STOP</a:t>
            </a:r>
          </a:p>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Detect decoding components – train a logistic regression model per component to identify which cells encode binary outcome or value.</a:t>
            </a:r>
          </a:p>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Encoding barcode – label neurons that were detected as encoding outcome</a:t>
            </a:r>
          </a:p>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Compare representation using Hamming distance applied to barcodes</a:t>
            </a:r>
          </a:p>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Network dynamics –degree centrality of the correlation matrices across different stages</a:t>
            </a:r>
          </a:p>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Network dynamics to encoding barcode using Spearman's rank correlation coefficient.</a:t>
            </a:r>
          </a:p>
        </p:txBody>
      </p:sp>
      <p:sp>
        <p:nvSpPr>
          <p:cNvPr id="9" name="Rounded Rectangle 145">
            <a:extLst>
              <a:ext uri="{FF2B5EF4-FFF2-40B4-BE49-F238E27FC236}">
                <a16:creationId xmlns:a16="http://schemas.microsoft.com/office/drawing/2014/main" id="{2C9ED5BC-D4FD-B666-ADED-C684753E0E89}"/>
              </a:ext>
            </a:extLst>
          </p:cNvPr>
          <p:cNvSpPr/>
          <p:nvPr/>
        </p:nvSpPr>
        <p:spPr>
          <a:xfrm>
            <a:off x="354806" y="26667207"/>
            <a:ext cx="14490654" cy="13860874"/>
          </a:xfrm>
          <a:prstGeom prst="roundRect">
            <a:avLst>
              <a:gd name="adj" fmla="val 3718"/>
            </a:avLst>
          </a:prstGeom>
          <a:no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pic>
        <p:nvPicPr>
          <p:cNvPr id="10" name="Picture 24">
            <a:extLst>
              <a:ext uri="{FF2B5EF4-FFF2-40B4-BE49-F238E27FC236}">
                <a16:creationId xmlns:a16="http://schemas.microsoft.com/office/drawing/2014/main" id="{409201BA-5479-6D59-7CAF-2F5C2FE3A9E7}"/>
              </a:ext>
            </a:extLst>
          </p:cNvPr>
          <p:cNvPicPr>
            <a:picLocks noChangeAspect="1"/>
          </p:cNvPicPr>
          <p:nvPr/>
        </p:nvPicPr>
        <p:blipFill>
          <a:blip r:embed="rId7"/>
          <a:stretch>
            <a:fillRect/>
          </a:stretch>
        </p:blipFill>
        <p:spPr>
          <a:xfrm>
            <a:off x="660808" y="34965481"/>
            <a:ext cx="13801267" cy="5253078"/>
          </a:xfrm>
          <a:prstGeom prst="rect">
            <a:avLst/>
          </a:prstGeom>
        </p:spPr>
      </p:pic>
      <p:sp>
        <p:nvSpPr>
          <p:cNvPr id="11" name="Rectangle 4">
            <a:extLst>
              <a:ext uri="{FF2B5EF4-FFF2-40B4-BE49-F238E27FC236}">
                <a16:creationId xmlns:a16="http://schemas.microsoft.com/office/drawing/2014/main" id="{6693F333-69FA-D42E-B792-0850C5ADE34C}"/>
              </a:ext>
            </a:extLst>
          </p:cNvPr>
          <p:cNvSpPr>
            <a:spLocks noChangeArrowheads="1"/>
          </p:cNvSpPr>
          <p:nvPr/>
        </p:nvSpPr>
        <p:spPr bwMode="auto">
          <a:xfrm>
            <a:off x="530552" y="39994681"/>
            <a:ext cx="14237606" cy="39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r>
              <a:rPr lang="en-US" sz="2200" b="0" dirty="0">
                <a:solidFill>
                  <a:schemeClr val="dk1"/>
                </a:solidFill>
                <a:latin typeface="Arial" panose="020B0604020202020204" pitchFamily="34" charset="0"/>
                <a:cs typeface="Arial" panose="020B0604020202020204" pitchFamily="34" charset="0"/>
              </a:rPr>
              <a:t>Figure 2. Analysis pipeline.</a:t>
            </a:r>
          </a:p>
        </p:txBody>
      </p:sp>
      <p:sp>
        <p:nvSpPr>
          <p:cNvPr id="13" name="Rounded Rectangle 18">
            <a:extLst>
              <a:ext uri="{FF2B5EF4-FFF2-40B4-BE49-F238E27FC236}">
                <a16:creationId xmlns:a16="http://schemas.microsoft.com/office/drawing/2014/main" id="{2EE9A5E5-6516-0F47-26F5-3632BC2C8D07}"/>
              </a:ext>
            </a:extLst>
          </p:cNvPr>
          <p:cNvSpPr/>
          <p:nvPr/>
        </p:nvSpPr>
        <p:spPr>
          <a:xfrm>
            <a:off x="15336598" y="7990681"/>
            <a:ext cx="14507607" cy="1314000"/>
          </a:xfrm>
          <a:prstGeom prst="roundRect">
            <a:avLst>
              <a:gd name="adj" fmla="val 3718"/>
            </a:avLst>
          </a:prstGeom>
          <a:solidFill>
            <a:srgbClr val="9900CC"/>
          </a:solid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4" name="Rectangle 922">
            <a:extLst>
              <a:ext uri="{FF2B5EF4-FFF2-40B4-BE49-F238E27FC236}">
                <a16:creationId xmlns:a16="http://schemas.microsoft.com/office/drawing/2014/main" id="{D64E3F5E-419A-4441-CE91-3229ABE5080E}"/>
              </a:ext>
            </a:extLst>
          </p:cNvPr>
          <p:cNvSpPr>
            <a:spLocks noChangeArrowheads="1"/>
          </p:cNvSpPr>
          <p:nvPr/>
        </p:nvSpPr>
        <p:spPr bwMode="auto">
          <a:xfrm>
            <a:off x="17826873" y="19547053"/>
            <a:ext cx="5766707" cy="1724969"/>
          </a:xfrm>
          <a:prstGeom prst="rect">
            <a:avLst/>
          </a:prstGeom>
          <a:noFill/>
          <a:ln w="9525">
            <a:noFill/>
            <a:miter lim="800000"/>
            <a:headEnd/>
            <a:tailEnd/>
          </a:ln>
        </p:spPr>
        <p:txBody>
          <a:bodyPr anchor="ctr"/>
          <a:lstStyle/>
          <a:p>
            <a:pPr algn="ctr" rtl="0" eaLnBrk="0" hangingPunct="0"/>
            <a:r>
              <a:rPr lang="en-US" sz="22703" b="0">
                <a:solidFill>
                  <a:schemeClr val="tx2"/>
                </a:solidFill>
                <a:latin typeface="Arial" panose="020B0604020202020204" pitchFamily="34" charset="0"/>
                <a:cs typeface="Arial" panose="020B0604020202020204" pitchFamily="34" charset="0"/>
              </a:rPr>
              <a:t> </a:t>
            </a:r>
          </a:p>
        </p:txBody>
      </p:sp>
      <p:sp>
        <p:nvSpPr>
          <p:cNvPr id="15" name="Rectangle 3">
            <a:extLst>
              <a:ext uri="{FF2B5EF4-FFF2-40B4-BE49-F238E27FC236}">
                <a16:creationId xmlns:a16="http://schemas.microsoft.com/office/drawing/2014/main" id="{06AC20CA-3B55-3653-3753-C3E94E9B106B}"/>
              </a:ext>
            </a:extLst>
          </p:cNvPr>
          <p:cNvSpPr>
            <a:spLocks noChangeArrowheads="1"/>
          </p:cNvSpPr>
          <p:nvPr/>
        </p:nvSpPr>
        <p:spPr bwMode="auto">
          <a:xfrm>
            <a:off x="15641380" y="8051882"/>
            <a:ext cx="5567957"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Results</a:t>
            </a:r>
          </a:p>
        </p:txBody>
      </p:sp>
      <p:sp>
        <p:nvSpPr>
          <p:cNvPr id="17" name="Rectangle 4">
            <a:extLst>
              <a:ext uri="{FF2B5EF4-FFF2-40B4-BE49-F238E27FC236}">
                <a16:creationId xmlns:a16="http://schemas.microsoft.com/office/drawing/2014/main" id="{6FEED97E-2A2A-C9A1-5628-86CEC63EA8D8}"/>
              </a:ext>
            </a:extLst>
          </p:cNvPr>
          <p:cNvSpPr>
            <a:spLocks noChangeArrowheads="1"/>
          </p:cNvSpPr>
          <p:nvPr/>
        </p:nvSpPr>
        <p:spPr bwMode="auto">
          <a:xfrm>
            <a:off x="15606601" y="9304683"/>
            <a:ext cx="8902248" cy="33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dirty="0">
                <a:solidFill>
                  <a:srgbClr val="002147"/>
                </a:solidFill>
                <a:latin typeface="Arial" panose="020B0604020202020204" pitchFamily="34" charset="0"/>
                <a:cs typeface="Arial" panose="020B0604020202020204" pitchFamily="34" charset="0"/>
              </a:rPr>
              <a:t>Binary outcome representation</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Binary outcome is encoded in all time segments and stages.</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About 15-20% of cells encode outcome in the final segment – higher than previously published results (based on univariate analysis) [1].</a:t>
            </a:r>
          </a:p>
          <a:p>
            <a:pPr algn="l" rtl="0">
              <a:spcBef>
                <a:spcPts val="1682"/>
              </a:spcBef>
              <a:buSzPct val="125000"/>
            </a:pPr>
            <a:endParaRPr lang="en-US" sz="2990" b="0" dirty="0">
              <a:solidFill>
                <a:srgbClr val="002147"/>
              </a:solidFill>
              <a:latin typeface="Arial" panose="020B0604020202020204" pitchFamily="34" charset="0"/>
              <a:cs typeface="Arial" panose="020B0604020202020204" pitchFamily="34" charset="0"/>
            </a:endParaRPr>
          </a:p>
        </p:txBody>
      </p:sp>
      <p:sp>
        <p:nvSpPr>
          <p:cNvPr id="20" name="Rectangle 4">
            <a:extLst>
              <a:ext uri="{FF2B5EF4-FFF2-40B4-BE49-F238E27FC236}">
                <a16:creationId xmlns:a16="http://schemas.microsoft.com/office/drawing/2014/main" id="{F130F95B-8BBF-15D3-6A74-2B210FAD7006}"/>
              </a:ext>
            </a:extLst>
          </p:cNvPr>
          <p:cNvSpPr>
            <a:spLocks noChangeArrowheads="1"/>
          </p:cNvSpPr>
          <p:nvPr/>
        </p:nvSpPr>
        <p:spPr bwMode="auto">
          <a:xfrm>
            <a:off x="25224445" y="16586561"/>
            <a:ext cx="4727897" cy="135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r>
              <a:rPr lang="en-US" sz="2200" b="0" dirty="0">
                <a:solidFill>
                  <a:schemeClr val="dk1"/>
                </a:solidFill>
                <a:latin typeface="Arial" panose="020B0604020202020204" pitchFamily="34" charset="0"/>
                <a:cs typeface="Arial" panose="020B0604020202020204" pitchFamily="34" charset="0"/>
              </a:rPr>
              <a:t>Figure 4. Value encoding. Fraction of cells encoding: A. novelty (grain vs. quinine and sucrose). B. Tasty vs. aversive (grain and sucrose vs. quinine). C. Specific flavors.</a:t>
            </a:r>
          </a:p>
        </p:txBody>
      </p:sp>
      <p:sp>
        <p:nvSpPr>
          <p:cNvPr id="21" name="Rounded Rectangle 18">
            <a:extLst>
              <a:ext uri="{FF2B5EF4-FFF2-40B4-BE49-F238E27FC236}">
                <a16:creationId xmlns:a16="http://schemas.microsoft.com/office/drawing/2014/main" id="{2764D7F3-00B5-8BF0-0F21-4C1B1CC2A6F2}"/>
              </a:ext>
            </a:extLst>
          </p:cNvPr>
          <p:cNvSpPr/>
          <p:nvPr/>
        </p:nvSpPr>
        <p:spPr>
          <a:xfrm>
            <a:off x="15336598" y="7990682"/>
            <a:ext cx="14507608" cy="27302728"/>
          </a:xfrm>
          <a:prstGeom prst="roundRect">
            <a:avLst>
              <a:gd name="adj" fmla="val 3718"/>
            </a:avLst>
          </a:prstGeom>
          <a:no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pic>
        <p:nvPicPr>
          <p:cNvPr id="66" name="תמונה 65">
            <a:extLst>
              <a:ext uri="{FF2B5EF4-FFF2-40B4-BE49-F238E27FC236}">
                <a16:creationId xmlns:a16="http://schemas.microsoft.com/office/drawing/2014/main" id="{D51ADF4D-A720-80A9-4D50-1A4DE1D2D6F3}"/>
              </a:ext>
            </a:extLst>
          </p:cNvPr>
          <p:cNvPicPr>
            <a:picLocks noChangeAspect="1"/>
          </p:cNvPicPr>
          <p:nvPr/>
        </p:nvPicPr>
        <p:blipFill>
          <a:blip r:embed="rId8"/>
          <a:stretch>
            <a:fillRect/>
          </a:stretch>
        </p:blipFill>
        <p:spPr>
          <a:xfrm>
            <a:off x="18459957" y="16097901"/>
            <a:ext cx="5030557" cy="2730152"/>
          </a:xfrm>
          <a:prstGeom prst="rect">
            <a:avLst/>
          </a:prstGeom>
        </p:spPr>
      </p:pic>
      <p:sp>
        <p:nvSpPr>
          <p:cNvPr id="67" name="Rectangle 4">
            <a:extLst>
              <a:ext uri="{FF2B5EF4-FFF2-40B4-BE49-F238E27FC236}">
                <a16:creationId xmlns:a16="http://schemas.microsoft.com/office/drawing/2014/main" id="{3257D286-AE38-3AB8-B395-5A7F9209A3D8}"/>
              </a:ext>
            </a:extLst>
          </p:cNvPr>
          <p:cNvSpPr>
            <a:spLocks noChangeArrowheads="1"/>
          </p:cNvSpPr>
          <p:nvPr/>
        </p:nvSpPr>
        <p:spPr bwMode="auto">
          <a:xfrm>
            <a:off x="15625213" y="16296536"/>
            <a:ext cx="2502438" cy="20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r>
              <a:rPr lang="en-US" sz="2200" b="0" dirty="0">
                <a:solidFill>
                  <a:schemeClr val="dk1"/>
                </a:solidFill>
                <a:latin typeface="Arial" panose="020B0604020202020204" pitchFamily="34" charset="0"/>
                <a:cs typeface="Arial" panose="020B0604020202020204" pitchFamily="34" charset="0"/>
              </a:rPr>
              <a:t>Figure 3. Binary outcome encoding. Fraction of cells encoding successful/failed execution of the task.</a:t>
            </a:r>
          </a:p>
        </p:txBody>
      </p:sp>
      <p:pic>
        <p:nvPicPr>
          <p:cNvPr id="84" name="תמונה 83">
            <a:extLst>
              <a:ext uri="{FF2B5EF4-FFF2-40B4-BE49-F238E27FC236}">
                <a16:creationId xmlns:a16="http://schemas.microsoft.com/office/drawing/2014/main" id="{70A8F08E-DBCF-E4B4-93C1-29EA56191BCB}"/>
              </a:ext>
            </a:extLst>
          </p:cNvPr>
          <p:cNvPicPr>
            <a:picLocks noChangeAspect="1"/>
          </p:cNvPicPr>
          <p:nvPr/>
        </p:nvPicPr>
        <p:blipFill>
          <a:blip r:embed="rId9"/>
          <a:stretch>
            <a:fillRect/>
          </a:stretch>
        </p:blipFill>
        <p:spPr>
          <a:xfrm>
            <a:off x="24661249" y="9384243"/>
            <a:ext cx="5030557" cy="6913250"/>
          </a:xfrm>
          <a:prstGeom prst="rect">
            <a:avLst/>
          </a:prstGeom>
        </p:spPr>
      </p:pic>
      <p:sp>
        <p:nvSpPr>
          <p:cNvPr id="85" name="Rectangle 4">
            <a:extLst>
              <a:ext uri="{FF2B5EF4-FFF2-40B4-BE49-F238E27FC236}">
                <a16:creationId xmlns:a16="http://schemas.microsoft.com/office/drawing/2014/main" id="{2A80B450-B059-66F9-B205-E64EAE03F11C}"/>
              </a:ext>
            </a:extLst>
          </p:cNvPr>
          <p:cNvSpPr>
            <a:spLocks noChangeArrowheads="1"/>
          </p:cNvSpPr>
          <p:nvPr/>
        </p:nvSpPr>
        <p:spPr bwMode="auto">
          <a:xfrm>
            <a:off x="15560695" y="12667287"/>
            <a:ext cx="8902248" cy="345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dirty="0">
                <a:solidFill>
                  <a:srgbClr val="002147"/>
                </a:solidFill>
                <a:latin typeface="Arial" panose="020B0604020202020204" pitchFamily="34" charset="0"/>
                <a:cs typeface="Arial" panose="020B0604020202020204" pitchFamily="34" charset="0"/>
              </a:rPr>
              <a:t>Encoding of value</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At first the network mostly encode novelty based on a relatively small fraction of cells.</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 With exposure to flavor more and more cells encode the value – tasty vs. aversive</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Encoding of specific flavors – emerges later</a:t>
            </a:r>
          </a:p>
          <a:p>
            <a:pPr algn="l" rtl="0">
              <a:spcBef>
                <a:spcPts val="1682"/>
              </a:spcBef>
              <a:buSzPct val="125000"/>
            </a:pPr>
            <a:endParaRPr lang="en-US" sz="2990" b="0" dirty="0">
              <a:solidFill>
                <a:srgbClr val="002147"/>
              </a:solidFill>
              <a:latin typeface="Arial" panose="020B0604020202020204" pitchFamily="34" charset="0"/>
              <a:cs typeface="Arial" panose="020B0604020202020204" pitchFamily="34" charset="0"/>
            </a:endParaRPr>
          </a:p>
        </p:txBody>
      </p:sp>
      <p:sp>
        <p:nvSpPr>
          <p:cNvPr id="86" name="Rectangle 4">
            <a:extLst>
              <a:ext uri="{FF2B5EF4-FFF2-40B4-BE49-F238E27FC236}">
                <a16:creationId xmlns:a16="http://schemas.microsoft.com/office/drawing/2014/main" id="{8F4C7043-DD02-31E1-14CA-5FD4751DA117}"/>
              </a:ext>
            </a:extLst>
          </p:cNvPr>
          <p:cNvSpPr>
            <a:spLocks noChangeArrowheads="1"/>
          </p:cNvSpPr>
          <p:nvPr/>
        </p:nvSpPr>
        <p:spPr bwMode="auto">
          <a:xfrm>
            <a:off x="15706606" y="19250401"/>
            <a:ext cx="7313842" cy="50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dirty="0">
                <a:solidFill>
                  <a:srgbClr val="002147"/>
                </a:solidFill>
                <a:latin typeface="Arial" panose="020B0604020202020204" pitchFamily="34" charset="0"/>
                <a:cs typeface="Arial" panose="020B0604020202020204" pitchFamily="34" charset="0"/>
              </a:rPr>
              <a:t>Exposure to flavors induces a shift in binary outcome signaling</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The Hamming distance between the representation of binary outcome during the preparatory in the first session and all other sessions – increases.</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This indicates a monotonic change in outcome signaling, induced by exposure to flavor.</a:t>
            </a:r>
          </a:p>
        </p:txBody>
      </p:sp>
      <p:pic>
        <p:nvPicPr>
          <p:cNvPr id="97" name="תמונה 96">
            <a:extLst>
              <a:ext uri="{FF2B5EF4-FFF2-40B4-BE49-F238E27FC236}">
                <a16:creationId xmlns:a16="http://schemas.microsoft.com/office/drawing/2014/main" id="{C9E02002-C9B8-480C-C443-60FF2A5B369E}"/>
              </a:ext>
            </a:extLst>
          </p:cNvPr>
          <p:cNvPicPr>
            <a:picLocks noChangeAspect="1"/>
          </p:cNvPicPr>
          <p:nvPr/>
        </p:nvPicPr>
        <p:blipFill>
          <a:blip r:embed="rId10"/>
          <a:stretch>
            <a:fillRect/>
          </a:stretch>
        </p:blipFill>
        <p:spPr>
          <a:xfrm>
            <a:off x="16470568" y="24071958"/>
            <a:ext cx="5651382" cy="3396397"/>
          </a:xfrm>
          <a:prstGeom prst="rect">
            <a:avLst/>
          </a:prstGeom>
        </p:spPr>
      </p:pic>
      <p:sp>
        <p:nvSpPr>
          <p:cNvPr id="98" name="Rectangle 68">
            <a:extLst>
              <a:ext uri="{FF2B5EF4-FFF2-40B4-BE49-F238E27FC236}">
                <a16:creationId xmlns:a16="http://schemas.microsoft.com/office/drawing/2014/main" id="{10DD1265-EBF6-5C50-2302-E288A867FB7A}"/>
              </a:ext>
            </a:extLst>
          </p:cNvPr>
          <p:cNvSpPr/>
          <p:nvPr/>
        </p:nvSpPr>
        <p:spPr>
          <a:xfrm flipH="1">
            <a:off x="22999981" y="19134064"/>
            <a:ext cx="239536" cy="9690972"/>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9" name="Rectangle 4">
            <a:extLst>
              <a:ext uri="{FF2B5EF4-FFF2-40B4-BE49-F238E27FC236}">
                <a16:creationId xmlns:a16="http://schemas.microsoft.com/office/drawing/2014/main" id="{BF7CC9D4-400B-416B-3D25-0EE89264386D}"/>
              </a:ext>
            </a:extLst>
          </p:cNvPr>
          <p:cNvSpPr>
            <a:spLocks noChangeArrowheads="1"/>
          </p:cNvSpPr>
          <p:nvPr/>
        </p:nvSpPr>
        <p:spPr bwMode="auto">
          <a:xfrm>
            <a:off x="15814813" y="27686714"/>
            <a:ext cx="7158475" cy="135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r>
              <a:rPr lang="en-US" sz="2200" b="0" dirty="0">
                <a:solidFill>
                  <a:schemeClr val="dk1"/>
                </a:solidFill>
                <a:latin typeface="Arial" panose="020B0604020202020204" pitchFamily="34" charset="0"/>
                <a:cs typeface="Arial" panose="020B0604020202020204" pitchFamily="34" charset="0"/>
              </a:rPr>
              <a:t>Figure 5. Hamming distance between barcode representation of binary outcome for the preparatory segment (red) and the consumption segment (blue)</a:t>
            </a:r>
          </a:p>
        </p:txBody>
      </p:sp>
      <p:sp>
        <p:nvSpPr>
          <p:cNvPr id="100" name="Rectangle 4">
            <a:extLst>
              <a:ext uri="{FF2B5EF4-FFF2-40B4-BE49-F238E27FC236}">
                <a16:creationId xmlns:a16="http://schemas.microsoft.com/office/drawing/2014/main" id="{B5A4EFF7-45F3-1135-6AE3-8AEB723666BB}"/>
              </a:ext>
            </a:extLst>
          </p:cNvPr>
          <p:cNvSpPr>
            <a:spLocks noChangeArrowheads="1"/>
          </p:cNvSpPr>
          <p:nvPr/>
        </p:nvSpPr>
        <p:spPr bwMode="auto">
          <a:xfrm>
            <a:off x="23762600" y="19250401"/>
            <a:ext cx="5922312" cy="393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dirty="0">
                <a:solidFill>
                  <a:srgbClr val="002147"/>
                </a:solidFill>
                <a:latin typeface="Arial" panose="020B0604020202020204" pitchFamily="34" charset="0"/>
                <a:cs typeface="Arial" panose="020B0604020202020204" pitchFamily="34" charset="0"/>
              </a:rPr>
              <a:t>Degree Centrality</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The distance between the ensemble centrality in the first session and the ensemble centrality in all other sessions increases.</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Indicates a monotonic change in the correlational configuration</a:t>
            </a:r>
          </a:p>
        </p:txBody>
      </p:sp>
      <p:pic>
        <p:nvPicPr>
          <p:cNvPr id="102" name="תמונה 101">
            <a:extLst>
              <a:ext uri="{FF2B5EF4-FFF2-40B4-BE49-F238E27FC236}">
                <a16:creationId xmlns:a16="http://schemas.microsoft.com/office/drawing/2014/main" id="{C4A10529-9721-ECB0-D170-7B87258C8313}"/>
              </a:ext>
            </a:extLst>
          </p:cNvPr>
          <p:cNvPicPr>
            <a:picLocks noChangeAspect="1"/>
          </p:cNvPicPr>
          <p:nvPr/>
        </p:nvPicPr>
        <p:blipFill>
          <a:blip r:embed="rId11"/>
          <a:srcRect l="1282"/>
          <a:stretch/>
        </p:blipFill>
        <p:spPr>
          <a:xfrm>
            <a:off x="23707517" y="23675581"/>
            <a:ext cx="5464900" cy="3562556"/>
          </a:xfrm>
          <a:prstGeom prst="rect">
            <a:avLst/>
          </a:prstGeom>
        </p:spPr>
      </p:pic>
      <p:sp>
        <p:nvSpPr>
          <p:cNvPr id="103" name="Rectangle 4">
            <a:extLst>
              <a:ext uri="{FF2B5EF4-FFF2-40B4-BE49-F238E27FC236}">
                <a16:creationId xmlns:a16="http://schemas.microsoft.com/office/drawing/2014/main" id="{9B3FDCD5-BD0F-D30E-33D6-42574D990563}"/>
              </a:ext>
            </a:extLst>
          </p:cNvPr>
          <p:cNvSpPr>
            <a:spLocks noChangeArrowheads="1"/>
          </p:cNvSpPr>
          <p:nvPr/>
        </p:nvSpPr>
        <p:spPr bwMode="auto">
          <a:xfrm>
            <a:off x="24093158" y="27465780"/>
            <a:ext cx="5464900" cy="135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r>
              <a:rPr lang="en-US" sz="2200" b="0" dirty="0">
                <a:solidFill>
                  <a:schemeClr val="dk1"/>
                </a:solidFill>
                <a:latin typeface="Arial" panose="020B0604020202020204" pitchFamily="34" charset="0"/>
                <a:cs typeface="Arial" panose="020B0604020202020204" pitchFamily="34" charset="0"/>
              </a:rPr>
              <a:t>Figure 6. Distance between correlation degree at different stages of training. A. Preparatory segment. B. Movement. C. Consumption. D. End of trial. </a:t>
            </a:r>
          </a:p>
        </p:txBody>
      </p:sp>
      <p:pic>
        <p:nvPicPr>
          <p:cNvPr id="1025" name="תמונה 1024">
            <a:extLst>
              <a:ext uri="{FF2B5EF4-FFF2-40B4-BE49-F238E27FC236}">
                <a16:creationId xmlns:a16="http://schemas.microsoft.com/office/drawing/2014/main" id="{4D44202D-9A29-9CB1-F724-5923B45800D4}"/>
              </a:ext>
            </a:extLst>
          </p:cNvPr>
          <p:cNvPicPr>
            <a:picLocks noChangeAspect="1"/>
          </p:cNvPicPr>
          <p:nvPr/>
        </p:nvPicPr>
        <p:blipFill>
          <a:blip r:embed="rId12"/>
          <a:stretch>
            <a:fillRect/>
          </a:stretch>
        </p:blipFill>
        <p:spPr>
          <a:xfrm>
            <a:off x="23564561" y="29080493"/>
            <a:ext cx="6187422" cy="5040086"/>
          </a:xfrm>
          <a:prstGeom prst="rect">
            <a:avLst/>
          </a:prstGeom>
        </p:spPr>
      </p:pic>
      <p:sp>
        <p:nvSpPr>
          <p:cNvPr id="1027" name="Rectangle 4">
            <a:extLst>
              <a:ext uri="{FF2B5EF4-FFF2-40B4-BE49-F238E27FC236}">
                <a16:creationId xmlns:a16="http://schemas.microsoft.com/office/drawing/2014/main" id="{46633467-82AF-E2E3-5D95-B8C2ED502476}"/>
              </a:ext>
            </a:extLst>
          </p:cNvPr>
          <p:cNvSpPr>
            <a:spLocks noChangeArrowheads="1"/>
          </p:cNvSpPr>
          <p:nvPr/>
        </p:nvSpPr>
        <p:spPr bwMode="auto">
          <a:xfrm>
            <a:off x="15625213" y="28945681"/>
            <a:ext cx="7934166" cy="547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buSzPct val="125000"/>
            </a:pPr>
            <a:r>
              <a:rPr lang="en-US" sz="2990" dirty="0">
                <a:solidFill>
                  <a:srgbClr val="002147"/>
                </a:solidFill>
                <a:latin typeface="Arial" panose="020B0604020202020204" pitchFamily="34" charset="0"/>
                <a:cs typeface="Arial" panose="020B0604020202020204" pitchFamily="34" charset="0"/>
              </a:rPr>
              <a:t>Flavor exposure alters the relationship between degree centrality and encoding</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Significant and high correlation between the degree and outcome encoding (top) at early stages indicates that network is focused on reporting binary outcome.</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With exposure flavor novelty (middle) becomes significant</a:t>
            </a:r>
          </a:p>
          <a:p>
            <a:pPr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With exposure flavor value becomes higher than outcome and novelty (bottom).</a:t>
            </a:r>
          </a:p>
        </p:txBody>
      </p:sp>
      <p:sp>
        <p:nvSpPr>
          <p:cNvPr id="1030" name="Rectangle 4">
            <a:extLst>
              <a:ext uri="{FF2B5EF4-FFF2-40B4-BE49-F238E27FC236}">
                <a16:creationId xmlns:a16="http://schemas.microsoft.com/office/drawing/2014/main" id="{9DB4CB8C-EFD9-11D6-A798-D587CAD79C34}"/>
              </a:ext>
            </a:extLst>
          </p:cNvPr>
          <p:cNvSpPr>
            <a:spLocks noChangeArrowheads="1"/>
          </p:cNvSpPr>
          <p:nvPr/>
        </p:nvSpPr>
        <p:spPr bwMode="auto">
          <a:xfrm>
            <a:off x="15507636" y="34432975"/>
            <a:ext cx="14218021" cy="88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ts val="1682"/>
              </a:spcBef>
            </a:pPr>
            <a:r>
              <a:rPr lang="en-US" sz="2200" b="0" dirty="0">
                <a:solidFill>
                  <a:schemeClr val="dk1"/>
                </a:solidFill>
                <a:latin typeface="Arial" panose="020B0604020202020204" pitchFamily="34" charset="0"/>
                <a:cs typeface="Arial" panose="020B0604020202020204" pitchFamily="34" charset="0"/>
              </a:rPr>
              <a:t>Figure 7. Spearman correlation rank between degree centrality and encoding of: top -  binary outcome, middle - novelty (grain vs. quinine and sucrose) and bottom - tasty vs. aversive (grain and sucrose vs. quinine). </a:t>
            </a:r>
          </a:p>
        </p:txBody>
      </p:sp>
      <p:sp>
        <p:nvSpPr>
          <p:cNvPr id="1035" name="Rounded Rectangle 18">
            <a:extLst>
              <a:ext uri="{FF2B5EF4-FFF2-40B4-BE49-F238E27FC236}">
                <a16:creationId xmlns:a16="http://schemas.microsoft.com/office/drawing/2014/main" id="{C11A14A9-FAAE-A81C-767A-D46A126FFF90}"/>
              </a:ext>
            </a:extLst>
          </p:cNvPr>
          <p:cNvSpPr/>
          <p:nvPr/>
        </p:nvSpPr>
        <p:spPr>
          <a:xfrm>
            <a:off x="15336599" y="35498881"/>
            <a:ext cx="14507606" cy="1210716"/>
          </a:xfrm>
          <a:prstGeom prst="roundRect">
            <a:avLst>
              <a:gd name="adj" fmla="val 3718"/>
            </a:avLst>
          </a:prstGeom>
          <a:solidFill>
            <a:srgbClr val="9900CC"/>
          </a:solid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036" name="Rectangle 2">
            <a:extLst>
              <a:ext uri="{FF2B5EF4-FFF2-40B4-BE49-F238E27FC236}">
                <a16:creationId xmlns:a16="http://schemas.microsoft.com/office/drawing/2014/main" id="{5444062C-E2F0-3284-8CB0-1EA91C23804F}"/>
              </a:ext>
            </a:extLst>
          </p:cNvPr>
          <p:cNvSpPr>
            <a:spLocks noChangeArrowheads="1"/>
          </p:cNvSpPr>
          <p:nvPr/>
        </p:nvSpPr>
        <p:spPr bwMode="auto">
          <a:xfrm>
            <a:off x="15642600" y="35558838"/>
            <a:ext cx="8755594" cy="100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defTabSz="3900819" rtl="0"/>
            <a:r>
              <a:rPr lang="en-US" sz="5400" dirty="0">
                <a:solidFill>
                  <a:schemeClr val="bg1"/>
                </a:solidFill>
                <a:latin typeface="Arial" panose="020B0604020202020204" pitchFamily="34" charset="0"/>
                <a:cs typeface="Arial" panose="020B0604020202020204" pitchFamily="34" charset="0"/>
              </a:rPr>
              <a:t>Conclusions</a:t>
            </a:r>
          </a:p>
        </p:txBody>
      </p:sp>
      <mc:AlternateContent xmlns:mc="http://schemas.openxmlformats.org/markup-compatibility/2006">
        <mc:Choice xmlns:a14="http://schemas.microsoft.com/office/drawing/2010/main" Requires="a14">
          <p:sp>
            <p:nvSpPr>
              <p:cNvPr id="1037" name="Rectangle 4">
                <a:extLst>
                  <a:ext uri="{FF2B5EF4-FFF2-40B4-BE49-F238E27FC236}">
                    <a16:creationId xmlns:a16="http://schemas.microsoft.com/office/drawing/2014/main" id="{EE69FEED-7422-DE1C-5CC5-B9B6A5F04A76}"/>
                  </a:ext>
                </a:extLst>
              </p:cNvPr>
              <p:cNvSpPr>
                <a:spLocks noChangeArrowheads="1"/>
              </p:cNvSpPr>
              <p:nvPr/>
            </p:nvSpPr>
            <p:spPr bwMode="auto">
              <a:xfrm>
                <a:off x="15606600" y="36769555"/>
                <a:ext cx="14119058" cy="37057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Ins="0"/>
              <a:lstStyle/>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Binary outcome is reported before and during exposure to flavors </a:t>
                </a:r>
              </a:p>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The exposure to flavor changes the way the binary outcome is reported</a:t>
                </a:r>
              </a:p>
              <a:p>
                <a:pPr marL="425679"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Signaling of value develops with exposure to flavor:</a:t>
                </a:r>
              </a:p>
              <a:p>
                <a:pPr lvl="1" algn="l" rtl="0">
                  <a:spcBef>
                    <a:spcPts val="1682"/>
                  </a:spcBef>
                  <a:buSzPct val="125000"/>
                </a:pPr>
                <a:r>
                  <a:rPr lang="en-US" sz="2990" b="0" dirty="0">
                    <a:solidFill>
                      <a:srgbClr val="002147"/>
                    </a:solidFill>
                    <a:latin typeface="Arial" panose="020B0604020202020204" pitchFamily="34" charset="0"/>
                    <a:cs typeface="Arial" panose="020B0604020202020204" pitchFamily="34" charset="0"/>
                  </a:rPr>
                  <a:t>novelty </a:t>
                </a:r>
                <a14:m>
                  <m:oMath xmlns:m="http://schemas.openxmlformats.org/officeDocument/2006/math">
                    <m:r>
                      <a:rPr lang="en-US" sz="2990" b="0" i="1" smtClean="0">
                        <a:solidFill>
                          <a:srgbClr val="002147"/>
                        </a:solidFill>
                        <a:latin typeface="Cambria Math" panose="02040503050406030204" pitchFamily="18" charset="0"/>
                        <a:cs typeface="Arial" panose="020B0604020202020204" pitchFamily="34" charset="0"/>
                      </a:rPr>
                      <m:t>→</m:t>
                    </m:r>
                  </m:oMath>
                </a14:m>
                <a:r>
                  <a:rPr lang="en-US" sz="2990" b="0" dirty="0">
                    <a:solidFill>
                      <a:srgbClr val="002147"/>
                    </a:solidFill>
                    <a:latin typeface="Arial" panose="020B0604020202020204" pitchFamily="34" charset="0"/>
                    <a:cs typeface="Arial" panose="020B0604020202020204" pitchFamily="34" charset="0"/>
                  </a:rPr>
                  <a:t> tasty vs. aversive </a:t>
                </a:r>
                <a14:m>
                  <m:oMath xmlns:m="http://schemas.openxmlformats.org/officeDocument/2006/math">
                    <m:r>
                      <a:rPr lang="en-US" sz="2990" b="0" i="1">
                        <a:solidFill>
                          <a:srgbClr val="002147"/>
                        </a:solidFill>
                        <a:latin typeface="Cambria Math" panose="02040503050406030204" pitchFamily="18" charset="0"/>
                        <a:cs typeface="Arial" panose="020B0604020202020204" pitchFamily="34" charset="0"/>
                      </a:rPr>
                      <m:t>→</m:t>
                    </m:r>
                  </m:oMath>
                </a14:m>
                <a:r>
                  <a:rPr lang="en-US" sz="2990" b="0" dirty="0">
                    <a:solidFill>
                      <a:srgbClr val="002147"/>
                    </a:solidFill>
                    <a:latin typeface="Arial" panose="020B0604020202020204" pitchFamily="34" charset="0"/>
                    <a:cs typeface="Arial" panose="020B0604020202020204" pitchFamily="34" charset="0"/>
                  </a:rPr>
                  <a:t> a detailed signaling of specific flavors</a:t>
                </a:r>
              </a:p>
              <a:p>
                <a:pPr marL="867563" lvl="1" indent="-425679" algn="l" rtl="0">
                  <a:spcBef>
                    <a:spcPts val="1682"/>
                  </a:spcBef>
                  <a:buSzPct val="125000"/>
                  <a:buFont typeface="Arial" pitchFamily="34" charset="0"/>
                  <a:buChar char="•"/>
                </a:pPr>
                <a:r>
                  <a:rPr lang="en-US" sz="2990" b="0" dirty="0">
                    <a:solidFill>
                      <a:srgbClr val="002147"/>
                    </a:solidFill>
                    <a:latin typeface="Arial" panose="020B0604020202020204" pitchFamily="34" charset="0"/>
                    <a:cs typeface="Arial" panose="020B0604020202020204" pitchFamily="34" charset="0"/>
                  </a:rPr>
                  <a:t>Value is reported also during the preparatory time segment – before the go cue!</a:t>
                </a:r>
              </a:p>
            </p:txBody>
          </p:sp>
        </mc:Choice>
        <mc:Fallback>
          <p:sp>
            <p:nvSpPr>
              <p:cNvPr id="1037" name="Rectangle 4">
                <a:extLst>
                  <a:ext uri="{FF2B5EF4-FFF2-40B4-BE49-F238E27FC236}">
                    <a16:creationId xmlns:a16="http://schemas.microsoft.com/office/drawing/2014/main" id="{EE69FEED-7422-DE1C-5CC5-B9B6A5F04A76}"/>
                  </a:ext>
                </a:extLst>
              </p:cNvPr>
              <p:cNvSpPr>
                <a:spLocks noRot="1" noChangeAspect="1" noMove="1" noResize="1" noEditPoints="1" noAdjustHandles="1" noChangeArrowheads="1" noChangeShapeType="1" noTextEdit="1"/>
              </p:cNvSpPr>
              <p:nvPr/>
            </p:nvSpPr>
            <p:spPr bwMode="auto">
              <a:xfrm>
                <a:off x="15606600" y="36769555"/>
                <a:ext cx="14119058" cy="3705750"/>
              </a:xfrm>
              <a:prstGeom prst="rect">
                <a:avLst/>
              </a:prstGeom>
              <a:blipFill>
                <a:blip r:embed="rId13"/>
                <a:stretch>
                  <a:fillRect l="-1252" t="-4112" b="-44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noFill/>
                  </a:rPr>
                  <a:t> </a:t>
                </a:r>
              </a:p>
            </p:txBody>
          </p:sp>
        </mc:Fallback>
      </mc:AlternateContent>
      <p:sp>
        <p:nvSpPr>
          <p:cNvPr id="1038" name="Rounded Rectangle 145">
            <a:extLst>
              <a:ext uri="{FF2B5EF4-FFF2-40B4-BE49-F238E27FC236}">
                <a16:creationId xmlns:a16="http://schemas.microsoft.com/office/drawing/2014/main" id="{73DB86FD-12A4-60F9-7937-12FA60B1496B}"/>
              </a:ext>
            </a:extLst>
          </p:cNvPr>
          <p:cNvSpPr/>
          <p:nvPr/>
        </p:nvSpPr>
        <p:spPr>
          <a:xfrm>
            <a:off x="15336598" y="35498881"/>
            <a:ext cx="14449909" cy="5057524"/>
          </a:xfrm>
          <a:prstGeom prst="roundRect">
            <a:avLst>
              <a:gd name="adj" fmla="val 3718"/>
            </a:avLst>
          </a:prstGeom>
          <a:no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039" name="Rounded Rectangle 145">
            <a:extLst>
              <a:ext uri="{FF2B5EF4-FFF2-40B4-BE49-F238E27FC236}">
                <a16:creationId xmlns:a16="http://schemas.microsoft.com/office/drawing/2014/main" id="{64217D37-4045-B7E3-2511-E1DA7C91ED1A}"/>
              </a:ext>
            </a:extLst>
          </p:cNvPr>
          <p:cNvSpPr/>
          <p:nvPr/>
        </p:nvSpPr>
        <p:spPr>
          <a:xfrm>
            <a:off x="398855" y="40755724"/>
            <a:ext cx="29445349" cy="1843603"/>
          </a:xfrm>
          <a:prstGeom prst="roundRect">
            <a:avLst>
              <a:gd name="adj" fmla="val 3718"/>
            </a:avLst>
          </a:prstGeom>
          <a:solidFill>
            <a:schemeClr val="bg1"/>
          </a:solidFill>
          <a:ln w="76200" cap="flat" cmpd="sng" algn="ctr">
            <a:solidFill>
              <a:srgbClr val="9900CC"/>
            </a:solidFill>
            <a:prstDash val="solid"/>
          </a:ln>
          <a:effectLst/>
        </p:spPr>
        <p:txBody>
          <a:bodyPr rtlCol="1" anchor="ctr"/>
          <a:lstStyle/>
          <a:p>
            <a:pPr algn="ctr" defTabSz="854324" fontAlgn="auto">
              <a:spcBef>
                <a:spcPts val="0"/>
              </a:spcBef>
              <a:spcAft>
                <a:spcPts val="0"/>
              </a:spcAft>
              <a:defRPr/>
            </a:pPr>
            <a:endParaRPr lang="he-IL" sz="7661" b="0" kern="0">
              <a:solidFill>
                <a:srgbClr val="FFFFFF"/>
              </a:solidFill>
              <a:latin typeface="Arial" panose="020B0604020202020204" pitchFamily="34" charset="0"/>
              <a:cs typeface="Arial" panose="020B0604020202020204" pitchFamily="34" charset="0"/>
            </a:endParaRPr>
          </a:p>
        </p:txBody>
      </p:sp>
      <p:sp>
        <p:nvSpPr>
          <p:cNvPr id="1040" name="Rectangle 4">
            <a:extLst>
              <a:ext uri="{FF2B5EF4-FFF2-40B4-BE49-F238E27FC236}">
                <a16:creationId xmlns:a16="http://schemas.microsoft.com/office/drawing/2014/main" id="{CDD9ACF6-002E-7844-D1F8-FAF818E577F9}"/>
              </a:ext>
            </a:extLst>
          </p:cNvPr>
          <p:cNvSpPr>
            <a:spLocks noChangeArrowheads="1"/>
          </p:cNvSpPr>
          <p:nvPr/>
        </p:nvSpPr>
        <p:spPr bwMode="auto">
          <a:xfrm>
            <a:off x="431009" y="40856221"/>
            <a:ext cx="9655016" cy="19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rtl="0">
              <a:spcBef>
                <a:spcPts val="600"/>
              </a:spcBef>
              <a:buSzPct val="125000"/>
            </a:pPr>
            <a:r>
              <a:rPr lang="en-US" sz="1800" dirty="0">
                <a:solidFill>
                  <a:srgbClr val="002147"/>
                </a:solidFill>
                <a:latin typeface="Arial" panose="020B0604020202020204" pitchFamily="34" charset="0"/>
                <a:cs typeface="Arial" panose="020B0604020202020204" pitchFamily="34" charset="0"/>
              </a:rPr>
              <a:t>Acknowledgements</a:t>
            </a:r>
          </a:p>
          <a:p>
            <a:pPr marL="425679" indent="-425679" algn="l" rtl="0">
              <a:spcBef>
                <a:spcPts val="600"/>
              </a:spcBef>
              <a:buSzPct val="125000"/>
              <a:buFont typeface="Arial" pitchFamily="34" charset="0"/>
              <a:buChar char="•"/>
            </a:pPr>
            <a:r>
              <a:rPr lang="en-US" sz="1800" b="0" dirty="0">
                <a:solidFill>
                  <a:srgbClr val="002147"/>
                </a:solidFill>
                <a:latin typeface="Arial" panose="020B0604020202020204" pitchFamily="34" charset="0"/>
                <a:cs typeface="Arial" panose="020B0604020202020204" pitchFamily="34" charset="0"/>
              </a:rPr>
              <a:t>Guidance and support from prof. Hadas Benisty.</a:t>
            </a:r>
          </a:p>
          <a:p>
            <a:pPr marL="425679" indent="-425679" algn="l" rtl="0">
              <a:spcBef>
                <a:spcPts val="600"/>
              </a:spcBef>
              <a:buSzPct val="125000"/>
              <a:buFont typeface="Arial" pitchFamily="34" charset="0"/>
              <a:buChar char="•"/>
            </a:pPr>
            <a:r>
              <a:rPr lang="en-US" sz="1800" b="0" dirty="0">
                <a:solidFill>
                  <a:srgbClr val="002147"/>
                </a:solidFill>
                <a:latin typeface="Arial" panose="020B0604020202020204" pitchFamily="34" charset="0"/>
                <a:cs typeface="Arial" panose="020B0604020202020204" pitchFamily="34" charset="0"/>
              </a:rPr>
              <a:t>Imaging data collected by Zohar Lotan from Jacky Shiller’s - Technion Faculty of Medicine.</a:t>
            </a:r>
          </a:p>
          <a:p>
            <a:pPr marL="425679" indent="-425679" algn="l" rtl="0">
              <a:spcBef>
                <a:spcPts val="600"/>
              </a:spcBef>
              <a:buSzPct val="125000"/>
              <a:buFont typeface="Arial" pitchFamily="34" charset="0"/>
              <a:buChar char="•"/>
            </a:pPr>
            <a:r>
              <a:rPr lang="en-US" sz="1800" b="0" dirty="0">
                <a:solidFill>
                  <a:srgbClr val="002147"/>
                </a:solidFill>
                <a:latin typeface="Arial" panose="020B0604020202020204" pitchFamily="34" charset="0"/>
                <a:cs typeface="Arial" panose="020B0604020202020204" pitchFamily="34" charset="0"/>
              </a:rPr>
              <a:t>Guidance and support from Gaia Levin.</a:t>
            </a:r>
          </a:p>
        </p:txBody>
      </p:sp>
      <p:sp>
        <p:nvSpPr>
          <p:cNvPr id="1041" name="Rectangle 4">
            <a:extLst>
              <a:ext uri="{FF2B5EF4-FFF2-40B4-BE49-F238E27FC236}">
                <a16:creationId xmlns:a16="http://schemas.microsoft.com/office/drawing/2014/main" id="{DF523232-4946-AC1D-820E-343ACB16F86A}"/>
              </a:ext>
            </a:extLst>
          </p:cNvPr>
          <p:cNvSpPr>
            <a:spLocks noChangeArrowheads="1"/>
          </p:cNvSpPr>
          <p:nvPr/>
        </p:nvSpPr>
        <p:spPr bwMode="auto">
          <a:xfrm>
            <a:off x="10212341" y="40828713"/>
            <a:ext cx="19616111" cy="172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gn="l" rtl="0">
              <a:spcBef>
                <a:spcPts val="600"/>
              </a:spcBef>
              <a:buSzPct val="125000"/>
            </a:pPr>
            <a:r>
              <a:rPr lang="en-US" sz="1800" dirty="0">
                <a:solidFill>
                  <a:srgbClr val="002147"/>
                </a:solidFill>
                <a:latin typeface="Arial" panose="020B0604020202020204" pitchFamily="34" charset="0"/>
                <a:cs typeface="Arial" panose="020B0604020202020204" pitchFamily="34" charset="0"/>
              </a:rPr>
              <a:t>References</a:t>
            </a:r>
          </a:p>
          <a:p>
            <a:pPr algn="l" rtl="0">
              <a:spcBef>
                <a:spcPts val="600"/>
              </a:spcBef>
              <a:buSzPct val="125000"/>
            </a:pPr>
            <a:r>
              <a:rPr lang="en-US" sz="1800" b="0" dirty="0">
                <a:solidFill>
                  <a:srgbClr val="002147"/>
                </a:solidFill>
                <a:latin typeface="Arial" panose="020B0604020202020204" pitchFamily="34" charset="0"/>
                <a:cs typeface="Arial" panose="020B0604020202020204" pitchFamily="34" charset="0"/>
              </a:rPr>
              <a:t>[1] Levy, S., </a:t>
            </a:r>
            <a:r>
              <a:rPr lang="en-US" sz="1800" b="0" dirty="0" err="1">
                <a:solidFill>
                  <a:srgbClr val="002147"/>
                </a:solidFill>
                <a:latin typeface="Arial" panose="020B0604020202020204" pitchFamily="34" charset="0"/>
                <a:cs typeface="Arial" panose="020B0604020202020204" pitchFamily="34" charset="0"/>
              </a:rPr>
              <a:t>Lavzin</a:t>
            </a:r>
            <a:r>
              <a:rPr lang="en-US" sz="1800" b="0" dirty="0">
                <a:solidFill>
                  <a:srgbClr val="002147"/>
                </a:solidFill>
                <a:latin typeface="Arial" panose="020B0604020202020204" pitchFamily="34" charset="0"/>
                <a:cs typeface="Arial" panose="020B0604020202020204" pitchFamily="34" charset="0"/>
              </a:rPr>
              <a:t>, M., Benisty, H., </a:t>
            </a:r>
            <a:r>
              <a:rPr lang="en-US" sz="1800" b="0" dirty="0" err="1">
                <a:solidFill>
                  <a:srgbClr val="002147"/>
                </a:solidFill>
                <a:latin typeface="Arial" panose="020B0604020202020204" pitchFamily="34" charset="0"/>
                <a:cs typeface="Arial" panose="020B0604020202020204" pitchFamily="34" charset="0"/>
              </a:rPr>
              <a:t>Ghanayim</a:t>
            </a:r>
            <a:r>
              <a:rPr lang="en-US" sz="1800" b="0" dirty="0">
                <a:solidFill>
                  <a:srgbClr val="002147"/>
                </a:solidFill>
                <a:latin typeface="Arial" panose="020B0604020202020204" pitchFamily="34" charset="0"/>
                <a:cs typeface="Arial" panose="020B0604020202020204" pitchFamily="34" charset="0"/>
              </a:rPr>
              <a:t>, A., </a:t>
            </a:r>
            <a:r>
              <a:rPr lang="en-US" sz="1800" b="0" dirty="0" err="1">
                <a:solidFill>
                  <a:srgbClr val="002147"/>
                </a:solidFill>
                <a:latin typeface="Arial" panose="020B0604020202020204" pitchFamily="34" charset="0"/>
                <a:cs typeface="Arial" panose="020B0604020202020204" pitchFamily="34" charset="0"/>
              </a:rPr>
              <a:t>Dubin</a:t>
            </a:r>
            <a:r>
              <a:rPr lang="en-US" sz="1800" b="0" dirty="0">
                <a:solidFill>
                  <a:srgbClr val="002147"/>
                </a:solidFill>
                <a:latin typeface="Arial" panose="020B0604020202020204" pitchFamily="34" charset="0"/>
                <a:cs typeface="Arial" panose="020B0604020202020204" pitchFamily="34" charset="0"/>
              </a:rPr>
              <a:t>, U., </a:t>
            </a:r>
            <a:r>
              <a:rPr lang="en-US" sz="1800" b="0" dirty="0" err="1">
                <a:solidFill>
                  <a:srgbClr val="002147"/>
                </a:solidFill>
                <a:latin typeface="Arial" panose="020B0604020202020204" pitchFamily="34" charset="0"/>
                <a:cs typeface="Arial" panose="020B0604020202020204" pitchFamily="34" charset="0"/>
              </a:rPr>
              <a:t>Achvat</a:t>
            </a:r>
            <a:r>
              <a:rPr lang="en-US" sz="1800" b="0" dirty="0">
                <a:solidFill>
                  <a:srgbClr val="002147"/>
                </a:solidFill>
                <a:latin typeface="Arial" panose="020B0604020202020204" pitchFamily="34" charset="0"/>
                <a:cs typeface="Arial" panose="020B0604020202020204" pitchFamily="34" charset="0"/>
              </a:rPr>
              <a:t>, S., ... &amp; Schiller, J. (2020). Cell-type-specific outcome representation in the primary motor cortex. Neuron, 107(5), 954-971.‏ Hantman,3, * and Jackie Schiller1,5</a:t>
            </a:r>
          </a:p>
          <a:p>
            <a:pPr algn="l" rtl="0">
              <a:spcBef>
                <a:spcPts val="600"/>
              </a:spcBef>
              <a:buSzPct val="125000"/>
            </a:pPr>
            <a:r>
              <a:rPr lang="en-US" sz="1800" b="0" dirty="0">
                <a:solidFill>
                  <a:srgbClr val="002147"/>
                </a:solidFill>
                <a:latin typeface="Arial" panose="020B0604020202020204" pitchFamily="34" charset="0"/>
                <a:cs typeface="Arial" panose="020B0604020202020204" pitchFamily="34" charset="0"/>
              </a:rPr>
              <a:t>[2] Dynamic representation of task variables by layer 2-3 neurons in the primary motor cortex Research thesis, Zohar Lotan</a:t>
            </a:r>
          </a:p>
          <a:p>
            <a:pPr algn="l" rtl="0">
              <a:spcBef>
                <a:spcPts val="600"/>
              </a:spcBef>
              <a:buSzPct val="125000"/>
            </a:pPr>
            <a:r>
              <a:rPr lang="en-US" sz="1800" b="0" dirty="0">
                <a:solidFill>
                  <a:srgbClr val="002147"/>
                </a:solidFill>
                <a:latin typeface="Arial" panose="020B0604020202020204" pitchFamily="34" charset="0"/>
                <a:cs typeface="Arial" panose="020B0604020202020204" pitchFamily="34" charset="0"/>
              </a:rPr>
              <a:t>[3] Lin, X. X., </a:t>
            </a:r>
            <a:r>
              <a:rPr lang="en-US" sz="1800" b="0" dirty="0" err="1">
                <a:solidFill>
                  <a:srgbClr val="002147"/>
                </a:solidFill>
                <a:latin typeface="Arial" panose="020B0604020202020204" pitchFamily="34" charset="0"/>
                <a:cs typeface="Arial" panose="020B0604020202020204" pitchFamily="34" charset="0"/>
              </a:rPr>
              <a:t>Nieder</a:t>
            </a:r>
            <a:r>
              <a:rPr lang="en-US" sz="1800" b="0" dirty="0">
                <a:solidFill>
                  <a:srgbClr val="002147"/>
                </a:solidFill>
                <a:latin typeface="Arial" panose="020B0604020202020204" pitchFamily="34" charset="0"/>
                <a:cs typeface="Arial" panose="020B0604020202020204" pitchFamily="34" charset="0"/>
              </a:rPr>
              <a:t>, A., &amp; Jacob, S. N. (2023). The neuronal implementation of representational geometry in primate prefrontal cortex. Science Advances, 9(50), eadh8685.‏</a:t>
            </a:r>
          </a:p>
        </p:txBody>
      </p:sp>
      <p:pic>
        <p:nvPicPr>
          <p:cNvPr id="1042" name="Picture 2" descr="Amit Meller Lab, Technion : Contact Us">
            <a:extLst>
              <a:ext uri="{FF2B5EF4-FFF2-40B4-BE49-F238E27FC236}">
                <a16:creationId xmlns:a16="http://schemas.microsoft.com/office/drawing/2014/main" id="{C8AF94C7-A919-AA07-20AD-4BD04B0757A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1035" y="325782"/>
            <a:ext cx="1709907" cy="2940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67</TotalTime>
  <Words>976</Words>
  <Application>Microsoft Office PowerPoint</Application>
  <PresentationFormat>מותאם אישית</PresentationFormat>
  <Paragraphs>62</Paragraphs>
  <Slides>1</Slides>
  <Notes>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Cambria Math</vt:lpstr>
      <vt:lpstr>Times New Roman</vt:lpstr>
      <vt:lpstr>Blank Presentation</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SIPL Poster Template #3 with big title</dc:title>
  <dc:creator>yair@ee.technion.ac.il</dc:creator>
  <cp:lastModifiedBy>Noa Elnhorn</cp:lastModifiedBy>
  <cp:revision>7</cp:revision>
  <dcterms:created xsi:type="dcterms:W3CDTF">2016-09-01T09:00:45Z</dcterms:created>
  <dcterms:modified xsi:type="dcterms:W3CDTF">2024-10-13T10:21:17Z</dcterms:modified>
</cp:coreProperties>
</file>