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2.xml" ContentType="application/vnd.openxmlformats-officedocument.presentationml.comments+xml"/>
  <Override PartName="/ppt/notesSlides/notesSlide7.xml" ContentType="application/vnd.openxmlformats-officedocument.presentationml.notesSlide+xml"/>
  <Override PartName="/ppt/comments/comment3.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omments/comment4.xml" ContentType="application/vnd.openxmlformats-officedocument.presentationml.comment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omments/comment5.xml" ContentType="application/vnd.openxmlformats-officedocument.presentationml.comments+xml"/>
  <Override PartName="/ppt/notesSlides/notesSlide22.xml" ContentType="application/vnd.openxmlformats-officedocument.presentationml.notesSlide+xml"/>
  <Override PartName="/ppt/comments/comment6.xml" ContentType="application/vnd.openxmlformats-officedocument.presentationml.comment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32"/>
  </p:notesMasterIdLst>
  <p:handoutMasterIdLst>
    <p:handoutMasterId r:id="rId33"/>
  </p:handoutMasterIdLst>
  <p:sldIdLst>
    <p:sldId id="288" r:id="rId2"/>
    <p:sldId id="291" r:id="rId3"/>
    <p:sldId id="290" r:id="rId4"/>
    <p:sldId id="318" r:id="rId5"/>
    <p:sldId id="307" r:id="rId6"/>
    <p:sldId id="289" r:id="rId7"/>
    <p:sldId id="292" r:id="rId8"/>
    <p:sldId id="293" r:id="rId9"/>
    <p:sldId id="308" r:id="rId10"/>
    <p:sldId id="309" r:id="rId11"/>
    <p:sldId id="313" r:id="rId12"/>
    <p:sldId id="320" r:id="rId13"/>
    <p:sldId id="311" r:id="rId14"/>
    <p:sldId id="310" r:id="rId15"/>
    <p:sldId id="315" r:id="rId16"/>
    <p:sldId id="295" r:id="rId17"/>
    <p:sldId id="312" r:id="rId18"/>
    <p:sldId id="314" r:id="rId19"/>
    <p:sldId id="316" r:id="rId20"/>
    <p:sldId id="317" r:id="rId21"/>
    <p:sldId id="296" r:id="rId22"/>
    <p:sldId id="299" r:id="rId23"/>
    <p:sldId id="319" r:id="rId24"/>
    <p:sldId id="298" r:id="rId25"/>
    <p:sldId id="301" r:id="rId26"/>
    <p:sldId id="302" r:id="rId27"/>
    <p:sldId id="305" r:id="rId28"/>
    <p:sldId id="303" r:id="rId29"/>
    <p:sldId id="306" r:id="rId30"/>
    <p:sldId id="304" r:id="rId31"/>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ir Moshe" initials="YM" lastIdx="4" clrIdx="0">
    <p:extLst>
      <p:ext uri="{19B8F6BF-5375-455C-9EA6-DF929625EA0E}">
        <p15:presenceInfo xmlns:p15="http://schemas.microsoft.com/office/powerpoint/2012/main" userId="Yair Moshe" providerId="None"/>
      </p:ext>
    </p:extLst>
  </p:cmAuthor>
  <p:cmAuthor id="2" name="Yair Moshe" initials="YM [2]" lastIdx="3" clrIdx="1">
    <p:extLst>
      <p:ext uri="{19B8F6BF-5375-455C-9EA6-DF929625EA0E}">
        <p15:presenceInfo xmlns:p15="http://schemas.microsoft.com/office/powerpoint/2012/main" userId="S::myair@technion.ac.il::72fb2c8e-9e1d-4664-922f-2384ae95d2a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B0EF"/>
    <a:srgbClr val="9E5ECE"/>
    <a:srgbClr val="654496"/>
    <a:srgbClr val="FF5BFA"/>
    <a:srgbClr val="82007F"/>
    <a:srgbClr val="FBBBF9"/>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64F47D-414F-43B6-9C1C-A9D9F897F7BD}" v="9" dt="2024-10-21T15:06:49.4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6D9F66E-5EB9-4882-86FB-DCBF35E3C3E4}" styleName="סגנון ביניים 4 - הדגשה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505E3EF-67EA-436B-97B2-0124C06EBD24}" styleName="סגנון ביניים 4 - הדגשה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סגנון ביניים 4 - הדגשה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66" autoAdjust="0"/>
    <p:restoredTop sz="81295" autoAdjust="0"/>
  </p:normalViewPr>
  <p:slideViewPr>
    <p:cSldViewPr>
      <p:cViewPr varScale="1">
        <p:scale>
          <a:sx n="91" d="100"/>
          <a:sy n="91" d="100"/>
        </p:scale>
        <p:origin x="1458" y="84"/>
      </p:cViewPr>
      <p:guideLst>
        <p:guide orient="horz" pos="2160"/>
        <p:guide pos="3840"/>
      </p:guideLst>
    </p:cSldViewPr>
  </p:slideViewPr>
  <p:outlineViewPr>
    <p:cViewPr>
      <p:scale>
        <a:sx n="33" d="100"/>
        <a:sy n="33" d="100"/>
      </p:scale>
      <p:origin x="0" y="3492"/>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a Elnhorn" userId="d5bd9478-a73f-4fc6-9788-d419f83dcef2" providerId="ADAL" clId="{6F64F47D-414F-43B6-9C1C-A9D9F897F7BD}"/>
    <pc:docChg chg="undo custSel modSld">
      <pc:chgData name="Noa Elnhorn" userId="d5bd9478-a73f-4fc6-9788-d419f83dcef2" providerId="ADAL" clId="{6F64F47D-414F-43B6-9C1C-A9D9F897F7BD}" dt="2024-10-21T16:17:18.729" v="2356" actId="20577"/>
      <pc:docMkLst>
        <pc:docMk/>
      </pc:docMkLst>
      <pc:sldChg chg="modNotesTx">
        <pc:chgData name="Noa Elnhorn" userId="d5bd9478-a73f-4fc6-9788-d419f83dcef2" providerId="ADAL" clId="{6F64F47D-414F-43B6-9C1C-A9D9F897F7BD}" dt="2024-10-21T15:28:03.643" v="537" actId="20577"/>
        <pc:sldMkLst>
          <pc:docMk/>
          <pc:sldMk cId="746629022" sldId="289"/>
        </pc:sldMkLst>
      </pc:sldChg>
      <pc:sldChg chg="modSp modNotesTx">
        <pc:chgData name="Noa Elnhorn" userId="d5bd9478-a73f-4fc6-9788-d419f83dcef2" providerId="ADAL" clId="{6F64F47D-414F-43B6-9C1C-A9D9F897F7BD}" dt="2024-10-21T15:15:32.594" v="484" actId="20577"/>
        <pc:sldMkLst>
          <pc:docMk/>
          <pc:sldMk cId="334877885" sldId="290"/>
        </pc:sldMkLst>
        <pc:graphicFrameChg chg="mod">
          <ac:chgData name="Noa Elnhorn" userId="d5bd9478-a73f-4fc6-9788-d419f83dcef2" providerId="ADAL" clId="{6F64F47D-414F-43B6-9C1C-A9D9F897F7BD}" dt="2024-10-21T15:06:49.413" v="8" actId="20577"/>
          <ac:graphicFrameMkLst>
            <pc:docMk/>
            <pc:sldMk cId="334877885" sldId="290"/>
            <ac:graphicFrameMk id="4" creationId="{EB29F6FD-0011-C9EF-7155-70C38DB5CCF7}"/>
          </ac:graphicFrameMkLst>
        </pc:graphicFrameChg>
      </pc:sldChg>
      <pc:sldChg chg="modNotesTx">
        <pc:chgData name="Noa Elnhorn" userId="d5bd9478-a73f-4fc6-9788-d419f83dcef2" providerId="ADAL" clId="{6F64F47D-414F-43B6-9C1C-A9D9F897F7BD}" dt="2024-10-21T15:20:41.487" v="490"/>
        <pc:sldMkLst>
          <pc:docMk/>
          <pc:sldMk cId="1202081205" sldId="292"/>
        </pc:sldMkLst>
      </pc:sldChg>
      <pc:sldChg chg="modNotesTx">
        <pc:chgData name="Noa Elnhorn" userId="d5bd9478-a73f-4fc6-9788-d419f83dcef2" providerId="ADAL" clId="{6F64F47D-414F-43B6-9C1C-A9D9F897F7BD}" dt="2024-10-21T15:35:41.669" v="723" actId="20577"/>
        <pc:sldMkLst>
          <pc:docMk/>
          <pc:sldMk cId="3476935719" sldId="293"/>
        </pc:sldMkLst>
      </pc:sldChg>
      <pc:sldChg chg="modNotesTx">
        <pc:chgData name="Noa Elnhorn" userId="d5bd9478-a73f-4fc6-9788-d419f83dcef2" providerId="ADAL" clId="{6F64F47D-414F-43B6-9C1C-A9D9F897F7BD}" dt="2024-10-21T15:40:24.540" v="888" actId="20577"/>
        <pc:sldMkLst>
          <pc:docMk/>
          <pc:sldMk cId="2145876422" sldId="295"/>
        </pc:sldMkLst>
      </pc:sldChg>
      <pc:sldChg chg="modNotesTx">
        <pc:chgData name="Noa Elnhorn" userId="d5bd9478-a73f-4fc6-9788-d419f83dcef2" providerId="ADAL" clId="{6F64F47D-414F-43B6-9C1C-A9D9F897F7BD}" dt="2024-10-21T15:17:53.316" v="487" actId="20577"/>
        <pc:sldMkLst>
          <pc:docMk/>
          <pc:sldMk cId="2205852113" sldId="307"/>
        </pc:sldMkLst>
      </pc:sldChg>
      <pc:sldChg chg="modSp mod modNotesTx">
        <pc:chgData name="Noa Elnhorn" userId="d5bd9478-a73f-4fc6-9788-d419f83dcef2" providerId="ADAL" clId="{6F64F47D-414F-43B6-9C1C-A9D9F897F7BD}" dt="2024-10-21T15:38:12.028" v="880" actId="20577"/>
        <pc:sldMkLst>
          <pc:docMk/>
          <pc:sldMk cId="4097107375" sldId="308"/>
        </pc:sldMkLst>
        <pc:spChg chg="mod">
          <ac:chgData name="Noa Elnhorn" userId="d5bd9478-a73f-4fc6-9788-d419f83dcef2" providerId="ADAL" clId="{6F64F47D-414F-43B6-9C1C-A9D9F897F7BD}" dt="2024-10-21T15:36:27.616" v="724" actId="255"/>
          <ac:spMkLst>
            <pc:docMk/>
            <pc:sldMk cId="4097107375" sldId="308"/>
            <ac:spMk id="8" creationId="{3294E3B9-316C-974D-2001-EF73AD44F0E3}"/>
          </ac:spMkLst>
        </pc:spChg>
      </pc:sldChg>
      <pc:sldChg chg="modNotesTx">
        <pc:chgData name="Noa Elnhorn" userId="d5bd9478-a73f-4fc6-9788-d419f83dcef2" providerId="ADAL" clId="{6F64F47D-414F-43B6-9C1C-A9D9F897F7BD}" dt="2024-10-21T15:57:20.687" v="1912" actId="20577"/>
        <pc:sldMkLst>
          <pc:docMk/>
          <pc:sldMk cId="3840968214" sldId="309"/>
        </pc:sldMkLst>
      </pc:sldChg>
      <pc:sldChg chg="modNotesTx">
        <pc:chgData name="Noa Elnhorn" userId="d5bd9478-a73f-4fc6-9788-d419f83dcef2" providerId="ADAL" clId="{6F64F47D-414F-43B6-9C1C-A9D9F897F7BD}" dt="2024-10-21T16:00:15.942" v="1978" actId="20577"/>
        <pc:sldMkLst>
          <pc:docMk/>
          <pc:sldMk cId="3476033215" sldId="310"/>
        </pc:sldMkLst>
      </pc:sldChg>
      <pc:sldChg chg="modNotesTx">
        <pc:chgData name="Noa Elnhorn" userId="d5bd9478-a73f-4fc6-9788-d419f83dcef2" providerId="ADAL" clId="{6F64F47D-414F-43B6-9C1C-A9D9F897F7BD}" dt="2024-10-21T16:17:18.729" v="2356" actId="20577"/>
        <pc:sldMkLst>
          <pc:docMk/>
          <pc:sldMk cId="2348229096" sldId="311"/>
        </pc:sldMkLst>
      </pc:sldChg>
      <pc:sldChg chg="modNotesTx">
        <pc:chgData name="Noa Elnhorn" userId="d5bd9478-a73f-4fc6-9788-d419f83dcef2" providerId="ADAL" clId="{6F64F47D-414F-43B6-9C1C-A9D9F897F7BD}" dt="2024-10-21T16:01:25.692" v="1985" actId="20577"/>
        <pc:sldMkLst>
          <pc:docMk/>
          <pc:sldMk cId="1666271799" sldId="314"/>
        </pc:sldMkLst>
      </pc:sldChg>
      <pc:sldChg chg="modNotesTx">
        <pc:chgData name="Noa Elnhorn" userId="d5bd9478-a73f-4fc6-9788-d419f83dcef2" providerId="ADAL" clId="{6F64F47D-414F-43B6-9C1C-A9D9F897F7BD}" dt="2024-10-21T16:00:42.425" v="1979" actId="20577"/>
        <pc:sldMkLst>
          <pc:docMk/>
          <pc:sldMk cId="2128792452" sldId="315"/>
        </pc:sldMkLst>
      </pc:sldChg>
      <pc:sldChg chg="modNotesTx">
        <pc:chgData name="Noa Elnhorn" userId="d5bd9478-a73f-4fc6-9788-d419f83dcef2" providerId="ADAL" clId="{6F64F47D-414F-43B6-9C1C-A9D9F897F7BD}" dt="2024-10-21T16:01:05.540" v="1984" actId="20577"/>
        <pc:sldMkLst>
          <pc:docMk/>
          <pc:sldMk cId="38734465" sldId="316"/>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2" dt="2020-07-16T23:05:58.700" idx="2">
    <p:pos x="10" y="10"/>
    <p:text>If the presentation is short, the outline can be omitted. If the presentation is long, you can show the outline again for orientation at the beginning of each topic during the talk.</p:text>
    <p:extLst>
      <p:ext uri="{C676402C-5697-4E1C-873F-D02D1690AC5C}">
        <p15:threadingInfo xmlns:p15="http://schemas.microsoft.com/office/powerpoint/2012/main" timeZoneBias="-1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6-08-31T15:04:18.308" idx="1">
    <p:pos x="10" y="10"/>
    <p:text>Background slides should appear before the project goal slide if the project goal can not be understood without the background.</p:text>
    <p:extLst>
      <p:ext uri="{C676402C-5697-4E1C-873F-D02D1690AC5C}">
        <p15:threadingInfo xmlns:p15="http://schemas.microsoft.com/office/powerpoint/2012/main" timeZoneBias="-1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6-08-31T15:07:40.279" idx="2">
    <p:pos x="42" y="18"/>
    <p:text>In these slides do not forget to give references to previous works, for example: (Cohen &amp; Levi, 2010) or (Cohen et al., 2013)</p:text>
    <p:extLst>
      <p:ext uri="{C676402C-5697-4E1C-873F-D02D1690AC5C}">
        <p15:threadingInfo xmlns:p15="http://schemas.microsoft.com/office/powerpoint/2012/main" timeZoneBias="-1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20-07-19T09:56:14.107" idx="3">
    <p:pos x="10" y="10"/>
    <p:text>If this is a midterm presentation, this slide should be called "Intermediate Results"</p:text>
    <p:extLst>
      <p:ext uri="{C676402C-5697-4E1C-873F-D02D1690AC5C}">
        <p15:threadingInfo xmlns:p15="http://schemas.microsoft.com/office/powerpoint/2012/main" timeZoneBias="-1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6-08-31T15:19:26.336" idx="4">
    <p:pos x="10" y="10"/>
    <p:text>If this is a midterm presentation, you should list things you plan to do by the end of the project. If this is a final presentation, you should list points of possible improvements for a future project or activity.</p:text>
    <p:extLst>
      <p:ext uri="{C676402C-5697-4E1C-873F-D02D1690AC5C}">
        <p15:threadingInfo xmlns:p15="http://schemas.microsoft.com/office/powerpoint/2012/main" timeZoneBias="-18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6-08-31T15:19:26.336" idx="4">
    <p:pos x="10" y="10"/>
    <p:text>This slide and the following slides contain some additional guidlines and tips for giving a presentation. These slides should not, of course, be part of your presentation.</p:text>
    <p:extLst>
      <p:ext uri="{C676402C-5697-4E1C-873F-D02D1690AC5C}">
        <p15:threadingInfo xmlns:p15="http://schemas.microsoft.com/office/powerpoint/2012/main" timeZoneBias="-18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857752-0C5E-4BD5-A9D1-581C950EA3BD}" type="doc">
      <dgm:prSet loTypeId="urn:microsoft.com/office/officeart/2005/8/layout/venn2" loCatId="relationship" qsTypeId="urn:microsoft.com/office/officeart/2005/8/quickstyle/simple1" qsCatId="simple" csTypeId="urn:microsoft.com/office/officeart/2005/8/colors/accent1_2" csCatId="accent1" phldr="1"/>
      <dgm:spPr/>
      <dgm:t>
        <a:bodyPr/>
        <a:lstStyle/>
        <a:p>
          <a:pPr rtl="1"/>
          <a:endParaRPr lang="he-IL"/>
        </a:p>
      </dgm:t>
    </dgm:pt>
    <dgm:pt modelId="{CBEE9BA1-538C-412D-8A74-9E3FF630687C}">
      <dgm:prSet custT="1"/>
      <dgm:spPr>
        <a:solidFill>
          <a:srgbClr val="654496"/>
        </a:solidFill>
        <a:ln>
          <a:solidFill>
            <a:srgbClr val="CEB0EF"/>
          </a:solidFill>
        </a:ln>
      </dgm:spPr>
      <dgm:t>
        <a:bodyPr/>
        <a:lstStyle/>
        <a:p>
          <a:pPr algn="ctr" rtl="0"/>
          <a:r>
            <a:rPr lang="en-US" sz="2400" dirty="0">
              <a:solidFill>
                <a:schemeClr val="bg1"/>
              </a:solidFill>
            </a:rPr>
            <a:t>Representation</a:t>
          </a:r>
          <a:endParaRPr lang="he-IL" sz="2300" dirty="0">
            <a:solidFill>
              <a:schemeClr val="bg1"/>
            </a:solidFill>
          </a:endParaRPr>
        </a:p>
      </dgm:t>
    </dgm:pt>
    <dgm:pt modelId="{9B95944F-A272-4CD9-9455-DFB60B66BA0B}" type="parTrans" cxnId="{25A0FC33-148B-44EA-A8DE-37D0F9F0140A}">
      <dgm:prSet/>
      <dgm:spPr/>
      <dgm:t>
        <a:bodyPr/>
        <a:lstStyle/>
        <a:p>
          <a:pPr rtl="1"/>
          <a:endParaRPr lang="he-IL"/>
        </a:p>
      </dgm:t>
    </dgm:pt>
    <dgm:pt modelId="{4F4F708B-4E50-476A-BEF0-D1159DE9D21B}" type="sibTrans" cxnId="{25A0FC33-148B-44EA-A8DE-37D0F9F0140A}">
      <dgm:prSet/>
      <dgm:spPr/>
      <dgm:t>
        <a:bodyPr/>
        <a:lstStyle/>
        <a:p>
          <a:pPr rtl="1"/>
          <a:endParaRPr lang="he-IL"/>
        </a:p>
      </dgm:t>
    </dgm:pt>
    <dgm:pt modelId="{8B9F5E2E-F776-4E1A-AFA5-9B9B29210B2A}">
      <dgm:prSet custT="1"/>
      <dgm:spPr>
        <a:solidFill>
          <a:srgbClr val="9E5ECE"/>
        </a:solidFill>
        <a:ln>
          <a:solidFill>
            <a:srgbClr val="CEB0EF"/>
          </a:solidFill>
        </a:ln>
      </dgm:spPr>
      <dgm:t>
        <a:bodyPr/>
        <a:lstStyle/>
        <a:p>
          <a:pPr algn="ctr" rtl="0"/>
          <a:r>
            <a:rPr lang="en-US" sz="2400" dirty="0">
              <a:solidFill>
                <a:schemeClr val="bg1"/>
              </a:solidFill>
            </a:rPr>
            <a:t>Outcome Representation</a:t>
          </a:r>
          <a:endParaRPr lang="he-IL" sz="2400" dirty="0">
            <a:solidFill>
              <a:schemeClr val="bg1"/>
            </a:solidFill>
          </a:endParaRPr>
        </a:p>
      </dgm:t>
    </dgm:pt>
    <dgm:pt modelId="{1455A721-B7E1-4F4B-904C-0F414C7A0568}" type="parTrans" cxnId="{A360E3FE-E789-43A6-A00F-9112FAFF6EBE}">
      <dgm:prSet/>
      <dgm:spPr/>
      <dgm:t>
        <a:bodyPr/>
        <a:lstStyle/>
        <a:p>
          <a:pPr rtl="1"/>
          <a:endParaRPr lang="he-IL"/>
        </a:p>
      </dgm:t>
    </dgm:pt>
    <dgm:pt modelId="{9A5B283A-8F9C-448B-A795-2869BA545138}" type="sibTrans" cxnId="{A360E3FE-E789-43A6-A00F-9112FAFF6EBE}">
      <dgm:prSet/>
      <dgm:spPr/>
      <dgm:t>
        <a:bodyPr/>
        <a:lstStyle/>
        <a:p>
          <a:pPr rtl="1"/>
          <a:endParaRPr lang="he-IL"/>
        </a:p>
      </dgm:t>
    </dgm:pt>
    <dgm:pt modelId="{FDAD196B-087F-429C-8001-F038168EE477}">
      <dgm:prSet custT="1"/>
      <dgm:spPr>
        <a:solidFill>
          <a:srgbClr val="CEB0EF"/>
        </a:solidFill>
        <a:ln>
          <a:solidFill>
            <a:srgbClr val="CEB0EF"/>
          </a:solidFill>
        </a:ln>
      </dgm:spPr>
      <dgm:t>
        <a:bodyPr/>
        <a:lstStyle/>
        <a:p>
          <a:pPr algn="ctr" rtl="0"/>
          <a:r>
            <a:rPr lang="en-US" sz="2400" dirty="0">
              <a:solidFill>
                <a:schemeClr val="bg1"/>
              </a:solidFill>
            </a:rPr>
            <a:t>Motor Outcome Representation</a:t>
          </a:r>
          <a:endParaRPr lang="he-IL" sz="2400" dirty="0">
            <a:solidFill>
              <a:schemeClr val="bg1"/>
            </a:solidFill>
          </a:endParaRPr>
        </a:p>
      </dgm:t>
    </dgm:pt>
    <dgm:pt modelId="{CAB3B4D4-0239-462C-B297-D3F0BFDA5874}" type="parTrans" cxnId="{80E70A8F-405E-47BA-B509-053C169FBDED}">
      <dgm:prSet/>
      <dgm:spPr/>
      <dgm:t>
        <a:bodyPr/>
        <a:lstStyle/>
        <a:p>
          <a:pPr rtl="1"/>
          <a:endParaRPr lang="he-IL"/>
        </a:p>
      </dgm:t>
    </dgm:pt>
    <dgm:pt modelId="{6B13C5B9-204D-4FCD-9ED3-D5805CDDBF55}" type="sibTrans" cxnId="{80E70A8F-405E-47BA-B509-053C169FBDED}">
      <dgm:prSet/>
      <dgm:spPr/>
      <dgm:t>
        <a:bodyPr/>
        <a:lstStyle/>
        <a:p>
          <a:pPr rtl="1"/>
          <a:endParaRPr lang="he-IL"/>
        </a:p>
      </dgm:t>
    </dgm:pt>
    <dgm:pt modelId="{3B8F6C81-42DB-4CEE-A8A6-9B8A4C68F901}" type="pres">
      <dgm:prSet presAssocID="{06857752-0C5E-4BD5-A9D1-581C950EA3BD}" presName="Name0" presStyleCnt="0">
        <dgm:presLayoutVars>
          <dgm:chMax val="7"/>
          <dgm:resizeHandles val="exact"/>
        </dgm:presLayoutVars>
      </dgm:prSet>
      <dgm:spPr/>
    </dgm:pt>
    <dgm:pt modelId="{EA655947-F8BA-403D-AF70-6D40D6E66BFF}" type="pres">
      <dgm:prSet presAssocID="{06857752-0C5E-4BD5-A9D1-581C950EA3BD}" presName="comp1" presStyleCnt="0"/>
      <dgm:spPr/>
    </dgm:pt>
    <dgm:pt modelId="{4FEFCD4D-0EDF-4842-8DCD-8FBA2F52E64B}" type="pres">
      <dgm:prSet presAssocID="{06857752-0C5E-4BD5-A9D1-581C950EA3BD}" presName="circle1" presStyleLbl="node1" presStyleIdx="0" presStyleCnt="3" custScaleX="148158"/>
      <dgm:spPr/>
    </dgm:pt>
    <dgm:pt modelId="{6DD0F861-D7B1-4403-8343-5D5D435900E2}" type="pres">
      <dgm:prSet presAssocID="{06857752-0C5E-4BD5-A9D1-581C950EA3BD}" presName="c1text" presStyleLbl="node1" presStyleIdx="0" presStyleCnt="3">
        <dgm:presLayoutVars>
          <dgm:bulletEnabled val="1"/>
        </dgm:presLayoutVars>
      </dgm:prSet>
      <dgm:spPr/>
    </dgm:pt>
    <dgm:pt modelId="{456F2F38-B5FB-4DF1-BBC4-59D245CDDBFB}" type="pres">
      <dgm:prSet presAssocID="{06857752-0C5E-4BD5-A9D1-581C950EA3BD}" presName="comp2" presStyleCnt="0"/>
      <dgm:spPr/>
    </dgm:pt>
    <dgm:pt modelId="{91C6DC54-8E78-48A2-8C55-63F92524A54A}" type="pres">
      <dgm:prSet presAssocID="{06857752-0C5E-4BD5-A9D1-581C950EA3BD}" presName="circle2" presStyleLbl="node1" presStyleIdx="1" presStyleCnt="3" custScaleX="148158"/>
      <dgm:spPr/>
    </dgm:pt>
    <dgm:pt modelId="{AFC20687-9954-449D-AD04-8CF58EF20D1C}" type="pres">
      <dgm:prSet presAssocID="{06857752-0C5E-4BD5-A9D1-581C950EA3BD}" presName="c2text" presStyleLbl="node1" presStyleIdx="1" presStyleCnt="3">
        <dgm:presLayoutVars>
          <dgm:bulletEnabled val="1"/>
        </dgm:presLayoutVars>
      </dgm:prSet>
      <dgm:spPr/>
    </dgm:pt>
    <dgm:pt modelId="{90E1351A-FC9E-4883-A3B3-61F27B8D364A}" type="pres">
      <dgm:prSet presAssocID="{06857752-0C5E-4BD5-A9D1-581C950EA3BD}" presName="comp3" presStyleCnt="0"/>
      <dgm:spPr/>
    </dgm:pt>
    <dgm:pt modelId="{1C9795C3-889F-4B8D-9853-4D77589AC522}" type="pres">
      <dgm:prSet presAssocID="{06857752-0C5E-4BD5-A9D1-581C950EA3BD}" presName="circle3" presStyleLbl="node1" presStyleIdx="2" presStyleCnt="3" custScaleX="148158"/>
      <dgm:spPr/>
    </dgm:pt>
    <dgm:pt modelId="{C3A3F6B9-54F6-4D48-87DE-56DE4640DB2A}" type="pres">
      <dgm:prSet presAssocID="{06857752-0C5E-4BD5-A9D1-581C950EA3BD}" presName="c3text" presStyleLbl="node1" presStyleIdx="2" presStyleCnt="3">
        <dgm:presLayoutVars>
          <dgm:bulletEnabled val="1"/>
        </dgm:presLayoutVars>
      </dgm:prSet>
      <dgm:spPr/>
    </dgm:pt>
  </dgm:ptLst>
  <dgm:cxnLst>
    <dgm:cxn modelId="{015C0400-C6C2-4185-B3B2-D84A57FBF36D}" type="presOf" srcId="{CBEE9BA1-538C-412D-8A74-9E3FF630687C}" destId="{6DD0F861-D7B1-4403-8343-5D5D435900E2}" srcOrd="1" destOrd="0" presId="urn:microsoft.com/office/officeart/2005/8/layout/venn2"/>
    <dgm:cxn modelId="{C190730F-0E68-4636-A817-703DD780F077}" type="presOf" srcId="{06857752-0C5E-4BD5-A9D1-581C950EA3BD}" destId="{3B8F6C81-42DB-4CEE-A8A6-9B8A4C68F901}" srcOrd="0" destOrd="0" presId="urn:microsoft.com/office/officeart/2005/8/layout/venn2"/>
    <dgm:cxn modelId="{46F5971B-C98E-4F8A-9540-D2457A4F7C4B}" type="presOf" srcId="{FDAD196B-087F-429C-8001-F038168EE477}" destId="{C3A3F6B9-54F6-4D48-87DE-56DE4640DB2A}" srcOrd="1" destOrd="0" presId="urn:microsoft.com/office/officeart/2005/8/layout/venn2"/>
    <dgm:cxn modelId="{093EA02E-9FC9-41F1-935B-909579DEF67B}" type="presOf" srcId="{8B9F5E2E-F776-4E1A-AFA5-9B9B29210B2A}" destId="{AFC20687-9954-449D-AD04-8CF58EF20D1C}" srcOrd="1" destOrd="0" presId="urn:microsoft.com/office/officeart/2005/8/layout/venn2"/>
    <dgm:cxn modelId="{25A0FC33-148B-44EA-A8DE-37D0F9F0140A}" srcId="{06857752-0C5E-4BD5-A9D1-581C950EA3BD}" destId="{CBEE9BA1-538C-412D-8A74-9E3FF630687C}" srcOrd="0" destOrd="0" parTransId="{9B95944F-A272-4CD9-9455-DFB60B66BA0B}" sibTransId="{4F4F708B-4E50-476A-BEF0-D1159DE9D21B}"/>
    <dgm:cxn modelId="{00E30264-E020-482A-A237-9BF6C8F017D7}" type="presOf" srcId="{CBEE9BA1-538C-412D-8A74-9E3FF630687C}" destId="{4FEFCD4D-0EDF-4842-8DCD-8FBA2F52E64B}" srcOrd="0" destOrd="0" presId="urn:microsoft.com/office/officeart/2005/8/layout/venn2"/>
    <dgm:cxn modelId="{DACBCE4D-90B2-40B8-A713-232649C2A3D6}" type="presOf" srcId="{FDAD196B-087F-429C-8001-F038168EE477}" destId="{1C9795C3-889F-4B8D-9853-4D77589AC522}" srcOrd="0" destOrd="0" presId="urn:microsoft.com/office/officeart/2005/8/layout/venn2"/>
    <dgm:cxn modelId="{80E70A8F-405E-47BA-B509-053C169FBDED}" srcId="{06857752-0C5E-4BD5-A9D1-581C950EA3BD}" destId="{FDAD196B-087F-429C-8001-F038168EE477}" srcOrd="2" destOrd="0" parTransId="{CAB3B4D4-0239-462C-B297-D3F0BFDA5874}" sibTransId="{6B13C5B9-204D-4FCD-9ED3-D5805CDDBF55}"/>
    <dgm:cxn modelId="{AE2040C4-9F71-4767-AADC-DFC12FD7C325}" type="presOf" srcId="{8B9F5E2E-F776-4E1A-AFA5-9B9B29210B2A}" destId="{91C6DC54-8E78-48A2-8C55-63F92524A54A}" srcOrd="0" destOrd="0" presId="urn:microsoft.com/office/officeart/2005/8/layout/venn2"/>
    <dgm:cxn modelId="{A360E3FE-E789-43A6-A00F-9112FAFF6EBE}" srcId="{06857752-0C5E-4BD5-A9D1-581C950EA3BD}" destId="{8B9F5E2E-F776-4E1A-AFA5-9B9B29210B2A}" srcOrd="1" destOrd="0" parTransId="{1455A721-B7E1-4F4B-904C-0F414C7A0568}" sibTransId="{9A5B283A-8F9C-448B-A795-2869BA545138}"/>
    <dgm:cxn modelId="{73192437-6CA7-4B07-8B65-38ADF76666BC}" type="presParOf" srcId="{3B8F6C81-42DB-4CEE-A8A6-9B8A4C68F901}" destId="{EA655947-F8BA-403D-AF70-6D40D6E66BFF}" srcOrd="0" destOrd="0" presId="urn:microsoft.com/office/officeart/2005/8/layout/venn2"/>
    <dgm:cxn modelId="{1A0158BC-38B0-4878-9EAC-1AD4E76F1F49}" type="presParOf" srcId="{EA655947-F8BA-403D-AF70-6D40D6E66BFF}" destId="{4FEFCD4D-0EDF-4842-8DCD-8FBA2F52E64B}" srcOrd="0" destOrd="0" presId="urn:microsoft.com/office/officeart/2005/8/layout/venn2"/>
    <dgm:cxn modelId="{1E046DBB-ADD3-41C8-AB64-230C69B0319B}" type="presParOf" srcId="{EA655947-F8BA-403D-AF70-6D40D6E66BFF}" destId="{6DD0F861-D7B1-4403-8343-5D5D435900E2}" srcOrd="1" destOrd="0" presId="urn:microsoft.com/office/officeart/2005/8/layout/venn2"/>
    <dgm:cxn modelId="{3139EE3A-2CE0-4C30-A76C-D4E8848F6FFD}" type="presParOf" srcId="{3B8F6C81-42DB-4CEE-A8A6-9B8A4C68F901}" destId="{456F2F38-B5FB-4DF1-BBC4-59D245CDDBFB}" srcOrd="1" destOrd="0" presId="urn:microsoft.com/office/officeart/2005/8/layout/venn2"/>
    <dgm:cxn modelId="{075C60F0-F158-4C1F-9B95-FE8A5E533FE0}" type="presParOf" srcId="{456F2F38-B5FB-4DF1-BBC4-59D245CDDBFB}" destId="{91C6DC54-8E78-48A2-8C55-63F92524A54A}" srcOrd="0" destOrd="0" presId="urn:microsoft.com/office/officeart/2005/8/layout/venn2"/>
    <dgm:cxn modelId="{74899481-DFD0-4423-906B-D9ACE1FC640E}" type="presParOf" srcId="{456F2F38-B5FB-4DF1-BBC4-59D245CDDBFB}" destId="{AFC20687-9954-449D-AD04-8CF58EF20D1C}" srcOrd="1" destOrd="0" presId="urn:microsoft.com/office/officeart/2005/8/layout/venn2"/>
    <dgm:cxn modelId="{7BCA35E4-1B85-4D83-88A6-00748AD2A944}" type="presParOf" srcId="{3B8F6C81-42DB-4CEE-A8A6-9B8A4C68F901}" destId="{90E1351A-FC9E-4883-A3B3-61F27B8D364A}" srcOrd="2" destOrd="0" presId="urn:microsoft.com/office/officeart/2005/8/layout/venn2"/>
    <dgm:cxn modelId="{76CB6578-E00E-41A5-9209-293DA2F18AD8}" type="presParOf" srcId="{90E1351A-FC9E-4883-A3B3-61F27B8D364A}" destId="{1C9795C3-889F-4B8D-9853-4D77589AC522}" srcOrd="0" destOrd="0" presId="urn:microsoft.com/office/officeart/2005/8/layout/venn2"/>
    <dgm:cxn modelId="{8F619D30-F9F0-43F3-BE51-FC576835456F}" type="presParOf" srcId="{90E1351A-FC9E-4883-A3B3-61F27B8D364A}" destId="{C3A3F6B9-54F6-4D48-87DE-56DE4640DB2A}" srcOrd="1" destOrd="0" presId="urn:microsoft.com/office/officeart/2005/8/layout/ven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857752-0C5E-4BD5-A9D1-581C950EA3BD}" type="doc">
      <dgm:prSet loTypeId="urn:microsoft.com/office/officeart/2005/8/layout/vList2" loCatId="list" qsTypeId="urn:microsoft.com/office/officeart/2005/8/quickstyle/simple1" qsCatId="simple" csTypeId="urn:microsoft.com/office/officeart/2005/8/colors/accent1_2" csCatId="accent1" phldr="1"/>
      <dgm:spPr/>
      <dgm:t>
        <a:bodyPr/>
        <a:lstStyle/>
        <a:p>
          <a:pPr rtl="1"/>
          <a:endParaRPr lang="he-IL"/>
        </a:p>
      </dgm:t>
    </dgm:pt>
    <dgm:pt modelId="{0FA1A45D-77E3-4A67-8E2A-298AC8FD26AB}">
      <dgm:prSet/>
      <dgm:spPr>
        <a:noFill/>
        <a:ln>
          <a:solidFill>
            <a:srgbClr val="CEB0EF"/>
          </a:solidFill>
        </a:ln>
      </dgm:spPr>
      <dgm:t>
        <a:bodyPr/>
        <a:lstStyle/>
        <a:p>
          <a:pPr algn="ctr" rtl="0"/>
          <a:r>
            <a:rPr lang="en-US" dirty="0">
              <a:solidFill>
                <a:srgbClr val="654496"/>
              </a:solidFill>
            </a:rPr>
            <a:t>Previous results </a:t>
          </a:r>
          <a:endParaRPr lang="he-IL" dirty="0">
            <a:solidFill>
              <a:srgbClr val="654496"/>
            </a:solidFill>
          </a:endParaRPr>
        </a:p>
      </dgm:t>
    </dgm:pt>
    <dgm:pt modelId="{86B5BC5F-54CA-464E-A05C-06F6B2B71E9D}" type="parTrans" cxnId="{9DDFCCC9-87B4-4E96-B095-1D275555CEC8}">
      <dgm:prSet/>
      <dgm:spPr/>
      <dgm:t>
        <a:bodyPr/>
        <a:lstStyle/>
        <a:p>
          <a:pPr rtl="1"/>
          <a:endParaRPr lang="he-IL"/>
        </a:p>
      </dgm:t>
    </dgm:pt>
    <dgm:pt modelId="{6DE00C1D-2066-4C54-876C-EFC7E50606D9}" type="sibTrans" cxnId="{9DDFCCC9-87B4-4E96-B095-1D275555CEC8}">
      <dgm:prSet/>
      <dgm:spPr/>
      <dgm:t>
        <a:bodyPr/>
        <a:lstStyle/>
        <a:p>
          <a:pPr rtl="1"/>
          <a:endParaRPr lang="he-IL"/>
        </a:p>
      </dgm:t>
    </dgm:pt>
    <dgm:pt modelId="{70B709A9-2C76-4FD5-807F-2ECF8BACC18A}">
      <dgm:prSet custT="1"/>
      <dgm:spPr/>
      <dgm:t>
        <a:bodyPr/>
        <a:lstStyle/>
        <a:p>
          <a:pPr algn="l" rtl="0"/>
          <a:r>
            <a:rPr lang="en-US" sz="2400" dirty="0"/>
            <a:t>Binary outcome is encoded in layers 2-3 </a:t>
          </a:r>
          <a:endParaRPr lang="he-IL" sz="2400" dirty="0"/>
        </a:p>
      </dgm:t>
    </dgm:pt>
    <dgm:pt modelId="{60837530-489F-4758-AB11-F9E188559374}" type="parTrans" cxnId="{84E37E87-C95D-4016-8857-B3EDFEFBD315}">
      <dgm:prSet/>
      <dgm:spPr/>
      <dgm:t>
        <a:bodyPr/>
        <a:lstStyle/>
        <a:p>
          <a:pPr rtl="1"/>
          <a:endParaRPr lang="he-IL"/>
        </a:p>
      </dgm:t>
    </dgm:pt>
    <dgm:pt modelId="{B2780F53-3437-4841-90F3-30C799D4184F}" type="sibTrans" cxnId="{84E37E87-C95D-4016-8857-B3EDFEFBD315}">
      <dgm:prSet/>
      <dgm:spPr/>
      <dgm:t>
        <a:bodyPr/>
        <a:lstStyle/>
        <a:p>
          <a:pPr rtl="1"/>
          <a:endParaRPr lang="he-IL"/>
        </a:p>
      </dgm:t>
    </dgm:pt>
    <dgm:pt modelId="{BDDA378E-AD9C-40FB-ABAE-E1E834547485}">
      <dgm:prSet/>
      <dgm:spPr>
        <a:noFill/>
        <a:ln>
          <a:solidFill>
            <a:srgbClr val="CEB0EF"/>
          </a:solidFill>
        </a:ln>
      </dgm:spPr>
      <dgm:t>
        <a:bodyPr/>
        <a:lstStyle/>
        <a:p>
          <a:pPr algn="ctr" rtl="0"/>
          <a:r>
            <a:rPr lang="en-US" b="1" dirty="0">
              <a:solidFill>
                <a:srgbClr val="654496"/>
              </a:solidFill>
            </a:rPr>
            <a:t>Hypothesis</a:t>
          </a:r>
          <a:r>
            <a:rPr lang="en-US" dirty="0">
              <a:solidFill>
                <a:srgbClr val="654496"/>
              </a:solidFill>
            </a:rPr>
            <a:t> </a:t>
          </a:r>
          <a:endParaRPr lang="he-IL" dirty="0">
            <a:solidFill>
              <a:srgbClr val="654496"/>
            </a:solidFill>
          </a:endParaRPr>
        </a:p>
      </dgm:t>
    </dgm:pt>
    <dgm:pt modelId="{6C52D9F4-561A-4B7B-93CE-2CEB6E32B262}" type="parTrans" cxnId="{ED6BEC9D-BE4C-4B25-8542-1619DDE94F2B}">
      <dgm:prSet/>
      <dgm:spPr/>
      <dgm:t>
        <a:bodyPr/>
        <a:lstStyle/>
        <a:p>
          <a:pPr rtl="1"/>
          <a:endParaRPr lang="he-IL"/>
        </a:p>
      </dgm:t>
    </dgm:pt>
    <dgm:pt modelId="{3D70EE76-E500-4B76-8FE7-9FAE69F68A0E}" type="sibTrans" cxnId="{ED6BEC9D-BE4C-4B25-8542-1619DDE94F2B}">
      <dgm:prSet/>
      <dgm:spPr/>
      <dgm:t>
        <a:bodyPr/>
        <a:lstStyle/>
        <a:p>
          <a:pPr rtl="1"/>
          <a:endParaRPr lang="he-IL"/>
        </a:p>
      </dgm:t>
    </dgm:pt>
    <dgm:pt modelId="{99A0CA66-B623-496F-8795-55F1AADBB32A}">
      <dgm:prSet custT="1"/>
      <dgm:spPr/>
      <dgm:t>
        <a:bodyPr/>
        <a:lstStyle/>
        <a:p>
          <a:pPr algn="l" rtl="0"/>
          <a:r>
            <a:rPr lang="en-US" sz="2400" dirty="0"/>
            <a:t>Representation is richer – a continuous value of outcome.</a:t>
          </a:r>
          <a:endParaRPr lang="he-IL" sz="2400" dirty="0"/>
        </a:p>
      </dgm:t>
    </dgm:pt>
    <dgm:pt modelId="{6A63C62B-E1A0-499C-BA9F-312FDEED7A33}" type="parTrans" cxnId="{88050F57-555F-4346-9A92-310D4D79601E}">
      <dgm:prSet/>
      <dgm:spPr/>
      <dgm:t>
        <a:bodyPr/>
        <a:lstStyle/>
        <a:p>
          <a:pPr rtl="1"/>
          <a:endParaRPr lang="he-IL"/>
        </a:p>
      </dgm:t>
    </dgm:pt>
    <dgm:pt modelId="{0B68E977-3676-4B83-A74F-71A386D81729}" type="sibTrans" cxnId="{88050F57-555F-4346-9A92-310D4D79601E}">
      <dgm:prSet/>
      <dgm:spPr/>
      <dgm:t>
        <a:bodyPr/>
        <a:lstStyle/>
        <a:p>
          <a:pPr rtl="1"/>
          <a:endParaRPr lang="he-IL"/>
        </a:p>
      </dgm:t>
    </dgm:pt>
    <dgm:pt modelId="{31C19FB1-956F-4F1F-ACB8-CF1B8477BF99}" type="pres">
      <dgm:prSet presAssocID="{06857752-0C5E-4BD5-A9D1-581C950EA3BD}" presName="linear" presStyleCnt="0">
        <dgm:presLayoutVars>
          <dgm:animLvl val="lvl"/>
          <dgm:resizeHandles val="exact"/>
        </dgm:presLayoutVars>
      </dgm:prSet>
      <dgm:spPr/>
    </dgm:pt>
    <dgm:pt modelId="{347F942A-2F09-4290-A892-8E95759041B0}" type="pres">
      <dgm:prSet presAssocID="{0FA1A45D-77E3-4A67-8E2A-298AC8FD26AB}" presName="parentText" presStyleLbl="node1" presStyleIdx="0" presStyleCnt="2" custScaleX="94444" custLinFactNeighborX="0" custLinFactNeighborY="-12966">
        <dgm:presLayoutVars>
          <dgm:chMax val="0"/>
          <dgm:bulletEnabled val="1"/>
        </dgm:presLayoutVars>
      </dgm:prSet>
      <dgm:spPr/>
    </dgm:pt>
    <dgm:pt modelId="{106B4243-75CA-46C0-845E-A996C3652173}" type="pres">
      <dgm:prSet presAssocID="{0FA1A45D-77E3-4A67-8E2A-298AC8FD26AB}" presName="childText" presStyleLbl="revTx" presStyleIdx="0" presStyleCnt="2">
        <dgm:presLayoutVars>
          <dgm:bulletEnabled val="1"/>
        </dgm:presLayoutVars>
      </dgm:prSet>
      <dgm:spPr/>
    </dgm:pt>
    <dgm:pt modelId="{FA43BF84-021B-47AF-AC28-3A6C75660699}" type="pres">
      <dgm:prSet presAssocID="{BDDA378E-AD9C-40FB-ABAE-E1E834547485}" presName="parentText" presStyleLbl="node1" presStyleIdx="1" presStyleCnt="2" custScaleX="94444" custLinFactNeighborX="0" custLinFactNeighborY="-12966">
        <dgm:presLayoutVars>
          <dgm:chMax val="0"/>
          <dgm:bulletEnabled val="1"/>
        </dgm:presLayoutVars>
      </dgm:prSet>
      <dgm:spPr/>
    </dgm:pt>
    <dgm:pt modelId="{B7B889A4-9D9A-4032-BBE9-D0BBA740A8B1}" type="pres">
      <dgm:prSet presAssocID="{BDDA378E-AD9C-40FB-ABAE-E1E834547485}" presName="childText" presStyleLbl="revTx" presStyleIdx="1" presStyleCnt="2">
        <dgm:presLayoutVars>
          <dgm:bulletEnabled val="1"/>
        </dgm:presLayoutVars>
      </dgm:prSet>
      <dgm:spPr/>
    </dgm:pt>
  </dgm:ptLst>
  <dgm:cxnLst>
    <dgm:cxn modelId="{989CA029-5B76-4BB4-BCBB-B2B33229327E}" type="presOf" srcId="{06857752-0C5E-4BD5-A9D1-581C950EA3BD}" destId="{31C19FB1-956F-4F1F-ACB8-CF1B8477BF99}" srcOrd="0" destOrd="0" presId="urn:microsoft.com/office/officeart/2005/8/layout/vList2"/>
    <dgm:cxn modelId="{9FA3BD63-9F58-479F-B119-FDD031D14673}" type="presOf" srcId="{70B709A9-2C76-4FD5-807F-2ECF8BACC18A}" destId="{106B4243-75CA-46C0-845E-A996C3652173}" srcOrd="0" destOrd="0" presId="urn:microsoft.com/office/officeart/2005/8/layout/vList2"/>
    <dgm:cxn modelId="{88050F57-555F-4346-9A92-310D4D79601E}" srcId="{BDDA378E-AD9C-40FB-ABAE-E1E834547485}" destId="{99A0CA66-B623-496F-8795-55F1AADBB32A}" srcOrd="0" destOrd="0" parTransId="{6A63C62B-E1A0-499C-BA9F-312FDEED7A33}" sibTransId="{0B68E977-3676-4B83-A74F-71A386D81729}"/>
    <dgm:cxn modelId="{F858487B-004A-4398-A12F-1609177F3D12}" type="presOf" srcId="{BDDA378E-AD9C-40FB-ABAE-E1E834547485}" destId="{FA43BF84-021B-47AF-AC28-3A6C75660699}" srcOrd="0" destOrd="0" presId="urn:microsoft.com/office/officeart/2005/8/layout/vList2"/>
    <dgm:cxn modelId="{84E37E87-C95D-4016-8857-B3EDFEFBD315}" srcId="{0FA1A45D-77E3-4A67-8E2A-298AC8FD26AB}" destId="{70B709A9-2C76-4FD5-807F-2ECF8BACC18A}" srcOrd="0" destOrd="0" parTransId="{60837530-489F-4758-AB11-F9E188559374}" sibTransId="{B2780F53-3437-4841-90F3-30C799D4184F}"/>
    <dgm:cxn modelId="{ED6BEC9D-BE4C-4B25-8542-1619DDE94F2B}" srcId="{06857752-0C5E-4BD5-A9D1-581C950EA3BD}" destId="{BDDA378E-AD9C-40FB-ABAE-E1E834547485}" srcOrd="1" destOrd="0" parTransId="{6C52D9F4-561A-4B7B-93CE-2CEB6E32B262}" sibTransId="{3D70EE76-E500-4B76-8FE7-9FAE69F68A0E}"/>
    <dgm:cxn modelId="{0185FBA2-EF31-41FD-9DBC-DB9A93F887BA}" type="presOf" srcId="{99A0CA66-B623-496F-8795-55F1AADBB32A}" destId="{B7B889A4-9D9A-4032-BBE9-D0BBA740A8B1}" srcOrd="0" destOrd="0" presId="urn:microsoft.com/office/officeart/2005/8/layout/vList2"/>
    <dgm:cxn modelId="{9DDFCCC9-87B4-4E96-B095-1D275555CEC8}" srcId="{06857752-0C5E-4BD5-A9D1-581C950EA3BD}" destId="{0FA1A45D-77E3-4A67-8E2A-298AC8FD26AB}" srcOrd="0" destOrd="0" parTransId="{86B5BC5F-54CA-464E-A05C-06F6B2B71E9D}" sibTransId="{6DE00C1D-2066-4C54-876C-EFC7E50606D9}"/>
    <dgm:cxn modelId="{794CF9EA-EA69-4D41-8127-93E2032BF5F8}" type="presOf" srcId="{0FA1A45D-77E3-4A67-8E2A-298AC8FD26AB}" destId="{347F942A-2F09-4290-A892-8E95759041B0}" srcOrd="0" destOrd="0" presId="urn:microsoft.com/office/officeart/2005/8/layout/vList2"/>
    <dgm:cxn modelId="{533DEAFD-8D97-48F7-99B6-A0E500E9C047}" type="presParOf" srcId="{31C19FB1-956F-4F1F-ACB8-CF1B8477BF99}" destId="{347F942A-2F09-4290-A892-8E95759041B0}" srcOrd="0" destOrd="0" presId="urn:microsoft.com/office/officeart/2005/8/layout/vList2"/>
    <dgm:cxn modelId="{699FEE9A-C9D6-4BF9-8208-2A2E7B91D7BF}" type="presParOf" srcId="{31C19FB1-956F-4F1F-ACB8-CF1B8477BF99}" destId="{106B4243-75CA-46C0-845E-A996C3652173}" srcOrd="1" destOrd="0" presId="urn:microsoft.com/office/officeart/2005/8/layout/vList2"/>
    <dgm:cxn modelId="{6F7BE1C3-B30D-4D55-8CFC-D269C5ED7A1B}" type="presParOf" srcId="{31C19FB1-956F-4F1F-ACB8-CF1B8477BF99}" destId="{FA43BF84-021B-47AF-AC28-3A6C75660699}" srcOrd="2" destOrd="0" presId="urn:microsoft.com/office/officeart/2005/8/layout/vList2"/>
    <dgm:cxn modelId="{5C9555C4-2A3F-409B-BCB5-CD7528BE94D2}" type="presParOf" srcId="{31C19FB1-956F-4F1F-ACB8-CF1B8477BF99}" destId="{B7B889A4-9D9A-4032-BBE9-D0BBA740A8B1}"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EFCD4D-0EDF-4842-8DCD-8FBA2F52E64B}">
      <dsp:nvSpPr>
        <dsp:cNvPr id="0" name=""/>
        <dsp:cNvSpPr/>
      </dsp:nvSpPr>
      <dsp:spPr>
        <a:xfrm>
          <a:off x="2133611" y="0"/>
          <a:ext cx="6705576" cy="4525963"/>
        </a:xfrm>
        <a:prstGeom prst="ellipse">
          <a:avLst/>
        </a:prstGeom>
        <a:solidFill>
          <a:srgbClr val="654496"/>
        </a:solidFill>
        <a:ln w="25400" cap="flat" cmpd="sng" algn="ctr">
          <a:solidFill>
            <a:srgbClr val="CEB0EF"/>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rtl="0">
            <a:lnSpc>
              <a:spcPct val="90000"/>
            </a:lnSpc>
            <a:spcBef>
              <a:spcPct val="0"/>
            </a:spcBef>
            <a:spcAft>
              <a:spcPct val="35000"/>
            </a:spcAft>
            <a:buNone/>
          </a:pPr>
          <a:r>
            <a:rPr lang="en-US" sz="2400" kern="1200" dirty="0">
              <a:solidFill>
                <a:schemeClr val="bg1"/>
              </a:solidFill>
            </a:rPr>
            <a:t>Representation</a:t>
          </a:r>
          <a:endParaRPr lang="he-IL" sz="2300" kern="1200" dirty="0">
            <a:solidFill>
              <a:schemeClr val="bg1"/>
            </a:solidFill>
          </a:endParaRPr>
        </a:p>
      </dsp:txBody>
      <dsp:txXfrm>
        <a:off x="4314600" y="226298"/>
        <a:ext cx="2343598" cy="678894"/>
      </dsp:txXfrm>
    </dsp:sp>
    <dsp:sp modelId="{91C6DC54-8E78-48A2-8C55-63F92524A54A}">
      <dsp:nvSpPr>
        <dsp:cNvPr id="0" name=""/>
        <dsp:cNvSpPr/>
      </dsp:nvSpPr>
      <dsp:spPr>
        <a:xfrm>
          <a:off x="2971808" y="1131490"/>
          <a:ext cx="5029182" cy="3394472"/>
        </a:xfrm>
        <a:prstGeom prst="ellipse">
          <a:avLst/>
        </a:prstGeom>
        <a:solidFill>
          <a:srgbClr val="9E5ECE"/>
        </a:solidFill>
        <a:ln w="25400" cap="flat" cmpd="sng" algn="ctr">
          <a:solidFill>
            <a:srgbClr val="CEB0EF"/>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rtl="0">
            <a:lnSpc>
              <a:spcPct val="90000"/>
            </a:lnSpc>
            <a:spcBef>
              <a:spcPct val="0"/>
            </a:spcBef>
            <a:spcAft>
              <a:spcPct val="35000"/>
            </a:spcAft>
            <a:buNone/>
          </a:pPr>
          <a:r>
            <a:rPr lang="en-US" sz="2400" kern="1200" dirty="0">
              <a:solidFill>
                <a:schemeClr val="bg1"/>
              </a:solidFill>
            </a:rPr>
            <a:t>Outcome Representation</a:t>
          </a:r>
          <a:endParaRPr lang="he-IL" sz="2400" kern="1200" dirty="0">
            <a:solidFill>
              <a:schemeClr val="bg1"/>
            </a:solidFill>
          </a:endParaRPr>
        </a:p>
      </dsp:txBody>
      <dsp:txXfrm>
        <a:off x="4314600" y="1343645"/>
        <a:ext cx="2343598" cy="636463"/>
      </dsp:txXfrm>
    </dsp:sp>
    <dsp:sp modelId="{1C9795C3-889F-4B8D-9853-4D77589AC522}">
      <dsp:nvSpPr>
        <dsp:cNvPr id="0" name=""/>
        <dsp:cNvSpPr/>
      </dsp:nvSpPr>
      <dsp:spPr>
        <a:xfrm>
          <a:off x="3810005" y="2262981"/>
          <a:ext cx="3352788" cy="2262981"/>
        </a:xfrm>
        <a:prstGeom prst="ellipse">
          <a:avLst/>
        </a:prstGeom>
        <a:solidFill>
          <a:srgbClr val="CEB0EF"/>
        </a:solidFill>
        <a:ln w="25400" cap="flat" cmpd="sng" algn="ctr">
          <a:solidFill>
            <a:srgbClr val="CEB0EF"/>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rtl="0">
            <a:lnSpc>
              <a:spcPct val="90000"/>
            </a:lnSpc>
            <a:spcBef>
              <a:spcPct val="0"/>
            </a:spcBef>
            <a:spcAft>
              <a:spcPct val="35000"/>
            </a:spcAft>
            <a:buNone/>
          </a:pPr>
          <a:r>
            <a:rPr lang="en-US" sz="2400" kern="1200" dirty="0">
              <a:solidFill>
                <a:schemeClr val="bg1"/>
              </a:solidFill>
            </a:rPr>
            <a:t>Motor Outcome Representation</a:t>
          </a:r>
          <a:endParaRPr lang="he-IL" sz="2400" kern="1200" dirty="0">
            <a:solidFill>
              <a:schemeClr val="bg1"/>
            </a:solidFill>
          </a:endParaRPr>
        </a:p>
      </dsp:txBody>
      <dsp:txXfrm>
        <a:off x="4301010" y="2828726"/>
        <a:ext cx="2370779" cy="11314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7F942A-2F09-4290-A892-8E95759041B0}">
      <dsp:nvSpPr>
        <dsp:cNvPr id="0" name=""/>
        <dsp:cNvSpPr/>
      </dsp:nvSpPr>
      <dsp:spPr>
        <a:xfrm>
          <a:off x="215917" y="0"/>
          <a:ext cx="7340565" cy="599625"/>
        </a:xfrm>
        <a:prstGeom prst="roundRect">
          <a:avLst/>
        </a:prstGeom>
        <a:noFill/>
        <a:ln w="25400" cap="flat" cmpd="sng" algn="ctr">
          <a:solidFill>
            <a:srgbClr val="CEB0EF"/>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rtl="0">
            <a:lnSpc>
              <a:spcPct val="90000"/>
            </a:lnSpc>
            <a:spcBef>
              <a:spcPct val="0"/>
            </a:spcBef>
            <a:spcAft>
              <a:spcPct val="35000"/>
            </a:spcAft>
            <a:buNone/>
          </a:pPr>
          <a:r>
            <a:rPr lang="en-US" sz="2500" kern="1200" dirty="0">
              <a:solidFill>
                <a:srgbClr val="654496"/>
              </a:solidFill>
            </a:rPr>
            <a:t>Previous results </a:t>
          </a:r>
          <a:endParaRPr lang="he-IL" sz="2500" kern="1200" dirty="0">
            <a:solidFill>
              <a:srgbClr val="654496"/>
            </a:solidFill>
          </a:endParaRPr>
        </a:p>
      </dsp:txBody>
      <dsp:txXfrm>
        <a:off x="245188" y="29271"/>
        <a:ext cx="7282023" cy="541083"/>
      </dsp:txXfrm>
    </dsp:sp>
    <dsp:sp modelId="{106B4243-75CA-46C0-845E-A996C3652173}">
      <dsp:nvSpPr>
        <dsp:cNvPr id="0" name=""/>
        <dsp:cNvSpPr/>
      </dsp:nvSpPr>
      <dsp:spPr>
        <a:xfrm>
          <a:off x="0" y="629782"/>
          <a:ext cx="7772400"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6774"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en-US" sz="2400" kern="1200" dirty="0"/>
            <a:t>Binary outcome is encoded in layers 2-3 </a:t>
          </a:r>
          <a:endParaRPr lang="he-IL" sz="2400" kern="1200" dirty="0"/>
        </a:p>
      </dsp:txBody>
      <dsp:txXfrm>
        <a:off x="0" y="629782"/>
        <a:ext cx="7772400" cy="414000"/>
      </dsp:txXfrm>
    </dsp:sp>
    <dsp:sp modelId="{FA43BF84-021B-47AF-AC28-3A6C75660699}">
      <dsp:nvSpPr>
        <dsp:cNvPr id="0" name=""/>
        <dsp:cNvSpPr/>
      </dsp:nvSpPr>
      <dsp:spPr>
        <a:xfrm>
          <a:off x="215917" y="990102"/>
          <a:ext cx="7340565" cy="599625"/>
        </a:xfrm>
        <a:prstGeom prst="roundRect">
          <a:avLst/>
        </a:prstGeom>
        <a:noFill/>
        <a:ln w="25400" cap="flat" cmpd="sng" algn="ctr">
          <a:solidFill>
            <a:srgbClr val="CEB0EF"/>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rtl="0">
            <a:lnSpc>
              <a:spcPct val="90000"/>
            </a:lnSpc>
            <a:spcBef>
              <a:spcPct val="0"/>
            </a:spcBef>
            <a:spcAft>
              <a:spcPct val="35000"/>
            </a:spcAft>
            <a:buNone/>
          </a:pPr>
          <a:r>
            <a:rPr lang="en-US" sz="2500" b="1" kern="1200" dirty="0">
              <a:solidFill>
                <a:srgbClr val="654496"/>
              </a:solidFill>
            </a:rPr>
            <a:t>Hypothesis</a:t>
          </a:r>
          <a:r>
            <a:rPr lang="en-US" sz="2500" kern="1200" dirty="0">
              <a:solidFill>
                <a:srgbClr val="654496"/>
              </a:solidFill>
            </a:rPr>
            <a:t> </a:t>
          </a:r>
          <a:endParaRPr lang="he-IL" sz="2500" kern="1200" dirty="0">
            <a:solidFill>
              <a:srgbClr val="654496"/>
            </a:solidFill>
          </a:endParaRPr>
        </a:p>
      </dsp:txBody>
      <dsp:txXfrm>
        <a:off x="245188" y="1019373"/>
        <a:ext cx="7282023" cy="541083"/>
      </dsp:txXfrm>
    </dsp:sp>
    <dsp:sp modelId="{B7B889A4-9D9A-4032-BBE9-D0BBA740A8B1}">
      <dsp:nvSpPr>
        <dsp:cNvPr id="0" name=""/>
        <dsp:cNvSpPr/>
      </dsp:nvSpPr>
      <dsp:spPr>
        <a:xfrm>
          <a:off x="0" y="1643407"/>
          <a:ext cx="7772400"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6774"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en-US" sz="2400" kern="1200" dirty="0"/>
            <a:t>Representation is richer – a continuous value of outcome.</a:t>
          </a:r>
          <a:endParaRPr lang="he-IL" sz="2400" kern="1200" dirty="0"/>
        </a:p>
      </dsp:txBody>
      <dsp:txXfrm>
        <a:off x="0" y="1643407"/>
        <a:ext cx="7772400" cy="414000"/>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972561" y="0"/>
            <a:ext cx="3037840" cy="464820"/>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sz="quarter" idx="1"/>
          </p:nvPr>
        </p:nvSpPr>
        <p:spPr>
          <a:xfrm>
            <a:off x="1623" y="0"/>
            <a:ext cx="3037840" cy="464820"/>
          </a:xfrm>
          <a:prstGeom prst="rect">
            <a:avLst/>
          </a:prstGeom>
        </p:spPr>
        <p:txBody>
          <a:bodyPr vert="horz" lIns="91440" tIns="45720" rIns="91440" bIns="45720" rtlCol="1"/>
          <a:lstStyle>
            <a:lvl1pPr algn="l">
              <a:defRPr sz="1200"/>
            </a:lvl1pPr>
          </a:lstStyle>
          <a:p>
            <a:fld id="{C9B6F397-9295-4C9F-B4B0-31BF9D08FE68}" type="datetimeFigureOut">
              <a:rPr lang="he-IL" smtClean="0"/>
              <a:pPr/>
              <a:t>כ"ו/תשרי/תשפ"ה</a:t>
            </a:fld>
            <a:endParaRPr lang="he-IL"/>
          </a:p>
        </p:txBody>
      </p:sp>
      <p:sp>
        <p:nvSpPr>
          <p:cNvPr id="4" name="מציין מיקום של כותרת תחתונה 3"/>
          <p:cNvSpPr>
            <a:spLocks noGrp="1"/>
          </p:cNvSpPr>
          <p:nvPr>
            <p:ph type="ftr" sz="quarter" idx="2"/>
          </p:nvPr>
        </p:nvSpPr>
        <p:spPr>
          <a:xfrm>
            <a:off x="3972561" y="8829966"/>
            <a:ext cx="3037840" cy="464820"/>
          </a:xfrm>
          <a:prstGeom prst="rect">
            <a:avLst/>
          </a:prstGeom>
        </p:spPr>
        <p:txBody>
          <a:bodyPr vert="horz" lIns="91440" tIns="45720" rIns="91440" bIns="45720" rtlCol="1" anchor="b"/>
          <a:lstStyle>
            <a:lvl1pPr algn="r">
              <a:defRPr sz="1200"/>
            </a:lvl1pPr>
          </a:lstStyle>
          <a:p>
            <a:endParaRPr lang="he-IL"/>
          </a:p>
        </p:txBody>
      </p:sp>
      <p:sp>
        <p:nvSpPr>
          <p:cNvPr id="5" name="מציין מיקום של מספר שקופית 4"/>
          <p:cNvSpPr>
            <a:spLocks noGrp="1"/>
          </p:cNvSpPr>
          <p:nvPr>
            <p:ph type="sldNum" sz="quarter" idx="3"/>
          </p:nvPr>
        </p:nvSpPr>
        <p:spPr>
          <a:xfrm>
            <a:off x="1623" y="8829966"/>
            <a:ext cx="3037840" cy="464820"/>
          </a:xfrm>
          <a:prstGeom prst="rect">
            <a:avLst/>
          </a:prstGeom>
        </p:spPr>
        <p:txBody>
          <a:bodyPr vert="horz" lIns="91440" tIns="45720" rIns="91440" bIns="45720" rtlCol="1" anchor="b"/>
          <a:lstStyle>
            <a:lvl1pPr algn="l">
              <a:defRPr sz="1200"/>
            </a:lvl1pPr>
          </a:lstStyle>
          <a:p>
            <a:fld id="{BBE2A6A1-1652-41B2-B665-7F46B35F79A1}" type="slidenum">
              <a:rPr lang="he-IL" smtClean="0"/>
              <a:pPr/>
              <a:t>‹#›</a:t>
            </a:fld>
            <a:endParaRPr lang="he-IL"/>
          </a:p>
        </p:txBody>
      </p:sp>
    </p:spTree>
    <p:extLst>
      <p:ext uri="{BB962C8B-B14F-4D97-AF65-F5344CB8AC3E}">
        <p14:creationId xmlns:p14="http://schemas.microsoft.com/office/powerpoint/2010/main" val="20182461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972561" y="0"/>
            <a:ext cx="3037840" cy="464820"/>
          </a:xfrm>
          <a:prstGeom prst="rect">
            <a:avLst/>
          </a:prstGeom>
        </p:spPr>
        <p:txBody>
          <a:bodyPr vert="horz" lIns="91440" tIns="45720" rIns="91440" bIns="45720" rtlCol="1"/>
          <a:lstStyle>
            <a:lvl1pPr algn="r">
              <a:defRPr sz="1200"/>
            </a:lvl1pPr>
          </a:lstStyle>
          <a:p>
            <a:endParaRPr lang="he-IL"/>
          </a:p>
        </p:txBody>
      </p:sp>
      <p:sp>
        <p:nvSpPr>
          <p:cNvPr id="3" name="Date Placeholder 2"/>
          <p:cNvSpPr>
            <a:spLocks noGrp="1"/>
          </p:cNvSpPr>
          <p:nvPr>
            <p:ph type="dt" idx="1"/>
          </p:nvPr>
        </p:nvSpPr>
        <p:spPr>
          <a:xfrm>
            <a:off x="1623" y="0"/>
            <a:ext cx="3037840" cy="464820"/>
          </a:xfrm>
          <a:prstGeom prst="rect">
            <a:avLst/>
          </a:prstGeom>
        </p:spPr>
        <p:txBody>
          <a:bodyPr vert="horz" lIns="91440" tIns="45720" rIns="91440" bIns="45720" rtlCol="1"/>
          <a:lstStyle>
            <a:lvl1pPr algn="l">
              <a:defRPr sz="1200"/>
            </a:lvl1pPr>
          </a:lstStyle>
          <a:p>
            <a:fld id="{543B7BDA-9DDC-4E4C-973D-E4A3E66645CD}" type="datetimeFigureOut">
              <a:rPr lang="he-IL" smtClean="0"/>
              <a:pPr/>
              <a:t>כ"ו/תשרי/תשפ"ה</a:t>
            </a:fld>
            <a:endParaRPr lang="he-IL"/>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1440" tIns="45720" rIns="91440" bIns="45720" rtlCol="1" anchor="ctr"/>
          <a:lstStyle/>
          <a:p>
            <a:endParaRPr lang="he-IL"/>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1440" tIns="45720" rIns="91440" bIns="45720" rtl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3972561" y="8829966"/>
            <a:ext cx="3037840" cy="464820"/>
          </a:xfrm>
          <a:prstGeom prst="rect">
            <a:avLst/>
          </a:prstGeom>
        </p:spPr>
        <p:txBody>
          <a:bodyPr vert="horz" lIns="91440" tIns="45720" rIns="91440" bIns="45720" rtlCol="1" anchor="b"/>
          <a:lstStyle>
            <a:lvl1pPr algn="r">
              <a:defRPr sz="1200"/>
            </a:lvl1pPr>
          </a:lstStyle>
          <a:p>
            <a:endParaRPr lang="he-IL"/>
          </a:p>
        </p:txBody>
      </p:sp>
      <p:sp>
        <p:nvSpPr>
          <p:cNvPr id="7" name="Slide Number Placeholder 6"/>
          <p:cNvSpPr>
            <a:spLocks noGrp="1"/>
          </p:cNvSpPr>
          <p:nvPr>
            <p:ph type="sldNum" sz="quarter" idx="5"/>
          </p:nvPr>
        </p:nvSpPr>
        <p:spPr>
          <a:xfrm>
            <a:off x="1623" y="8829966"/>
            <a:ext cx="3037840" cy="464820"/>
          </a:xfrm>
          <a:prstGeom prst="rect">
            <a:avLst/>
          </a:prstGeom>
        </p:spPr>
        <p:txBody>
          <a:bodyPr vert="horz" lIns="91440" tIns="45720" rIns="91440" bIns="45720" rtlCol="1" anchor="b"/>
          <a:lstStyle>
            <a:lvl1pPr algn="l">
              <a:defRPr sz="1200"/>
            </a:lvl1pPr>
          </a:lstStyle>
          <a:p>
            <a:fld id="{C8C92D0D-AF30-4211-86C4-A3B87597F349}" type="slidenum">
              <a:rPr lang="he-IL" smtClean="0"/>
              <a:pPr/>
              <a:t>‹#›</a:t>
            </a:fld>
            <a:endParaRPr lang="he-IL"/>
          </a:p>
        </p:txBody>
      </p:sp>
    </p:spTree>
    <p:extLst>
      <p:ext uri="{BB962C8B-B14F-4D97-AF65-F5344CB8AC3E}">
        <p14:creationId xmlns:p14="http://schemas.microsoft.com/office/powerpoint/2010/main" val="2371792312"/>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406400" y="696913"/>
            <a:ext cx="6197600" cy="3486150"/>
          </a:xfrm>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C8C92D0D-AF30-4211-86C4-A3B87597F349}" type="slidenum">
              <a:rPr lang="he-IL" smtClean="0"/>
              <a:pPr/>
              <a:t>1</a:t>
            </a:fld>
            <a:endParaRPr lang="he-IL"/>
          </a:p>
        </p:txBody>
      </p:sp>
    </p:spTree>
    <p:extLst>
      <p:ext uri="{BB962C8B-B14F-4D97-AF65-F5344CB8AC3E}">
        <p14:creationId xmlns:p14="http://schemas.microsoft.com/office/powerpoint/2010/main" val="33981432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he-IL" dirty="0"/>
              <a:t>כאן רצינו למדוד מה אחוז הרשת שמקודד את המידע כקבוצה. </a:t>
            </a:r>
          </a:p>
          <a:p>
            <a:pPr algn="r" rtl="1"/>
            <a:r>
              <a:rPr lang="he-IL" dirty="0"/>
              <a:t>לכן השתמשנו קודם כל בשיטה לייצוג הדינמיקה של הרשת בעזרת </a:t>
            </a:r>
            <a:r>
              <a:rPr lang="en-US" dirty="0"/>
              <a:t>SPCA</a:t>
            </a:r>
            <a:r>
              <a:rPr lang="he-IL" dirty="0"/>
              <a:t> שבה בוחרים מספר תאים מקסימלי כדי לייצג כמה שיותר מההשתנות הזמנית של האותות.</a:t>
            </a:r>
          </a:p>
          <a:p>
            <a:pPr algn="r" rtl="1"/>
            <a:endParaRPr lang="he-IL" dirty="0"/>
          </a:p>
          <a:p>
            <a:pPr algn="r" rtl="1"/>
            <a:r>
              <a:rPr lang="en-US" dirty="0"/>
              <a:t>PCA</a:t>
            </a:r>
            <a:r>
              <a:rPr lang="he-IL" dirty="0"/>
              <a:t> היא שיטת הורדת </a:t>
            </a:r>
            <a:r>
              <a:rPr lang="he-IL" dirty="0" err="1"/>
              <a:t>מימד</a:t>
            </a:r>
            <a:r>
              <a:rPr lang="he-IL" dirty="0"/>
              <a:t> שנותנת </a:t>
            </a:r>
            <a:r>
              <a:rPr lang="he-IL" dirty="0" err="1"/>
              <a:t>קומפוננטות</a:t>
            </a:r>
            <a:r>
              <a:rPr lang="he-IL" dirty="0"/>
              <a:t> בעלות שונות מוסברת מקסימלית של ה-</a:t>
            </a:r>
            <a:r>
              <a:rPr lang="en-US" dirty="0"/>
              <a:t>data</a:t>
            </a:r>
            <a:r>
              <a:rPr lang="he-IL" dirty="0"/>
              <a:t> ומשיגות שחזור אופטימלי במובן </a:t>
            </a:r>
            <a:r>
              <a:rPr lang="en-US" dirty="0"/>
              <a:t>MSE</a:t>
            </a:r>
            <a:r>
              <a:rPr lang="he-IL" dirty="0"/>
              <a:t>.</a:t>
            </a:r>
          </a:p>
          <a:p>
            <a:pPr algn="r" rtl="1"/>
            <a:r>
              <a:rPr lang="he-IL" dirty="0"/>
              <a:t>ב- </a:t>
            </a:r>
            <a:r>
              <a:rPr lang="en-US" dirty="0"/>
              <a:t>PCA</a:t>
            </a:r>
            <a:r>
              <a:rPr lang="he-IL" dirty="0"/>
              <a:t> מתקבלת מטריצת מעברים (ירוק) שמאפשרת מעבר פשוט באמצעות כפל מטריצות בין מרחב הפיצ'רים </a:t>
            </a:r>
            <a:r>
              <a:rPr lang="he-IL" dirty="0" err="1"/>
              <a:t>במימד</a:t>
            </a:r>
            <a:r>
              <a:rPr lang="he-IL" dirty="0"/>
              <a:t> הגדול (כחול) </a:t>
            </a:r>
            <a:r>
              <a:rPr lang="he-IL" dirty="0" err="1"/>
              <a:t>לקומפוננטות</a:t>
            </a:r>
            <a:r>
              <a:rPr lang="he-IL" dirty="0"/>
              <a:t> הראשיות (כתום)</a:t>
            </a:r>
          </a:p>
          <a:p>
            <a:pPr algn="r" rtl="1"/>
            <a:r>
              <a:rPr lang="he-IL" dirty="0"/>
              <a:t> </a:t>
            </a:r>
          </a:p>
          <a:p>
            <a:pPr algn="r" rtl="1"/>
            <a:r>
              <a:rPr lang="he-IL" dirty="0"/>
              <a:t>ב-</a:t>
            </a:r>
            <a:r>
              <a:rPr lang="en-US" dirty="0"/>
              <a:t>SPCA</a:t>
            </a:r>
            <a:r>
              <a:rPr lang="he-IL" dirty="0"/>
              <a:t> מוסיפים אילוץ נוסף של דלילות מטריצת המעברים אשר מגביל את כמות האיברים שאינם 0 בכל וקטור כזה.</a:t>
            </a:r>
          </a:p>
          <a:p>
            <a:pPr algn="r" rtl="1"/>
            <a:r>
              <a:rPr lang="he-IL" dirty="0"/>
              <a:t>אנו מבצעים </a:t>
            </a:r>
            <a:r>
              <a:rPr lang="en-US" dirty="0"/>
              <a:t>SPCA</a:t>
            </a:r>
            <a:r>
              <a:rPr lang="he-IL" dirty="0"/>
              <a:t> כאשר נקודות ה-</a:t>
            </a:r>
            <a:r>
              <a:rPr lang="en-US" dirty="0"/>
              <a:t>data</a:t>
            </a:r>
            <a:r>
              <a:rPr lang="he-IL" dirty="0"/>
              <a:t> השונות הן פעילות כל הנוירונים בנקודות הזמן ב-</a:t>
            </a:r>
            <a:r>
              <a:rPr lang="en-US" dirty="0"/>
              <a:t>session</a:t>
            </a:r>
            <a:r>
              <a:rPr lang="he-IL" dirty="0"/>
              <a:t> (כלומר </a:t>
            </a:r>
            <a:r>
              <a:rPr lang="he-IL" dirty="0" err="1"/>
              <a:t>הטנזור</a:t>
            </a:r>
            <a:r>
              <a:rPr lang="he-IL" dirty="0"/>
              <a:t> משוטח למטריצה) והפיצ'רים הם הנוירונים. </a:t>
            </a:r>
          </a:p>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בכך במקרה שלנו אילוץ הדלילות מאפשר </a:t>
            </a:r>
            <a:r>
              <a:rPr lang="he-IL" dirty="0" err="1"/>
              <a:t>לקומפוננטות</a:t>
            </a:r>
            <a:r>
              <a:rPr lang="he-IL" dirty="0"/>
              <a:t> להיות מבוססות על כמות מוגבלת של נוירונים. (בסופו של דבר אנחנו מקבלים מספר </a:t>
            </a:r>
            <a:r>
              <a:rPr lang="he-IL" dirty="0" err="1"/>
              <a:t>קומפוננטות</a:t>
            </a:r>
            <a:r>
              <a:rPr lang="he-IL" dirty="0"/>
              <a:t> שכל אחת מקושרת למספר תאים מסוים)</a:t>
            </a:r>
          </a:p>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הוצאה המתקבלת בסוף שלב זה היא ההטלה </a:t>
            </a:r>
            <a:r>
              <a:rPr lang="he-IL" dirty="0" err="1"/>
              <a:t>למימד</a:t>
            </a:r>
            <a:r>
              <a:rPr lang="he-IL" dirty="0"/>
              <a:t> הנמוך בו </a:t>
            </a:r>
            <a:r>
              <a:rPr lang="he-IL" dirty="0" err="1"/>
              <a:t>מימד</a:t>
            </a:r>
            <a:r>
              <a:rPr lang="he-IL" dirty="0"/>
              <a:t> הנוירונים התחלף </a:t>
            </a:r>
            <a:r>
              <a:rPr lang="he-IL" dirty="0" err="1"/>
              <a:t>במימד</a:t>
            </a:r>
            <a:r>
              <a:rPr lang="he-IL" dirty="0"/>
              <a:t> </a:t>
            </a:r>
            <a:r>
              <a:rPr lang="he-IL" dirty="0" err="1"/>
              <a:t>הקומפוננטות</a:t>
            </a:r>
            <a:r>
              <a:rPr lang="he-IL" dirty="0"/>
              <a:t>.</a:t>
            </a:r>
          </a:p>
          <a:p>
            <a:pPr algn="r" rtl="1"/>
            <a:endParaRPr lang="en-IL" dirty="0"/>
          </a:p>
          <a:p>
            <a:endParaRPr lang="he-IL" dirty="0"/>
          </a:p>
        </p:txBody>
      </p:sp>
      <p:sp>
        <p:nvSpPr>
          <p:cNvPr id="4" name="מציין מיקום של מספר שקופית 3"/>
          <p:cNvSpPr>
            <a:spLocks noGrp="1"/>
          </p:cNvSpPr>
          <p:nvPr>
            <p:ph type="sldNum" sz="quarter" idx="5"/>
          </p:nvPr>
        </p:nvSpPr>
        <p:spPr/>
        <p:txBody>
          <a:bodyPr/>
          <a:lstStyle/>
          <a:p>
            <a:fld id="{C8C92D0D-AF30-4211-86C4-A3B87597F349}" type="slidenum">
              <a:rPr lang="he-IL" smtClean="0"/>
              <a:pPr/>
              <a:t>10</a:t>
            </a:fld>
            <a:endParaRPr lang="he-IL"/>
          </a:p>
        </p:txBody>
      </p:sp>
    </p:spTree>
    <p:extLst>
      <p:ext uri="{BB962C8B-B14F-4D97-AF65-F5344CB8AC3E}">
        <p14:creationId xmlns:p14="http://schemas.microsoft.com/office/powerpoint/2010/main" val="13419907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נעה</a:t>
            </a:r>
          </a:p>
        </p:txBody>
      </p:sp>
      <p:sp>
        <p:nvSpPr>
          <p:cNvPr id="4" name="מציין מיקום של מספר שקופית 3"/>
          <p:cNvSpPr>
            <a:spLocks noGrp="1"/>
          </p:cNvSpPr>
          <p:nvPr>
            <p:ph type="sldNum" sz="quarter" idx="5"/>
          </p:nvPr>
        </p:nvSpPr>
        <p:spPr/>
        <p:txBody>
          <a:bodyPr/>
          <a:lstStyle/>
          <a:p>
            <a:fld id="{C8C92D0D-AF30-4211-86C4-A3B87597F349}" type="slidenum">
              <a:rPr lang="he-IL" smtClean="0"/>
              <a:pPr/>
              <a:t>11</a:t>
            </a:fld>
            <a:endParaRPr lang="he-IL"/>
          </a:p>
        </p:txBody>
      </p:sp>
    </p:spTree>
    <p:extLst>
      <p:ext uri="{BB962C8B-B14F-4D97-AF65-F5344CB8AC3E}">
        <p14:creationId xmlns:p14="http://schemas.microsoft.com/office/powerpoint/2010/main" val="13412920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יעל</a:t>
            </a:r>
          </a:p>
        </p:txBody>
      </p:sp>
      <p:sp>
        <p:nvSpPr>
          <p:cNvPr id="4" name="מציין מיקום של מספר שקופית 3"/>
          <p:cNvSpPr>
            <a:spLocks noGrp="1"/>
          </p:cNvSpPr>
          <p:nvPr>
            <p:ph type="sldNum" sz="quarter" idx="5"/>
          </p:nvPr>
        </p:nvSpPr>
        <p:spPr/>
        <p:txBody>
          <a:bodyPr/>
          <a:lstStyle/>
          <a:p>
            <a:fld id="{C8C92D0D-AF30-4211-86C4-A3B87597F349}" type="slidenum">
              <a:rPr lang="he-IL" smtClean="0"/>
              <a:pPr/>
              <a:t>12</a:t>
            </a:fld>
            <a:endParaRPr lang="he-IL"/>
          </a:p>
        </p:txBody>
      </p:sp>
    </p:spTree>
    <p:extLst>
      <p:ext uri="{BB962C8B-B14F-4D97-AF65-F5344CB8AC3E}">
        <p14:creationId xmlns:p14="http://schemas.microsoft.com/office/powerpoint/2010/main" val="8344070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034" rtl="1" eaLnBrk="1" fontAlgn="auto" latinLnBrk="0" hangingPunct="1">
              <a:lnSpc>
                <a:spcPct val="100000"/>
              </a:lnSpc>
              <a:spcBef>
                <a:spcPts val="0"/>
              </a:spcBef>
              <a:spcAft>
                <a:spcPts val="0"/>
              </a:spcAft>
              <a:buClrTx/>
              <a:buSzTx/>
              <a:buFontTx/>
              <a:buNone/>
              <a:tabLst/>
              <a:defRPr/>
            </a:pPr>
            <a:r>
              <a:rPr lang="he-IL" sz="1200" dirty="0">
                <a:effectLst/>
                <a:latin typeface="Segoe UI" panose="020B0502040204020203" pitchFamily="34" charset="0"/>
              </a:rPr>
              <a:t>לאחר מכן אנו מעוניינים לבחון מה כל </a:t>
            </a:r>
            <a:r>
              <a:rPr lang="he-IL" sz="1200" dirty="0" err="1">
                <a:effectLst/>
                <a:latin typeface="Segoe UI" panose="020B0502040204020203" pitchFamily="34" charset="0"/>
              </a:rPr>
              <a:t>קומפוננטה</a:t>
            </a:r>
            <a:r>
              <a:rPr lang="he-IL" sz="1200" dirty="0">
                <a:effectLst/>
                <a:latin typeface="Segoe UI" panose="020B0502040204020203" pitchFamily="34" charset="0"/>
              </a:rPr>
              <a:t> מקודדת, כאשר אנו מתעניינים במספר מאפיינים ביניהם התוצאה הבינארית, טעם מוכר מול טעם חדש, טעם טעים מול לא טעים וטעם ספציפי.</a:t>
            </a:r>
          </a:p>
          <a:p>
            <a:pPr marL="0" marR="0" lvl="0" indent="0" algn="r" defTabSz="914034" rtl="1" eaLnBrk="1" fontAlgn="auto" latinLnBrk="0" hangingPunct="1">
              <a:lnSpc>
                <a:spcPct val="100000"/>
              </a:lnSpc>
              <a:spcBef>
                <a:spcPts val="0"/>
              </a:spcBef>
              <a:spcAft>
                <a:spcPts val="0"/>
              </a:spcAft>
              <a:buClrTx/>
              <a:buSzTx/>
              <a:buFontTx/>
              <a:buNone/>
              <a:tabLst/>
              <a:defRPr/>
            </a:pPr>
            <a:r>
              <a:rPr lang="he-IL" sz="1200" dirty="0">
                <a:effectLst/>
                <a:latin typeface="Segoe UI" panose="020B0502040204020203" pitchFamily="34" charset="0"/>
              </a:rPr>
              <a:t>לכל מאפיין כזה אנו בונים </a:t>
            </a:r>
            <a:r>
              <a:rPr lang="he-IL" sz="1200" dirty="0" err="1">
                <a:effectLst/>
                <a:latin typeface="Segoe UI" panose="020B0502040204020203" pitchFamily="34" charset="0"/>
              </a:rPr>
              <a:t>לייבלים</a:t>
            </a:r>
            <a:r>
              <a:rPr lang="he-IL" sz="1200" dirty="0">
                <a:effectLst/>
                <a:latin typeface="Segoe UI" panose="020B0502040204020203" pitchFamily="34" charset="0"/>
              </a:rPr>
              <a:t> מתאימים ומזינים כל אחת </a:t>
            </a:r>
            <a:r>
              <a:rPr lang="he-IL" sz="1200" dirty="0" err="1">
                <a:effectLst/>
                <a:latin typeface="Segoe UI" panose="020B0502040204020203" pitchFamily="34" charset="0"/>
              </a:rPr>
              <a:t>מהקופוננטות</a:t>
            </a:r>
            <a:r>
              <a:rPr lang="he-IL" sz="1200" dirty="0">
                <a:effectLst/>
                <a:latin typeface="Segoe UI" panose="020B0502040204020203" pitchFamily="34" charset="0"/>
              </a:rPr>
              <a:t> בנפרד למסווג כדי לראות האם הדינמיקה שיש באותה </a:t>
            </a:r>
            <a:r>
              <a:rPr lang="he-IL" sz="1200" dirty="0" err="1">
                <a:effectLst/>
                <a:latin typeface="Segoe UI" panose="020B0502040204020203" pitchFamily="34" charset="0"/>
              </a:rPr>
              <a:t>קומפוננטה</a:t>
            </a:r>
            <a:r>
              <a:rPr lang="he-IL" sz="1200" dirty="0">
                <a:effectLst/>
                <a:latin typeface="Segoe UI" panose="020B0502040204020203" pitchFamily="34" charset="0"/>
              </a:rPr>
              <a:t> מקודדת תוצאה (בינארית או טעם).</a:t>
            </a:r>
          </a:p>
          <a:p>
            <a:pPr marL="0" marR="0" lvl="0" indent="0" algn="r" defTabSz="914034" rtl="1" eaLnBrk="1" fontAlgn="auto" latinLnBrk="0" hangingPunct="1">
              <a:lnSpc>
                <a:spcPct val="100000"/>
              </a:lnSpc>
              <a:spcBef>
                <a:spcPts val="0"/>
              </a:spcBef>
              <a:spcAft>
                <a:spcPts val="0"/>
              </a:spcAft>
              <a:buClrTx/>
              <a:buSzTx/>
              <a:buFontTx/>
              <a:buNone/>
              <a:tabLst/>
              <a:defRPr/>
            </a:pPr>
            <a:r>
              <a:rPr lang="he-IL" sz="1200" dirty="0">
                <a:effectLst/>
                <a:latin typeface="Segoe UI" panose="020B0502040204020203" pitchFamily="34" charset="0"/>
              </a:rPr>
              <a:t>האנליזה הזו מתבצעת בעזרת מסווג מסוג </a:t>
            </a:r>
            <a:r>
              <a:rPr lang="he-IL" sz="1200" dirty="0" err="1">
                <a:effectLst/>
                <a:latin typeface="Segoe UI" panose="020B0502040204020203" pitchFamily="34" charset="0"/>
              </a:rPr>
              <a:t>לוגיסטיק</a:t>
            </a:r>
            <a:r>
              <a:rPr lang="he-IL" sz="1200" dirty="0">
                <a:effectLst/>
                <a:latin typeface="Segoe UI" panose="020B0502040204020203" pitchFamily="34" charset="0"/>
              </a:rPr>
              <a:t> שמאומן בעזרת קרוס </a:t>
            </a:r>
            <a:r>
              <a:rPr lang="he-IL" sz="1200" dirty="0" err="1">
                <a:effectLst/>
                <a:latin typeface="Segoe UI" panose="020B0502040204020203" pitchFamily="34" charset="0"/>
              </a:rPr>
              <a:t>ואלידציה</a:t>
            </a:r>
            <a:r>
              <a:rPr lang="he-IL" sz="1200" dirty="0">
                <a:effectLst/>
                <a:latin typeface="Segoe UI" panose="020B0502040204020203" pitchFamily="34" charset="0"/>
              </a:rPr>
              <a:t> על המידע הרלוונטי בחלון זמן </a:t>
            </a:r>
            <a:r>
              <a:rPr lang="he-IL" sz="1200" dirty="0" err="1">
                <a:effectLst/>
                <a:latin typeface="Segoe UI" panose="020B0502040204020203" pitchFamily="34" charset="0"/>
              </a:rPr>
              <a:t>מסויים</a:t>
            </a:r>
            <a:r>
              <a:rPr lang="he-IL" sz="1200" dirty="0">
                <a:effectLst/>
                <a:latin typeface="Segoe UI" panose="020B0502040204020203" pitchFamily="34" charset="0"/>
              </a:rPr>
              <a:t> (לפני הטון בזמן התנועה </a:t>
            </a:r>
            <a:r>
              <a:rPr lang="he-IL" sz="1200" dirty="0" err="1">
                <a:effectLst/>
                <a:latin typeface="Segoe UI" panose="020B0502040204020203" pitchFamily="34" charset="0"/>
              </a:rPr>
              <a:t>וכו</a:t>
            </a:r>
            <a:r>
              <a:rPr lang="he-IL" sz="1200" dirty="0">
                <a:effectLst/>
                <a:latin typeface="Segoe UI" panose="020B0502040204020203" pitchFamily="34" charset="0"/>
              </a:rPr>
              <a:t>).</a:t>
            </a:r>
          </a:p>
          <a:p>
            <a:pPr marL="0" marR="0" lvl="0" indent="0" algn="r" defTabSz="914034" rtl="1" eaLnBrk="1" fontAlgn="auto" latinLnBrk="0" hangingPunct="1">
              <a:lnSpc>
                <a:spcPct val="100000"/>
              </a:lnSpc>
              <a:spcBef>
                <a:spcPts val="0"/>
              </a:spcBef>
              <a:spcAft>
                <a:spcPts val="0"/>
              </a:spcAft>
              <a:buClrTx/>
              <a:buSzTx/>
              <a:buFontTx/>
              <a:buNone/>
              <a:tabLst/>
              <a:defRPr/>
            </a:pPr>
            <a:r>
              <a:rPr lang="he-IL" sz="1200" dirty="0">
                <a:effectLst/>
                <a:latin typeface="Segoe UI" panose="020B0502040204020203" pitchFamily="34" charset="0"/>
              </a:rPr>
              <a:t>בסוף שלב זה אנו מקבלים </a:t>
            </a:r>
            <a:r>
              <a:rPr lang="he-IL" sz="1200" dirty="0" err="1">
                <a:effectLst/>
                <a:latin typeface="Segoe UI" panose="020B0502040204020203" pitchFamily="34" charset="0"/>
              </a:rPr>
              <a:t>טנזור</a:t>
            </a:r>
            <a:r>
              <a:rPr lang="he-IL" sz="1200" dirty="0">
                <a:effectLst/>
                <a:latin typeface="Segoe UI" panose="020B0502040204020203" pitchFamily="34" charset="0"/>
              </a:rPr>
              <a:t> של </a:t>
            </a:r>
            <a:r>
              <a:rPr lang="en-US" sz="1200" dirty="0">
                <a:effectLst/>
                <a:latin typeface="Segoe UI" panose="020B0502040204020203" pitchFamily="34" charset="0"/>
              </a:rPr>
              <a:t>accuracies</a:t>
            </a:r>
            <a:r>
              <a:rPr lang="he-IL" sz="1200" dirty="0">
                <a:effectLst/>
                <a:latin typeface="Segoe UI" panose="020B0502040204020203" pitchFamily="34" charset="0"/>
              </a:rPr>
              <a:t> לכל מאפיין, לכל </a:t>
            </a:r>
            <a:r>
              <a:rPr lang="he-IL" sz="1200" dirty="0" err="1">
                <a:effectLst/>
                <a:latin typeface="Segoe UI" panose="020B0502040204020203" pitchFamily="34" charset="0"/>
              </a:rPr>
              <a:t>קומפוננטה</a:t>
            </a:r>
            <a:r>
              <a:rPr lang="he-IL" sz="1200" dirty="0">
                <a:effectLst/>
                <a:latin typeface="Segoe UI" panose="020B0502040204020203" pitchFamily="34" charset="0"/>
              </a:rPr>
              <a:t> בכל חלן זמן.</a:t>
            </a:r>
          </a:p>
          <a:p>
            <a:pPr marL="0" marR="0" lvl="0" indent="0" algn="r" defTabSz="914034" rtl="1" eaLnBrk="1" fontAlgn="auto" latinLnBrk="0" hangingPunct="1">
              <a:lnSpc>
                <a:spcPct val="100000"/>
              </a:lnSpc>
              <a:spcBef>
                <a:spcPts val="0"/>
              </a:spcBef>
              <a:spcAft>
                <a:spcPts val="0"/>
              </a:spcAft>
              <a:buClrTx/>
              <a:buSzTx/>
              <a:buFontTx/>
              <a:buNone/>
              <a:tabLst/>
              <a:defRPr/>
            </a:pPr>
            <a:endParaRPr lang="he-IL" sz="1200" dirty="0">
              <a:effectLst/>
              <a:latin typeface="Segoe UI" panose="020B0502040204020203" pitchFamily="34" charset="0"/>
            </a:endParaRPr>
          </a:p>
          <a:p>
            <a:pPr marL="0" marR="0" lvl="0" indent="0" algn="r" defTabSz="914034" rtl="1" eaLnBrk="1" fontAlgn="auto" latinLnBrk="0" hangingPunct="1">
              <a:lnSpc>
                <a:spcPct val="100000"/>
              </a:lnSpc>
              <a:spcBef>
                <a:spcPts val="0"/>
              </a:spcBef>
              <a:spcAft>
                <a:spcPts val="0"/>
              </a:spcAft>
              <a:buClrTx/>
              <a:buSzTx/>
              <a:buFontTx/>
              <a:buNone/>
              <a:tabLst/>
              <a:defRPr/>
            </a:pPr>
            <a:endParaRPr lang="he-IL" sz="1200" dirty="0">
              <a:effectLst/>
              <a:latin typeface="Segoe UI" panose="020B0502040204020203" pitchFamily="34" charset="0"/>
            </a:endParaRPr>
          </a:p>
        </p:txBody>
      </p:sp>
      <p:sp>
        <p:nvSpPr>
          <p:cNvPr id="4" name="מציין מיקום של מספר שקופית 3"/>
          <p:cNvSpPr>
            <a:spLocks noGrp="1"/>
          </p:cNvSpPr>
          <p:nvPr>
            <p:ph type="sldNum" sz="quarter" idx="5"/>
          </p:nvPr>
        </p:nvSpPr>
        <p:spPr/>
        <p:txBody>
          <a:bodyPr/>
          <a:lstStyle/>
          <a:p>
            <a:fld id="{C8C92D0D-AF30-4211-86C4-A3B87597F349}" type="slidenum">
              <a:rPr lang="he-IL" smtClean="0"/>
              <a:pPr/>
              <a:t>13</a:t>
            </a:fld>
            <a:endParaRPr lang="he-IL"/>
          </a:p>
        </p:txBody>
      </p:sp>
    </p:spTree>
    <p:extLst>
      <p:ext uri="{BB962C8B-B14F-4D97-AF65-F5344CB8AC3E}">
        <p14:creationId xmlns:p14="http://schemas.microsoft.com/office/powerpoint/2010/main" val="26220582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034" rtl="1" eaLnBrk="1" fontAlgn="auto" latinLnBrk="0" hangingPunct="1">
              <a:lnSpc>
                <a:spcPct val="100000"/>
              </a:lnSpc>
              <a:spcBef>
                <a:spcPts val="0"/>
              </a:spcBef>
              <a:spcAft>
                <a:spcPts val="0"/>
              </a:spcAft>
              <a:buClrTx/>
              <a:buSzTx/>
              <a:buFontTx/>
              <a:buNone/>
              <a:tabLst/>
              <a:defRPr/>
            </a:pPr>
            <a:r>
              <a:rPr lang="he-IL" sz="1200" dirty="0">
                <a:effectLst/>
                <a:latin typeface="Segoe UI" panose="020B0502040204020203" pitchFamily="34" charset="0"/>
              </a:rPr>
              <a:t>לאחר מכן רצינו לבדוק איזה </a:t>
            </a:r>
            <a:r>
              <a:rPr lang="he-IL" sz="1200" dirty="0" err="1">
                <a:effectLst/>
                <a:latin typeface="Segoe UI" panose="020B0502040204020203" pitchFamily="34" charset="0"/>
              </a:rPr>
              <a:t>קומפוננטות</a:t>
            </a:r>
            <a:r>
              <a:rPr lang="he-IL" sz="1200" dirty="0">
                <a:effectLst/>
                <a:latin typeface="Segoe UI" panose="020B0502040204020203" pitchFamily="34" charset="0"/>
              </a:rPr>
              <a:t> וחלונות זמנים הביאו לביצועים </a:t>
            </a:r>
            <a:r>
              <a:rPr lang="he-IL" sz="1200" dirty="0" err="1">
                <a:effectLst/>
                <a:latin typeface="Segoe UI" panose="020B0502040204020203" pitchFamily="34" charset="0"/>
              </a:rPr>
              <a:t>סיגניפיקנטיים</a:t>
            </a:r>
            <a:r>
              <a:rPr lang="he-IL" sz="1200" dirty="0">
                <a:effectLst/>
                <a:latin typeface="Segoe UI" panose="020B0502040204020203" pitchFamily="34" charset="0"/>
              </a:rPr>
              <a:t> כלומר כאלה שמעידים שהדינמיקה מקודדת את התוצאה.</a:t>
            </a:r>
          </a:p>
          <a:p>
            <a:pPr marL="0" marR="0" lvl="0" indent="0" algn="r" defTabSz="914034" rtl="1" eaLnBrk="1" fontAlgn="auto" latinLnBrk="0" hangingPunct="1">
              <a:lnSpc>
                <a:spcPct val="100000"/>
              </a:lnSpc>
              <a:spcBef>
                <a:spcPts val="0"/>
              </a:spcBef>
              <a:spcAft>
                <a:spcPts val="0"/>
              </a:spcAft>
              <a:buClrTx/>
              <a:buSzTx/>
              <a:buFontTx/>
              <a:buNone/>
              <a:tabLst/>
              <a:defRPr/>
            </a:pPr>
            <a:r>
              <a:rPr lang="he-IL" sz="1200" dirty="0">
                <a:effectLst/>
                <a:latin typeface="Segoe UI" panose="020B0502040204020203" pitchFamily="34" charset="0"/>
              </a:rPr>
              <a:t>לשם כך ביצענו ערבול של </a:t>
            </a:r>
            <a:r>
              <a:rPr lang="he-IL" sz="1200" dirty="0" err="1">
                <a:effectLst/>
                <a:latin typeface="Segoe UI" panose="020B0502040204020203" pitchFamily="34" charset="0"/>
              </a:rPr>
              <a:t>הלייבלים</a:t>
            </a:r>
            <a:r>
              <a:rPr lang="he-IL" sz="1200" dirty="0">
                <a:effectLst/>
                <a:latin typeface="Segoe UI" panose="020B0502040204020203" pitchFamily="34" charset="0"/>
              </a:rPr>
              <a:t> והרצנו שוב את המסווגים. השוונו את התוצאות האמיתיות לאלה המעורבלות וכך קבענו איזה מסווג היה מוצלח מעבר לניחוש רנדומלי לפי סף של 3 סטיות תקן מעל הממוצע.</a:t>
            </a:r>
          </a:p>
          <a:p>
            <a:pPr marL="0" marR="0" lvl="0" indent="0" algn="r" defTabSz="914034" rtl="1" eaLnBrk="1" fontAlgn="auto" latinLnBrk="0" hangingPunct="1">
              <a:lnSpc>
                <a:spcPct val="100000"/>
              </a:lnSpc>
              <a:spcBef>
                <a:spcPts val="0"/>
              </a:spcBef>
              <a:spcAft>
                <a:spcPts val="0"/>
              </a:spcAft>
              <a:buClrTx/>
              <a:buSzTx/>
              <a:buFontTx/>
              <a:buNone/>
              <a:tabLst/>
              <a:defRPr/>
            </a:pPr>
            <a:r>
              <a:rPr lang="he-IL" sz="1200" dirty="0">
                <a:effectLst/>
                <a:latin typeface="Segoe UI" panose="020B0502040204020203" pitchFamily="34" charset="0"/>
              </a:rPr>
              <a:t>בהתאם להחלטה יצרנו ברקוד שמאפיין את הדרך שבה המידע מקודד ברשת- אילו </a:t>
            </a:r>
            <a:r>
              <a:rPr lang="he-IL" sz="1200" dirty="0" err="1">
                <a:effectLst/>
                <a:latin typeface="Segoe UI" panose="020B0502040204020203" pitchFamily="34" charset="0"/>
              </a:rPr>
              <a:t>קומפוננטות</a:t>
            </a:r>
            <a:r>
              <a:rPr lang="he-IL" sz="1200" dirty="0">
                <a:effectLst/>
                <a:latin typeface="Segoe UI" panose="020B0502040204020203" pitchFamily="34" charset="0"/>
              </a:rPr>
              <a:t> קידדו ובהתאם אילו נוירונים קודדו.</a:t>
            </a:r>
          </a:p>
          <a:p>
            <a:endParaRPr lang="he-IL" dirty="0"/>
          </a:p>
        </p:txBody>
      </p:sp>
      <p:sp>
        <p:nvSpPr>
          <p:cNvPr id="4" name="מציין מיקום של מספר שקופית 3"/>
          <p:cNvSpPr>
            <a:spLocks noGrp="1"/>
          </p:cNvSpPr>
          <p:nvPr>
            <p:ph type="sldNum" sz="quarter" idx="5"/>
          </p:nvPr>
        </p:nvSpPr>
        <p:spPr/>
        <p:txBody>
          <a:bodyPr/>
          <a:lstStyle/>
          <a:p>
            <a:fld id="{C8C92D0D-AF30-4211-86C4-A3B87597F349}" type="slidenum">
              <a:rPr lang="he-IL" smtClean="0"/>
              <a:pPr/>
              <a:t>14</a:t>
            </a:fld>
            <a:endParaRPr lang="he-IL"/>
          </a:p>
        </p:txBody>
      </p:sp>
    </p:spTree>
    <p:extLst>
      <p:ext uri="{BB962C8B-B14F-4D97-AF65-F5344CB8AC3E}">
        <p14:creationId xmlns:p14="http://schemas.microsoft.com/office/powerpoint/2010/main" val="4639592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5695DA-2CE8-5C05-897D-B4D5C4A6A9B0}"/>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2F632D36-A4FA-7FBD-6F12-C60363E73801}"/>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359EFF9D-4C38-3EC1-E84D-D49601CA3A86}"/>
              </a:ext>
            </a:extLst>
          </p:cNvPr>
          <p:cNvSpPr>
            <a:spLocks noGrp="1"/>
          </p:cNvSpPr>
          <p:nvPr>
            <p:ph type="body" idx="1"/>
          </p:nvPr>
        </p:nvSpPr>
        <p:spPr/>
        <p:txBody>
          <a:bodyPr/>
          <a:lstStyle/>
          <a:p>
            <a:pPr algn="r" rtl="1"/>
            <a:r>
              <a:rPr lang="he-IL" sz="1200" dirty="0">
                <a:effectLst/>
                <a:latin typeface="Segoe UI" panose="020B0502040204020203" pitchFamily="34" charset="0"/>
              </a:rPr>
              <a:t>אנו יודעים שהנוירונים מקושרים אחד לשני והמידע עובר דרך מסלולים וצמתים, בתהליך למידה הסינפסות והמסלולים משתנים ולכן הפעילות המוחית משתנה.</a:t>
            </a:r>
          </a:p>
          <a:p>
            <a:pPr algn="r" rtl="1"/>
            <a:r>
              <a:rPr lang="he-IL" sz="1200" dirty="0">
                <a:effectLst/>
                <a:latin typeface="Segoe UI" panose="020B0502040204020203" pitchFamily="34" charset="0"/>
              </a:rPr>
              <a:t>השינוי באופן שבו התוצאה מיוצגת על ידי הרשת דומה לתהליך למידה והניע אותנו לבדוק מה משתנה מבחינת הקישוריות של הרשת.</a:t>
            </a:r>
          </a:p>
          <a:p>
            <a:pPr algn="r" rtl="1"/>
            <a:r>
              <a:rPr lang="he-IL" sz="1200" dirty="0">
                <a:effectLst/>
                <a:latin typeface="Segoe UI" panose="020B0502040204020203" pitchFamily="34" charset="0"/>
              </a:rPr>
              <a:t>לכן חישבנו את הקורלציה בין פעילות הנוירונים בתור ייצוג </a:t>
            </a:r>
            <a:r>
              <a:rPr lang="he-IL" sz="1200" dirty="0" err="1">
                <a:effectLst/>
                <a:latin typeface="Segoe UI" panose="020B0502040204020203" pitchFamily="34" charset="0"/>
              </a:rPr>
              <a:t>מסויים</a:t>
            </a:r>
            <a:r>
              <a:rPr lang="he-IL" sz="1200" dirty="0">
                <a:effectLst/>
                <a:latin typeface="Segoe UI" panose="020B0502040204020203" pitchFamily="34" charset="0"/>
              </a:rPr>
              <a:t> לחיבוריות בין הנוירונים.</a:t>
            </a:r>
          </a:p>
          <a:p>
            <a:pPr algn="r" rtl="1"/>
            <a:r>
              <a:rPr lang="he-IL" sz="1200" dirty="0">
                <a:effectLst/>
                <a:latin typeface="Segoe UI" panose="020B0502040204020203" pitchFamily="34" charset="0"/>
              </a:rPr>
              <a:t>מתוכה חישבנו את המרכזיות של הנוירונים על ידי </a:t>
            </a:r>
            <a:r>
              <a:rPr lang="he-IL" sz="1200" dirty="0" err="1">
                <a:effectLst/>
                <a:latin typeface="Segoe UI" panose="020B0502040204020203" pitchFamily="34" charset="0"/>
              </a:rPr>
              <a:t>סכימה</a:t>
            </a:r>
            <a:r>
              <a:rPr lang="he-IL" sz="1200" dirty="0">
                <a:effectLst/>
                <a:latin typeface="Segoe UI" panose="020B0502040204020203" pitchFamily="34" charset="0"/>
              </a:rPr>
              <a:t> של שורות מטריצת הקורלציה. </a:t>
            </a:r>
          </a:p>
        </p:txBody>
      </p:sp>
      <p:sp>
        <p:nvSpPr>
          <p:cNvPr id="4" name="מציין מיקום של מספר שקופית 3">
            <a:extLst>
              <a:ext uri="{FF2B5EF4-FFF2-40B4-BE49-F238E27FC236}">
                <a16:creationId xmlns:a16="http://schemas.microsoft.com/office/drawing/2014/main" id="{3D0513A1-C9CC-EAD9-3E79-F5818B6A568E}"/>
              </a:ext>
            </a:extLst>
          </p:cNvPr>
          <p:cNvSpPr>
            <a:spLocks noGrp="1"/>
          </p:cNvSpPr>
          <p:nvPr>
            <p:ph type="sldNum" sz="quarter" idx="5"/>
          </p:nvPr>
        </p:nvSpPr>
        <p:spPr/>
        <p:txBody>
          <a:bodyPr/>
          <a:lstStyle/>
          <a:p>
            <a:fld id="{C8C92D0D-AF30-4211-86C4-A3B87597F349}" type="slidenum">
              <a:rPr lang="he-IL" smtClean="0"/>
              <a:pPr/>
              <a:t>15</a:t>
            </a:fld>
            <a:endParaRPr lang="he-IL"/>
          </a:p>
        </p:txBody>
      </p:sp>
    </p:spTree>
    <p:extLst>
      <p:ext uri="{BB962C8B-B14F-4D97-AF65-F5344CB8AC3E}">
        <p14:creationId xmlns:p14="http://schemas.microsoft.com/office/powerpoint/2010/main" val="32225985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he-IL" dirty="0"/>
              <a:t>ועכשיו נעבור להצגת התוצאות עצמן. לאחר ביצוע האנליזות ספרנו את פרקציית התאים (כלומר החלק היחסי של הרשת) שסומן כמקודד תוצאה.</a:t>
            </a:r>
          </a:p>
          <a:p>
            <a:pPr algn="r" rtl="1"/>
            <a:r>
              <a:rPr lang="he-IL" dirty="0"/>
              <a:t>בגרף כאן רואים את הפרקציה עבור קידוד תוצאה בינארית בכל שלב בניסוי (צבע) בכל חלון זמן (ציר </a:t>
            </a:r>
            <a:r>
              <a:rPr lang="en-US" dirty="0"/>
              <a:t>X</a:t>
            </a:r>
            <a:r>
              <a:rPr lang="he-IL" dirty="0"/>
              <a:t>), ממוצע על פני 8 החיות שביצעו את הניסוי.</a:t>
            </a:r>
          </a:p>
          <a:p>
            <a:pPr algn="r" rtl="1"/>
            <a:endParaRPr lang="he-IL" dirty="0"/>
          </a:p>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בעבודה קודמת הראו שכ-10 אחוז מהתאים הללו בשכבה 2-3 מדווחים על התוצאה הבינארית – הצלחה או כישלון ושדיווח זה מתבצע גם כאשר אין תנועה. כלומר אלו תאים בקורטקס המוטורי שאינם עוסקים בהעברת מסרים על תכנון וביצוע תנועה שקורית עכשיו, אלא דיווח על תנועה שהסתיימה.</a:t>
            </a:r>
          </a:p>
          <a:p>
            <a:pPr algn="r" rtl="1"/>
            <a:endParaRPr lang="he-IL" dirty="0"/>
          </a:p>
          <a:p>
            <a:pPr algn="r" rtl="1"/>
            <a:r>
              <a:rPr lang="he-IL" dirty="0"/>
              <a:t>כזכור בעבודה קודמת שבוצעה עבור כל תא בנפרד ראו כי אחוז הקידוד הוא סביב 10% בחלון הזמן האחרון בו אין תנועה וטעימה כלל, במקרה שלנו האחוזים הם גבוהים יותר, סביב 15-20%. ההסבר לכך יכול לנבוע מכך שהאנליזה שלנו כוללת אוכלוסייה של נוירונים ולכן גם הפעילות המשותפת שלהם יכולה לקודד יותר טוב מאשר כל אחד בנפרד. </a:t>
            </a:r>
            <a:endParaRPr lang="en-IL" dirty="0"/>
          </a:p>
          <a:p>
            <a:endParaRPr lang="he-IL" dirty="0"/>
          </a:p>
        </p:txBody>
      </p:sp>
      <p:sp>
        <p:nvSpPr>
          <p:cNvPr id="4" name="מציין מיקום של מספר שקופית 3"/>
          <p:cNvSpPr>
            <a:spLocks noGrp="1"/>
          </p:cNvSpPr>
          <p:nvPr>
            <p:ph type="sldNum" sz="quarter" idx="5"/>
          </p:nvPr>
        </p:nvSpPr>
        <p:spPr/>
        <p:txBody>
          <a:bodyPr/>
          <a:lstStyle/>
          <a:p>
            <a:fld id="{C8C92D0D-AF30-4211-86C4-A3B87597F349}" type="slidenum">
              <a:rPr lang="he-IL" smtClean="0"/>
              <a:pPr/>
              <a:t>16</a:t>
            </a:fld>
            <a:endParaRPr lang="he-IL"/>
          </a:p>
        </p:txBody>
      </p:sp>
    </p:spTree>
    <p:extLst>
      <p:ext uri="{BB962C8B-B14F-4D97-AF65-F5344CB8AC3E}">
        <p14:creationId xmlns:p14="http://schemas.microsoft.com/office/powerpoint/2010/main" val="30169161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he-IL" dirty="0"/>
              <a:t>בתוצאות אלו אנו רואים את שאלות הסיווג שקשורות לטעם, קידוד טעם חדש (משמאל), טעים מול מגעיל (באמצע) והפרדה בין הטעמים באופן ספציפי (מימין). </a:t>
            </a:r>
          </a:p>
          <a:p>
            <a:pPr algn="r" rtl="1"/>
            <a:r>
              <a:rPr lang="he-IL" dirty="0"/>
              <a:t>כאן ניתן לראות שבסוג ניסוי </a:t>
            </a:r>
            <a:r>
              <a:rPr lang="en-US" dirty="0"/>
              <a:t>first</a:t>
            </a:r>
            <a:r>
              <a:rPr lang="he-IL" dirty="0"/>
              <a:t> הקידוד המשמעותי ביותר הוא עבור השאלה של קידוד טעם חדש. עם החשיפה יותר נוירונים מקודדים את השאלה- טעים מול מגעיל.</a:t>
            </a:r>
          </a:p>
          <a:p>
            <a:pPr algn="r" rtl="1"/>
            <a:r>
              <a:rPr lang="he-IL" dirty="0"/>
              <a:t> קידוד טעם ספציפי מתגבר רק בשלב מאוחר יותר. </a:t>
            </a:r>
          </a:p>
          <a:p>
            <a:pPr algn="r" rtl="1"/>
            <a:r>
              <a:rPr lang="he-IL" dirty="0"/>
              <a:t>בכל המצבים אנו רואים קידוד של טעמים לפני הטון- לפני הטעימה והתנועה. המשמעות של זה היא שהרשת מקודדת את ערך התוצאה (טעם) כאשר היא מזהה שהטעמים מגיעים ברצפים.</a:t>
            </a:r>
          </a:p>
          <a:p>
            <a:endParaRPr lang="he-IL" dirty="0"/>
          </a:p>
        </p:txBody>
      </p:sp>
      <p:sp>
        <p:nvSpPr>
          <p:cNvPr id="4" name="מציין מיקום של מספר שקופית 3"/>
          <p:cNvSpPr>
            <a:spLocks noGrp="1"/>
          </p:cNvSpPr>
          <p:nvPr>
            <p:ph type="sldNum" sz="quarter" idx="5"/>
          </p:nvPr>
        </p:nvSpPr>
        <p:spPr/>
        <p:txBody>
          <a:bodyPr/>
          <a:lstStyle/>
          <a:p>
            <a:fld id="{C8C92D0D-AF30-4211-86C4-A3B87597F349}" type="slidenum">
              <a:rPr lang="he-IL" smtClean="0"/>
              <a:pPr/>
              <a:t>17</a:t>
            </a:fld>
            <a:endParaRPr lang="he-IL"/>
          </a:p>
        </p:txBody>
      </p:sp>
    </p:spTree>
    <p:extLst>
      <p:ext uri="{BB962C8B-B14F-4D97-AF65-F5344CB8AC3E}">
        <p14:creationId xmlns:p14="http://schemas.microsoft.com/office/powerpoint/2010/main" val="38209901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5FDD2A-A256-CBB3-8051-B5DE86678C51}"/>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555AEC01-76E7-78F4-90C5-516708109565}"/>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08BF174F-60E7-F389-E95F-388526BA846B}"/>
              </a:ext>
            </a:extLst>
          </p:cNvPr>
          <p:cNvSpPr>
            <a:spLocks noGrp="1"/>
          </p:cNvSpPr>
          <p:nvPr>
            <p:ph type="body" idx="1"/>
          </p:nvPr>
        </p:nvSpPr>
        <p:spPr/>
        <p:txBody>
          <a:bodyPr/>
          <a:lstStyle/>
          <a:p>
            <a:pPr algn="r" rtl="1"/>
            <a:r>
              <a:rPr lang="he-IL" dirty="0"/>
              <a:t>עד כה הראנו שיש התפתחות בשלבי הניסוי מבחינת אחוז התאים שמשתתפים. כעת רצינו להשוות את זהות התאים שמקודדים. </a:t>
            </a:r>
          </a:p>
          <a:p>
            <a:pPr algn="r" rtl="1"/>
            <a:r>
              <a:rPr lang="he-IL" dirty="0"/>
              <a:t>לשם כך מדדנו את מרחק ה-</a:t>
            </a:r>
            <a:r>
              <a:rPr lang="en-US" dirty="0"/>
              <a:t>HAMMING </a:t>
            </a:r>
            <a:r>
              <a:rPr lang="he-IL" dirty="0"/>
              <a:t> בין </a:t>
            </a:r>
            <a:r>
              <a:rPr lang="he-IL" dirty="0" err="1"/>
              <a:t>האוכלוסיה</a:t>
            </a:r>
            <a:r>
              <a:rPr lang="he-IL" dirty="0"/>
              <a:t> של ייצוג התוצאה בשלבים שונים של הניסוי לשלב הראשון המהווה נקודת ייחוס.</a:t>
            </a:r>
          </a:p>
          <a:p>
            <a:pPr algn="r" rtl="1"/>
            <a:r>
              <a:rPr lang="he-IL" dirty="0"/>
              <a:t>ראינו שהברקוד של קידוד התוצאה בחלון הזמנים השלישי הופך להיות שונה יותר ויותר, כלומר המרחק גדל עם הזמן (כחול). </a:t>
            </a:r>
          </a:p>
          <a:p>
            <a:pPr algn="r" rtl="1"/>
            <a:r>
              <a:rPr lang="he-IL" dirty="0"/>
              <a:t>בהשוואה בחלון הזמנים הראשון לפני ביצוע התנועה לא רואים שינוי מונוטוני עם שגיאה יחסית גדולה (אדום).</a:t>
            </a:r>
            <a:endParaRPr lang="en-IL" dirty="0"/>
          </a:p>
        </p:txBody>
      </p:sp>
      <p:sp>
        <p:nvSpPr>
          <p:cNvPr id="4" name="מציין מיקום של מספר שקופית 3">
            <a:extLst>
              <a:ext uri="{FF2B5EF4-FFF2-40B4-BE49-F238E27FC236}">
                <a16:creationId xmlns:a16="http://schemas.microsoft.com/office/drawing/2014/main" id="{9D4573BC-B438-5E99-ED2C-9C7B3A5EE566}"/>
              </a:ext>
            </a:extLst>
          </p:cNvPr>
          <p:cNvSpPr>
            <a:spLocks noGrp="1"/>
          </p:cNvSpPr>
          <p:nvPr>
            <p:ph type="sldNum" sz="quarter" idx="5"/>
          </p:nvPr>
        </p:nvSpPr>
        <p:spPr/>
        <p:txBody>
          <a:bodyPr/>
          <a:lstStyle/>
          <a:p>
            <a:fld id="{C8C92D0D-AF30-4211-86C4-A3B87597F349}" type="slidenum">
              <a:rPr lang="he-IL" smtClean="0"/>
              <a:pPr/>
              <a:t>18</a:t>
            </a:fld>
            <a:endParaRPr lang="he-IL"/>
          </a:p>
        </p:txBody>
      </p:sp>
    </p:spTree>
    <p:extLst>
      <p:ext uri="{BB962C8B-B14F-4D97-AF65-F5344CB8AC3E}">
        <p14:creationId xmlns:p14="http://schemas.microsoft.com/office/powerpoint/2010/main" val="21065832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C7D539-9816-4235-3A84-C9EDB5AC88DB}"/>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7AB6A8E4-8DA4-A3CB-45C6-63131A2FE4A7}"/>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243B7003-1CA5-43B2-2E21-C5B0A9C296F0}"/>
              </a:ext>
            </a:extLst>
          </p:cNvPr>
          <p:cNvSpPr>
            <a:spLocks noGrp="1"/>
          </p:cNvSpPr>
          <p:nvPr>
            <p:ph type="body" idx="1"/>
          </p:nvPr>
        </p:nvSpPr>
        <p:spPr/>
        <p:txBody>
          <a:bodyPr/>
          <a:lstStyle/>
          <a:p>
            <a:pPr marL="0" marR="0" lvl="0" indent="0" algn="r" defTabSz="914034" rtl="1" eaLnBrk="1" fontAlgn="auto" latinLnBrk="0" hangingPunct="1">
              <a:lnSpc>
                <a:spcPct val="100000"/>
              </a:lnSpc>
              <a:spcBef>
                <a:spcPts val="0"/>
              </a:spcBef>
              <a:spcAft>
                <a:spcPts val="0"/>
              </a:spcAft>
              <a:buClrTx/>
              <a:buSzTx/>
              <a:buFontTx/>
              <a:buNone/>
              <a:tabLst/>
              <a:defRPr/>
            </a:pPr>
            <a:r>
              <a:rPr lang="he-IL" sz="1200" dirty="0">
                <a:effectLst/>
                <a:latin typeface="Segoe UI" panose="020B0502040204020203" pitchFamily="34" charset="0"/>
              </a:rPr>
              <a:t>כדי להבין את ההשתנות של הרשת לאורך שלבי הניסוי חישבנו את המרחקים בין </a:t>
            </a:r>
            <a:r>
              <a:rPr lang="he-IL" sz="1200" dirty="0" err="1">
                <a:effectLst/>
                <a:latin typeface="Segoe UI" panose="020B0502040204020203" pitchFamily="34" charset="0"/>
              </a:rPr>
              <a:t>וקטורי</a:t>
            </a:r>
            <a:r>
              <a:rPr lang="he-IL" sz="1200" dirty="0">
                <a:effectLst/>
                <a:latin typeface="Segoe UI" panose="020B0502040204020203" pitchFamily="34" charset="0"/>
              </a:rPr>
              <a:t> המרכזיות של כל שלב בניסוי</a:t>
            </a:r>
          </a:p>
          <a:p>
            <a:pPr marL="0" marR="0" lvl="0" indent="0" algn="r" defTabSz="914034" rtl="1" eaLnBrk="1" fontAlgn="auto" latinLnBrk="0" hangingPunct="1">
              <a:lnSpc>
                <a:spcPct val="100000"/>
              </a:lnSpc>
              <a:spcBef>
                <a:spcPts val="0"/>
              </a:spcBef>
              <a:spcAft>
                <a:spcPts val="0"/>
              </a:spcAft>
              <a:buClrTx/>
              <a:buSzTx/>
              <a:buFontTx/>
              <a:buNone/>
              <a:tabLst/>
              <a:defRPr/>
            </a:pPr>
            <a:endParaRPr lang="he-IL" dirty="0"/>
          </a:p>
          <a:p>
            <a:pPr marL="0" marR="0" lvl="0" indent="0" algn="r" defTabSz="914034" rtl="1" eaLnBrk="1" fontAlgn="auto" latinLnBrk="0" hangingPunct="1">
              <a:lnSpc>
                <a:spcPct val="100000"/>
              </a:lnSpc>
              <a:spcBef>
                <a:spcPts val="0"/>
              </a:spcBef>
              <a:spcAft>
                <a:spcPts val="0"/>
              </a:spcAft>
              <a:buClrTx/>
              <a:buSzTx/>
              <a:buFontTx/>
              <a:buNone/>
              <a:tabLst/>
              <a:defRPr/>
            </a:pPr>
            <a:r>
              <a:rPr lang="he-IL" dirty="0"/>
              <a:t>ניתן לראות בגרפי המרחקים (כל אחד הוא עבור חלון זמן שונה) כי ישנה מגמה של מרחק עולה,</a:t>
            </a:r>
          </a:p>
          <a:p>
            <a:pPr marL="0" marR="0" lvl="0" indent="0" algn="r" defTabSz="914034" rtl="1" eaLnBrk="1" fontAlgn="auto" latinLnBrk="0" hangingPunct="1">
              <a:lnSpc>
                <a:spcPct val="100000"/>
              </a:lnSpc>
              <a:spcBef>
                <a:spcPts val="0"/>
              </a:spcBef>
              <a:spcAft>
                <a:spcPts val="0"/>
              </a:spcAft>
              <a:buClrTx/>
              <a:buSzTx/>
              <a:buFontTx/>
              <a:buNone/>
              <a:tabLst/>
              <a:defRPr/>
            </a:pPr>
            <a:r>
              <a:rPr lang="he-IL" dirty="0"/>
              <a:t>התוצאה הזו מראה שיש תהליך מונוטוני בו הרשת מתארגנת מחדש כתוצאה מחשיפה לטעמים.</a:t>
            </a:r>
          </a:p>
          <a:p>
            <a:pPr marL="0" marR="0" lvl="0" indent="0" algn="r" defTabSz="914034" rtl="1" eaLnBrk="1" fontAlgn="auto" latinLnBrk="0" hangingPunct="1">
              <a:lnSpc>
                <a:spcPct val="100000"/>
              </a:lnSpc>
              <a:spcBef>
                <a:spcPts val="0"/>
              </a:spcBef>
              <a:spcAft>
                <a:spcPts val="0"/>
              </a:spcAft>
              <a:buClrTx/>
              <a:buSzTx/>
              <a:buFontTx/>
              <a:buNone/>
              <a:tabLst/>
              <a:defRPr/>
            </a:pPr>
            <a:r>
              <a:rPr lang="he-IL" dirty="0"/>
              <a:t>תוצאה זו מזכירה תוצאות אחרות בהן רואים שינויים במבנה הרשת בעקבות למידה</a:t>
            </a:r>
            <a:endParaRPr lang="en-IL" dirty="0"/>
          </a:p>
        </p:txBody>
      </p:sp>
      <p:sp>
        <p:nvSpPr>
          <p:cNvPr id="4" name="מציין מיקום של מספר שקופית 3">
            <a:extLst>
              <a:ext uri="{FF2B5EF4-FFF2-40B4-BE49-F238E27FC236}">
                <a16:creationId xmlns:a16="http://schemas.microsoft.com/office/drawing/2014/main" id="{1F36905A-5514-235E-24FC-0900F0A50163}"/>
              </a:ext>
            </a:extLst>
          </p:cNvPr>
          <p:cNvSpPr>
            <a:spLocks noGrp="1"/>
          </p:cNvSpPr>
          <p:nvPr>
            <p:ph type="sldNum" sz="quarter" idx="5"/>
          </p:nvPr>
        </p:nvSpPr>
        <p:spPr/>
        <p:txBody>
          <a:bodyPr/>
          <a:lstStyle/>
          <a:p>
            <a:fld id="{C8C92D0D-AF30-4211-86C4-A3B87597F349}" type="slidenum">
              <a:rPr lang="he-IL" smtClean="0"/>
              <a:pPr/>
              <a:t>19</a:t>
            </a:fld>
            <a:endParaRPr lang="he-IL"/>
          </a:p>
        </p:txBody>
      </p:sp>
    </p:spTree>
    <p:extLst>
      <p:ext uri="{BB962C8B-B14F-4D97-AF65-F5344CB8AC3E}">
        <p14:creationId xmlns:p14="http://schemas.microsoft.com/office/powerpoint/2010/main" val="869061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he-IL"/>
          </a:p>
        </p:txBody>
      </p:sp>
      <p:sp>
        <p:nvSpPr>
          <p:cNvPr id="4" name="Slide Number Placeholder 3"/>
          <p:cNvSpPr>
            <a:spLocks noGrp="1"/>
          </p:cNvSpPr>
          <p:nvPr>
            <p:ph type="sldNum" sz="quarter" idx="10"/>
          </p:nvPr>
        </p:nvSpPr>
        <p:spPr/>
        <p:txBody>
          <a:bodyPr/>
          <a:lstStyle/>
          <a:p>
            <a:fld id="{C8C92D0D-AF30-4211-86C4-A3B87597F349}" type="slidenum">
              <a:rPr lang="he-IL" smtClean="0"/>
              <a:pPr/>
              <a:t>2</a:t>
            </a:fld>
            <a:endParaRPr lang="he-IL"/>
          </a:p>
        </p:txBody>
      </p:sp>
    </p:spTree>
    <p:extLst>
      <p:ext uri="{BB962C8B-B14F-4D97-AF65-F5344CB8AC3E}">
        <p14:creationId xmlns:p14="http://schemas.microsoft.com/office/powerpoint/2010/main" val="6220242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83F8D4-CF32-BAC4-577C-58E924AF7D5C}"/>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4A0BD974-12BD-F1F7-28CB-9D66977F0290}"/>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FCB318EE-41A4-3B06-0FF5-FC188FD7494C}"/>
              </a:ext>
            </a:extLst>
          </p:cNvPr>
          <p:cNvSpPr>
            <a:spLocks noGrp="1"/>
          </p:cNvSpPr>
          <p:nvPr>
            <p:ph type="body" idx="1"/>
          </p:nvPr>
        </p:nvSpPr>
        <p:spPr/>
        <p:txBody>
          <a:bodyPr/>
          <a:lstStyle/>
          <a:p>
            <a:pPr marL="0" marR="0" lvl="0" indent="0" algn="r" defTabSz="914034" rtl="1" eaLnBrk="1" fontAlgn="auto" latinLnBrk="0" hangingPunct="1">
              <a:lnSpc>
                <a:spcPct val="100000"/>
              </a:lnSpc>
              <a:spcBef>
                <a:spcPts val="0"/>
              </a:spcBef>
              <a:spcAft>
                <a:spcPts val="0"/>
              </a:spcAft>
              <a:buClrTx/>
              <a:buSzTx/>
              <a:buFontTx/>
              <a:buNone/>
              <a:tabLst/>
              <a:defRPr/>
            </a:pPr>
            <a:r>
              <a:rPr lang="he-IL" dirty="0"/>
              <a:t>לבסוף בדקנו את הקשר בין מבנה הרשת (מרכזיות של תאים) ובין קידוד תוצאה (הברקודים)</a:t>
            </a:r>
          </a:p>
          <a:p>
            <a:pPr marL="0" marR="0" lvl="0" indent="0" algn="r" defTabSz="914034" rtl="1" eaLnBrk="1" fontAlgn="auto" latinLnBrk="0" hangingPunct="1">
              <a:lnSpc>
                <a:spcPct val="100000"/>
              </a:lnSpc>
              <a:spcBef>
                <a:spcPts val="0"/>
              </a:spcBef>
              <a:spcAft>
                <a:spcPts val="0"/>
              </a:spcAft>
              <a:buClrTx/>
              <a:buSzTx/>
              <a:buFontTx/>
              <a:buNone/>
              <a:tabLst/>
              <a:defRPr/>
            </a:pPr>
            <a:r>
              <a:rPr lang="he-IL" dirty="0"/>
              <a:t>השתמשנו בקורלציית </a:t>
            </a:r>
            <a:r>
              <a:rPr lang="he-IL" dirty="0" err="1"/>
              <a:t>ספירמן</a:t>
            </a:r>
            <a:r>
              <a:rPr lang="he-IL" dirty="0"/>
              <a:t> כאשר הצבע הלבן מביע חוסר </a:t>
            </a:r>
            <a:r>
              <a:rPr lang="he-IL" dirty="0" err="1"/>
              <a:t>סיגניפיקנטיות</a:t>
            </a:r>
            <a:r>
              <a:rPr lang="he-IL" dirty="0"/>
              <a:t>, צבעים חמים קורלציה גבוהה וצבעים קרים קורלציה נמוכה.</a:t>
            </a:r>
          </a:p>
          <a:p>
            <a:pPr marL="0" marR="0" lvl="0" indent="0" algn="r" defTabSz="914034" rtl="1" eaLnBrk="1" fontAlgn="auto" latinLnBrk="0" hangingPunct="1">
              <a:lnSpc>
                <a:spcPct val="100000"/>
              </a:lnSpc>
              <a:spcBef>
                <a:spcPts val="0"/>
              </a:spcBef>
              <a:spcAft>
                <a:spcPts val="0"/>
              </a:spcAft>
              <a:buClrTx/>
              <a:buSzTx/>
              <a:buFontTx/>
              <a:buNone/>
              <a:tabLst/>
              <a:defRPr/>
            </a:pPr>
            <a:endParaRPr lang="he-IL" dirty="0"/>
          </a:p>
          <a:p>
            <a:pPr marL="0" marR="0" lvl="0" indent="0" algn="r" defTabSz="914034" rtl="1" eaLnBrk="1" fontAlgn="auto" latinLnBrk="0" hangingPunct="1">
              <a:lnSpc>
                <a:spcPct val="100000"/>
              </a:lnSpc>
              <a:spcBef>
                <a:spcPts val="0"/>
              </a:spcBef>
              <a:spcAft>
                <a:spcPts val="0"/>
              </a:spcAft>
              <a:buClrTx/>
              <a:buSzTx/>
              <a:buFontTx/>
              <a:buNone/>
              <a:tabLst/>
              <a:defRPr/>
            </a:pPr>
            <a:r>
              <a:rPr lang="he-IL" dirty="0"/>
              <a:t>הסבר אינטואיטיבי </a:t>
            </a:r>
            <a:r>
              <a:rPr lang="he-IL" dirty="0" err="1"/>
              <a:t>לספירמן</a:t>
            </a:r>
            <a:r>
              <a:rPr lang="he-IL" dirty="0"/>
              <a:t>– מדד לקורלציה בין שני משתנים שניתנים לדירוג. דוגמה: אם אקח קבוצה של סטודנטים ואדרג אותם לפי הציונים שלהם בשתי בחינות שונות</a:t>
            </a:r>
          </a:p>
          <a:p>
            <a:pPr marL="0" marR="0" lvl="0" indent="0" algn="r" defTabSz="914034" rtl="1" eaLnBrk="1" fontAlgn="auto" latinLnBrk="0" hangingPunct="1">
              <a:lnSpc>
                <a:spcPct val="100000"/>
              </a:lnSpc>
              <a:spcBef>
                <a:spcPts val="0"/>
              </a:spcBef>
              <a:spcAft>
                <a:spcPts val="0"/>
              </a:spcAft>
              <a:buClrTx/>
              <a:buSzTx/>
              <a:buFontTx/>
              <a:buNone/>
              <a:tabLst/>
              <a:defRPr/>
            </a:pPr>
            <a:r>
              <a:rPr lang="he-IL" dirty="0"/>
              <a:t>אוכל לבדוק את ה-</a:t>
            </a:r>
            <a:r>
              <a:rPr lang="en-US" dirty="0"/>
              <a:t>spearman correlation rank</a:t>
            </a:r>
            <a:r>
              <a:rPr lang="he-IL" dirty="0"/>
              <a:t> בין שתי הבחינות. אם יש התאמה גבוהה בין דירוגי הסטודנטים בשני המבחנים (סטודנטים שמדורגים גבוה במבחן אחד מדורגים גבוה גם במבחן השני) – אצפה לערך גבוה קרוב ל-1, ואם יש קורלציה הפוכה אצפה לערך קרוב למינוס 1.</a:t>
            </a:r>
          </a:p>
          <a:p>
            <a:pPr marL="0" marR="0" lvl="0" indent="0" algn="r" defTabSz="914034" rtl="1" eaLnBrk="1" fontAlgn="auto" latinLnBrk="0" hangingPunct="1">
              <a:lnSpc>
                <a:spcPct val="100000"/>
              </a:lnSpc>
              <a:spcBef>
                <a:spcPts val="0"/>
              </a:spcBef>
              <a:spcAft>
                <a:spcPts val="0"/>
              </a:spcAft>
              <a:buClrTx/>
              <a:buSzTx/>
              <a:buFontTx/>
              <a:buNone/>
              <a:tabLst/>
              <a:defRPr/>
            </a:pPr>
            <a:endParaRPr lang="he-IL" dirty="0"/>
          </a:p>
          <a:p>
            <a:pPr marL="0" marR="0" lvl="0" indent="0" algn="r" defTabSz="914034" rtl="1" eaLnBrk="1" fontAlgn="auto" latinLnBrk="0" hangingPunct="1">
              <a:lnSpc>
                <a:spcPct val="100000"/>
              </a:lnSpc>
              <a:spcBef>
                <a:spcPts val="0"/>
              </a:spcBef>
              <a:spcAft>
                <a:spcPts val="0"/>
              </a:spcAft>
              <a:buClrTx/>
              <a:buSzTx/>
              <a:buFontTx/>
              <a:buNone/>
              <a:tabLst/>
              <a:defRPr/>
            </a:pPr>
            <a:r>
              <a:rPr lang="he-IL" dirty="0"/>
              <a:t>בגרף העליון רואים את ההשוואה עבור ברקודים של תוצאה בינרית – הצלחה וכשלון. רואים כי הצבעים החמים הם בעיקר בשלבי הניסוי הראשונים לפני החשיפה לטעמים.</a:t>
            </a:r>
          </a:p>
          <a:p>
            <a:pPr marL="0" marR="0" lvl="0" indent="0" algn="r" defTabSz="914034" rtl="1" eaLnBrk="1" fontAlgn="auto" latinLnBrk="0" hangingPunct="1">
              <a:lnSpc>
                <a:spcPct val="100000"/>
              </a:lnSpc>
              <a:spcBef>
                <a:spcPts val="0"/>
              </a:spcBef>
              <a:spcAft>
                <a:spcPts val="0"/>
              </a:spcAft>
              <a:buClrTx/>
              <a:buSzTx/>
              <a:buFontTx/>
              <a:buNone/>
              <a:tabLst/>
              <a:defRPr/>
            </a:pPr>
            <a:r>
              <a:rPr lang="he-IL" dirty="0"/>
              <a:t>כלומר הקישוריות ברשת מעידה על איזה חלקים מהרשת יקודדו את התוצאה הבינרית.</a:t>
            </a:r>
          </a:p>
          <a:p>
            <a:pPr marL="0" marR="0" lvl="0" indent="0" algn="r" defTabSz="914034" rtl="1" eaLnBrk="1" fontAlgn="auto" latinLnBrk="0" hangingPunct="1">
              <a:lnSpc>
                <a:spcPct val="100000"/>
              </a:lnSpc>
              <a:spcBef>
                <a:spcPts val="0"/>
              </a:spcBef>
              <a:spcAft>
                <a:spcPts val="0"/>
              </a:spcAft>
              <a:buClrTx/>
              <a:buSzTx/>
              <a:buFontTx/>
              <a:buNone/>
              <a:tabLst/>
              <a:defRPr/>
            </a:pPr>
            <a:endParaRPr lang="he-IL" dirty="0"/>
          </a:p>
          <a:p>
            <a:pPr marL="0" marR="0" lvl="0" indent="0" algn="r" defTabSz="914034" rtl="1" eaLnBrk="1" fontAlgn="auto" latinLnBrk="0" hangingPunct="1">
              <a:lnSpc>
                <a:spcPct val="100000"/>
              </a:lnSpc>
              <a:spcBef>
                <a:spcPts val="0"/>
              </a:spcBef>
              <a:spcAft>
                <a:spcPts val="0"/>
              </a:spcAft>
              <a:buClrTx/>
              <a:buSzTx/>
              <a:buFontTx/>
              <a:buNone/>
              <a:tabLst/>
              <a:defRPr/>
            </a:pPr>
            <a:r>
              <a:rPr lang="he-IL" dirty="0"/>
              <a:t>בהמשך לגבי קידוד של טעם חדש (אמצע) רואים יותר רלוונטיות בחשיפה הראשונה לטעמים. רואים פחות </a:t>
            </a:r>
            <a:r>
              <a:rPr lang="he-IL" dirty="0" err="1"/>
              <a:t>סיגניפיקנטיות</a:t>
            </a:r>
            <a:r>
              <a:rPr lang="he-IL" dirty="0"/>
              <a:t> בחלקי הניסוי לאחר מכן (ריבועים לבנים)</a:t>
            </a:r>
          </a:p>
          <a:p>
            <a:pPr marL="0" marR="0" lvl="0" indent="0" algn="r" defTabSz="914034" rtl="1" eaLnBrk="1" fontAlgn="auto" latinLnBrk="0" hangingPunct="1">
              <a:lnSpc>
                <a:spcPct val="100000"/>
              </a:lnSpc>
              <a:spcBef>
                <a:spcPts val="0"/>
              </a:spcBef>
              <a:spcAft>
                <a:spcPts val="0"/>
              </a:spcAft>
              <a:buClrTx/>
              <a:buSzTx/>
              <a:buFontTx/>
              <a:buNone/>
              <a:tabLst/>
              <a:defRPr/>
            </a:pPr>
            <a:endParaRPr lang="he-IL" dirty="0"/>
          </a:p>
          <a:p>
            <a:pPr marL="0" marR="0" lvl="0" indent="0" algn="r" defTabSz="914034" rtl="1" eaLnBrk="1" fontAlgn="auto" latinLnBrk="0" hangingPunct="1">
              <a:lnSpc>
                <a:spcPct val="100000"/>
              </a:lnSpc>
              <a:spcBef>
                <a:spcPts val="0"/>
              </a:spcBef>
              <a:spcAft>
                <a:spcPts val="0"/>
              </a:spcAft>
              <a:buClrTx/>
              <a:buSzTx/>
              <a:buFontTx/>
              <a:buNone/>
              <a:tabLst/>
              <a:defRPr/>
            </a:pPr>
            <a:r>
              <a:rPr lang="he-IL" dirty="0"/>
              <a:t>לבסוף בגרף התחתון שמעיד על קידוד של טעם טעים או מגעיל רואים קורלציה גבוהה בין הקישוריות לבין הברקודים של קידוד טעמים. שנשאר גבוה כמעט עד לסוף הניסוי</a:t>
            </a:r>
            <a:endParaRPr lang="en-IL" dirty="0"/>
          </a:p>
        </p:txBody>
      </p:sp>
      <p:sp>
        <p:nvSpPr>
          <p:cNvPr id="4" name="מציין מיקום של מספר שקופית 3">
            <a:extLst>
              <a:ext uri="{FF2B5EF4-FFF2-40B4-BE49-F238E27FC236}">
                <a16:creationId xmlns:a16="http://schemas.microsoft.com/office/drawing/2014/main" id="{830EF55C-EDF5-6DC7-03F0-2C32BC4072E7}"/>
              </a:ext>
            </a:extLst>
          </p:cNvPr>
          <p:cNvSpPr>
            <a:spLocks noGrp="1"/>
          </p:cNvSpPr>
          <p:nvPr>
            <p:ph type="sldNum" sz="quarter" idx="5"/>
          </p:nvPr>
        </p:nvSpPr>
        <p:spPr/>
        <p:txBody>
          <a:bodyPr/>
          <a:lstStyle/>
          <a:p>
            <a:fld id="{C8C92D0D-AF30-4211-86C4-A3B87597F349}" type="slidenum">
              <a:rPr lang="he-IL" smtClean="0"/>
              <a:pPr/>
              <a:t>20</a:t>
            </a:fld>
            <a:endParaRPr lang="he-IL"/>
          </a:p>
        </p:txBody>
      </p:sp>
    </p:spTree>
    <p:extLst>
      <p:ext uri="{BB962C8B-B14F-4D97-AF65-F5344CB8AC3E}">
        <p14:creationId xmlns:p14="http://schemas.microsoft.com/office/powerpoint/2010/main" val="41481874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he-IL" dirty="0"/>
              <a:t>לסיכום, המסקנות העיקריות שלנו הן:</a:t>
            </a:r>
          </a:p>
          <a:p>
            <a:pPr algn="r" rtl="1"/>
            <a:endParaRPr lang="he-IL" dirty="0"/>
          </a:p>
          <a:p>
            <a:pPr algn="r" rtl="1"/>
            <a:r>
              <a:rPr lang="he-IL" dirty="0"/>
              <a:t>-הדיווח של רשת הנוירונים בשכבה 2-3 על תוצאה נשאר לאורך כל שלבי הניסוי כולל לאחר חשיפה לטעמים</a:t>
            </a:r>
          </a:p>
          <a:p>
            <a:pPr algn="r" rtl="1"/>
            <a:r>
              <a:rPr lang="he-IL" dirty="0"/>
              <a:t>-עם זאת החשיפה לטעמים משנה את האופן בו התוצאה מדווחת</a:t>
            </a:r>
          </a:p>
          <a:p>
            <a:pPr marL="171450" indent="-171450" algn="r" rtl="1">
              <a:buFontTx/>
              <a:buChar char="-"/>
            </a:pPr>
            <a:r>
              <a:rPr lang="he-IL" dirty="0"/>
              <a:t>קידוד הטעמים (ערך התוצאה) כשלעצמו מתפתח עם החשיפה – בהתחלה קידוד של טעם חדש מול מוכר לאחר מכן טעים מול מגעיל ולבסוף קידוד של טעם ספציפי</a:t>
            </a:r>
          </a:p>
          <a:p>
            <a:pPr marL="171450" indent="-171450" algn="r" rtl="1">
              <a:buFontTx/>
              <a:buChar char="-"/>
            </a:pPr>
            <a:r>
              <a:rPr lang="he-IL" dirty="0"/>
              <a:t>מעניין לומר שהרשת מקודדת את הטעם אפילו לפני תחילת התנועה, כאשר הטעמים מסודרים ברצפים. </a:t>
            </a:r>
            <a:endParaRPr lang="en-IL" dirty="0"/>
          </a:p>
          <a:p>
            <a:endParaRPr lang="he-IL" dirty="0"/>
          </a:p>
        </p:txBody>
      </p:sp>
      <p:sp>
        <p:nvSpPr>
          <p:cNvPr id="4" name="מציין מיקום של מספר שקופית 3"/>
          <p:cNvSpPr>
            <a:spLocks noGrp="1"/>
          </p:cNvSpPr>
          <p:nvPr>
            <p:ph type="sldNum" sz="quarter" idx="5"/>
          </p:nvPr>
        </p:nvSpPr>
        <p:spPr/>
        <p:txBody>
          <a:bodyPr/>
          <a:lstStyle/>
          <a:p>
            <a:fld id="{C8C92D0D-AF30-4211-86C4-A3B87597F349}" type="slidenum">
              <a:rPr lang="he-IL" smtClean="0"/>
              <a:pPr/>
              <a:t>21</a:t>
            </a:fld>
            <a:endParaRPr lang="he-IL"/>
          </a:p>
        </p:txBody>
      </p:sp>
    </p:spTree>
    <p:extLst>
      <p:ext uri="{BB962C8B-B14F-4D97-AF65-F5344CB8AC3E}">
        <p14:creationId xmlns:p14="http://schemas.microsoft.com/office/powerpoint/2010/main" val="28926778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a:p>
        </p:txBody>
      </p:sp>
      <p:sp>
        <p:nvSpPr>
          <p:cNvPr id="4" name="Slide Number Placeholder 3"/>
          <p:cNvSpPr>
            <a:spLocks noGrp="1"/>
          </p:cNvSpPr>
          <p:nvPr>
            <p:ph type="sldNum" sz="quarter" idx="5"/>
          </p:nvPr>
        </p:nvSpPr>
        <p:spPr/>
        <p:txBody>
          <a:bodyPr/>
          <a:lstStyle/>
          <a:p>
            <a:fld id="{C8C92D0D-AF30-4211-86C4-A3B87597F349}" type="slidenum">
              <a:rPr lang="he-IL" smtClean="0"/>
              <a:pPr/>
              <a:t>24</a:t>
            </a:fld>
            <a:endParaRPr lang="he-IL"/>
          </a:p>
        </p:txBody>
      </p:sp>
    </p:spTree>
    <p:extLst>
      <p:ext uri="{BB962C8B-B14F-4D97-AF65-F5344CB8AC3E}">
        <p14:creationId xmlns:p14="http://schemas.microsoft.com/office/powerpoint/2010/main" val="13089797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C8C92D0D-AF30-4211-86C4-A3B87597F349}" type="slidenum">
              <a:rPr lang="he-IL" smtClean="0"/>
              <a:pPr/>
              <a:t>28</a:t>
            </a:fld>
            <a:endParaRPr lang="he-IL"/>
          </a:p>
        </p:txBody>
      </p:sp>
    </p:spTree>
    <p:extLst>
      <p:ext uri="{BB962C8B-B14F-4D97-AF65-F5344CB8AC3E}">
        <p14:creationId xmlns:p14="http://schemas.microsoft.com/office/powerpoint/2010/main" val="22882174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C8C92D0D-AF30-4211-86C4-A3B87597F349}" type="slidenum">
              <a:rPr lang="he-IL" smtClean="0"/>
              <a:pPr/>
              <a:t>29</a:t>
            </a:fld>
            <a:endParaRPr lang="he-IL"/>
          </a:p>
        </p:txBody>
      </p:sp>
    </p:spTree>
    <p:extLst>
      <p:ext uri="{BB962C8B-B14F-4D97-AF65-F5344CB8AC3E}">
        <p14:creationId xmlns:p14="http://schemas.microsoft.com/office/powerpoint/2010/main" val="10216082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נושא מעניין בחקר המוח הוא הבנה של ייצוג או קידוד של מידע בפעילות הנוירונים במוח</a:t>
            </a:r>
          </a:p>
          <a:p>
            <a:r>
              <a:rPr lang="he-IL" dirty="0"/>
              <a:t>בתהליך למידה, על מנת לבצע התאמות ולתכנן פעולות עתידיות, מערכת העצבים עוקבת אחרי תוצאות של פעולות (</a:t>
            </a:r>
            <a:r>
              <a:rPr lang="en-US" dirty="0"/>
              <a:t>outcome</a:t>
            </a:r>
            <a:r>
              <a:rPr lang="he-IL" dirty="0"/>
              <a:t>).</a:t>
            </a:r>
          </a:p>
          <a:p>
            <a:r>
              <a:rPr lang="he-IL" dirty="0"/>
              <a:t>אנו מתעניינות בייצוג של תוצאה בקורטקס המוטורי </a:t>
            </a:r>
            <a:r>
              <a:rPr lang="en-US" dirty="0"/>
              <a:t>M1</a:t>
            </a:r>
            <a:r>
              <a:rPr lang="he-IL" dirty="0"/>
              <a:t>. </a:t>
            </a:r>
          </a:p>
        </p:txBody>
      </p:sp>
      <p:sp>
        <p:nvSpPr>
          <p:cNvPr id="4" name="מציין מיקום של מספר שקופית 3"/>
          <p:cNvSpPr>
            <a:spLocks noGrp="1"/>
          </p:cNvSpPr>
          <p:nvPr>
            <p:ph type="sldNum" sz="quarter" idx="5"/>
          </p:nvPr>
        </p:nvSpPr>
        <p:spPr/>
        <p:txBody>
          <a:bodyPr/>
          <a:lstStyle/>
          <a:p>
            <a:fld id="{C8C92D0D-AF30-4211-86C4-A3B87597F349}" type="slidenum">
              <a:rPr lang="he-IL" smtClean="0"/>
              <a:pPr/>
              <a:t>3</a:t>
            </a:fld>
            <a:endParaRPr lang="he-IL"/>
          </a:p>
        </p:txBody>
      </p:sp>
    </p:spTree>
    <p:extLst>
      <p:ext uri="{BB962C8B-B14F-4D97-AF65-F5344CB8AC3E}">
        <p14:creationId xmlns:p14="http://schemas.microsoft.com/office/powerpoint/2010/main" val="3305573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במחקר קודם נצפה ייצוג של הצלחה וכישלון (</a:t>
            </a:r>
            <a:r>
              <a:rPr lang="en-US" dirty="0"/>
              <a:t>binary outcome</a:t>
            </a:r>
            <a:r>
              <a:rPr lang="he-IL" dirty="0"/>
              <a:t>) בביצוע משימה מוטורית בשכבות 2-3 של הקורטקס.</a:t>
            </a:r>
          </a:p>
          <a:p>
            <a:r>
              <a:rPr lang="he-IL" dirty="0"/>
              <a:t>ההיפותזה שאנחנו בוחנים בפרויקט היא כי הייצוג עשיר ומורכב יותר של תוצאה מעבר להצלחה או כישלון בביצוע – שיותר מתאים לתיאור כערך רציף. </a:t>
            </a:r>
          </a:p>
          <a:p>
            <a:endParaRPr lang="he-IL" dirty="0"/>
          </a:p>
        </p:txBody>
      </p:sp>
      <p:sp>
        <p:nvSpPr>
          <p:cNvPr id="4" name="מציין מיקום של מספר שקופית 3"/>
          <p:cNvSpPr>
            <a:spLocks noGrp="1"/>
          </p:cNvSpPr>
          <p:nvPr>
            <p:ph type="sldNum" sz="quarter" idx="5"/>
          </p:nvPr>
        </p:nvSpPr>
        <p:spPr/>
        <p:txBody>
          <a:bodyPr/>
          <a:lstStyle/>
          <a:p>
            <a:fld id="{C8C92D0D-AF30-4211-86C4-A3B87597F349}" type="slidenum">
              <a:rPr lang="he-IL" smtClean="0"/>
              <a:pPr/>
              <a:t>4</a:t>
            </a:fld>
            <a:endParaRPr lang="he-IL"/>
          </a:p>
        </p:txBody>
      </p:sp>
    </p:spTree>
    <p:extLst>
      <p:ext uri="{BB962C8B-B14F-4D97-AF65-F5344CB8AC3E}">
        <p14:creationId xmlns:p14="http://schemas.microsoft.com/office/powerpoint/2010/main" val="1469968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המטרה שלנו בפרויקט היא לחקור ולהבין </a:t>
            </a:r>
          </a:p>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את האופן בו (אם בכלל) משפיעה חשיפה לטעמים על הקידוד של התוצאה, </a:t>
            </a:r>
          </a:p>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האם בכלל יש קידוד של ערך התוצאה (כלומר הטעמים עצמם) </a:t>
            </a:r>
          </a:p>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ומה ההשפעה על הרשת כשהיא מקודדת גם הצלחה וכשלון (בינארי) וגם טעמים (ערך)</a:t>
            </a:r>
            <a:endParaRPr lang="en-IL" dirty="0"/>
          </a:p>
          <a:p>
            <a:endParaRPr lang="he-IL" dirty="0"/>
          </a:p>
        </p:txBody>
      </p:sp>
      <p:sp>
        <p:nvSpPr>
          <p:cNvPr id="4" name="מציין מיקום של מספר שקופית 3"/>
          <p:cNvSpPr>
            <a:spLocks noGrp="1"/>
          </p:cNvSpPr>
          <p:nvPr>
            <p:ph type="sldNum" sz="quarter" idx="5"/>
          </p:nvPr>
        </p:nvSpPr>
        <p:spPr/>
        <p:txBody>
          <a:bodyPr/>
          <a:lstStyle/>
          <a:p>
            <a:fld id="{C8C92D0D-AF30-4211-86C4-A3B87597F349}" type="slidenum">
              <a:rPr lang="he-IL" smtClean="0"/>
              <a:pPr/>
              <a:t>5</a:t>
            </a:fld>
            <a:endParaRPr lang="he-IL"/>
          </a:p>
        </p:txBody>
      </p:sp>
    </p:spTree>
    <p:extLst>
      <p:ext uri="{BB962C8B-B14F-4D97-AF65-F5344CB8AC3E}">
        <p14:creationId xmlns:p14="http://schemas.microsoft.com/office/powerpoint/2010/main" val="2835258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he-IL" dirty="0"/>
              <a:t>הפרויקט הזה הוא שיתוף פעולה של המעבדה של הדס בן </a:t>
            </a:r>
            <a:r>
              <a:rPr lang="he-IL" dirty="0" err="1"/>
              <a:t>איסטי</a:t>
            </a:r>
            <a:r>
              <a:rPr lang="he-IL" dirty="0"/>
              <a:t> יחד עם המעבדה של ג'קי </a:t>
            </a:r>
            <a:r>
              <a:rPr lang="he-IL" dirty="0" err="1"/>
              <a:t>שילר</a:t>
            </a:r>
            <a:r>
              <a:rPr lang="he-IL" dirty="0"/>
              <a:t>. הנסיינית ששמה זוהר הקליטה את הפעילות של נוירונים פירמידליים בשכבה 2-3 של הקורטקס המוטורי הראשי – </a:t>
            </a:r>
            <a:r>
              <a:rPr lang="en-US" dirty="0"/>
              <a:t>M</a:t>
            </a:r>
            <a:r>
              <a:rPr lang="he-IL" dirty="0"/>
              <a:t>1 בעזרת מיקרוסקופ שנקרא </a:t>
            </a:r>
            <a:r>
              <a:rPr lang="en-US" dirty="0"/>
              <a:t>two photon</a:t>
            </a:r>
            <a:endParaRPr lang="he-IL" dirty="0"/>
          </a:p>
          <a:p>
            <a:pPr marL="0" marR="0" lvl="0" indent="0" algn="r" defTabSz="914400" rtl="1" eaLnBrk="1" fontAlgn="auto" latinLnBrk="0" hangingPunct="1">
              <a:lnSpc>
                <a:spcPct val="100000"/>
              </a:lnSpc>
              <a:spcBef>
                <a:spcPts val="0"/>
              </a:spcBef>
              <a:spcAft>
                <a:spcPts val="0"/>
              </a:spcAft>
              <a:buClrTx/>
              <a:buSzTx/>
              <a:buFontTx/>
              <a:buNone/>
              <a:tabLst/>
              <a:defRPr/>
            </a:pPr>
            <a:endParaRPr lang="he-IL" dirty="0"/>
          </a:p>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סך </a:t>
            </a:r>
            <a:r>
              <a:rPr lang="he-IL" dirty="0" err="1"/>
              <a:t>הכל</a:t>
            </a:r>
            <a:r>
              <a:rPr lang="he-IL" dirty="0"/>
              <a:t> היו 8 עכברים שביצעו את כל מהלך הניסוי</a:t>
            </a:r>
            <a:endParaRPr lang="en-US" dirty="0"/>
          </a:p>
          <a:p>
            <a:pPr algn="r" rtl="1"/>
            <a:r>
              <a:rPr lang="en-US" dirty="0"/>
              <a:t>A</a:t>
            </a:r>
            <a:r>
              <a:rPr lang="he-IL" dirty="0"/>
              <a:t> בזמן הקלטת הפעילות, העכברים ביצעו משימה של הושטת יד, תפיסה ואכילה של פירור מזון. העכברים מבצעים את הושטת היד בתגובה לצליל שהם שומעים, כאשר כל חזרה נמשכת 12 שניות – ארבע לפני הטון ועוד שמונה אחריו.</a:t>
            </a:r>
          </a:p>
          <a:p>
            <a:pPr algn="r" rtl="1"/>
            <a:r>
              <a:rPr lang="he-IL" dirty="0"/>
              <a:t>בכל חזרה העכבר מסוגל להושיט יד ולהגיע לפירור אוכל אחד בלבד שנמצא מולו על צלחת.</a:t>
            </a:r>
          </a:p>
          <a:p>
            <a:pPr algn="r" rtl="1"/>
            <a:endParaRPr lang="he-IL" dirty="0"/>
          </a:p>
          <a:p>
            <a:pPr marL="0" marR="0" lvl="0" indent="0" algn="r" defTabSz="914034" rtl="1" eaLnBrk="1" fontAlgn="auto" latinLnBrk="0" hangingPunct="1">
              <a:lnSpc>
                <a:spcPct val="100000"/>
              </a:lnSpc>
              <a:spcBef>
                <a:spcPts val="0"/>
              </a:spcBef>
              <a:spcAft>
                <a:spcPts val="0"/>
              </a:spcAft>
              <a:buClrTx/>
              <a:buSzTx/>
              <a:buFontTx/>
              <a:buNone/>
              <a:tabLst/>
              <a:defRPr/>
            </a:pPr>
            <a:r>
              <a:rPr lang="en-US" dirty="0"/>
              <a:t>B</a:t>
            </a:r>
            <a:r>
              <a:rPr lang="he-IL" dirty="0"/>
              <a:t> </a:t>
            </a:r>
            <a:r>
              <a:rPr lang="en-US" dirty="0"/>
              <a:t>C</a:t>
            </a:r>
            <a:r>
              <a:rPr lang="he-IL" dirty="0"/>
              <a:t> בניסוי כאן רצינו לחקור האם יש דיווח של ערך התוצאה שהוא מעבר לדיווח בינארי של הצלחה או כשלון. לכן זוהר </a:t>
            </a:r>
            <a:r>
              <a:rPr lang="he-IL" dirty="0" err="1"/>
              <a:t>הנסיונאית</a:t>
            </a:r>
            <a:r>
              <a:rPr lang="he-IL" dirty="0"/>
              <a:t> הציבה פירורי אוכל עם טעמים שונים שמהווים משתני ערך – מתוק על ידי סוכרוז נותן ערך גבוה, טעם מר ולא נעים – כינין נותן ערך נמוך והטעם הרגיל </a:t>
            </a:r>
            <a:r>
              <a:rPr lang="he-IL" dirty="0" err="1"/>
              <a:t>איתו</a:t>
            </a:r>
            <a:r>
              <a:rPr lang="he-IL" dirty="0"/>
              <a:t> התאמנה החיה כשלמדה לבצע את המשימה. </a:t>
            </a:r>
          </a:p>
          <a:p>
            <a:pPr marL="0" marR="0" lvl="0" indent="0" algn="r" defTabSz="914034" rtl="1" eaLnBrk="1" fontAlgn="auto" latinLnBrk="0" hangingPunct="1">
              <a:lnSpc>
                <a:spcPct val="100000"/>
              </a:lnSpc>
              <a:spcBef>
                <a:spcPts val="0"/>
              </a:spcBef>
              <a:spcAft>
                <a:spcPts val="0"/>
              </a:spcAft>
              <a:buClrTx/>
              <a:buSzTx/>
              <a:buFontTx/>
              <a:buNone/>
              <a:tabLst/>
              <a:defRPr/>
            </a:pPr>
            <a:endParaRPr lang="he-IL" dirty="0"/>
          </a:p>
          <a:p>
            <a:pPr marL="0" marR="0" lvl="0" indent="0" algn="r" defTabSz="914034" rtl="1" eaLnBrk="1" fontAlgn="auto" latinLnBrk="0" hangingPunct="1">
              <a:lnSpc>
                <a:spcPct val="100000"/>
              </a:lnSpc>
              <a:spcBef>
                <a:spcPts val="0"/>
              </a:spcBef>
              <a:spcAft>
                <a:spcPts val="0"/>
              </a:spcAft>
              <a:buClrTx/>
              <a:buSzTx/>
              <a:buFontTx/>
              <a:buNone/>
              <a:tabLst/>
              <a:defRPr/>
            </a:pPr>
            <a:r>
              <a:rPr lang="en-US" dirty="0"/>
              <a:t>D</a:t>
            </a:r>
            <a:r>
              <a:rPr lang="he-IL" dirty="0"/>
              <a:t> את מהלך כל חזרה חילקנו ל4 שלבים- חלונות זמן שעבורם ביצענו אנליזות שונות. 4 חלונות הזמן הם – לפני הטון, במהלך הטון- סימון לעכבר שהאוכל מולו ותחילת התנועה שלו, במהלך הטעימה וחלון זמן אחרון הוא לאחר סיום התנועה והטעימה.</a:t>
            </a:r>
          </a:p>
          <a:p>
            <a:pPr marL="0" marR="0" lvl="0" indent="0" algn="r" defTabSz="914034" rtl="1" eaLnBrk="1" fontAlgn="auto" latinLnBrk="0" hangingPunct="1">
              <a:lnSpc>
                <a:spcPct val="100000"/>
              </a:lnSpc>
              <a:spcBef>
                <a:spcPts val="0"/>
              </a:spcBef>
              <a:spcAft>
                <a:spcPts val="0"/>
              </a:spcAft>
              <a:buClrTx/>
              <a:buSzTx/>
              <a:buFontTx/>
              <a:buNone/>
              <a:tabLst/>
              <a:defRPr/>
            </a:pPr>
            <a:endParaRPr lang="he-IL" dirty="0"/>
          </a:p>
          <a:p>
            <a:pPr marL="0" marR="0" lvl="0" indent="0" algn="r" defTabSz="914034" rtl="1" eaLnBrk="1" fontAlgn="auto" latinLnBrk="0" hangingPunct="1">
              <a:lnSpc>
                <a:spcPct val="100000"/>
              </a:lnSpc>
              <a:spcBef>
                <a:spcPts val="0"/>
              </a:spcBef>
              <a:spcAft>
                <a:spcPts val="0"/>
              </a:spcAft>
              <a:buClrTx/>
              <a:buSzTx/>
              <a:buFontTx/>
              <a:buNone/>
              <a:tabLst/>
              <a:defRPr/>
            </a:pPr>
            <a:r>
              <a:rPr lang="en-US" dirty="0"/>
              <a:t>E</a:t>
            </a:r>
            <a:r>
              <a:rPr lang="he-IL" dirty="0"/>
              <a:t> את שלבי הניסוי אנחנו מסמנים ב- </a:t>
            </a:r>
          </a:p>
          <a:p>
            <a:pPr marL="0" marR="0" lvl="0" indent="0" algn="r" defTabSz="914034" rtl="1" eaLnBrk="1" fontAlgn="auto" latinLnBrk="0" hangingPunct="1">
              <a:lnSpc>
                <a:spcPct val="100000"/>
              </a:lnSpc>
              <a:spcBef>
                <a:spcPts val="0"/>
              </a:spcBef>
              <a:spcAft>
                <a:spcPts val="0"/>
              </a:spcAft>
              <a:buClrTx/>
              <a:buSzTx/>
              <a:buFontTx/>
              <a:buNone/>
              <a:tabLst/>
              <a:defRPr/>
            </a:pPr>
            <a:r>
              <a:rPr lang="he-IL" dirty="0"/>
              <a:t>	</a:t>
            </a:r>
            <a:r>
              <a:rPr lang="en-US" dirty="0"/>
              <a:t>A</a:t>
            </a:r>
            <a:r>
              <a:rPr lang="he-IL" dirty="0"/>
              <a:t> למידת מהלך הניסוי – </a:t>
            </a:r>
            <a:r>
              <a:rPr lang="en-US" dirty="0"/>
              <a:t>train</a:t>
            </a:r>
            <a:r>
              <a:rPr lang="he-IL" dirty="0"/>
              <a:t>, </a:t>
            </a:r>
          </a:p>
          <a:p>
            <a:pPr marL="0" marR="0" lvl="0" indent="0" algn="r" defTabSz="914034" rtl="1" eaLnBrk="1" fontAlgn="auto" latinLnBrk="0" hangingPunct="1">
              <a:lnSpc>
                <a:spcPct val="100000"/>
              </a:lnSpc>
              <a:spcBef>
                <a:spcPts val="0"/>
              </a:spcBef>
              <a:spcAft>
                <a:spcPts val="0"/>
              </a:spcAft>
              <a:buClrTx/>
              <a:buSzTx/>
              <a:buFontTx/>
              <a:buNone/>
              <a:tabLst/>
              <a:defRPr/>
            </a:pPr>
            <a:r>
              <a:rPr lang="he-IL" dirty="0"/>
              <a:t>	לאחר מכן </a:t>
            </a:r>
            <a:r>
              <a:rPr lang="en-US" dirty="0"/>
              <a:t>B</a:t>
            </a:r>
            <a:r>
              <a:rPr lang="he-IL" dirty="0"/>
              <a:t> הניסוי הראשון בו </a:t>
            </a:r>
            <a:r>
              <a:rPr lang="he-IL" dirty="0" err="1"/>
              <a:t>היתה</a:t>
            </a:r>
            <a:r>
              <a:rPr lang="he-IL" dirty="0"/>
              <a:t> חשיפה לטעמים בו יש כחמש חזרות רצופות עם אותו הטעם –</a:t>
            </a:r>
            <a:r>
              <a:rPr lang="en-US" dirty="0"/>
              <a:t>first</a:t>
            </a:r>
            <a:r>
              <a:rPr lang="he-IL" dirty="0"/>
              <a:t>, </a:t>
            </a:r>
          </a:p>
          <a:p>
            <a:pPr marL="0" marR="0" lvl="0" indent="0" algn="r" defTabSz="914034" rtl="1" eaLnBrk="1" fontAlgn="auto" latinLnBrk="0" hangingPunct="1">
              <a:lnSpc>
                <a:spcPct val="100000"/>
              </a:lnSpc>
              <a:spcBef>
                <a:spcPts val="0"/>
              </a:spcBef>
              <a:spcAft>
                <a:spcPts val="0"/>
              </a:spcAft>
              <a:buClrTx/>
              <a:buSzTx/>
              <a:buFontTx/>
              <a:buNone/>
              <a:tabLst/>
              <a:defRPr/>
            </a:pPr>
            <a:r>
              <a:rPr lang="he-IL" dirty="0"/>
              <a:t>	</a:t>
            </a:r>
            <a:r>
              <a:rPr lang="en-US" dirty="0"/>
              <a:t>B</a:t>
            </a:r>
            <a:r>
              <a:rPr lang="he-IL" dirty="0"/>
              <a:t> המשך בחשיפה לטעמים ברצפים מסודרים </a:t>
            </a:r>
          </a:p>
          <a:p>
            <a:pPr marL="0" marR="0" lvl="0" indent="0" algn="r" defTabSz="914034" rtl="1" eaLnBrk="1" fontAlgn="auto" latinLnBrk="0" hangingPunct="1">
              <a:lnSpc>
                <a:spcPct val="100000"/>
              </a:lnSpc>
              <a:spcBef>
                <a:spcPts val="0"/>
              </a:spcBef>
              <a:spcAft>
                <a:spcPts val="0"/>
              </a:spcAft>
              <a:buClrTx/>
              <a:buSzTx/>
              <a:buFontTx/>
              <a:buNone/>
              <a:tabLst/>
              <a:defRPr/>
            </a:pPr>
            <a:r>
              <a:rPr lang="he-IL" dirty="0"/>
              <a:t>	ולבסוף </a:t>
            </a:r>
            <a:r>
              <a:rPr lang="en-US" dirty="0"/>
              <a:t>C</a:t>
            </a:r>
            <a:r>
              <a:rPr lang="he-IL" dirty="0"/>
              <a:t> שני ניסויים בהם הטעמים מסודרים אקראית.</a:t>
            </a:r>
          </a:p>
        </p:txBody>
      </p:sp>
      <p:sp>
        <p:nvSpPr>
          <p:cNvPr id="4" name="מציין מיקום של מספר שקופית 3"/>
          <p:cNvSpPr>
            <a:spLocks noGrp="1"/>
          </p:cNvSpPr>
          <p:nvPr>
            <p:ph type="sldNum" sz="quarter" idx="5"/>
          </p:nvPr>
        </p:nvSpPr>
        <p:spPr/>
        <p:txBody>
          <a:bodyPr/>
          <a:lstStyle/>
          <a:p>
            <a:fld id="{C8C92D0D-AF30-4211-86C4-A3B87597F349}" type="slidenum">
              <a:rPr lang="he-IL" smtClean="0"/>
              <a:pPr/>
              <a:t>6</a:t>
            </a:fld>
            <a:endParaRPr lang="he-IL"/>
          </a:p>
        </p:txBody>
      </p:sp>
    </p:spTree>
    <p:extLst>
      <p:ext uri="{BB962C8B-B14F-4D97-AF65-F5344CB8AC3E}">
        <p14:creationId xmlns:p14="http://schemas.microsoft.com/office/powerpoint/2010/main" val="1418275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200" b="1" dirty="0">
                <a:effectLst/>
                <a:latin typeface="Calibri" panose="020F0502020204030204" pitchFamily="34" charset="0"/>
                <a:ea typeface="Calibri" panose="020F0502020204030204" pitchFamily="34" charset="0"/>
                <a:cs typeface="Arial" panose="020B0604020202020204" pitchFamily="34" charset="0"/>
              </a:rPr>
              <a:t>מאמר 1</a:t>
            </a:r>
            <a:r>
              <a:rPr lang="he-IL" sz="1200" dirty="0">
                <a:effectLst/>
                <a:latin typeface="Calibri" panose="020F0502020204030204" pitchFamily="34" charset="0"/>
                <a:ea typeface="Calibri" panose="020F0502020204030204" pitchFamily="34" charset="0"/>
                <a:cs typeface="Arial" panose="020B0604020202020204" pitchFamily="34" charset="0"/>
              </a:rPr>
              <a:t> - בו זוהה קידוד של הצלחה וכישלון בפעילות נוירונים בקורטקס המוטורי בעכברים.</a:t>
            </a:r>
          </a:p>
          <a:p>
            <a:pPr marL="0" marR="0" lvl="0" indent="0" algn="r" defTabSz="914400" rtl="1" eaLnBrk="1" fontAlgn="auto" latinLnBrk="0" hangingPunct="1">
              <a:lnSpc>
                <a:spcPct val="100000"/>
              </a:lnSpc>
              <a:spcBef>
                <a:spcPts val="0"/>
              </a:spcBef>
              <a:spcAft>
                <a:spcPts val="0"/>
              </a:spcAft>
              <a:buClrTx/>
              <a:buSzTx/>
              <a:buFontTx/>
              <a:buNone/>
              <a:tabLst/>
              <a:defRPr/>
            </a:pPr>
            <a:endParaRPr lang="he-IL" sz="1200" b="1"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he-IL" sz="1200" b="1" dirty="0">
                <a:effectLst/>
                <a:latin typeface="Calibri" panose="020F0502020204030204" pitchFamily="34" charset="0"/>
                <a:ea typeface="Calibri" panose="020F0502020204030204" pitchFamily="34" charset="0"/>
                <a:cs typeface="Arial" panose="020B0604020202020204" pitchFamily="34" charset="0"/>
              </a:rPr>
              <a:t>מאמר 2 </a:t>
            </a:r>
            <a:r>
              <a:rPr lang="he-IL" sz="1200" b="0" dirty="0">
                <a:effectLst/>
                <a:latin typeface="Calibri" panose="020F0502020204030204" pitchFamily="34" charset="0"/>
                <a:ea typeface="Calibri" panose="020F0502020204030204" pitchFamily="34" charset="0"/>
                <a:cs typeface="Arial" panose="020B0604020202020204" pitchFamily="34" charset="0"/>
              </a:rPr>
              <a:t>- </a:t>
            </a:r>
            <a:r>
              <a:rPr lang="he-IL" sz="1200" dirty="0">
                <a:effectLst/>
                <a:latin typeface="Calibri" panose="020F0502020204030204" pitchFamily="34" charset="0"/>
                <a:ea typeface="Calibri" panose="020F0502020204030204" pitchFamily="34" charset="0"/>
                <a:cs typeface="Arial" panose="020B0604020202020204" pitchFamily="34" charset="0"/>
              </a:rPr>
              <a:t>מציג ניתוח מידע מבוסס </a:t>
            </a:r>
            <a:r>
              <a:rPr lang="en-US" sz="1200" dirty="0">
                <a:effectLst/>
                <a:latin typeface="Arial" panose="020B0604020202020204" pitchFamily="34" charset="0"/>
                <a:ea typeface="Calibri" panose="020F0502020204030204" pitchFamily="34" charset="0"/>
                <a:cs typeface="Arial" panose="020B0604020202020204" pitchFamily="34" charset="0"/>
              </a:rPr>
              <a:t>SPCA</a:t>
            </a:r>
            <a:r>
              <a:rPr lang="he-IL" sz="1200" dirty="0">
                <a:effectLst/>
                <a:latin typeface="Calibri" panose="020F0502020204030204" pitchFamily="34" charset="0"/>
                <a:ea typeface="Calibri" panose="020F0502020204030204" pitchFamily="34" charset="0"/>
                <a:cs typeface="Arial" panose="020B0604020202020204" pitchFamily="34" charset="0"/>
              </a:rPr>
              <a:t> של הקלטות פעילות נוירונים שהוקלטו במסגרת ניסויים. במאמר מוצג כי הייצוג המתקבל הוא בעל משמעות ביולוגית. הכותבים מציגים אנליזות של תתי האוכלוסיות של הנוירונים המקודדים מידע שונה ותורמים </a:t>
            </a:r>
            <a:r>
              <a:rPr lang="he-IL" sz="1200" dirty="0" err="1">
                <a:effectLst/>
                <a:latin typeface="Calibri" panose="020F0502020204030204" pitchFamily="34" charset="0"/>
                <a:ea typeface="Calibri" panose="020F0502020204030204" pitchFamily="34" charset="0"/>
                <a:cs typeface="Arial" panose="020B0604020202020204" pitchFamily="34" charset="0"/>
              </a:rPr>
              <a:t>לקומפוננטות</a:t>
            </a:r>
            <a:r>
              <a:rPr lang="he-IL" sz="1200" dirty="0">
                <a:effectLst/>
                <a:latin typeface="Calibri" panose="020F0502020204030204" pitchFamily="34" charset="0"/>
                <a:ea typeface="Calibri" panose="020F0502020204030204" pitchFamily="34" charset="0"/>
                <a:cs typeface="Arial" panose="020B0604020202020204" pitchFamily="34" charset="0"/>
              </a:rPr>
              <a:t> השונות ב-</a:t>
            </a:r>
            <a:r>
              <a:rPr lang="en-US" sz="1200" dirty="0">
                <a:effectLst/>
                <a:latin typeface="Arial" panose="020B0604020202020204" pitchFamily="34" charset="0"/>
                <a:ea typeface="Calibri" panose="020F0502020204030204" pitchFamily="34" charset="0"/>
                <a:cs typeface="Arial" panose="020B0604020202020204" pitchFamily="34" charset="0"/>
              </a:rPr>
              <a:t>SPCA</a:t>
            </a:r>
            <a:r>
              <a:rPr lang="he-IL" sz="1200" dirty="0">
                <a:effectLst/>
                <a:latin typeface="Calibri" panose="020F0502020204030204" pitchFamily="34" charset="0"/>
                <a:ea typeface="Calibri" panose="020F0502020204030204" pitchFamily="34" charset="0"/>
                <a:cs typeface="Arial" panose="020B0604020202020204" pitchFamily="34" charset="0"/>
              </a:rPr>
              <a:t>. </a:t>
            </a:r>
          </a:p>
          <a:p>
            <a:pPr algn="r" rtl="1">
              <a:lnSpc>
                <a:spcPct val="107000"/>
              </a:lnSpc>
              <a:spcAft>
                <a:spcPts val="800"/>
              </a:spcAft>
            </a:pPr>
            <a:r>
              <a:rPr lang="he-IL" sz="1200" dirty="0">
                <a:effectLst/>
                <a:latin typeface="Calibri" panose="020F0502020204030204" pitchFamily="34" charset="0"/>
                <a:ea typeface="Calibri" panose="020F0502020204030204" pitchFamily="34" charset="0"/>
                <a:cs typeface="Arial" panose="020B0604020202020204" pitchFamily="34" charset="0"/>
              </a:rPr>
              <a:t>הפתרון העולה מסקירת הספרות המונחית הוא שימוש ב-</a:t>
            </a:r>
            <a:r>
              <a:rPr lang="en-US" sz="1200" dirty="0">
                <a:effectLst/>
                <a:latin typeface="Arial" panose="020B0604020202020204" pitchFamily="34" charset="0"/>
                <a:ea typeface="Calibri" panose="020F0502020204030204" pitchFamily="34" charset="0"/>
                <a:cs typeface="Arial" panose="020B0604020202020204" pitchFamily="34" charset="0"/>
              </a:rPr>
              <a:t>SPCA</a:t>
            </a:r>
            <a:r>
              <a:rPr lang="he-IL" sz="1200" dirty="0">
                <a:effectLst/>
                <a:latin typeface="Calibri" panose="020F0502020204030204" pitchFamily="34" charset="0"/>
                <a:ea typeface="Calibri" panose="020F0502020204030204" pitchFamily="34" charset="0"/>
                <a:cs typeface="Arial" panose="020B0604020202020204" pitchFamily="34" charset="0"/>
              </a:rPr>
              <a:t> למציאת קבוצות נוירונים המראות משמעות ביולוגית.</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endParaRPr lang="he-IL" dirty="0"/>
          </a:p>
        </p:txBody>
      </p:sp>
      <p:sp>
        <p:nvSpPr>
          <p:cNvPr id="4" name="מציין מיקום של מספר שקופית 3"/>
          <p:cNvSpPr>
            <a:spLocks noGrp="1"/>
          </p:cNvSpPr>
          <p:nvPr>
            <p:ph type="sldNum" sz="quarter" idx="5"/>
          </p:nvPr>
        </p:nvSpPr>
        <p:spPr/>
        <p:txBody>
          <a:bodyPr/>
          <a:lstStyle/>
          <a:p>
            <a:fld id="{C8C92D0D-AF30-4211-86C4-A3B87597F349}" type="slidenum">
              <a:rPr lang="he-IL" smtClean="0"/>
              <a:pPr/>
              <a:t>7</a:t>
            </a:fld>
            <a:endParaRPr lang="he-IL"/>
          </a:p>
        </p:txBody>
      </p:sp>
    </p:spTree>
    <p:extLst>
      <p:ext uri="{BB962C8B-B14F-4D97-AF65-F5344CB8AC3E}">
        <p14:creationId xmlns:p14="http://schemas.microsoft.com/office/powerpoint/2010/main" val="1510949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he-IL" dirty="0"/>
              <a:t>נציג את שלבי העבודה על הניסוי:</a:t>
            </a:r>
            <a:br>
              <a:rPr lang="en-US" dirty="0"/>
            </a:br>
            <a:endParaRPr lang="he-IL" dirty="0"/>
          </a:p>
          <a:p>
            <a:pPr algn="r" rtl="1"/>
            <a:r>
              <a:rPr lang="he-IL" dirty="0"/>
              <a:t>ביצענו </a:t>
            </a:r>
            <a:r>
              <a:rPr lang="en-US" dirty="0"/>
              <a:t>SPCA</a:t>
            </a:r>
            <a:r>
              <a:rPr lang="he-IL" dirty="0"/>
              <a:t> שמטרתו הורדת </a:t>
            </a:r>
            <a:r>
              <a:rPr lang="he-IL" dirty="0" err="1"/>
              <a:t>מימד</a:t>
            </a:r>
            <a:r>
              <a:rPr lang="he-IL" dirty="0"/>
              <a:t> ויפורט בהמשך. לאחר מכן הפעלנו מסווג לכל </a:t>
            </a:r>
            <a:r>
              <a:rPr lang="he-IL" dirty="0" err="1"/>
              <a:t>קופוננטה</a:t>
            </a:r>
            <a:r>
              <a:rPr lang="he-IL" dirty="0"/>
              <a:t> והשתמשנו ב-</a:t>
            </a:r>
            <a:r>
              <a:rPr lang="en-US" dirty="0"/>
              <a:t>permutation testing</a:t>
            </a:r>
            <a:r>
              <a:rPr lang="he-IL" dirty="0"/>
              <a:t> כדי להבין אילו תאים מקודדים איזו אינפורמציה.</a:t>
            </a:r>
          </a:p>
          <a:p>
            <a:pPr algn="r" rtl="1"/>
            <a:r>
              <a:rPr lang="he-IL" dirty="0"/>
              <a:t>במקביל חישבנו את הקישוריות בין התאים בתור הקורלציה וחישבנו את מדד המרכזיות של כל תא.</a:t>
            </a:r>
          </a:p>
          <a:p>
            <a:pPr algn="r" rtl="1"/>
            <a:r>
              <a:rPr lang="he-IL" dirty="0"/>
              <a:t>לבסוף ביצענו אנליזות המבוססות על הבנת אחוז הנוירונים המקודדים דרך התרומה שלהם </a:t>
            </a:r>
            <a:r>
              <a:rPr lang="he-IL" dirty="0" err="1"/>
              <a:t>לקומפוננטות</a:t>
            </a:r>
            <a:r>
              <a:rPr lang="he-IL" dirty="0"/>
              <a:t> מקודדות, בחנו את הופעת הקידוד לאורך הניסוי ובדקנו את הקשר בין מבנה הרשת לקידוד שמצאנו קודם לכן. </a:t>
            </a:r>
          </a:p>
        </p:txBody>
      </p:sp>
      <p:sp>
        <p:nvSpPr>
          <p:cNvPr id="4" name="מציין מיקום של מספר שקופית 3"/>
          <p:cNvSpPr>
            <a:spLocks noGrp="1"/>
          </p:cNvSpPr>
          <p:nvPr>
            <p:ph type="sldNum" sz="quarter" idx="5"/>
          </p:nvPr>
        </p:nvSpPr>
        <p:spPr/>
        <p:txBody>
          <a:bodyPr/>
          <a:lstStyle/>
          <a:p>
            <a:fld id="{C8C92D0D-AF30-4211-86C4-A3B87597F349}" type="slidenum">
              <a:rPr lang="he-IL" smtClean="0"/>
              <a:pPr/>
              <a:t>8</a:t>
            </a:fld>
            <a:endParaRPr lang="he-IL"/>
          </a:p>
        </p:txBody>
      </p:sp>
    </p:spTree>
    <p:extLst>
      <p:ext uri="{BB962C8B-B14F-4D97-AF65-F5344CB8AC3E}">
        <p14:creationId xmlns:p14="http://schemas.microsoft.com/office/powerpoint/2010/main" val="27048991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בשלב הראשון אנו מקבלים מהניסוי עבור כל </a:t>
            </a:r>
            <a:r>
              <a:rPr lang="en-US" dirty="0"/>
              <a:t>session</a:t>
            </a:r>
            <a:r>
              <a:rPr lang="he-IL" dirty="0"/>
              <a:t> </a:t>
            </a:r>
            <a:r>
              <a:rPr lang="he-IL" dirty="0" err="1"/>
              <a:t>טנזור</a:t>
            </a:r>
            <a:r>
              <a:rPr lang="he-IL" dirty="0"/>
              <a:t> בו כל ערך מייצג פעילות של נוירון </a:t>
            </a:r>
            <a:r>
              <a:rPr lang="en-US" dirty="0"/>
              <a:t>n</a:t>
            </a:r>
            <a:r>
              <a:rPr lang="he-IL" dirty="0"/>
              <a:t>-י בדגימת זמן </a:t>
            </a:r>
            <a:r>
              <a:rPr lang="en-US" dirty="0"/>
              <a:t>s</a:t>
            </a:r>
            <a:r>
              <a:rPr lang="he-IL" dirty="0"/>
              <a:t> בחזרה </a:t>
            </a:r>
            <a:r>
              <a:rPr lang="en-US" dirty="0"/>
              <a:t>t</a:t>
            </a:r>
            <a:r>
              <a:rPr lang="he-IL" dirty="0"/>
              <a:t>. </a:t>
            </a:r>
          </a:p>
        </p:txBody>
      </p:sp>
      <p:sp>
        <p:nvSpPr>
          <p:cNvPr id="4" name="מציין מיקום של מספר שקופית 3"/>
          <p:cNvSpPr>
            <a:spLocks noGrp="1"/>
          </p:cNvSpPr>
          <p:nvPr>
            <p:ph type="sldNum" sz="quarter" idx="5"/>
          </p:nvPr>
        </p:nvSpPr>
        <p:spPr/>
        <p:txBody>
          <a:bodyPr/>
          <a:lstStyle/>
          <a:p>
            <a:fld id="{C8C92D0D-AF30-4211-86C4-A3B87597F349}" type="slidenum">
              <a:rPr lang="he-IL" smtClean="0"/>
              <a:pPr/>
              <a:t>9</a:t>
            </a:fld>
            <a:endParaRPr lang="he-IL"/>
          </a:p>
        </p:txBody>
      </p:sp>
    </p:spTree>
    <p:extLst>
      <p:ext uri="{BB962C8B-B14F-4D97-AF65-F5344CB8AC3E}">
        <p14:creationId xmlns:p14="http://schemas.microsoft.com/office/powerpoint/2010/main" val="25658213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4.jp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dirty="0"/>
              <a:t>Click to edit Master title style</a:t>
            </a:r>
            <a:endParaRPr lang="he-IL"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he-IL"/>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534400" y="6324601"/>
            <a:ext cx="2844800" cy="365125"/>
          </a:xfrm>
        </p:spPr>
        <p:txBody>
          <a:bodyPr/>
          <a:lstStyle/>
          <a:p>
            <a:r>
              <a:rPr lang="en-US" dirty="0"/>
              <a:t>#</a:t>
            </a:r>
          </a:p>
        </p:txBody>
      </p:sp>
      <p:pic>
        <p:nvPicPr>
          <p:cNvPr id="17" name="Picture 16">
            <a:extLst>
              <a:ext uri="{FF2B5EF4-FFF2-40B4-BE49-F238E27FC236}">
                <a16:creationId xmlns:a16="http://schemas.microsoft.com/office/drawing/2014/main" id="{DB3DCBB1-FA70-49E1-8929-A86EE5971939}"/>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271356" y="216000"/>
            <a:ext cx="2748540" cy="540000"/>
          </a:xfrm>
          <a:prstGeom prst="rect">
            <a:avLst/>
          </a:prstGeom>
        </p:spPr>
      </p:pic>
      <p:pic>
        <p:nvPicPr>
          <p:cNvPr id="20" name="Picture 19">
            <a:extLst>
              <a:ext uri="{FF2B5EF4-FFF2-40B4-BE49-F238E27FC236}">
                <a16:creationId xmlns:a16="http://schemas.microsoft.com/office/drawing/2014/main" id="{F7E7639E-9572-4ACA-AECB-DE9B3A594AD7}"/>
              </a:ext>
            </a:extLst>
          </p:cNvPr>
          <p:cNvPicPr>
            <a:picLocks noChangeAspect="1"/>
          </p:cNvPicPr>
          <p:nvPr userDrawn="1"/>
        </p:nvPicPr>
        <p:blipFill>
          <a:blip r:embed="rId5">
            <a:extLst>
              <a:ext uri="{28A0092B-C50C-407E-A947-70E740481C1C}">
                <a14:useLocalDpi xmlns:a14="http://schemas.microsoft.com/office/drawing/2010/main" val="0"/>
              </a:ext>
            </a:extLst>
          </a:blip>
          <a:srcRect/>
          <a:stretch/>
        </p:blipFill>
        <p:spPr>
          <a:xfrm>
            <a:off x="10369798" y="144000"/>
            <a:ext cx="1517400" cy="684000"/>
          </a:xfrm>
          <a:prstGeom prst="rect">
            <a:avLst/>
          </a:prstGeom>
        </p:spPr>
      </p:pic>
      <p:pic>
        <p:nvPicPr>
          <p:cNvPr id="13" name="SIPL logo animation">
            <a:hlinkClick r:id="" action="ppaction://media"/>
            <a:extLst>
              <a:ext uri="{FF2B5EF4-FFF2-40B4-BE49-F238E27FC236}">
                <a16:creationId xmlns:a16="http://schemas.microsoft.com/office/drawing/2014/main" id="{A86D402D-7974-4761-9D90-E94A47171ADB}"/>
              </a:ext>
            </a:extLst>
          </p:cNvPr>
          <p:cNvPicPr>
            <a:picLocks noChangeAspect="1"/>
          </p:cNvPicPr>
          <p:nvPr userDrawn="1">
            <a:videoFile r:link="rId2"/>
            <p:extLst>
              <p:ext uri="{DAA4B4D4-6D71-4841-9C94-3DE7FCFB9230}">
                <p14:media xmlns:p14="http://schemas.microsoft.com/office/powerpoint/2010/main" r:embed="rId1"/>
              </p:ext>
            </p:extLst>
          </p:nvPr>
        </p:nvPicPr>
        <p:blipFill>
          <a:blip r:embed="rId6"/>
          <a:stretch>
            <a:fillRect/>
          </a:stretch>
        </p:blipFill>
        <p:spPr>
          <a:xfrm>
            <a:off x="5105399" y="186654"/>
            <a:ext cx="1215997" cy="683999"/>
          </a:xfrm>
          <a:prstGeom prst="rect">
            <a:avLst/>
          </a:prstGeom>
        </p:spPr>
      </p:pic>
      <p:pic>
        <p:nvPicPr>
          <p:cNvPr id="14" name="SIPL logo animation">
            <a:hlinkClick r:id="" action="ppaction://media"/>
            <a:extLst>
              <a:ext uri="{FF2B5EF4-FFF2-40B4-BE49-F238E27FC236}">
                <a16:creationId xmlns:a16="http://schemas.microsoft.com/office/drawing/2014/main" id="{D1EF3F74-574E-48C7-8622-FE69F7EA5343}"/>
              </a:ext>
            </a:extLst>
          </p:cNvPr>
          <p:cNvPicPr>
            <a:picLocks noChangeAspect="1"/>
          </p:cNvPicPr>
          <p:nvPr userDrawn="1">
            <a:videoFile r:link="rId2"/>
            <p:extLst>
              <p:ext uri="{DAA4B4D4-6D71-4841-9C94-3DE7FCFB9230}">
                <p14:media xmlns:p14="http://schemas.microsoft.com/office/powerpoint/2010/main" r:embed="rId1"/>
              </p:ext>
            </p:extLst>
          </p:nvPr>
        </p:nvPicPr>
        <p:blipFill>
          <a:blip r:embed="rId6"/>
          <a:stretch>
            <a:fillRect/>
          </a:stretch>
        </p:blipFill>
        <p:spPr>
          <a:xfrm>
            <a:off x="5130000" y="-50400"/>
            <a:ext cx="1727999" cy="972000"/>
          </a:xfrm>
          <a:prstGeom prst="rect">
            <a:avLst/>
          </a:prstGeom>
        </p:spPr>
      </p:pic>
      <p:pic>
        <p:nvPicPr>
          <p:cNvPr id="9" name="Picture 8">
            <a:extLst>
              <a:ext uri="{FF2B5EF4-FFF2-40B4-BE49-F238E27FC236}">
                <a16:creationId xmlns:a16="http://schemas.microsoft.com/office/drawing/2014/main" id="{6E260746-B5AB-4E34-887E-16049F668678}"/>
              </a:ext>
            </a:extLst>
          </p:cNvPr>
          <p:cNvPicPr>
            <a:picLocks noChangeAspect="1"/>
          </p:cNvPicPr>
          <p:nvPr userDrawn="1"/>
        </p:nvPicPr>
        <p:blipFill>
          <a:blip r:embed="rId7">
            <a:extLst>
              <a:ext uri="{28A0092B-C50C-407E-A947-70E740481C1C}">
                <a14:useLocalDpi xmlns:a14="http://schemas.microsoft.com/office/drawing/2010/main" val="0"/>
              </a:ext>
            </a:extLst>
          </a:blip>
          <a:srcRect/>
          <a:stretch/>
        </p:blipFill>
        <p:spPr>
          <a:xfrm>
            <a:off x="5410200" y="25200"/>
            <a:ext cx="1171565" cy="781199"/>
          </a:xfrm>
          <a:prstGeom prst="rect">
            <a:avLst/>
          </a:prstGeom>
        </p:spPr>
      </p:pic>
    </p:spTree>
    <p:extLst>
      <p:ext uri="{BB962C8B-B14F-4D97-AF65-F5344CB8AC3E}">
        <p14:creationId xmlns:p14="http://schemas.microsoft.com/office/powerpoint/2010/main" val="1350909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7062" fill="hold"/>
                                        <p:tgtEl>
                                          <p:spTgt spid="14"/>
                                        </p:tgtEl>
                                      </p:cBhvr>
                                    </p:cmd>
                                  </p:childTnLst>
                                </p:cTn>
                              </p:par>
                            </p:childTnLst>
                          </p:cTn>
                        </p:par>
                        <p:par>
                          <p:cTn id="7" fill="hold">
                            <p:stCondLst>
                              <p:cond delay="7062"/>
                            </p:stCondLst>
                            <p:childTnLst>
                              <p:par>
                                <p:cTn id="8" presetID="1" presetClass="entr" presetSubtype="0" fill="hold" nodeType="afterEffect">
                                  <p:stCondLst>
                                    <p:cond delay="0"/>
                                  </p:stCondLst>
                                  <p:childTnLst>
                                    <p:set>
                                      <p:cBhvr>
                                        <p:cTn id="9"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video>
              <p:cMediaNode vol="80000" mute="1">
                <p:cTn id="10" fill="hold" display="0">
                  <p:stCondLst>
                    <p:cond delay="indefinite"/>
                  </p:stCondLst>
                </p:cTn>
                <p:tgtEl>
                  <p:spTgt spid="13"/>
                </p:tgtEl>
              </p:cMediaNode>
            </p:video>
            <p:video>
              <p:cMediaNode vol="80000" mute="1">
                <p:cTn id="11" fill="hold" display="0">
                  <p:stCondLst>
                    <p:cond delay="indefinite"/>
                  </p:stCondLst>
                </p:cTn>
                <p:tgtEl>
                  <p:spTgt spid="14"/>
                </p:tgtEl>
              </p:cMediaNode>
            </p:video>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rtl="0">
              <a:defRPr/>
            </a:lvl1pPr>
          </a:lstStyle>
          <a:p>
            <a:r>
              <a:rPr lang="en-US" dirty="0"/>
              <a:t>Click to edit Master title style</a:t>
            </a:r>
            <a:endParaRPr lang="he-IL" dirty="0"/>
          </a:p>
        </p:txBody>
      </p:sp>
      <p:sp>
        <p:nvSpPr>
          <p:cNvPr id="3" name="Content Placeholder 2"/>
          <p:cNvSpPr>
            <a:spLocks noGrp="1"/>
          </p:cNvSpPr>
          <p:nvPr>
            <p:ph idx="1"/>
          </p:nvPr>
        </p:nvSpPr>
        <p:spPr/>
        <p:txBody>
          <a:bodyPr/>
          <a:lstStyle>
            <a:lvl1pPr algn="l" rtl="0">
              <a:defRPr/>
            </a:lvl1pPr>
            <a:lvl2pPr algn="l" rtl="0">
              <a:defRPr/>
            </a:lvl2pPr>
            <a:lvl3pPr algn="l" rtl="0">
              <a:defRPr/>
            </a:lvl3pPr>
            <a:lvl4pPr algn="l" rtl="0">
              <a:defRPr/>
            </a:lvl4pPr>
            <a:lvl5pPr algn="l" rtl="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he-IL" dirty="0"/>
          </a:p>
        </p:txBody>
      </p:sp>
      <p:sp>
        <p:nvSpPr>
          <p:cNvPr id="7" name="Slide Number Placeholder 6"/>
          <p:cNvSpPr>
            <a:spLocks noGrp="1"/>
          </p:cNvSpPr>
          <p:nvPr>
            <p:ph type="sldNum" sz="quarter" idx="12"/>
          </p:nvPr>
        </p:nvSpPr>
        <p:spPr>
          <a:xfrm>
            <a:off x="8737600" y="6400799"/>
            <a:ext cx="2844800" cy="365125"/>
          </a:xfrm>
        </p:spPr>
        <p:txBody>
          <a:bodyPr/>
          <a:lstStyle>
            <a:lvl1pPr algn="r">
              <a:defRPr/>
            </a:lvl1pPr>
          </a:lstStyle>
          <a:p>
            <a:fld id="{B01D9778-10B4-40FB-B4E4-44FA89A86639}" type="slidenum">
              <a:rPr lang="en-US" smtClean="0"/>
              <a:pPr/>
              <a:t>‹#›</a:t>
            </a:fld>
            <a:endParaRPr lang="en-US"/>
          </a:p>
        </p:txBody>
      </p:sp>
      <p:pic>
        <p:nvPicPr>
          <p:cNvPr id="9" name="Picture 8">
            <a:extLst>
              <a:ext uri="{FF2B5EF4-FFF2-40B4-BE49-F238E27FC236}">
                <a16:creationId xmlns:a16="http://schemas.microsoft.com/office/drawing/2014/main" id="{94A9CF0C-7923-49E1-94E1-D5F56375E23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52400" y="92075"/>
            <a:ext cx="1171565" cy="781200"/>
          </a:xfrm>
          <a:prstGeom prst="rect">
            <a:avLst/>
          </a:prstGeom>
        </p:spPr>
      </p:pic>
    </p:spTree>
    <p:extLst>
      <p:ext uri="{BB962C8B-B14F-4D97-AF65-F5344CB8AC3E}">
        <p14:creationId xmlns:p14="http://schemas.microsoft.com/office/powerpoint/2010/main" val="25853523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1" anchor="ctr">
            <a:normAutofit/>
          </a:bodyPr>
          <a:lstStyle/>
          <a:p>
            <a:r>
              <a:rPr lang="en-US"/>
              <a:t>Click to edit Master title style</a:t>
            </a:r>
            <a:endParaRPr lang="he-IL"/>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2"/>
          </p:nvPr>
        </p:nvSpPr>
        <p:spPr>
          <a:xfrm>
            <a:off x="8737600" y="6356351"/>
            <a:ext cx="28448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2A982F35-29BF-4127-A4F3-CE8B20D358F7}" type="datetime1">
              <a:rPr lang="en-US" smtClean="0"/>
              <a:t>10/28/2024</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09600" y="6356351"/>
            <a:ext cx="28448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B01D9778-10B4-40FB-B4E4-44FA89A86639}" type="slidenum">
              <a:rPr lang="en-US" smtClean="0"/>
              <a:pPr/>
              <a:t>‹#›</a:t>
            </a:fld>
            <a:endParaRPr lang="en-US"/>
          </a:p>
        </p:txBody>
      </p:sp>
    </p:spTree>
    <p:extLst>
      <p:ext uri="{BB962C8B-B14F-4D97-AF65-F5344CB8AC3E}">
        <p14:creationId xmlns:p14="http://schemas.microsoft.com/office/powerpoint/2010/main" val="3324612268"/>
      </p:ext>
    </p:extLst>
  </p:cSld>
  <p:clrMap bg1="lt1" tx1="dk1" bg2="lt2" tx2="dk2" accent1="accent1" accent2="accent2" accent3="accent3" accent4="accent4" accent5="accent5" accent6="accent6" hlink="hlink" folHlink="folHlink"/>
  <p:sldLayoutIdLst>
    <p:sldLayoutId id="2147483709" r:id="rId1"/>
    <p:sldLayoutId id="2147483710" r:id="rId2"/>
  </p:sldLayoutIdLst>
  <p:hf hdr="0" ftr="0" dt="0"/>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70.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9.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comments" Target="../comments/comment4.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comments" Target="../comments/commen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685801"/>
            <a:ext cx="7543800" cy="2365375"/>
          </a:xfrm>
        </p:spPr>
        <p:txBody>
          <a:bodyPr>
            <a:normAutofit fontScale="90000"/>
          </a:bodyPr>
          <a:lstStyle/>
          <a:p>
            <a:pPr rtl="0"/>
            <a:r>
              <a:rPr lang="en-US" sz="2400" dirty="0"/>
              <a:t>Final Presentation</a:t>
            </a:r>
            <a:br>
              <a:rPr lang="en-US" sz="2400" dirty="0"/>
            </a:br>
            <a:br>
              <a:rPr lang="en-US" sz="2000" dirty="0"/>
            </a:br>
            <a:r>
              <a:rPr lang="en-US" dirty="0"/>
              <a:t>Sparse representations of sensory signals in neuronal networks</a:t>
            </a:r>
          </a:p>
        </p:txBody>
      </p:sp>
      <p:sp>
        <p:nvSpPr>
          <p:cNvPr id="3" name="Subtitle 2"/>
          <p:cNvSpPr>
            <a:spLocks noGrp="1"/>
          </p:cNvSpPr>
          <p:nvPr>
            <p:ph type="subTitle" idx="1"/>
          </p:nvPr>
        </p:nvSpPr>
        <p:spPr>
          <a:xfrm>
            <a:off x="1905000" y="3124200"/>
            <a:ext cx="7385228" cy="3505200"/>
          </a:xfrm>
        </p:spPr>
        <p:txBody>
          <a:bodyPr>
            <a:noAutofit/>
          </a:bodyPr>
          <a:lstStyle/>
          <a:p>
            <a:pPr algn="l" rtl="0"/>
            <a:r>
              <a:rPr lang="en-US" sz="2400" b="1" dirty="0">
                <a:solidFill>
                  <a:schemeClr val="tx1"/>
                </a:solidFill>
              </a:rPr>
              <a:t>Students:</a:t>
            </a:r>
            <a:r>
              <a:rPr lang="en-US" sz="2400" dirty="0">
                <a:solidFill>
                  <a:schemeClr val="tx1"/>
                </a:solidFill>
              </a:rPr>
              <a:t> Noa Elnhorn, Yael Ben Nahum </a:t>
            </a:r>
          </a:p>
          <a:p>
            <a:pPr algn="l" rtl="0"/>
            <a:r>
              <a:rPr lang="en-US" sz="2400" b="1" dirty="0">
                <a:solidFill>
                  <a:schemeClr val="tx1"/>
                </a:solidFill>
              </a:rPr>
              <a:t>Supervisor: </a:t>
            </a:r>
            <a:r>
              <a:rPr lang="en-US" sz="2400" dirty="0">
                <a:solidFill>
                  <a:schemeClr val="tx1"/>
                </a:solidFill>
              </a:rPr>
              <a:t>Hadas Benisty</a:t>
            </a:r>
          </a:p>
          <a:p>
            <a:pPr algn="l" rtl="0"/>
            <a:endParaRPr lang="he-IL" sz="1800" dirty="0">
              <a:solidFill>
                <a:schemeClr val="tx1"/>
              </a:solidFill>
            </a:endParaRPr>
          </a:p>
          <a:p>
            <a:pPr algn="l" rtl="0"/>
            <a:r>
              <a:rPr lang="en-US" sz="2000" b="1" dirty="0">
                <a:solidFill>
                  <a:schemeClr val="tx1"/>
                </a:solidFill>
                <a:cs typeface="+mj-cs"/>
              </a:rPr>
              <a:t>Semester:  </a:t>
            </a:r>
            <a:r>
              <a:rPr lang="en-US" sz="2000" dirty="0">
                <a:solidFill>
                  <a:schemeClr val="tx1"/>
                </a:solidFill>
                <a:cs typeface="+mj-cs"/>
              </a:rPr>
              <a:t>Spring,  2024</a:t>
            </a:r>
          </a:p>
          <a:p>
            <a:pPr algn="l" rtl="0"/>
            <a:r>
              <a:rPr lang="en-US" sz="2000" b="1" dirty="0">
                <a:solidFill>
                  <a:schemeClr val="tx1"/>
                </a:solidFill>
                <a:cs typeface="+mj-cs"/>
              </a:rPr>
              <a:t>Date: </a:t>
            </a:r>
            <a:r>
              <a:rPr lang="en-US" sz="2000" dirty="0">
                <a:solidFill>
                  <a:schemeClr val="tx1"/>
                </a:solidFill>
                <a:cs typeface="+mj-cs"/>
              </a:rPr>
              <a:t>10/2024</a:t>
            </a:r>
            <a:endParaRPr lang="he-IL" sz="2000" dirty="0">
              <a:solidFill>
                <a:schemeClr val="tx1"/>
              </a:solidFill>
              <a:cs typeface="+mj-cs"/>
            </a:endParaRPr>
          </a:p>
          <a:p>
            <a:pPr algn="l" rtl="0"/>
            <a:endParaRPr lang="en-US" sz="1200" dirty="0">
              <a:solidFill>
                <a:srgbClr val="002060"/>
              </a:solidFill>
            </a:endParaRPr>
          </a:p>
          <a:p>
            <a:pPr algn="l" rtl="0"/>
            <a:endParaRPr lang="en-US" sz="2400" dirty="0">
              <a:solidFill>
                <a:srgbClr val="002060"/>
              </a:solidFill>
            </a:endParaRPr>
          </a:p>
          <a:p>
            <a:pPr algn="l" rtl="0"/>
            <a:endParaRPr lang="en-US" sz="2400" dirty="0"/>
          </a:p>
          <a:p>
            <a:pPr algn="l" rtl="0"/>
            <a:endParaRPr lang="he-IL" sz="2400" dirty="0"/>
          </a:p>
          <a:p>
            <a:pPr algn="l" rtl="0"/>
            <a:endParaRPr lang="en-US" sz="2400" dirty="0"/>
          </a:p>
          <a:p>
            <a:pPr algn="l" rtl="0"/>
            <a:endParaRPr lang="en-US" sz="2400" dirty="0"/>
          </a:p>
          <a:p>
            <a:pPr algn="l" rtl="0"/>
            <a:endParaRPr lang="en-US" sz="2400" dirty="0"/>
          </a:p>
          <a:p>
            <a:pPr algn="l" rtl="0"/>
            <a:endParaRPr lang="en-US" sz="2400" dirty="0"/>
          </a:p>
        </p:txBody>
      </p:sp>
    </p:spTree>
    <p:extLst>
      <p:ext uri="{BB962C8B-B14F-4D97-AF65-F5344CB8AC3E}">
        <p14:creationId xmlns:p14="http://schemas.microsoft.com/office/powerpoint/2010/main" val="2685076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8F4ADEC-C109-DC3F-BAC6-4E29A3DA6312}"/>
              </a:ext>
            </a:extLst>
          </p:cNvPr>
          <p:cNvSpPr>
            <a:spLocks noGrp="1"/>
          </p:cNvSpPr>
          <p:nvPr>
            <p:ph type="title"/>
          </p:nvPr>
        </p:nvSpPr>
        <p:spPr/>
        <p:txBody>
          <a:bodyPr/>
          <a:lstStyle/>
          <a:p>
            <a:r>
              <a:rPr lang="en-US" dirty="0"/>
              <a:t>SPCA</a:t>
            </a:r>
            <a:endParaRPr lang="he-IL" dirty="0"/>
          </a:p>
        </p:txBody>
      </p:sp>
      <p:sp>
        <p:nvSpPr>
          <p:cNvPr id="4" name="מציין מיקום של מספר שקופית 3">
            <a:extLst>
              <a:ext uri="{FF2B5EF4-FFF2-40B4-BE49-F238E27FC236}">
                <a16:creationId xmlns:a16="http://schemas.microsoft.com/office/drawing/2014/main" id="{D1929988-1F7A-E27B-B85D-46C7148EE1DE}"/>
              </a:ext>
            </a:extLst>
          </p:cNvPr>
          <p:cNvSpPr>
            <a:spLocks noGrp="1"/>
          </p:cNvSpPr>
          <p:nvPr>
            <p:ph type="sldNum" sz="quarter" idx="12"/>
          </p:nvPr>
        </p:nvSpPr>
        <p:spPr/>
        <p:txBody>
          <a:bodyPr/>
          <a:lstStyle/>
          <a:p>
            <a:fld id="{B01D9778-10B4-40FB-B4E4-44FA89A86639}" type="slidenum">
              <a:rPr lang="en-US" smtClean="0"/>
              <a:pPr/>
              <a:t>10</a:t>
            </a:fld>
            <a:endParaRPr lang="en-US"/>
          </a:p>
        </p:txBody>
      </p:sp>
      <mc:AlternateContent xmlns:mc="http://schemas.openxmlformats.org/markup-compatibility/2006">
        <mc:Choice xmlns:a14="http://schemas.microsoft.com/office/drawing/2010/main" Requires="a14">
          <p:sp>
            <p:nvSpPr>
              <p:cNvPr id="5" name="מציין מיקום תוכן 2">
                <a:extLst>
                  <a:ext uri="{FF2B5EF4-FFF2-40B4-BE49-F238E27FC236}">
                    <a16:creationId xmlns:a16="http://schemas.microsoft.com/office/drawing/2014/main" id="{BFC37994-BAFD-65D0-8C02-FB902347029B}"/>
                  </a:ext>
                </a:extLst>
              </p:cNvPr>
              <p:cNvSpPr txBox="1">
                <a:spLocks/>
              </p:cNvSpPr>
              <p:nvPr/>
            </p:nvSpPr>
            <p:spPr>
              <a:xfrm>
                <a:off x="1" y="2135026"/>
                <a:ext cx="5867400" cy="4128455"/>
              </a:xfrm>
              <a:prstGeom prst="rect">
                <a:avLst/>
              </a:prstGeom>
            </p:spPr>
            <p:txBody>
              <a:bodyPr vert="horz" lIns="91440" tIns="45720" rIns="91440" bIns="45720" rtlCol="0">
                <a:normAutofit/>
              </a:bodyPr>
              <a:lstStyle>
                <a:lvl1pPr marL="0" indent="0" algn="r" defTabSz="914400" rtl="1"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r" defTabSz="914400" rtl="1"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r" defTabSz="914400" rtl="1"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r" defTabSz="914400" rtl="1"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r" defTabSz="914400" rtl="1"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r" defTabSz="914400" rtl="1"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r" defTabSz="914400" rtl="1"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r" defTabSz="914400" rtl="1"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r" defTabSz="914400" rtl="1"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rtl="0"/>
                <a:r>
                  <a:rPr lang="en-US" dirty="0">
                    <a:solidFill>
                      <a:srgbClr val="FF5BFA"/>
                    </a:solidFill>
                  </a:rPr>
                  <a:t>S</a:t>
                </a:r>
                <a:r>
                  <a:rPr lang="en-US" dirty="0">
                    <a:solidFill>
                      <a:schemeClr val="tx1"/>
                    </a:solidFill>
                  </a:rPr>
                  <a:t>PCA</a:t>
                </a:r>
              </a:p>
              <a:p>
                <a:pPr algn="ctr" rtl="0"/>
                <a:endParaRPr lang="en-US" dirty="0">
                  <a:solidFill>
                    <a:schemeClr val="tx1"/>
                  </a:solidFill>
                </a:endParaRPr>
              </a:p>
              <a:p>
                <a:pPr algn="ctr" rtl="0"/>
                <a14:m>
                  <m:oMathPara xmlns:m="http://schemas.openxmlformats.org/officeDocument/2006/math">
                    <m:oMathParaPr>
                      <m:jc m:val="centerGroup"/>
                    </m:oMathParaPr>
                    <m:oMath xmlns:m="http://schemas.openxmlformats.org/officeDocument/2006/math">
                      <m:func>
                        <m:funcPr>
                          <m:ctrlPr>
                            <a:rPr lang="en-US" i="1" smtClean="0">
                              <a:solidFill>
                                <a:schemeClr val="tx1"/>
                              </a:solidFill>
                              <a:latin typeface="Cambria Math" panose="02040503050406030204" pitchFamily="18" charset="0"/>
                            </a:rPr>
                          </m:ctrlPr>
                        </m:funcPr>
                        <m:fName>
                          <m:r>
                            <m:rPr>
                              <m:sty m:val="p"/>
                            </m:rPr>
                            <a:rPr lang="en-US" smtClean="0">
                              <a:solidFill>
                                <a:schemeClr val="tx1"/>
                              </a:solidFill>
                              <a:latin typeface="Cambria Math" panose="02040503050406030204" pitchFamily="18" charset="0"/>
                            </a:rPr>
                            <m:t>max</m:t>
                          </m:r>
                        </m:fName>
                        <m:e>
                          <m:sSup>
                            <m:sSupPr>
                              <m:ctrlPr>
                                <a:rPr lang="en-US"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𝑤</m:t>
                              </m:r>
                            </m:e>
                            <m:sup>
                              <m:r>
                                <a:rPr lang="en-US" i="1" smtClean="0">
                                  <a:solidFill>
                                    <a:schemeClr val="tx1"/>
                                  </a:solidFill>
                                  <a:latin typeface="Cambria Math" panose="02040503050406030204" pitchFamily="18" charset="0"/>
                                </a:rPr>
                                <m:t>𝑇</m:t>
                              </m:r>
                            </m:sup>
                          </m:sSup>
                          <m:r>
                            <m:rPr>
                              <m:sty m:val="p"/>
                            </m:rPr>
                            <a:rPr lang="en-US" smtClean="0">
                              <a:solidFill>
                                <a:schemeClr val="tx1"/>
                              </a:solidFill>
                              <a:latin typeface="Cambria Math" panose="02040503050406030204" pitchFamily="18" charset="0"/>
                            </a:rPr>
                            <m:t>Σ</m:t>
                          </m:r>
                          <m:r>
                            <a:rPr lang="en-US" b="0" i="1" smtClean="0">
                              <a:solidFill>
                                <a:schemeClr val="tx1"/>
                              </a:solidFill>
                              <a:latin typeface="Cambria Math" panose="02040503050406030204" pitchFamily="18" charset="0"/>
                            </a:rPr>
                            <m:t>𝑤</m:t>
                          </m:r>
                        </m:e>
                      </m:func>
                    </m:oMath>
                  </m:oMathPara>
                </a14:m>
                <a:endParaRPr lang="en-US" dirty="0">
                  <a:solidFill>
                    <a:schemeClr val="tx1"/>
                  </a:solidFill>
                </a:endParaRPr>
              </a:p>
              <a:p>
                <a:pPr algn="ctr" rtl="0"/>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rPr>
                        <m:t>𝑠</m:t>
                      </m:r>
                      <m:r>
                        <a:rPr lang="en-US" i="1" smtClean="0">
                          <a:solidFill>
                            <a:schemeClr val="tx1"/>
                          </a:solidFill>
                          <a:latin typeface="Cambria Math" panose="02040503050406030204" pitchFamily="18" charset="0"/>
                        </a:rPr>
                        <m:t>.</m:t>
                      </m:r>
                      <m:r>
                        <a:rPr lang="en-US" i="1" smtClean="0">
                          <a:solidFill>
                            <a:schemeClr val="tx1"/>
                          </a:solidFill>
                          <a:latin typeface="Cambria Math" panose="02040503050406030204" pitchFamily="18" charset="0"/>
                        </a:rPr>
                        <m:t>𝑡</m:t>
                      </m:r>
                      <m:r>
                        <a:rPr lang="en-US" i="1" smtClean="0">
                          <a:solidFill>
                            <a:schemeClr val="tx1"/>
                          </a:solidFill>
                          <a:latin typeface="Cambria Math" panose="02040503050406030204" pitchFamily="18" charset="0"/>
                        </a:rPr>
                        <m:t> </m:t>
                      </m:r>
                      <m:sSub>
                        <m:sSubPr>
                          <m:ctrlPr>
                            <a:rPr lang="en-US" i="1" smtClean="0">
                              <a:solidFill>
                                <a:schemeClr val="tx1"/>
                              </a:solidFill>
                              <a:latin typeface="Cambria Math" panose="02040503050406030204" pitchFamily="18" charset="0"/>
                            </a:rPr>
                          </m:ctrlPr>
                        </m:sSubPr>
                        <m:e>
                          <m:d>
                            <m:dPr>
                              <m:begChr m:val="‖"/>
                              <m:endChr m:val="‖"/>
                              <m:ctrlPr>
                                <a:rPr lang="en-US"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𝑤</m:t>
                              </m:r>
                            </m:e>
                          </m:d>
                        </m:e>
                        <m:sub>
                          <m:r>
                            <a:rPr lang="en-US" i="1" smtClean="0">
                              <a:solidFill>
                                <a:schemeClr val="tx1"/>
                              </a:solidFill>
                              <a:latin typeface="Cambria Math" panose="02040503050406030204" pitchFamily="18" charset="0"/>
                            </a:rPr>
                            <m:t>2</m:t>
                          </m:r>
                        </m:sub>
                      </m:sSub>
                      <m:r>
                        <a:rPr lang="en-US" i="1" smtClean="0">
                          <a:solidFill>
                            <a:schemeClr val="tx1"/>
                          </a:solidFill>
                          <a:latin typeface="Cambria Math" panose="02040503050406030204" pitchFamily="18" charset="0"/>
                        </a:rPr>
                        <m:t>=</m:t>
                      </m:r>
                      <m:r>
                        <a:rPr lang="en-US" i="1" smtClean="0">
                          <a:solidFill>
                            <a:schemeClr val="tx1"/>
                          </a:solidFill>
                          <a:latin typeface="Cambria Math" panose="02040503050406030204" pitchFamily="18" charset="0"/>
                        </a:rPr>
                        <m:t>1</m:t>
                      </m:r>
                    </m:oMath>
                  </m:oMathPara>
                </a14:m>
                <a:endParaRPr lang="en-US" i="1" dirty="0">
                  <a:solidFill>
                    <a:schemeClr val="tx1"/>
                  </a:solidFill>
                  <a:latin typeface="Cambria Math" panose="02040503050406030204" pitchFamily="18" charset="0"/>
                </a:endParaRPr>
              </a:p>
              <a:p>
                <a:pPr algn="ctr" rtl="0"/>
                <a14:m>
                  <m:oMathPara xmlns:m="http://schemas.openxmlformats.org/officeDocument/2006/math">
                    <m:oMathParaPr>
                      <m:jc m:val="centerGroup"/>
                    </m:oMathParaPr>
                    <m:oMath xmlns:m="http://schemas.openxmlformats.org/officeDocument/2006/math">
                      <m:r>
                        <a:rPr lang="en-US" i="1" smtClean="0">
                          <a:solidFill>
                            <a:srgbClr val="FF5BFA"/>
                          </a:solidFill>
                          <a:latin typeface="Cambria Math" panose="02040503050406030204" pitchFamily="18" charset="0"/>
                        </a:rPr>
                        <m:t>,</m:t>
                      </m:r>
                      <m:sSub>
                        <m:sSubPr>
                          <m:ctrlPr>
                            <a:rPr lang="en-US" i="1" smtClean="0">
                              <a:solidFill>
                                <a:srgbClr val="FF5BFA"/>
                              </a:solidFill>
                              <a:latin typeface="Cambria Math" panose="02040503050406030204" pitchFamily="18" charset="0"/>
                            </a:rPr>
                          </m:ctrlPr>
                        </m:sSubPr>
                        <m:e>
                          <m:d>
                            <m:dPr>
                              <m:begChr m:val="‖"/>
                              <m:endChr m:val="‖"/>
                              <m:ctrlPr>
                                <a:rPr lang="en-US" i="1">
                                  <a:solidFill>
                                    <a:srgbClr val="FF5BFA"/>
                                  </a:solidFill>
                                  <a:latin typeface="Cambria Math" panose="02040503050406030204" pitchFamily="18" charset="0"/>
                                </a:rPr>
                              </m:ctrlPr>
                            </m:dPr>
                            <m:e>
                              <m:r>
                                <a:rPr lang="en-US" b="0" i="1" smtClean="0">
                                  <a:solidFill>
                                    <a:srgbClr val="FF5BFA"/>
                                  </a:solidFill>
                                  <a:latin typeface="Cambria Math" panose="02040503050406030204" pitchFamily="18" charset="0"/>
                                </a:rPr>
                                <m:t>𝑤</m:t>
                              </m:r>
                            </m:e>
                          </m:d>
                        </m:e>
                        <m:sub>
                          <m:r>
                            <a:rPr lang="en-US" i="1" smtClean="0">
                              <a:solidFill>
                                <a:srgbClr val="FF5BFA"/>
                              </a:solidFill>
                              <a:latin typeface="Cambria Math" panose="02040503050406030204" pitchFamily="18" charset="0"/>
                            </a:rPr>
                            <m:t>0</m:t>
                          </m:r>
                        </m:sub>
                      </m:sSub>
                      <m:r>
                        <a:rPr lang="en-US" i="1" smtClean="0">
                          <a:solidFill>
                            <a:srgbClr val="FF5BFA"/>
                          </a:solidFill>
                          <a:latin typeface="Cambria Math" panose="02040503050406030204" pitchFamily="18" charset="0"/>
                        </a:rPr>
                        <m:t>≤</m:t>
                      </m:r>
                      <m:r>
                        <a:rPr lang="en-US" i="1" smtClean="0">
                          <a:solidFill>
                            <a:srgbClr val="FF5BFA"/>
                          </a:solidFill>
                          <a:latin typeface="Cambria Math" panose="02040503050406030204" pitchFamily="18" charset="0"/>
                        </a:rPr>
                        <m:t>𝑆𝑇𝑂𝑃</m:t>
                      </m:r>
                    </m:oMath>
                  </m:oMathPara>
                </a14:m>
                <a:endParaRPr lang="en-US" dirty="0">
                  <a:solidFill>
                    <a:srgbClr val="FF5BFA"/>
                  </a:solidFill>
                </a:endParaRPr>
              </a:p>
              <a:p>
                <a:pPr algn="ctr" rtl="0"/>
                <a:endParaRPr lang="en-US" dirty="0">
                  <a:solidFill>
                    <a:schemeClr val="accent1">
                      <a:lumMod val="75000"/>
                    </a:schemeClr>
                  </a:solidFill>
                </a:endParaRPr>
              </a:p>
              <a:p>
                <a:pPr algn="ctr" rtl="0"/>
                <a:r>
                  <a:rPr lang="en-US" dirty="0">
                    <a:solidFill>
                      <a:schemeClr val="tx1"/>
                    </a:solidFill>
                  </a:rPr>
                  <a:t>data matrix:</a:t>
                </a:r>
                <a14:m>
                  <m:oMath xmlns:m="http://schemas.openxmlformats.org/officeDocument/2006/math">
                    <m:r>
                      <a:rPr lang="en-US" b="0" i="0" smtClean="0">
                        <a:solidFill>
                          <a:schemeClr val="tx1"/>
                        </a:solidFill>
                        <a:latin typeface="Cambria Math" panose="02040503050406030204" pitchFamily="18" charset="0"/>
                      </a:rPr>
                      <m:t> </m:t>
                    </m:r>
                    <m:r>
                      <a:rPr lang="en-US" i="1" smtClean="0">
                        <a:solidFill>
                          <a:schemeClr val="tx1"/>
                        </a:solidFill>
                        <a:latin typeface="Cambria Math" panose="02040503050406030204" pitchFamily="18" charset="0"/>
                      </a:rPr>
                      <m:t>𝑋</m:t>
                    </m:r>
                    <m:r>
                      <a:rPr lang="en-US" i="1" smtClean="0">
                        <a:solidFill>
                          <a:schemeClr val="tx1"/>
                        </a:solidFill>
                        <a:latin typeface="Cambria Math" panose="02040503050406030204" pitchFamily="18" charset="0"/>
                      </a:rPr>
                      <m:t>∈</m:t>
                    </m:r>
                    <m:sSup>
                      <m:sSupPr>
                        <m:ctrlPr>
                          <a:rPr lang="en-US" i="1" smtClean="0">
                            <a:solidFill>
                              <a:schemeClr val="tx1"/>
                            </a:solidFill>
                            <a:latin typeface="Cambria Math" panose="02040503050406030204" pitchFamily="18" charset="0"/>
                          </a:rPr>
                        </m:ctrlPr>
                      </m:sSupPr>
                      <m:e>
                        <m:r>
                          <a:rPr lang="en-US" i="1" smtClean="0">
                            <a:solidFill>
                              <a:schemeClr val="tx1"/>
                            </a:solidFill>
                            <a:latin typeface="Cambria Math" panose="02040503050406030204" pitchFamily="18" charset="0"/>
                          </a:rPr>
                          <m:t>ℝ</m:t>
                        </m:r>
                      </m:e>
                      <m:sup>
                        <m:r>
                          <a:rPr lang="en-US" b="0" i="1" smtClean="0">
                            <a:solidFill>
                              <a:schemeClr val="tx1"/>
                            </a:solidFill>
                            <a:latin typeface="Cambria Math" panose="02040503050406030204" pitchFamily="18" charset="0"/>
                          </a:rPr>
                          <m:t>𝑆</m:t>
                        </m:r>
                        <m:r>
                          <a:rPr lang="en-US"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r>
                          <a:rPr lang="en-US"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𝑁</m:t>
                        </m:r>
                      </m:sup>
                    </m:sSup>
                  </m:oMath>
                </a14:m>
                <a:endParaRPr lang="en-US" dirty="0">
                  <a:solidFill>
                    <a:schemeClr val="tx1"/>
                  </a:solidFill>
                </a:endParaRPr>
              </a:p>
              <a:p>
                <a:pPr algn="ctr" rtl="0"/>
                <a:r>
                  <a:rPr lang="en-US" dirty="0">
                    <a:solidFill>
                      <a:schemeClr val="tx1"/>
                    </a:solidFill>
                  </a:rPr>
                  <a:t>empirical covariance: </a:t>
                </a:r>
                <a14:m>
                  <m:oMath xmlns:m="http://schemas.openxmlformats.org/officeDocument/2006/math">
                    <m:r>
                      <m:rPr>
                        <m:sty m:val="p"/>
                      </m:rPr>
                      <a:rPr lang="en-US" smtClean="0">
                        <a:solidFill>
                          <a:schemeClr val="tx1"/>
                        </a:solidFill>
                        <a:latin typeface="Cambria Math" panose="02040503050406030204" pitchFamily="18" charset="0"/>
                      </a:rPr>
                      <m:t>Σ</m:t>
                    </m:r>
                    <m:r>
                      <a:rPr lang="en-US" smtClean="0">
                        <a:solidFill>
                          <a:schemeClr val="tx1"/>
                        </a:solidFill>
                        <a:latin typeface="Cambria Math" panose="02040503050406030204" pitchFamily="18" charset="0"/>
                      </a:rPr>
                      <m:t>=</m:t>
                    </m:r>
                    <m:f>
                      <m:fPr>
                        <m:ctrlPr>
                          <a:rPr lang="en-US" i="1" smtClean="0">
                            <a:solidFill>
                              <a:schemeClr val="tx1"/>
                            </a:solidFill>
                            <a:latin typeface="Cambria Math" panose="02040503050406030204" pitchFamily="18" charset="0"/>
                          </a:rPr>
                        </m:ctrlPr>
                      </m:fPr>
                      <m:num>
                        <m:r>
                          <a:rPr lang="en-US" smtClean="0">
                            <a:solidFill>
                              <a:schemeClr val="tx1"/>
                            </a:solidFill>
                            <a:latin typeface="Cambria Math" panose="02040503050406030204" pitchFamily="18" charset="0"/>
                          </a:rPr>
                          <m:t>1</m:t>
                        </m:r>
                      </m:num>
                      <m:den>
                        <m:r>
                          <a:rPr lang="en-US" b="0" i="1" smtClean="0">
                            <a:solidFill>
                              <a:schemeClr val="tx1"/>
                            </a:solidFill>
                            <a:latin typeface="Cambria Math" panose="02040503050406030204" pitchFamily="18" charset="0"/>
                          </a:rPr>
                          <m:t>𝑆</m:t>
                        </m:r>
                        <m:r>
                          <a:rPr lang="en-US"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den>
                    </m:f>
                    <m:sSup>
                      <m:sSupPr>
                        <m:ctrlPr>
                          <a:rPr lang="en-US" i="1" smtClean="0">
                            <a:solidFill>
                              <a:schemeClr val="tx1"/>
                            </a:solidFill>
                            <a:latin typeface="Cambria Math" panose="02040503050406030204" pitchFamily="18" charset="0"/>
                          </a:rPr>
                        </m:ctrlPr>
                      </m:sSupPr>
                      <m:e>
                        <m:r>
                          <a:rPr lang="en-US" i="1" smtClean="0">
                            <a:solidFill>
                              <a:schemeClr val="tx1"/>
                            </a:solidFill>
                            <a:latin typeface="Cambria Math" panose="02040503050406030204" pitchFamily="18" charset="0"/>
                          </a:rPr>
                          <m:t>𝑋</m:t>
                        </m:r>
                      </m:e>
                      <m:sup>
                        <m:r>
                          <a:rPr lang="en-US" i="1" smtClean="0">
                            <a:solidFill>
                              <a:schemeClr val="tx1"/>
                            </a:solidFill>
                            <a:latin typeface="Cambria Math" panose="02040503050406030204" pitchFamily="18" charset="0"/>
                          </a:rPr>
                          <m:t>𝑇</m:t>
                        </m:r>
                      </m:sup>
                    </m:sSup>
                    <m:r>
                      <a:rPr lang="en-US" i="1" smtClean="0">
                        <a:solidFill>
                          <a:schemeClr val="tx1"/>
                        </a:solidFill>
                        <a:latin typeface="Cambria Math" panose="02040503050406030204" pitchFamily="18" charset="0"/>
                      </a:rPr>
                      <m:t>𝑋</m:t>
                    </m:r>
                    <m:r>
                      <a:rPr lang="en-US" i="1" smtClean="0">
                        <a:solidFill>
                          <a:schemeClr val="tx1"/>
                        </a:solidFill>
                        <a:latin typeface="Cambria Math" panose="02040503050406030204" pitchFamily="18" charset="0"/>
                      </a:rPr>
                      <m:t>∈</m:t>
                    </m:r>
                    <m:sSup>
                      <m:sSupPr>
                        <m:ctrlPr>
                          <a:rPr lang="en-US" i="1" smtClean="0">
                            <a:solidFill>
                              <a:schemeClr val="tx1"/>
                            </a:solidFill>
                            <a:latin typeface="Cambria Math" panose="02040503050406030204" pitchFamily="18" charset="0"/>
                          </a:rPr>
                        </m:ctrlPr>
                      </m:sSupPr>
                      <m:e>
                        <m:r>
                          <a:rPr lang="en-US" i="1" smtClean="0">
                            <a:solidFill>
                              <a:schemeClr val="tx1"/>
                            </a:solidFill>
                            <a:latin typeface="Cambria Math" panose="02040503050406030204" pitchFamily="18" charset="0"/>
                          </a:rPr>
                          <m:t>ℝ</m:t>
                        </m:r>
                      </m:e>
                      <m:sup>
                        <m:r>
                          <a:rPr lang="en-US" b="0" i="1" smtClean="0">
                            <a:solidFill>
                              <a:schemeClr val="tx1"/>
                            </a:solidFill>
                            <a:latin typeface="Cambria Math" panose="02040503050406030204" pitchFamily="18" charset="0"/>
                          </a:rPr>
                          <m:t>𝑁</m:t>
                        </m:r>
                        <m:r>
                          <a:rPr lang="en-US"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𝑁</m:t>
                        </m:r>
                      </m:sup>
                    </m:sSup>
                  </m:oMath>
                </a14:m>
                <a:endParaRPr lang="en-US" dirty="0">
                  <a:solidFill>
                    <a:schemeClr val="accent1">
                      <a:lumMod val="75000"/>
                    </a:schemeClr>
                  </a:solidFill>
                </a:endParaRPr>
              </a:p>
              <a:p>
                <a:pPr algn="l" rtl="0"/>
                <a:endParaRPr lang="en-US" dirty="0"/>
              </a:p>
            </p:txBody>
          </p:sp>
        </mc:Choice>
        <mc:Fallback>
          <p:sp>
            <p:nvSpPr>
              <p:cNvPr id="5" name="מציין מיקום תוכן 2">
                <a:extLst>
                  <a:ext uri="{FF2B5EF4-FFF2-40B4-BE49-F238E27FC236}">
                    <a16:creationId xmlns:a16="http://schemas.microsoft.com/office/drawing/2014/main" id="{BFC37994-BAFD-65D0-8C02-FB902347029B}"/>
                  </a:ext>
                </a:extLst>
              </p:cNvPr>
              <p:cNvSpPr txBox="1">
                <a:spLocks noRot="1" noChangeAspect="1" noMove="1" noResize="1" noEditPoints="1" noAdjustHandles="1" noChangeArrowheads="1" noChangeShapeType="1" noTextEdit="1"/>
              </p:cNvSpPr>
              <p:nvPr/>
            </p:nvSpPr>
            <p:spPr>
              <a:xfrm>
                <a:off x="1" y="2135026"/>
                <a:ext cx="5867400" cy="4128455"/>
              </a:xfrm>
              <a:prstGeom prst="rect">
                <a:avLst/>
              </a:prstGeom>
              <a:blipFill>
                <a:blip r:embed="rId3"/>
                <a:stretch>
                  <a:fillRect t="-2068"/>
                </a:stretch>
              </a:blipFill>
            </p:spPr>
            <p:txBody>
              <a:bodyPr/>
              <a:lstStyle/>
              <a:p>
                <a:r>
                  <a:rPr lang="he-IL">
                    <a:noFill/>
                  </a:rPr>
                  <a:t> </a:t>
                </a:r>
              </a:p>
            </p:txBody>
          </p:sp>
        </mc:Fallback>
      </mc:AlternateContent>
      <p:sp>
        <p:nvSpPr>
          <p:cNvPr id="7" name="Rectangle: Rounded Corners 10">
            <a:extLst>
              <a:ext uri="{FF2B5EF4-FFF2-40B4-BE49-F238E27FC236}">
                <a16:creationId xmlns:a16="http://schemas.microsoft.com/office/drawing/2014/main" id="{9CBE0153-F69E-75A5-9899-0001749649CC}"/>
              </a:ext>
            </a:extLst>
          </p:cNvPr>
          <p:cNvSpPr/>
          <p:nvPr/>
        </p:nvSpPr>
        <p:spPr>
          <a:xfrm>
            <a:off x="9829800" y="194681"/>
            <a:ext cx="1998940" cy="1332277"/>
          </a:xfrm>
          <a:prstGeom prst="roundRect">
            <a:avLst/>
          </a:prstGeom>
          <a:solidFill>
            <a:schemeClr val="bg1"/>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8" name="תמונה 7">
            <a:extLst>
              <a:ext uri="{FF2B5EF4-FFF2-40B4-BE49-F238E27FC236}">
                <a16:creationId xmlns:a16="http://schemas.microsoft.com/office/drawing/2014/main" id="{46D5432D-E438-C346-00ED-7A8A923A50FF}"/>
              </a:ext>
            </a:extLst>
          </p:cNvPr>
          <p:cNvPicPr>
            <a:picLocks noChangeAspect="1"/>
          </p:cNvPicPr>
          <p:nvPr/>
        </p:nvPicPr>
        <p:blipFill>
          <a:blip r:embed="rId4"/>
          <a:stretch>
            <a:fillRect/>
          </a:stretch>
        </p:blipFill>
        <p:spPr>
          <a:xfrm>
            <a:off x="9847502" y="457541"/>
            <a:ext cx="1963536" cy="944084"/>
          </a:xfrm>
          <a:prstGeom prst="rect">
            <a:avLst/>
          </a:prstGeom>
        </p:spPr>
      </p:pic>
      <p:sp>
        <p:nvSpPr>
          <p:cNvPr id="9" name="TextBox 16">
            <a:extLst>
              <a:ext uri="{FF2B5EF4-FFF2-40B4-BE49-F238E27FC236}">
                <a16:creationId xmlns:a16="http://schemas.microsoft.com/office/drawing/2014/main" id="{5C7EA93F-2F06-BC02-D1EB-EC2E0BDDD2CD}"/>
              </a:ext>
            </a:extLst>
          </p:cNvPr>
          <p:cNvSpPr txBox="1"/>
          <p:nvPr/>
        </p:nvSpPr>
        <p:spPr>
          <a:xfrm>
            <a:off x="10484977" y="201128"/>
            <a:ext cx="680987" cy="338554"/>
          </a:xfrm>
          <a:prstGeom prst="rect">
            <a:avLst/>
          </a:prstGeom>
          <a:noFill/>
        </p:spPr>
        <p:txBody>
          <a:bodyPr wrap="square" rtlCol="1">
            <a:spAutoFit/>
          </a:bodyPr>
          <a:lstStyle/>
          <a:p>
            <a:r>
              <a:rPr lang="en-US" sz="1600" b="1" dirty="0"/>
              <a:t>SPCA</a:t>
            </a:r>
            <a:endParaRPr lang="he-IL" sz="1600" dirty="0"/>
          </a:p>
        </p:txBody>
      </p:sp>
      <p:pic>
        <p:nvPicPr>
          <p:cNvPr id="10" name="תמונה 9">
            <a:extLst>
              <a:ext uri="{FF2B5EF4-FFF2-40B4-BE49-F238E27FC236}">
                <a16:creationId xmlns:a16="http://schemas.microsoft.com/office/drawing/2014/main" id="{85371501-1F68-5F64-6289-0CD1BED240BF}"/>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27350" y="4388634"/>
            <a:ext cx="6342027" cy="1995327"/>
          </a:xfrm>
          <a:prstGeom prst="rect">
            <a:avLst/>
          </a:prstGeom>
          <a:noFill/>
        </p:spPr>
      </p:pic>
      <p:graphicFrame>
        <p:nvGraphicFramePr>
          <p:cNvPr id="3" name="טבלה 2">
            <a:extLst>
              <a:ext uri="{FF2B5EF4-FFF2-40B4-BE49-F238E27FC236}">
                <a16:creationId xmlns:a16="http://schemas.microsoft.com/office/drawing/2014/main" id="{349B7158-2C4C-E33D-CF76-92ECBE562063}"/>
              </a:ext>
            </a:extLst>
          </p:cNvPr>
          <p:cNvGraphicFramePr>
            <a:graphicFrameLocks noGrp="1"/>
          </p:cNvGraphicFramePr>
          <p:nvPr>
            <p:extLst>
              <p:ext uri="{D42A27DB-BD31-4B8C-83A1-F6EECF244321}">
                <p14:modId xmlns:p14="http://schemas.microsoft.com/office/powerpoint/2010/main" val="1509146229"/>
              </p:ext>
            </p:extLst>
          </p:nvPr>
        </p:nvGraphicFramePr>
        <p:xfrm>
          <a:off x="7362398" y="2663537"/>
          <a:ext cx="3656455" cy="1305870"/>
        </p:xfrm>
        <a:graphic>
          <a:graphicData uri="http://schemas.openxmlformats.org/drawingml/2006/table">
            <a:tbl>
              <a:tblPr rtl="1" firstRow="1" bandRow="1">
                <a:tableStyleId>{16D9F66E-5EB9-4882-86FB-DCBF35E3C3E4}</a:tableStyleId>
              </a:tblPr>
              <a:tblGrid>
                <a:gridCol w="731291">
                  <a:extLst>
                    <a:ext uri="{9D8B030D-6E8A-4147-A177-3AD203B41FA5}">
                      <a16:colId xmlns:a16="http://schemas.microsoft.com/office/drawing/2014/main" val="2543971246"/>
                    </a:ext>
                  </a:extLst>
                </a:gridCol>
                <a:gridCol w="731291">
                  <a:extLst>
                    <a:ext uri="{9D8B030D-6E8A-4147-A177-3AD203B41FA5}">
                      <a16:colId xmlns:a16="http://schemas.microsoft.com/office/drawing/2014/main" val="1846261905"/>
                    </a:ext>
                  </a:extLst>
                </a:gridCol>
                <a:gridCol w="731291">
                  <a:extLst>
                    <a:ext uri="{9D8B030D-6E8A-4147-A177-3AD203B41FA5}">
                      <a16:colId xmlns:a16="http://schemas.microsoft.com/office/drawing/2014/main" val="869142633"/>
                    </a:ext>
                  </a:extLst>
                </a:gridCol>
                <a:gridCol w="731291">
                  <a:extLst>
                    <a:ext uri="{9D8B030D-6E8A-4147-A177-3AD203B41FA5}">
                      <a16:colId xmlns:a16="http://schemas.microsoft.com/office/drawing/2014/main" val="469462922"/>
                    </a:ext>
                  </a:extLst>
                </a:gridCol>
                <a:gridCol w="731291">
                  <a:extLst>
                    <a:ext uri="{9D8B030D-6E8A-4147-A177-3AD203B41FA5}">
                      <a16:colId xmlns:a16="http://schemas.microsoft.com/office/drawing/2014/main" val="905677185"/>
                    </a:ext>
                  </a:extLst>
                </a:gridCol>
              </a:tblGrid>
              <a:tr h="435290">
                <a:tc>
                  <a:txBody>
                    <a:bodyPr/>
                    <a:lstStyle/>
                    <a:p>
                      <a:pPr algn="ctr" rtl="1"/>
                      <a:r>
                        <a:rPr lang="en-US" b="1" dirty="0"/>
                        <a:t>w15</a:t>
                      </a:r>
                      <a:endParaRPr lang="he-IL" b="1" dirty="0"/>
                    </a:p>
                  </a:txBody>
                  <a:tcPr/>
                </a:tc>
                <a:tc>
                  <a:txBody>
                    <a:bodyPr/>
                    <a:lstStyle/>
                    <a:p>
                      <a:pPr algn="ctr" rtl="1"/>
                      <a:r>
                        <a:rPr lang="en-US" b="1" dirty="0"/>
                        <a:t>w14</a:t>
                      </a:r>
                      <a:endParaRPr lang="he-IL" b="1" dirty="0"/>
                    </a:p>
                  </a:txBody>
                  <a:tcPr/>
                </a:tc>
                <a:tc>
                  <a:txBody>
                    <a:bodyPr/>
                    <a:lstStyle/>
                    <a:p>
                      <a:pPr algn="ctr" rtl="1"/>
                      <a:r>
                        <a:rPr lang="en-US" b="1" dirty="0"/>
                        <a:t>w13</a:t>
                      </a:r>
                      <a:endParaRPr lang="he-IL" b="1" dirty="0"/>
                    </a:p>
                  </a:txBody>
                  <a:tcPr/>
                </a:tc>
                <a:tc>
                  <a:txBody>
                    <a:bodyPr/>
                    <a:lstStyle/>
                    <a:p>
                      <a:pPr algn="ctr" rtl="1"/>
                      <a:r>
                        <a:rPr lang="en-US" b="1" dirty="0"/>
                        <a:t>w12</a:t>
                      </a:r>
                      <a:endParaRPr lang="he-IL" b="1" dirty="0"/>
                    </a:p>
                  </a:txBody>
                  <a:tcPr/>
                </a:tc>
                <a:tc>
                  <a:txBody>
                    <a:bodyPr/>
                    <a:lstStyle/>
                    <a:p>
                      <a:pPr algn="ctr" rtl="1"/>
                      <a:r>
                        <a:rPr lang="en-US" b="1" dirty="0"/>
                        <a:t>w11</a:t>
                      </a:r>
                      <a:endParaRPr lang="he-IL" b="1" dirty="0"/>
                    </a:p>
                  </a:txBody>
                  <a:tcPr/>
                </a:tc>
                <a:extLst>
                  <a:ext uri="{0D108BD9-81ED-4DB2-BD59-A6C34878D82A}">
                    <a16:rowId xmlns:a16="http://schemas.microsoft.com/office/drawing/2014/main" val="2614362472"/>
                  </a:ext>
                </a:extLst>
              </a:tr>
              <a:tr h="435290">
                <a:tc>
                  <a:txBody>
                    <a:bodyPr/>
                    <a:lstStyle/>
                    <a:p>
                      <a:pPr algn="ctr" rtl="1"/>
                      <a:r>
                        <a:rPr lang="en-US" b="1" dirty="0"/>
                        <a:t>w25</a:t>
                      </a:r>
                      <a:endParaRPr lang="he-IL" b="1" dirty="0"/>
                    </a:p>
                  </a:txBody>
                  <a:tcPr/>
                </a:tc>
                <a:tc>
                  <a:txBody>
                    <a:bodyPr/>
                    <a:lstStyle/>
                    <a:p>
                      <a:pPr algn="ctr" rtl="1"/>
                      <a:r>
                        <a:rPr lang="en-US" b="1" dirty="0"/>
                        <a:t>w24</a:t>
                      </a:r>
                      <a:endParaRPr lang="he-IL" b="1" dirty="0"/>
                    </a:p>
                  </a:txBody>
                  <a:tcPr/>
                </a:tc>
                <a:tc>
                  <a:txBody>
                    <a:bodyPr/>
                    <a:lstStyle/>
                    <a:p>
                      <a:pPr algn="ctr" rtl="1"/>
                      <a:r>
                        <a:rPr lang="en-US" b="1" dirty="0"/>
                        <a:t>w23</a:t>
                      </a:r>
                      <a:endParaRPr lang="he-IL" b="1" dirty="0"/>
                    </a:p>
                  </a:txBody>
                  <a:tcPr/>
                </a:tc>
                <a:tc>
                  <a:txBody>
                    <a:bodyPr/>
                    <a:lstStyle/>
                    <a:p>
                      <a:pPr algn="ctr" rtl="1"/>
                      <a:r>
                        <a:rPr lang="en-US" b="1" dirty="0"/>
                        <a:t>w22</a:t>
                      </a:r>
                      <a:endParaRPr lang="he-IL" b="1" dirty="0"/>
                    </a:p>
                  </a:txBody>
                  <a:tcPr/>
                </a:tc>
                <a:tc>
                  <a:txBody>
                    <a:bodyPr/>
                    <a:lstStyle/>
                    <a:p>
                      <a:pPr algn="ctr" rtl="1"/>
                      <a:r>
                        <a:rPr lang="en-US" b="1" dirty="0"/>
                        <a:t>w21</a:t>
                      </a:r>
                      <a:endParaRPr lang="he-IL" b="1" dirty="0"/>
                    </a:p>
                  </a:txBody>
                  <a:tcPr/>
                </a:tc>
                <a:extLst>
                  <a:ext uri="{0D108BD9-81ED-4DB2-BD59-A6C34878D82A}">
                    <a16:rowId xmlns:a16="http://schemas.microsoft.com/office/drawing/2014/main" val="2990539197"/>
                  </a:ext>
                </a:extLst>
              </a:tr>
              <a:tr h="435290">
                <a:tc>
                  <a:txBody>
                    <a:bodyPr/>
                    <a:lstStyle/>
                    <a:p>
                      <a:pPr algn="ctr" rtl="1"/>
                      <a:r>
                        <a:rPr lang="en-US" b="1" dirty="0"/>
                        <a:t>w35</a:t>
                      </a:r>
                      <a:endParaRPr lang="he-IL" b="1" dirty="0"/>
                    </a:p>
                  </a:txBody>
                  <a:tcPr/>
                </a:tc>
                <a:tc>
                  <a:txBody>
                    <a:bodyPr/>
                    <a:lstStyle/>
                    <a:p>
                      <a:pPr algn="ctr" rtl="1"/>
                      <a:r>
                        <a:rPr lang="en-US" b="1" dirty="0"/>
                        <a:t>w34</a:t>
                      </a:r>
                      <a:endParaRPr lang="he-IL" b="1" dirty="0"/>
                    </a:p>
                  </a:txBody>
                  <a:tcPr/>
                </a:tc>
                <a:tc>
                  <a:txBody>
                    <a:bodyPr/>
                    <a:lstStyle/>
                    <a:p>
                      <a:pPr algn="ctr" rtl="1"/>
                      <a:r>
                        <a:rPr lang="en-US" b="1" dirty="0"/>
                        <a:t>w33</a:t>
                      </a:r>
                      <a:endParaRPr lang="he-IL" b="1" dirty="0"/>
                    </a:p>
                  </a:txBody>
                  <a:tcPr/>
                </a:tc>
                <a:tc>
                  <a:txBody>
                    <a:bodyPr/>
                    <a:lstStyle/>
                    <a:p>
                      <a:pPr algn="ctr" rtl="1"/>
                      <a:r>
                        <a:rPr lang="en-US" b="1" dirty="0"/>
                        <a:t>w32</a:t>
                      </a:r>
                      <a:endParaRPr lang="he-IL" b="1" dirty="0"/>
                    </a:p>
                  </a:txBody>
                  <a:tcPr/>
                </a:tc>
                <a:tc>
                  <a:txBody>
                    <a:bodyPr/>
                    <a:lstStyle/>
                    <a:p>
                      <a:pPr algn="ctr" rtl="1"/>
                      <a:r>
                        <a:rPr lang="en-US" b="1" dirty="0"/>
                        <a:t>w31</a:t>
                      </a:r>
                      <a:endParaRPr lang="he-IL" b="1" dirty="0"/>
                    </a:p>
                  </a:txBody>
                  <a:tcPr/>
                </a:tc>
                <a:extLst>
                  <a:ext uri="{0D108BD9-81ED-4DB2-BD59-A6C34878D82A}">
                    <a16:rowId xmlns:a16="http://schemas.microsoft.com/office/drawing/2014/main" val="2212263235"/>
                  </a:ext>
                </a:extLst>
              </a:tr>
            </a:tbl>
          </a:graphicData>
        </a:graphic>
      </p:graphicFrame>
      <p:graphicFrame>
        <p:nvGraphicFramePr>
          <p:cNvPr id="11" name="טבלה 10">
            <a:extLst>
              <a:ext uri="{FF2B5EF4-FFF2-40B4-BE49-F238E27FC236}">
                <a16:creationId xmlns:a16="http://schemas.microsoft.com/office/drawing/2014/main" id="{4B46F68E-EF67-F3DD-B923-C58E30A19ECD}"/>
              </a:ext>
            </a:extLst>
          </p:cNvPr>
          <p:cNvGraphicFramePr>
            <a:graphicFrameLocks noGrp="1"/>
          </p:cNvGraphicFramePr>
          <p:nvPr>
            <p:extLst>
              <p:ext uri="{D42A27DB-BD31-4B8C-83A1-F6EECF244321}">
                <p14:modId xmlns:p14="http://schemas.microsoft.com/office/powerpoint/2010/main" val="3540284765"/>
              </p:ext>
            </p:extLst>
          </p:nvPr>
        </p:nvGraphicFramePr>
        <p:xfrm>
          <a:off x="7362397" y="1944263"/>
          <a:ext cx="3656455" cy="378128"/>
        </p:xfrm>
        <a:graphic>
          <a:graphicData uri="http://schemas.openxmlformats.org/drawingml/2006/table">
            <a:tbl>
              <a:tblPr rtl="1" firstRow="1" bandRow="1">
                <a:tableStyleId>{0505E3EF-67EA-436B-97B2-0124C06EBD24}</a:tableStyleId>
              </a:tblPr>
              <a:tblGrid>
                <a:gridCol w="731291">
                  <a:extLst>
                    <a:ext uri="{9D8B030D-6E8A-4147-A177-3AD203B41FA5}">
                      <a16:colId xmlns:a16="http://schemas.microsoft.com/office/drawing/2014/main" val="2543971246"/>
                    </a:ext>
                  </a:extLst>
                </a:gridCol>
                <a:gridCol w="731291">
                  <a:extLst>
                    <a:ext uri="{9D8B030D-6E8A-4147-A177-3AD203B41FA5}">
                      <a16:colId xmlns:a16="http://schemas.microsoft.com/office/drawing/2014/main" val="1846261905"/>
                    </a:ext>
                  </a:extLst>
                </a:gridCol>
                <a:gridCol w="731291">
                  <a:extLst>
                    <a:ext uri="{9D8B030D-6E8A-4147-A177-3AD203B41FA5}">
                      <a16:colId xmlns:a16="http://schemas.microsoft.com/office/drawing/2014/main" val="869142633"/>
                    </a:ext>
                  </a:extLst>
                </a:gridCol>
                <a:gridCol w="731291">
                  <a:extLst>
                    <a:ext uri="{9D8B030D-6E8A-4147-A177-3AD203B41FA5}">
                      <a16:colId xmlns:a16="http://schemas.microsoft.com/office/drawing/2014/main" val="469462922"/>
                    </a:ext>
                  </a:extLst>
                </a:gridCol>
                <a:gridCol w="731291">
                  <a:extLst>
                    <a:ext uri="{9D8B030D-6E8A-4147-A177-3AD203B41FA5}">
                      <a16:colId xmlns:a16="http://schemas.microsoft.com/office/drawing/2014/main" val="905677185"/>
                    </a:ext>
                  </a:extLst>
                </a:gridCol>
              </a:tblGrid>
              <a:tr h="378128">
                <a:tc>
                  <a:txBody>
                    <a:bodyPr/>
                    <a:lstStyle/>
                    <a:p>
                      <a:pPr algn="ctr" rtl="1"/>
                      <a:r>
                        <a:rPr lang="en-US" b="1" dirty="0"/>
                        <a:t>x5</a:t>
                      </a:r>
                      <a:endParaRPr lang="he-IL" b="1" dirty="0"/>
                    </a:p>
                  </a:txBody>
                  <a:tcPr>
                    <a:lnR w="12700" cap="flat" cmpd="sng" algn="ctr">
                      <a:solidFill>
                        <a:schemeClr val="bg2">
                          <a:lumMod val="75000"/>
                        </a:schemeClr>
                      </a:solidFill>
                      <a:prstDash val="solid"/>
                      <a:round/>
                      <a:headEnd type="none" w="med" len="med"/>
                      <a:tailEnd type="none" w="med" len="med"/>
                    </a:lnR>
                    <a:solidFill>
                      <a:schemeClr val="bg2"/>
                    </a:solidFill>
                  </a:tcPr>
                </a:tc>
                <a:tc>
                  <a:txBody>
                    <a:bodyPr/>
                    <a:lstStyle/>
                    <a:p>
                      <a:pPr algn="ctr" rtl="1"/>
                      <a:r>
                        <a:rPr lang="en-US" b="1" dirty="0"/>
                        <a:t>x4</a:t>
                      </a:r>
                      <a:endParaRPr lang="he-IL" b="1" dirty="0"/>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solidFill>
                      <a:schemeClr val="bg2"/>
                    </a:solidFill>
                  </a:tcPr>
                </a:tc>
                <a:tc>
                  <a:txBody>
                    <a:bodyPr/>
                    <a:lstStyle/>
                    <a:p>
                      <a:pPr algn="ctr" rtl="1"/>
                      <a:r>
                        <a:rPr lang="en-US" b="1" dirty="0"/>
                        <a:t>x3</a:t>
                      </a:r>
                      <a:endParaRPr lang="he-IL" b="1" dirty="0"/>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solidFill>
                      <a:schemeClr val="bg2"/>
                    </a:solidFill>
                  </a:tcPr>
                </a:tc>
                <a:tc>
                  <a:txBody>
                    <a:bodyPr/>
                    <a:lstStyle/>
                    <a:p>
                      <a:pPr algn="ctr" rtl="1"/>
                      <a:r>
                        <a:rPr lang="en-US" b="1" dirty="0"/>
                        <a:t>x2</a:t>
                      </a:r>
                      <a:endParaRPr lang="he-IL" b="1" dirty="0"/>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solidFill>
                      <a:schemeClr val="bg2"/>
                    </a:solidFill>
                  </a:tcPr>
                </a:tc>
                <a:tc>
                  <a:txBody>
                    <a:bodyPr/>
                    <a:lstStyle/>
                    <a:p>
                      <a:pPr algn="ctr" rtl="1"/>
                      <a:r>
                        <a:rPr lang="en-US" b="1" dirty="0"/>
                        <a:t>x1</a:t>
                      </a:r>
                      <a:endParaRPr lang="he-IL" b="1" dirty="0"/>
                    </a:p>
                  </a:txBody>
                  <a:tcPr>
                    <a:lnL w="12700" cap="flat" cmpd="sng" algn="ctr">
                      <a:solidFill>
                        <a:schemeClr val="bg2">
                          <a:lumMod val="75000"/>
                        </a:schemeClr>
                      </a:solidFill>
                      <a:prstDash val="solid"/>
                      <a:round/>
                      <a:headEnd type="none" w="med" len="med"/>
                      <a:tailEnd type="none" w="med" len="med"/>
                    </a:lnL>
                    <a:solidFill>
                      <a:schemeClr val="bg2"/>
                    </a:solidFill>
                  </a:tcPr>
                </a:tc>
                <a:extLst>
                  <a:ext uri="{0D108BD9-81ED-4DB2-BD59-A6C34878D82A}">
                    <a16:rowId xmlns:a16="http://schemas.microsoft.com/office/drawing/2014/main" val="2614362472"/>
                  </a:ext>
                </a:extLst>
              </a:tr>
            </a:tbl>
          </a:graphicData>
        </a:graphic>
      </p:graphicFrame>
      <p:graphicFrame>
        <p:nvGraphicFramePr>
          <p:cNvPr id="12" name="טבלה 11">
            <a:extLst>
              <a:ext uri="{FF2B5EF4-FFF2-40B4-BE49-F238E27FC236}">
                <a16:creationId xmlns:a16="http://schemas.microsoft.com/office/drawing/2014/main" id="{B5A2A0D3-6BFB-C762-8D87-401D6AC5C984}"/>
              </a:ext>
            </a:extLst>
          </p:cNvPr>
          <p:cNvGraphicFramePr>
            <a:graphicFrameLocks noGrp="1"/>
          </p:cNvGraphicFramePr>
          <p:nvPr>
            <p:extLst>
              <p:ext uri="{D42A27DB-BD31-4B8C-83A1-F6EECF244321}">
                <p14:modId xmlns:p14="http://schemas.microsoft.com/office/powerpoint/2010/main" val="89234213"/>
              </p:ext>
            </p:extLst>
          </p:nvPr>
        </p:nvGraphicFramePr>
        <p:xfrm>
          <a:off x="6502194" y="2663537"/>
          <a:ext cx="469333" cy="1305870"/>
        </p:xfrm>
        <a:graphic>
          <a:graphicData uri="http://schemas.openxmlformats.org/drawingml/2006/table">
            <a:tbl>
              <a:tblPr rtl="1" firstRow="1" bandRow="1">
                <a:tableStyleId>{69CF1AB2-1976-4502-BF36-3FF5EA218861}</a:tableStyleId>
              </a:tblPr>
              <a:tblGrid>
                <a:gridCol w="469333">
                  <a:extLst>
                    <a:ext uri="{9D8B030D-6E8A-4147-A177-3AD203B41FA5}">
                      <a16:colId xmlns:a16="http://schemas.microsoft.com/office/drawing/2014/main" val="3209875879"/>
                    </a:ext>
                  </a:extLst>
                </a:gridCol>
              </a:tblGrid>
              <a:tr h="435290">
                <a:tc>
                  <a:txBody>
                    <a:bodyPr/>
                    <a:lstStyle/>
                    <a:p>
                      <a:pPr algn="ctr" rtl="1"/>
                      <a:r>
                        <a:rPr lang="en-US" b="1" dirty="0"/>
                        <a:t>c1</a:t>
                      </a:r>
                      <a:endParaRPr lang="he-IL" b="1" dirty="0"/>
                    </a:p>
                  </a:txBody>
                  <a:tcPr/>
                </a:tc>
                <a:extLst>
                  <a:ext uri="{0D108BD9-81ED-4DB2-BD59-A6C34878D82A}">
                    <a16:rowId xmlns:a16="http://schemas.microsoft.com/office/drawing/2014/main" val="1759449478"/>
                  </a:ext>
                </a:extLst>
              </a:tr>
              <a:tr h="435290">
                <a:tc>
                  <a:txBody>
                    <a:bodyPr/>
                    <a:lstStyle/>
                    <a:p>
                      <a:pPr algn="ctr" rtl="1"/>
                      <a:r>
                        <a:rPr lang="en-US" b="1" dirty="0"/>
                        <a:t>c2</a:t>
                      </a:r>
                      <a:endParaRPr lang="he-IL" b="1" dirty="0"/>
                    </a:p>
                  </a:txBody>
                  <a:tcPr/>
                </a:tc>
                <a:extLst>
                  <a:ext uri="{0D108BD9-81ED-4DB2-BD59-A6C34878D82A}">
                    <a16:rowId xmlns:a16="http://schemas.microsoft.com/office/drawing/2014/main" val="4084655562"/>
                  </a:ext>
                </a:extLst>
              </a:tr>
              <a:tr h="435290">
                <a:tc>
                  <a:txBody>
                    <a:bodyPr/>
                    <a:lstStyle/>
                    <a:p>
                      <a:pPr algn="ctr" rtl="1"/>
                      <a:r>
                        <a:rPr lang="en-US" b="1" dirty="0"/>
                        <a:t>c3</a:t>
                      </a:r>
                      <a:endParaRPr lang="he-IL" b="1" dirty="0"/>
                    </a:p>
                  </a:txBody>
                  <a:tcPr/>
                </a:tc>
                <a:extLst>
                  <a:ext uri="{0D108BD9-81ED-4DB2-BD59-A6C34878D82A}">
                    <a16:rowId xmlns:a16="http://schemas.microsoft.com/office/drawing/2014/main" val="1780609155"/>
                  </a:ext>
                </a:extLst>
              </a:tr>
            </a:tbl>
          </a:graphicData>
        </a:graphic>
      </p:graphicFrame>
      <p:sp>
        <p:nvSpPr>
          <p:cNvPr id="15" name="צורה חופשית: צורה 14">
            <a:extLst>
              <a:ext uri="{FF2B5EF4-FFF2-40B4-BE49-F238E27FC236}">
                <a16:creationId xmlns:a16="http://schemas.microsoft.com/office/drawing/2014/main" id="{EB647A4F-1243-F481-9EEB-9C4032D6A45F}"/>
              </a:ext>
            </a:extLst>
          </p:cNvPr>
          <p:cNvSpPr/>
          <p:nvPr/>
        </p:nvSpPr>
        <p:spPr>
          <a:xfrm>
            <a:off x="7021527" y="2339229"/>
            <a:ext cx="2701925" cy="1613340"/>
          </a:xfrm>
          <a:custGeom>
            <a:avLst/>
            <a:gdLst>
              <a:gd name="connsiteX0" fmla="*/ 2600325 w 2895600"/>
              <a:gd name="connsiteY0" fmla="*/ 1171575 h 1514475"/>
              <a:gd name="connsiteX1" fmla="*/ 523875 w 2895600"/>
              <a:gd name="connsiteY1" fmla="*/ 1190625 h 1514475"/>
              <a:gd name="connsiteX2" fmla="*/ 533400 w 2895600"/>
              <a:gd name="connsiteY2" fmla="*/ 1514475 h 1514475"/>
              <a:gd name="connsiteX3" fmla="*/ 0 w 2895600"/>
              <a:gd name="connsiteY3" fmla="*/ 971550 h 1514475"/>
              <a:gd name="connsiteX4" fmla="*/ 514350 w 2895600"/>
              <a:gd name="connsiteY4" fmla="*/ 342900 h 1514475"/>
              <a:gd name="connsiteX5" fmla="*/ 523875 w 2895600"/>
              <a:gd name="connsiteY5" fmla="*/ 723900 h 1514475"/>
              <a:gd name="connsiteX6" fmla="*/ 2028825 w 2895600"/>
              <a:gd name="connsiteY6" fmla="*/ 714375 h 1514475"/>
              <a:gd name="connsiteX7" fmla="*/ 2038350 w 2895600"/>
              <a:gd name="connsiteY7" fmla="*/ 361950 h 1514475"/>
              <a:gd name="connsiteX8" fmla="*/ 1771650 w 2895600"/>
              <a:gd name="connsiteY8" fmla="*/ 371475 h 1514475"/>
              <a:gd name="connsiteX9" fmla="*/ 2314575 w 2895600"/>
              <a:gd name="connsiteY9" fmla="*/ 0 h 1514475"/>
              <a:gd name="connsiteX10" fmla="*/ 2895600 w 2895600"/>
              <a:gd name="connsiteY10" fmla="*/ 361950 h 1514475"/>
              <a:gd name="connsiteX11" fmla="*/ 2619375 w 2895600"/>
              <a:gd name="connsiteY11" fmla="*/ 381000 h 1514475"/>
              <a:gd name="connsiteX12" fmla="*/ 2600325 w 2895600"/>
              <a:gd name="connsiteY12" fmla="*/ 1171575 h 1514475"/>
              <a:gd name="connsiteX0" fmla="*/ 2600325 w 2895600"/>
              <a:gd name="connsiteY0" fmla="*/ 1171575 h 1514475"/>
              <a:gd name="connsiteX1" fmla="*/ 523875 w 2895600"/>
              <a:gd name="connsiteY1" fmla="*/ 1190625 h 1514475"/>
              <a:gd name="connsiteX2" fmla="*/ 533400 w 2895600"/>
              <a:gd name="connsiteY2" fmla="*/ 1514475 h 1514475"/>
              <a:gd name="connsiteX3" fmla="*/ 0 w 2895600"/>
              <a:gd name="connsiteY3" fmla="*/ 971550 h 1514475"/>
              <a:gd name="connsiteX4" fmla="*/ 514350 w 2895600"/>
              <a:gd name="connsiteY4" fmla="*/ 342900 h 1514475"/>
              <a:gd name="connsiteX5" fmla="*/ 523875 w 2895600"/>
              <a:gd name="connsiteY5" fmla="*/ 723900 h 1514475"/>
              <a:gd name="connsiteX6" fmla="*/ 2028825 w 2895600"/>
              <a:gd name="connsiteY6" fmla="*/ 714375 h 1514475"/>
              <a:gd name="connsiteX7" fmla="*/ 2038350 w 2895600"/>
              <a:gd name="connsiteY7" fmla="*/ 361950 h 1514475"/>
              <a:gd name="connsiteX8" fmla="*/ 1771650 w 2895600"/>
              <a:gd name="connsiteY8" fmla="*/ 371475 h 1514475"/>
              <a:gd name="connsiteX9" fmla="*/ 2314575 w 2895600"/>
              <a:gd name="connsiteY9" fmla="*/ 0 h 1514475"/>
              <a:gd name="connsiteX10" fmla="*/ 2895600 w 2895600"/>
              <a:gd name="connsiteY10" fmla="*/ 361950 h 1514475"/>
              <a:gd name="connsiteX11" fmla="*/ 2628900 w 2895600"/>
              <a:gd name="connsiteY11" fmla="*/ 355600 h 1514475"/>
              <a:gd name="connsiteX12" fmla="*/ 2600325 w 2895600"/>
              <a:gd name="connsiteY12" fmla="*/ 1171575 h 1514475"/>
              <a:gd name="connsiteX0" fmla="*/ 2600325 w 2895600"/>
              <a:gd name="connsiteY0" fmla="*/ 1171575 h 1514475"/>
              <a:gd name="connsiteX1" fmla="*/ 523875 w 2895600"/>
              <a:gd name="connsiteY1" fmla="*/ 1190625 h 1514475"/>
              <a:gd name="connsiteX2" fmla="*/ 533400 w 2895600"/>
              <a:gd name="connsiteY2" fmla="*/ 1514475 h 1514475"/>
              <a:gd name="connsiteX3" fmla="*/ 0 w 2895600"/>
              <a:gd name="connsiteY3" fmla="*/ 971550 h 1514475"/>
              <a:gd name="connsiteX4" fmla="*/ 514350 w 2895600"/>
              <a:gd name="connsiteY4" fmla="*/ 342900 h 1514475"/>
              <a:gd name="connsiteX5" fmla="*/ 523875 w 2895600"/>
              <a:gd name="connsiteY5" fmla="*/ 723900 h 1514475"/>
              <a:gd name="connsiteX6" fmla="*/ 2028825 w 2895600"/>
              <a:gd name="connsiteY6" fmla="*/ 714375 h 1514475"/>
              <a:gd name="connsiteX7" fmla="*/ 2038350 w 2895600"/>
              <a:gd name="connsiteY7" fmla="*/ 361950 h 1514475"/>
              <a:gd name="connsiteX8" fmla="*/ 1771650 w 2895600"/>
              <a:gd name="connsiteY8" fmla="*/ 371475 h 1514475"/>
              <a:gd name="connsiteX9" fmla="*/ 2314575 w 2895600"/>
              <a:gd name="connsiteY9" fmla="*/ 0 h 1514475"/>
              <a:gd name="connsiteX10" fmla="*/ 2895600 w 2895600"/>
              <a:gd name="connsiteY10" fmla="*/ 361950 h 1514475"/>
              <a:gd name="connsiteX11" fmla="*/ 2593975 w 2895600"/>
              <a:gd name="connsiteY11" fmla="*/ 371475 h 1514475"/>
              <a:gd name="connsiteX12" fmla="*/ 2600325 w 2895600"/>
              <a:gd name="connsiteY12" fmla="*/ 1171575 h 1514475"/>
              <a:gd name="connsiteX0" fmla="*/ 2600325 w 2895600"/>
              <a:gd name="connsiteY0" fmla="*/ 1171575 h 1514475"/>
              <a:gd name="connsiteX1" fmla="*/ 523875 w 2895600"/>
              <a:gd name="connsiteY1" fmla="*/ 1190625 h 1514475"/>
              <a:gd name="connsiteX2" fmla="*/ 533400 w 2895600"/>
              <a:gd name="connsiteY2" fmla="*/ 1514475 h 1514475"/>
              <a:gd name="connsiteX3" fmla="*/ 0 w 2895600"/>
              <a:gd name="connsiteY3" fmla="*/ 971550 h 1514475"/>
              <a:gd name="connsiteX4" fmla="*/ 514350 w 2895600"/>
              <a:gd name="connsiteY4" fmla="*/ 342900 h 1514475"/>
              <a:gd name="connsiteX5" fmla="*/ 523875 w 2895600"/>
              <a:gd name="connsiteY5" fmla="*/ 723900 h 1514475"/>
              <a:gd name="connsiteX6" fmla="*/ 2028825 w 2895600"/>
              <a:gd name="connsiteY6" fmla="*/ 714375 h 1514475"/>
              <a:gd name="connsiteX7" fmla="*/ 2028825 w 2895600"/>
              <a:gd name="connsiteY7" fmla="*/ 374650 h 1514475"/>
              <a:gd name="connsiteX8" fmla="*/ 1771650 w 2895600"/>
              <a:gd name="connsiteY8" fmla="*/ 371475 h 1514475"/>
              <a:gd name="connsiteX9" fmla="*/ 2314575 w 2895600"/>
              <a:gd name="connsiteY9" fmla="*/ 0 h 1514475"/>
              <a:gd name="connsiteX10" fmla="*/ 2895600 w 2895600"/>
              <a:gd name="connsiteY10" fmla="*/ 361950 h 1514475"/>
              <a:gd name="connsiteX11" fmla="*/ 2593975 w 2895600"/>
              <a:gd name="connsiteY11" fmla="*/ 371475 h 1514475"/>
              <a:gd name="connsiteX12" fmla="*/ 2600325 w 2895600"/>
              <a:gd name="connsiteY12" fmla="*/ 1171575 h 1514475"/>
              <a:gd name="connsiteX0" fmla="*/ 2590800 w 2886075"/>
              <a:gd name="connsiteY0" fmla="*/ 1171575 h 1514475"/>
              <a:gd name="connsiteX1" fmla="*/ 514350 w 2886075"/>
              <a:gd name="connsiteY1" fmla="*/ 1190625 h 1514475"/>
              <a:gd name="connsiteX2" fmla="*/ 523875 w 2886075"/>
              <a:gd name="connsiteY2" fmla="*/ 1514475 h 1514475"/>
              <a:gd name="connsiteX3" fmla="*/ 0 w 2886075"/>
              <a:gd name="connsiteY3" fmla="*/ 930275 h 1514475"/>
              <a:gd name="connsiteX4" fmla="*/ 504825 w 2886075"/>
              <a:gd name="connsiteY4" fmla="*/ 342900 h 1514475"/>
              <a:gd name="connsiteX5" fmla="*/ 514350 w 2886075"/>
              <a:gd name="connsiteY5" fmla="*/ 723900 h 1514475"/>
              <a:gd name="connsiteX6" fmla="*/ 2019300 w 2886075"/>
              <a:gd name="connsiteY6" fmla="*/ 714375 h 1514475"/>
              <a:gd name="connsiteX7" fmla="*/ 2019300 w 2886075"/>
              <a:gd name="connsiteY7" fmla="*/ 374650 h 1514475"/>
              <a:gd name="connsiteX8" fmla="*/ 1762125 w 2886075"/>
              <a:gd name="connsiteY8" fmla="*/ 371475 h 1514475"/>
              <a:gd name="connsiteX9" fmla="*/ 2305050 w 2886075"/>
              <a:gd name="connsiteY9" fmla="*/ 0 h 1514475"/>
              <a:gd name="connsiteX10" fmla="*/ 2886075 w 2886075"/>
              <a:gd name="connsiteY10" fmla="*/ 361950 h 1514475"/>
              <a:gd name="connsiteX11" fmla="*/ 2584450 w 2886075"/>
              <a:gd name="connsiteY11" fmla="*/ 371475 h 1514475"/>
              <a:gd name="connsiteX12" fmla="*/ 2590800 w 2886075"/>
              <a:gd name="connsiteY12" fmla="*/ 1171575 h 1514475"/>
              <a:gd name="connsiteX0" fmla="*/ 2584450 w 2879725"/>
              <a:gd name="connsiteY0" fmla="*/ 1171575 h 1514475"/>
              <a:gd name="connsiteX1" fmla="*/ 508000 w 2879725"/>
              <a:gd name="connsiteY1" fmla="*/ 1190625 h 1514475"/>
              <a:gd name="connsiteX2" fmla="*/ 517525 w 2879725"/>
              <a:gd name="connsiteY2" fmla="*/ 1514475 h 1514475"/>
              <a:gd name="connsiteX3" fmla="*/ 0 w 2879725"/>
              <a:gd name="connsiteY3" fmla="*/ 946150 h 1514475"/>
              <a:gd name="connsiteX4" fmla="*/ 498475 w 2879725"/>
              <a:gd name="connsiteY4" fmla="*/ 342900 h 1514475"/>
              <a:gd name="connsiteX5" fmla="*/ 508000 w 2879725"/>
              <a:gd name="connsiteY5" fmla="*/ 723900 h 1514475"/>
              <a:gd name="connsiteX6" fmla="*/ 2012950 w 2879725"/>
              <a:gd name="connsiteY6" fmla="*/ 714375 h 1514475"/>
              <a:gd name="connsiteX7" fmla="*/ 2012950 w 2879725"/>
              <a:gd name="connsiteY7" fmla="*/ 374650 h 1514475"/>
              <a:gd name="connsiteX8" fmla="*/ 1755775 w 2879725"/>
              <a:gd name="connsiteY8" fmla="*/ 371475 h 1514475"/>
              <a:gd name="connsiteX9" fmla="*/ 2298700 w 2879725"/>
              <a:gd name="connsiteY9" fmla="*/ 0 h 1514475"/>
              <a:gd name="connsiteX10" fmla="*/ 2879725 w 2879725"/>
              <a:gd name="connsiteY10" fmla="*/ 361950 h 1514475"/>
              <a:gd name="connsiteX11" fmla="*/ 2578100 w 2879725"/>
              <a:gd name="connsiteY11" fmla="*/ 371475 h 1514475"/>
              <a:gd name="connsiteX12" fmla="*/ 2584450 w 2879725"/>
              <a:gd name="connsiteY12" fmla="*/ 1171575 h 1514475"/>
              <a:gd name="connsiteX0" fmla="*/ 2593975 w 2879725"/>
              <a:gd name="connsiteY0" fmla="*/ 1200150 h 1514475"/>
              <a:gd name="connsiteX1" fmla="*/ 508000 w 2879725"/>
              <a:gd name="connsiteY1" fmla="*/ 1190625 h 1514475"/>
              <a:gd name="connsiteX2" fmla="*/ 517525 w 2879725"/>
              <a:gd name="connsiteY2" fmla="*/ 1514475 h 1514475"/>
              <a:gd name="connsiteX3" fmla="*/ 0 w 2879725"/>
              <a:gd name="connsiteY3" fmla="*/ 946150 h 1514475"/>
              <a:gd name="connsiteX4" fmla="*/ 498475 w 2879725"/>
              <a:gd name="connsiteY4" fmla="*/ 342900 h 1514475"/>
              <a:gd name="connsiteX5" fmla="*/ 508000 w 2879725"/>
              <a:gd name="connsiteY5" fmla="*/ 723900 h 1514475"/>
              <a:gd name="connsiteX6" fmla="*/ 2012950 w 2879725"/>
              <a:gd name="connsiteY6" fmla="*/ 714375 h 1514475"/>
              <a:gd name="connsiteX7" fmla="*/ 2012950 w 2879725"/>
              <a:gd name="connsiteY7" fmla="*/ 374650 h 1514475"/>
              <a:gd name="connsiteX8" fmla="*/ 1755775 w 2879725"/>
              <a:gd name="connsiteY8" fmla="*/ 371475 h 1514475"/>
              <a:gd name="connsiteX9" fmla="*/ 2298700 w 2879725"/>
              <a:gd name="connsiteY9" fmla="*/ 0 h 1514475"/>
              <a:gd name="connsiteX10" fmla="*/ 2879725 w 2879725"/>
              <a:gd name="connsiteY10" fmla="*/ 361950 h 1514475"/>
              <a:gd name="connsiteX11" fmla="*/ 2578100 w 2879725"/>
              <a:gd name="connsiteY11" fmla="*/ 371475 h 1514475"/>
              <a:gd name="connsiteX12" fmla="*/ 2593975 w 2879725"/>
              <a:gd name="connsiteY12" fmla="*/ 1200150 h 151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79725" h="1514475">
                <a:moveTo>
                  <a:pt x="2593975" y="1200150"/>
                </a:moveTo>
                <a:lnTo>
                  <a:pt x="508000" y="1190625"/>
                </a:lnTo>
                <a:lnTo>
                  <a:pt x="517525" y="1514475"/>
                </a:lnTo>
                <a:lnTo>
                  <a:pt x="0" y="946150"/>
                </a:lnTo>
                <a:lnTo>
                  <a:pt x="498475" y="342900"/>
                </a:lnTo>
                <a:lnTo>
                  <a:pt x="508000" y="723900"/>
                </a:lnTo>
                <a:lnTo>
                  <a:pt x="2012950" y="714375"/>
                </a:lnTo>
                <a:lnTo>
                  <a:pt x="2012950" y="374650"/>
                </a:lnTo>
                <a:lnTo>
                  <a:pt x="1755775" y="371475"/>
                </a:lnTo>
                <a:lnTo>
                  <a:pt x="2298700" y="0"/>
                </a:lnTo>
                <a:lnTo>
                  <a:pt x="2879725" y="361950"/>
                </a:lnTo>
                <a:lnTo>
                  <a:pt x="2578100" y="371475"/>
                </a:lnTo>
                <a:cubicBezTo>
                  <a:pt x="2580217" y="638175"/>
                  <a:pt x="2591858" y="933450"/>
                  <a:pt x="2593975" y="1200150"/>
                </a:cubicBezTo>
                <a:close/>
              </a:path>
            </a:pathLst>
          </a:cu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6" name="תיבת טקסט 15">
            <a:extLst>
              <a:ext uri="{FF2B5EF4-FFF2-40B4-BE49-F238E27FC236}">
                <a16:creationId xmlns:a16="http://schemas.microsoft.com/office/drawing/2014/main" id="{179388FF-519F-E506-9F96-E43495177001}"/>
              </a:ext>
            </a:extLst>
          </p:cNvPr>
          <p:cNvSpPr txBox="1"/>
          <p:nvPr/>
        </p:nvSpPr>
        <p:spPr>
          <a:xfrm>
            <a:off x="8809052" y="1587910"/>
            <a:ext cx="1066800" cy="369332"/>
          </a:xfrm>
          <a:prstGeom prst="rect">
            <a:avLst/>
          </a:prstGeom>
          <a:noFill/>
        </p:spPr>
        <p:txBody>
          <a:bodyPr wrap="square" rtlCol="1">
            <a:spAutoFit/>
          </a:bodyPr>
          <a:lstStyle/>
          <a:p>
            <a:r>
              <a:rPr lang="en-US" b="1" dirty="0"/>
              <a:t>Features</a:t>
            </a:r>
            <a:endParaRPr lang="he-IL" b="1" dirty="0"/>
          </a:p>
        </p:txBody>
      </p:sp>
      <p:sp>
        <p:nvSpPr>
          <p:cNvPr id="17" name="תיבת טקסט 16">
            <a:extLst>
              <a:ext uri="{FF2B5EF4-FFF2-40B4-BE49-F238E27FC236}">
                <a16:creationId xmlns:a16="http://schemas.microsoft.com/office/drawing/2014/main" id="{F6B6BFCA-E444-055C-499C-E816F18F869C}"/>
              </a:ext>
            </a:extLst>
          </p:cNvPr>
          <p:cNvSpPr txBox="1"/>
          <p:nvPr/>
        </p:nvSpPr>
        <p:spPr>
          <a:xfrm rot="16200000">
            <a:off x="5499244" y="3131806"/>
            <a:ext cx="1531312" cy="369332"/>
          </a:xfrm>
          <a:prstGeom prst="rect">
            <a:avLst/>
          </a:prstGeom>
          <a:noFill/>
        </p:spPr>
        <p:txBody>
          <a:bodyPr wrap="square" rtlCol="1">
            <a:spAutoFit/>
          </a:bodyPr>
          <a:lstStyle/>
          <a:p>
            <a:r>
              <a:rPr lang="en-US" b="1" dirty="0"/>
              <a:t>Components</a:t>
            </a:r>
            <a:endParaRPr lang="he-IL" b="1" dirty="0"/>
          </a:p>
        </p:txBody>
      </p:sp>
    </p:spTree>
    <p:extLst>
      <p:ext uri="{BB962C8B-B14F-4D97-AF65-F5344CB8AC3E}">
        <p14:creationId xmlns:p14="http://schemas.microsoft.com/office/powerpoint/2010/main" val="3840968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255103C7-901F-C8F5-156F-0019C717C2F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35443D-F8C2-FEFB-6BA3-F464DD45422C}"/>
              </a:ext>
            </a:extLst>
          </p:cNvPr>
          <p:cNvSpPr>
            <a:spLocks noGrp="1"/>
          </p:cNvSpPr>
          <p:nvPr>
            <p:ph idx="1"/>
          </p:nvPr>
        </p:nvSpPr>
        <p:spPr>
          <a:xfrm>
            <a:off x="8379030" y="2514760"/>
            <a:ext cx="1295400" cy="536140"/>
          </a:xfrm>
        </p:spPr>
        <p:txBody>
          <a:bodyPr>
            <a:normAutofit lnSpcReduction="10000"/>
          </a:bodyPr>
          <a:lstStyle/>
          <a:p>
            <a:pPr marL="0" indent="0">
              <a:buNone/>
            </a:pPr>
            <a:r>
              <a:rPr lang="en-US" dirty="0">
                <a:solidFill>
                  <a:srgbClr val="A2FFA2"/>
                </a:solidFill>
              </a:rPr>
              <a:t>PCA</a:t>
            </a:r>
            <a:endParaRPr lang="he-IL" dirty="0">
              <a:solidFill>
                <a:srgbClr val="A2FFA2"/>
              </a:solidFill>
            </a:endParaRPr>
          </a:p>
        </p:txBody>
      </p:sp>
      <p:sp>
        <p:nvSpPr>
          <p:cNvPr id="5" name="Slide Number Placeholder 4">
            <a:extLst>
              <a:ext uri="{FF2B5EF4-FFF2-40B4-BE49-F238E27FC236}">
                <a16:creationId xmlns:a16="http://schemas.microsoft.com/office/drawing/2014/main" id="{B504A7FF-4539-BDDD-7140-5EB6F989AB79}"/>
              </a:ext>
            </a:extLst>
          </p:cNvPr>
          <p:cNvSpPr>
            <a:spLocks noGrp="1"/>
          </p:cNvSpPr>
          <p:nvPr>
            <p:ph type="sldNum" sz="quarter" idx="12"/>
          </p:nvPr>
        </p:nvSpPr>
        <p:spPr/>
        <p:txBody>
          <a:bodyPr/>
          <a:lstStyle/>
          <a:p>
            <a:fld id="{B01D9778-10B4-40FB-B4E4-44FA89A86639}" type="slidenum">
              <a:rPr lang="en-US" smtClean="0"/>
              <a:pPr/>
              <a:t>11</a:t>
            </a:fld>
            <a:endParaRPr lang="en-US"/>
          </a:p>
        </p:txBody>
      </p:sp>
      <p:sp>
        <p:nvSpPr>
          <p:cNvPr id="6" name="Title 1">
            <a:extLst>
              <a:ext uri="{FF2B5EF4-FFF2-40B4-BE49-F238E27FC236}">
                <a16:creationId xmlns:a16="http://schemas.microsoft.com/office/drawing/2014/main" id="{37CE5D10-C4C6-731B-015E-F3F2BA6970F5}"/>
              </a:ext>
            </a:extLst>
          </p:cNvPr>
          <p:cNvSpPr txBox="1">
            <a:spLocks/>
          </p:cNvSpPr>
          <p:nvPr/>
        </p:nvSpPr>
        <p:spPr>
          <a:xfrm>
            <a:off x="609600" y="274638"/>
            <a:ext cx="10972800" cy="245021"/>
          </a:xfrm>
          <a:prstGeom prst="rect">
            <a:avLst/>
          </a:prstGeom>
        </p:spPr>
        <p:txBody>
          <a:bodyPr vert="horz" lIns="91440" tIns="45720" rIns="91440" bIns="45720" rtlCol="1"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dirty="0">
                <a:solidFill>
                  <a:schemeClr val="bg1">
                    <a:lumMod val="65000"/>
                  </a:schemeClr>
                </a:solidFill>
              </a:rPr>
              <a:t>Intermediate Results</a:t>
            </a:r>
            <a:endParaRPr lang="he-IL" sz="2400" dirty="0">
              <a:solidFill>
                <a:schemeClr val="bg1">
                  <a:lumMod val="65000"/>
                </a:schemeClr>
              </a:solidFill>
            </a:endParaRPr>
          </a:p>
        </p:txBody>
      </p:sp>
      <p:sp>
        <p:nvSpPr>
          <p:cNvPr id="7" name="Content Placeholder 2">
            <a:extLst>
              <a:ext uri="{FF2B5EF4-FFF2-40B4-BE49-F238E27FC236}">
                <a16:creationId xmlns:a16="http://schemas.microsoft.com/office/drawing/2014/main" id="{0835285B-AFEA-2BD7-185C-3D16F6CC528A}"/>
              </a:ext>
            </a:extLst>
          </p:cNvPr>
          <p:cNvSpPr txBox="1">
            <a:spLocks/>
          </p:cNvSpPr>
          <p:nvPr/>
        </p:nvSpPr>
        <p:spPr>
          <a:xfrm>
            <a:off x="8474280" y="3997455"/>
            <a:ext cx="1104900" cy="536140"/>
          </a:xfrm>
          <a:prstGeom prst="rect">
            <a:avLst/>
          </a:prstGeom>
        </p:spPr>
        <p:txBody>
          <a:bodyPr vert="horz" lIns="91440" tIns="45720" rIns="91440" bIns="45720" rtlCol="1">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a:solidFill>
                  <a:srgbClr val="5D5DFF"/>
                </a:solidFill>
              </a:rPr>
              <a:t>SPCA</a:t>
            </a:r>
            <a:endParaRPr lang="he-IL" dirty="0">
              <a:solidFill>
                <a:srgbClr val="5D5DFF"/>
              </a:solidFill>
            </a:endParaRPr>
          </a:p>
        </p:txBody>
      </p:sp>
      <p:pic>
        <p:nvPicPr>
          <p:cNvPr id="8" name="תמונה 7">
            <a:extLst>
              <a:ext uri="{FF2B5EF4-FFF2-40B4-BE49-F238E27FC236}">
                <a16:creationId xmlns:a16="http://schemas.microsoft.com/office/drawing/2014/main" id="{5533FBFC-EAFC-20C6-508A-BC83319F9040}"/>
              </a:ext>
            </a:extLst>
          </p:cNvPr>
          <p:cNvPicPr>
            <a:picLocks noChangeAspect="1"/>
          </p:cNvPicPr>
          <p:nvPr/>
        </p:nvPicPr>
        <p:blipFill>
          <a:blip r:embed="rId3"/>
          <a:stretch>
            <a:fillRect/>
          </a:stretch>
        </p:blipFill>
        <p:spPr>
          <a:xfrm>
            <a:off x="3855039" y="2133600"/>
            <a:ext cx="4481921" cy="3686175"/>
          </a:xfrm>
          <a:prstGeom prst="rect">
            <a:avLst/>
          </a:prstGeom>
        </p:spPr>
      </p:pic>
      <p:sp>
        <p:nvSpPr>
          <p:cNvPr id="4" name="Title 1">
            <a:extLst>
              <a:ext uri="{FF2B5EF4-FFF2-40B4-BE49-F238E27FC236}">
                <a16:creationId xmlns:a16="http://schemas.microsoft.com/office/drawing/2014/main" id="{8806BEE8-9FCA-D3D8-0C86-653B8CC14FC5}"/>
              </a:ext>
            </a:extLst>
          </p:cNvPr>
          <p:cNvSpPr txBox="1">
            <a:spLocks/>
          </p:cNvSpPr>
          <p:nvPr/>
        </p:nvSpPr>
        <p:spPr>
          <a:xfrm>
            <a:off x="609600" y="410526"/>
            <a:ext cx="10972800" cy="1143000"/>
          </a:xfrm>
          <a:prstGeom prst="rect">
            <a:avLst/>
          </a:prstGeom>
        </p:spPr>
        <p:txBody>
          <a:bodyPr vert="horz" lIns="91440" tIns="45720" rIns="91440" bIns="45720" rtlCol="1"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srgbClr val="002060"/>
                </a:solidFill>
              </a:rPr>
              <a:t>SPCA VS PCA</a:t>
            </a:r>
            <a:endParaRPr lang="he-IL" dirty="0">
              <a:solidFill>
                <a:srgbClr val="002060"/>
              </a:solidFill>
            </a:endParaRPr>
          </a:p>
        </p:txBody>
      </p:sp>
    </p:spTree>
    <p:extLst>
      <p:ext uri="{BB962C8B-B14F-4D97-AF65-F5344CB8AC3E}">
        <p14:creationId xmlns:p14="http://schemas.microsoft.com/office/powerpoint/2010/main" val="3105090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CB3B4F6-29BE-129C-FC77-1E2B7E5785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B41E03-BA3B-FBA0-DF88-704890FEB503}"/>
              </a:ext>
            </a:extLst>
          </p:cNvPr>
          <p:cNvSpPr>
            <a:spLocks noGrp="1"/>
          </p:cNvSpPr>
          <p:nvPr>
            <p:ph type="title"/>
          </p:nvPr>
        </p:nvSpPr>
        <p:spPr>
          <a:xfrm>
            <a:off x="609600" y="92076"/>
            <a:ext cx="10972800" cy="1143000"/>
          </a:xfrm>
        </p:spPr>
        <p:txBody>
          <a:bodyPr>
            <a:noAutofit/>
          </a:bodyPr>
          <a:lstStyle/>
          <a:p>
            <a:pPr>
              <a:lnSpc>
                <a:spcPct val="200000"/>
              </a:lnSpc>
            </a:pPr>
            <a:r>
              <a:rPr lang="en-US" dirty="0">
                <a:solidFill>
                  <a:srgbClr val="002060"/>
                </a:solidFill>
              </a:rPr>
              <a:t>Stop parameter</a:t>
            </a:r>
          </a:p>
        </p:txBody>
      </p:sp>
      <p:sp>
        <p:nvSpPr>
          <p:cNvPr id="5" name="Slide Number Placeholder 4">
            <a:extLst>
              <a:ext uri="{FF2B5EF4-FFF2-40B4-BE49-F238E27FC236}">
                <a16:creationId xmlns:a16="http://schemas.microsoft.com/office/drawing/2014/main" id="{B96E0364-4EB4-23BE-F3BE-F460F11AF2D3}"/>
              </a:ext>
            </a:extLst>
          </p:cNvPr>
          <p:cNvSpPr>
            <a:spLocks noGrp="1"/>
          </p:cNvSpPr>
          <p:nvPr>
            <p:ph type="sldNum" sz="quarter" idx="12"/>
          </p:nvPr>
        </p:nvSpPr>
        <p:spPr/>
        <p:txBody>
          <a:bodyPr/>
          <a:lstStyle/>
          <a:p>
            <a:fld id="{B01D9778-10B4-40FB-B4E4-44FA89A86639}" type="slidenum">
              <a:rPr lang="en-US" smtClean="0"/>
              <a:pPr/>
              <a:t>12</a:t>
            </a:fld>
            <a:endParaRPr lang="en-US"/>
          </a:p>
        </p:txBody>
      </p:sp>
      <p:sp>
        <p:nvSpPr>
          <p:cNvPr id="4" name="Title 1">
            <a:extLst>
              <a:ext uri="{FF2B5EF4-FFF2-40B4-BE49-F238E27FC236}">
                <a16:creationId xmlns:a16="http://schemas.microsoft.com/office/drawing/2014/main" id="{66626A7B-A34E-F2D8-BC03-A30F7FE91481}"/>
              </a:ext>
            </a:extLst>
          </p:cNvPr>
          <p:cNvSpPr txBox="1">
            <a:spLocks/>
          </p:cNvSpPr>
          <p:nvPr/>
        </p:nvSpPr>
        <p:spPr>
          <a:xfrm>
            <a:off x="609600" y="274638"/>
            <a:ext cx="10972800" cy="245021"/>
          </a:xfrm>
          <a:prstGeom prst="rect">
            <a:avLst/>
          </a:prstGeom>
        </p:spPr>
        <p:txBody>
          <a:bodyPr vert="horz" lIns="91440" tIns="45720" rIns="91440" bIns="45720" rtlCol="1"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dirty="0">
                <a:solidFill>
                  <a:schemeClr val="bg1">
                    <a:lumMod val="65000"/>
                  </a:schemeClr>
                </a:solidFill>
              </a:rPr>
              <a:t>Intermediate Results</a:t>
            </a:r>
            <a:endParaRPr lang="he-IL" sz="2400" dirty="0">
              <a:solidFill>
                <a:schemeClr val="bg1">
                  <a:lumMod val="65000"/>
                </a:schemeClr>
              </a:solidFill>
            </a:endParaRPr>
          </a:p>
        </p:txBody>
      </p:sp>
      <p:pic>
        <p:nvPicPr>
          <p:cNvPr id="8" name="תמונה 7">
            <a:extLst>
              <a:ext uri="{FF2B5EF4-FFF2-40B4-BE49-F238E27FC236}">
                <a16:creationId xmlns:a16="http://schemas.microsoft.com/office/drawing/2014/main" id="{B982C229-F542-ADFD-5190-BA3ED0F291EE}"/>
              </a:ext>
            </a:extLst>
          </p:cNvPr>
          <p:cNvPicPr>
            <a:picLocks noChangeAspect="1"/>
          </p:cNvPicPr>
          <p:nvPr/>
        </p:nvPicPr>
        <p:blipFill rotWithShape="1">
          <a:blip r:embed="rId3"/>
          <a:srcRect l="6944" r="5556" b="63991"/>
          <a:stretch/>
        </p:blipFill>
        <p:spPr>
          <a:xfrm>
            <a:off x="990600" y="2446338"/>
            <a:ext cx="9601200" cy="1965324"/>
          </a:xfrm>
          <a:prstGeom prst="rect">
            <a:avLst/>
          </a:prstGeom>
        </p:spPr>
      </p:pic>
    </p:spTree>
    <p:extLst>
      <p:ext uri="{BB962C8B-B14F-4D97-AF65-F5344CB8AC3E}">
        <p14:creationId xmlns:p14="http://schemas.microsoft.com/office/powerpoint/2010/main" val="3370810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9930E14-6634-844D-81C8-CC16CB7577C9}"/>
              </a:ext>
            </a:extLst>
          </p:cNvPr>
          <p:cNvSpPr>
            <a:spLocks noGrp="1"/>
          </p:cNvSpPr>
          <p:nvPr>
            <p:ph type="title"/>
          </p:nvPr>
        </p:nvSpPr>
        <p:spPr/>
        <p:txBody>
          <a:bodyPr/>
          <a:lstStyle/>
          <a:p>
            <a:r>
              <a:rPr lang="en-US" dirty="0"/>
              <a:t>Logistic Regression</a:t>
            </a:r>
            <a:endParaRPr lang="he-IL" dirty="0"/>
          </a:p>
        </p:txBody>
      </p:sp>
      <p:sp>
        <p:nvSpPr>
          <p:cNvPr id="3" name="מציין מיקום תוכן 2">
            <a:extLst>
              <a:ext uri="{FF2B5EF4-FFF2-40B4-BE49-F238E27FC236}">
                <a16:creationId xmlns:a16="http://schemas.microsoft.com/office/drawing/2014/main" id="{F09E843C-7DE3-1A28-1C79-00C2DF3CCC05}"/>
              </a:ext>
            </a:extLst>
          </p:cNvPr>
          <p:cNvSpPr>
            <a:spLocks noGrp="1"/>
          </p:cNvSpPr>
          <p:nvPr>
            <p:ph idx="1"/>
          </p:nvPr>
        </p:nvSpPr>
        <p:spPr>
          <a:xfrm>
            <a:off x="609600" y="1600201"/>
            <a:ext cx="7649954" cy="4525963"/>
          </a:xfrm>
        </p:spPr>
        <p:txBody>
          <a:bodyPr>
            <a:normAutofit fontScale="92500" lnSpcReduction="10000"/>
          </a:bodyPr>
          <a:lstStyle/>
          <a:p>
            <a:pPr lvl="0" algn="l" rtl="0">
              <a:lnSpc>
                <a:spcPct val="115000"/>
              </a:lnSpc>
              <a:spcAft>
                <a:spcPts val="800"/>
              </a:spcAft>
            </a:pPr>
            <a:r>
              <a:rPr lang="en-US" sz="2400" kern="100" dirty="0">
                <a:latin typeface="+mj-lt"/>
                <a:cs typeface="Arial" panose="020B0604020202020204" pitchFamily="34" charset="0"/>
              </a:rPr>
              <a:t>We designed Q classification tasks with labels based on questions</a:t>
            </a:r>
          </a:p>
          <a:p>
            <a:pPr marL="342900" lvl="0" indent="-342900" algn="l" rtl="0">
              <a:lnSpc>
                <a:spcPct val="115000"/>
              </a:lnSpc>
              <a:spcAft>
                <a:spcPts val="800"/>
              </a:spcAft>
              <a:buFont typeface="Symbol" panose="05050102010706020507" pitchFamily="18" charset="2"/>
              <a:buChar char=""/>
            </a:pPr>
            <a:r>
              <a:rPr lang="en-US" sz="2400" b="1" kern="100" dirty="0">
                <a:effectLst/>
                <a:latin typeface="+mj-lt"/>
                <a:ea typeface="Aptos" panose="020B0004020202020204" pitchFamily="34" charset="0"/>
                <a:cs typeface="Arial" panose="020B0604020202020204" pitchFamily="34" charset="0"/>
              </a:rPr>
              <a:t>Binary outcome </a:t>
            </a:r>
            <a:r>
              <a:rPr lang="en-US" sz="2400" kern="100" dirty="0">
                <a:effectLst/>
                <a:latin typeface="+mj-lt"/>
                <a:ea typeface="Aptos" panose="020B0004020202020204" pitchFamily="34" charset="0"/>
                <a:cs typeface="Arial" panose="020B0604020202020204" pitchFamily="34" charset="0"/>
              </a:rPr>
              <a:t>– success vs. failure</a:t>
            </a:r>
          </a:p>
          <a:p>
            <a:pPr marL="342900" lvl="0" indent="-342900" algn="l" rtl="0">
              <a:lnSpc>
                <a:spcPct val="115000"/>
              </a:lnSpc>
              <a:spcAft>
                <a:spcPts val="800"/>
              </a:spcAft>
              <a:buFont typeface="Symbol" panose="05050102010706020507" pitchFamily="18" charset="2"/>
              <a:buChar char=""/>
            </a:pPr>
            <a:r>
              <a:rPr lang="en-US" sz="2400" b="1" kern="100" dirty="0">
                <a:effectLst/>
                <a:latin typeface="+mj-lt"/>
                <a:ea typeface="Aptos" panose="020B0004020202020204" pitchFamily="34" charset="0"/>
                <a:cs typeface="Arial" panose="020B0604020202020204" pitchFamily="34" charset="0"/>
              </a:rPr>
              <a:t>Novelty</a:t>
            </a:r>
            <a:r>
              <a:rPr lang="en-US" sz="2400" kern="100" dirty="0">
                <a:effectLst/>
                <a:latin typeface="+mj-lt"/>
                <a:ea typeface="Aptos" panose="020B0004020202020204" pitchFamily="34" charset="0"/>
                <a:cs typeface="Arial" panose="020B0604020202020204" pitchFamily="34" charset="0"/>
              </a:rPr>
              <a:t> – success plain vs. success sucrose and quinine</a:t>
            </a:r>
          </a:p>
          <a:p>
            <a:pPr marL="342900" lvl="0" indent="-342900" algn="l" rtl="0">
              <a:lnSpc>
                <a:spcPct val="115000"/>
              </a:lnSpc>
              <a:spcAft>
                <a:spcPts val="800"/>
              </a:spcAft>
              <a:buFont typeface="Symbol" panose="05050102010706020507" pitchFamily="18" charset="2"/>
              <a:buChar char=""/>
            </a:pPr>
            <a:r>
              <a:rPr lang="en-US" sz="2400" b="1" kern="100" dirty="0">
                <a:effectLst/>
                <a:latin typeface="+mj-lt"/>
                <a:ea typeface="Aptos" panose="020B0004020202020204" pitchFamily="34" charset="0"/>
                <a:cs typeface="Arial" panose="020B0604020202020204" pitchFamily="34" charset="0"/>
              </a:rPr>
              <a:t>Taste</a:t>
            </a:r>
            <a:r>
              <a:rPr lang="en-US" sz="2400" kern="100" dirty="0">
                <a:effectLst/>
                <a:latin typeface="+mj-lt"/>
                <a:ea typeface="Aptos" panose="020B0004020202020204" pitchFamily="34" charset="0"/>
                <a:cs typeface="Arial" panose="020B0604020202020204" pitchFamily="34" charset="0"/>
              </a:rPr>
              <a:t> – success sucrose</a:t>
            </a:r>
            <a:r>
              <a:rPr lang="en-US" sz="2400" kern="100" dirty="0">
                <a:latin typeface="+mj-lt"/>
                <a:ea typeface="Aptos" panose="020B0004020202020204" pitchFamily="34" charset="0"/>
                <a:cs typeface="Arial" panose="020B0604020202020204" pitchFamily="34" charset="0"/>
              </a:rPr>
              <a:t> and plain</a:t>
            </a:r>
            <a:r>
              <a:rPr lang="en-US" sz="2400" kern="100" dirty="0">
                <a:effectLst/>
                <a:latin typeface="+mj-lt"/>
                <a:ea typeface="Aptos" panose="020B0004020202020204" pitchFamily="34" charset="0"/>
                <a:cs typeface="Arial" panose="020B0604020202020204" pitchFamily="34" charset="0"/>
              </a:rPr>
              <a:t> vs. success quinine </a:t>
            </a:r>
          </a:p>
          <a:p>
            <a:pPr marL="342900" lvl="0" indent="-342900" algn="l" rtl="0">
              <a:lnSpc>
                <a:spcPct val="115000"/>
              </a:lnSpc>
              <a:spcAft>
                <a:spcPts val="800"/>
              </a:spcAft>
              <a:buFont typeface="Symbol" panose="05050102010706020507" pitchFamily="18" charset="2"/>
              <a:buChar char=""/>
            </a:pPr>
            <a:r>
              <a:rPr lang="en-US" sz="2400" b="1" kern="100" dirty="0">
                <a:effectLst/>
                <a:latin typeface="+mj-lt"/>
                <a:ea typeface="Aptos" panose="020B0004020202020204" pitchFamily="34" charset="0"/>
                <a:cs typeface="Arial" panose="020B0604020202020204" pitchFamily="34" charset="0"/>
              </a:rPr>
              <a:t>Specific flavors </a:t>
            </a:r>
            <a:r>
              <a:rPr lang="en-US" sz="2400" kern="100" dirty="0">
                <a:effectLst/>
                <a:latin typeface="+mj-lt"/>
                <a:ea typeface="Aptos" panose="020B0004020202020204" pitchFamily="34" charset="0"/>
                <a:cs typeface="Arial" panose="020B0604020202020204" pitchFamily="34" charset="0"/>
              </a:rPr>
              <a:t>– multiclass flavor classification (success only)</a:t>
            </a:r>
          </a:p>
          <a:p>
            <a:pPr marL="342900" lvl="0" indent="-342900" algn="l" rtl="0">
              <a:lnSpc>
                <a:spcPct val="115000"/>
              </a:lnSpc>
              <a:spcAft>
                <a:spcPts val="800"/>
              </a:spcAft>
              <a:buFont typeface="Symbol" panose="05050102010706020507" pitchFamily="18" charset="2"/>
              <a:buChar char=""/>
            </a:pPr>
            <a:endParaRPr lang="en-US" sz="2400" kern="100" dirty="0">
              <a:latin typeface="+mj-lt"/>
              <a:cs typeface="Arial" panose="020B0604020202020204" pitchFamily="34" charset="0"/>
            </a:endParaRPr>
          </a:p>
          <a:p>
            <a:pPr lvl="0" algn="l" rtl="0">
              <a:lnSpc>
                <a:spcPct val="115000"/>
              </a:lnSpc>
              <a:spcAft>
                <a:spcPts val="800"/>
              </a:spcAft>
            </a:pPr>
            <a:r>
              <a:rPr lang="en-US" sz="2400" kern="100" dirty="0">
                <a:latin typeface="+mj-lt"/>
                <a:cs typeface="Arial" panose="020B0604020202020204" pitchFamily="34" charset="0"/>
              </a:rPr>
              <a:t>We applied classification to each component and time window on 10 random train test splits</a:t>
            </a:r>
            <a:endParaRPr lang="en-US" sz="2400" dirty="0">
              <a:latin typeface="+mj-lt"/>
            </a:endParaRPr>
          </a:p>
        </p:txBody>
      </p:sp>
      <p:sp>
        <p:nvSpPr>
          <p:cNvPr id="4" name="מציין מיקום של מספר שקופית 3">
            <a:extLst>
              <a:ext uri="{FF2B5EF4-FFF2-40B4-BE49-F238E27FC236}">
                <a16:creationId xmlns:a16="http://schemas.microsoft.com/office/drawing/2014/main" id="{68AC7F1F-21EA-5A59-09B8-54CDB816894C}"/>
              </a:ext>
            </a:extLst>
          </p:cNvPr>
          <p:cNvSpPr>
            <a:spLocks noGrp="1"/>
          </p:cNvSpPr>
          <p:nvPr>
            <p:ph type="sldNum" sz="quarter" idx="12"/>
          </p:nvPr>
        </p:nvSpPr>
        <p:spPr/>
        <p:txBody>
          <a:bodyPr/>
          <a:lstStyle/>
          <a:p>
            <a:fld id="{B01D9778-10B4-40FB-B4E4-44FA89A86639}" type="slidenum">
              <a:rPr lang="en-US" smtClean="0"/>
              <a:pPr/>
              <a:t>13</a:t>
            </a:fld>
            <a:endParaRPr lang="en-US"/>
          </a:p>
        </p:txBody>
      </p:sp>
      <p:pic>
        <p:nvPicPr>
          <p:cNvPr id="5" name="Picture 2" descr="Logistic Regression Classifier. | Download Scientific Diagram">
            <a:extLst>
              <a:ext uri="{FF2B5EF4-FFF2-40B4-BE49-F238E27FC236}">
                <a16:creationId xmlns:a16="http://schemas.microsoft.com/office/drawing/2014/main" id="{4EDC8FDB-8370-DF9D-59D4-9C8FA05334F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005" r="14576" b="7047"/>
          <a:stretch/>
        </p:blipFill>
        <p:spPr bwMode="auto">
          <a:xfrm rot="5400000">
            <a:off x="10357772" y="242954"/>
            <a:ext cx="864483" cy="139536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Rounded Corners 14">
            <a:extLst>
              <a:ext uri="{FF2B5EF4-FFF2-40B4-BE49-F238E27FC236}">
                <a16:creationId xmlns:a16="http://schemas.microsoft.com/office/drawing/2014/main" id="{DFB0DE1D-378A-D449-8E35-EF5C934323A8}"/>
              </a:ext>
            </a:extLst>
          </p:cNvPr>
          <p:cNvSpPr/>
          <p:nvPr/>
        </p:nvSpPr>
        <p:spPr>
          <a:xfrm>
            <a:off x="9753600" y="196078"/>
            <a:ext cx="1998940" cy="1332277"/>
          </a:xfrm>
          <a:prstGeom prst="round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TextBox 15">
            <a:extLst>
              <a:ext uri="{FF2B5EF4-FFF2-40B4-BE49-F238E27FC236}">
                <a16:creationId xmlns:a16="http://schemas.microsoft.com/office/drawing/2014/main" id="{9E0D7290-6177-D3FA-BA0E-591E5CA5690B}"/>
              </a:ext>
            </a:extLst>
          </p:cNvPr>
          <p:cNvSpPr txBox="1"/>
          <p:nvPr/>
        </p:nvSpPr>
        <p:spPr>
          <a:xfrm>
            <a:off x="9895276" y="208429"/>
            <a:ext cx="1781009" cy="338554"/>
          </a:xfrm>
          <a:prstGeom prst="rect">
            <a:avLst/>
          </a:prstGeom>
          <a:noFill/>
        </p:spPr>
        <p:txBody>
          <a:bodyPr wrap="square" rtlCol="1">
            <a:spAutoFit/>
          </a:bodyPr>
          <a:lstStyle/>
          <a:p>
            <a:r>
              <a:rPr lang="en-US" sz="1600" b="1" dirty="0"/>
              <a:t>Logistic Regression</a:t>
            </a:r>
            <a:endParaRPr lang="he-IL" sz="1600" dirty="0"/>
          </a:p>
        </p:txBody>
      </p:sp>
      <p:pic>
        <p:nvPicPr>
          <p:cNvPr id="8" name="תמונה 7">
            <a:extLst>
              <a:ext uri="{FF2B5EF4-FFF2-40B4-BE49-F238E27FC236}">
                <a16:creationId xmlns:a16="http://schemas.microsoft.com/office/drawing/2014/main" id="{25461C93-D83D-685C-E4EA-E2E17C274DAA}"/>
              </a:ext>
            </a:extLst>
          </p:cNvPr>
          <p:cNvPicPr>
            <a:picLocks noChangeAspect="1"/>
          </p:cNvPicPr>
          <p:nvPr/>
        </p:nvPicPr>
        <p:blipFill>
          <a:blip r:embed="rId4" cstate="print">
            <a:extLst>
              <a:ext uri="{28A0092B-C50C-407E-A947-70E740481C1C}">
                <a14:useLocalDpi xmlns:a14="http://schemas.microsoft.com/office/drawing/2010/main" val="0"/>
              </a:ext>
            </a:extLst>
          </a:blip>
          <a:srcRect r="41714"/>
          <a:stretch/>
        </p:blipFill>
        <p:spPr bwMode="auto">
          <a:xfrm>
            <a:off x="8213836" y="2330571"/>
            <a:ext cx="3756992" cy="2196858"/>
          </a:xfrm>
          <a:prstGeom prst="rect">
            <a:avLst/>
          </a:prstGeom>
          <a:noFill/>
        </p:spPr>
      </p:pic>
      <p:cxnSp>
        <p:nvCxnSpPr>
          <p:cNvPr id="9" name="מחבר ישר 8">
            <a:extLst>
              <a:ext uri="{FF2B5EF4-FFF2-40B4-BE49-F238E27FC236}">
                <a16:creationId xmlns:a16="http://schemas.microsoft.com/office/drawing/2014/main" id="{45A19C29-174D-6DFE-5A63-4540B8DB3CF8}"/>
              </a:ext>
            </a:extLst>
          </p:cNvPr>
          <p:cNvCxnSpPr/>
          <p:nvPr/>
        </p:nvCxnSpPr>
        <p:spPr>
          <a:xfrm>
            <a:off x="8862503" y="3636369"/>
            <a:ext cx="0" cy="428625"/>
          </a:xfrm>
          <a:prstGeom prst="line">
            <a:avLst/>
          </a:prstGeom>
          <a:ln>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מחבר ישר 9">
            <a:extLst>
              <a:ext uri="{FF2B5EF4-FFF2-40B4-BE49-F238E27FC236}">
                <a16:creationId xmlns:a16="http://schemas.microsoft.com/office/drawing/2014/main" id="{6AC17923-E2D2-B058-85D8-2E4557599081}"/>
              </a:ext>
            </a:extLst>
          </p:cNvPr>
          <p:cNvCxnSpPr/>
          <p:nvPr/>
        </p:nvCxnSpPr>
        <p:spPr>
          <a:xfrm>
            <a:off x="9135553" y="3617319"/>
            <a:ext cx="0" cy="428625"/>
          </a:xfrm>
          <a:prstGeom prst="line">
            <a:avLst/>
          </a:prstGeom>
          <a:ln>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מחבר ישר 10">
            <a:extLst>
              <a:ext uri="{FF2B5EF4-FFF2-40B4-BE49-F238E27FC236}">
                <a16:creationId xmlns:a16="http://schemas.microsoft.com/office/drawing/2014/main" id="{C5A2F92C-1A80-CD5D-9D06-EE75AFEF4617}"/>
              </a:ext>
            </a:extLst>
          </p:cNvPr>
          <p:cNvCxnSpPr/>
          <p:nvPr/>
        </p:nvCxnSpPr>
        <p:spPr>
          <a:xfrm flipV="1">
            <a:off x="8862503" y="3617319"/>
            <a:ext cx="273050" cy="19050"/>
          </a:xfrm>
          <a:prstGeom prst="line">
            <a:avLst/>
          </a:prstGeom>
          <a:ln>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מחבר ישר 11">
            <a:extLst>
              <a:ext uri="{FF2B5EF4-FFF2-40B4-BE49-F238E27FC236}">
                <a16:creationId xmlns:a16="http://schemas.microsoft.com/office/drawing/2014/main" id="{341ECB7A-42B6-49B4-6455-5217A8D1DA82}"/>
              </a:ext>
            </a:extLst>
          </p:cNvPr>
          <p:cNvCxnSpPr/>
          <p:nvPr/>
        </p:nvCxnSpPr>
        <p:spPr>
          <a:xfrm flipV="1">
            <a:off x="8862503" y="4045944"/>
            <a:ext cx="273050" cy="19050"/>
          </a:xfrm>
          <a:prstGeom prst="line">
            <a:avLst/>
          </a:prstGeom>
          <a:ln>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13" name="מלבן 12">
            <a:extLst>
              <a:ext uri="{FF2B5EF4-FFF2-40B4-BE49-F238E27FC236}">
                <a16:creationId xmlns:a16="http://schemas.microsoft.com/office/drawing/2014/main" id="{4A847DF8-757A-9D84-AED2-FCE6EE909FBC}"/>
              </a:ext>
            </a:extLst>
          </p:cNvPr>
          <p:cNvSpPr/>
          <p:nvPr/>
        </p:nvSpPr>
        <p:spPr>
          <a:xfrm>
            <a:off x="11466002" y="3959425"/>
            <a:ext cx="45719" cy="45719"/>
          </a:xfrm>
          <a:prstGeom prst="rect">
            <a:avLst/>
          </a:prstGeom>
          <a:noFill/>
          <a:ln>
            <a:solidFill>
              <a:schemeClr val="accent4">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mc:AlternateContent xmlns:mc="http://schemas.openxmlformats.org/markup-compatibility/2006" xmlns:a14="http://schemas.microsoft.com/office/drawing/2010/main">
        <mc:Choice Requires="a14">
          <p:sp>
            <p:nvSpPr>
              <p:cNvPr id="14" name="תיבת טקסט 13">
                <a:extLst>
                  <a:ext uri="{FF2B5EF4-FFF2-40B4-BE49-F238E27FC236}">
                    <a16:creationId xmlns:a16="http://schemas.microsoft.com/office/drawing/2014/main" id="{E8635B26-2212-9CAA-C369-01129ABBDBD0}"/>
                  </a:ext>
                </a:extLst>
              </p:cNvPr>
              <p:cNvSpPr txBox="1"/>
              <p:nvPr/>
            </p:nvSpPr>
            <p:spPr>
              <a:xfrm>
                <a:off x="8259553" y="4455519"/>
                <a:ext cx="3711275" cy="923330"/>
              </a:xfrm>
              <a:prstGeom prst="rect">
                <a:avLst/>
              </a:prstGeom>
              <a:noFill/>
            </p:spPr>
            <p:txBody>
              <a:bodyPr wrap="square">
                <a:spAutoFit/>
              </a:bodyPr>
              <a:lstStyle/>
              <a:p>
                <a:pPr algn="ctr" rtl="0"/>
                <a14:m>
                  <m:oMath xmlns:m="http://schemas.openxmlformats.org/officeDocument/2006/math">
                    <m:r>
                      <a:rPr lang="en-US" sz="1800" b="0" i="1" smtClean="0">
                        <a:solidFill>
                          <a:schemeClr val="tx1"/>
                        </a:solidFill>
                        <a:effectLst/>
                        <a:latin typeface="Cambria Math" panose="02040503050406030204" pitchFamily="18" charset="0"/>
                        <a:ea typeface="Aptos" panose="020B0004020202020204" pitchFamily="34" charset="0"/>
                        <a:cs typeface="David" panose="020E0502060401010101" pitchFamily="34" charset="-79"/>
                      </a:rPr>
                      <m:t>𝐾</m:t>
                    </m:r>
                  </m:oMath>
                </a14:m>
                <a:r>
                  <a:rPr lang="en-US" sz="1800" dirty="0">
                    <a:solidFill>
                      <a:schemeClr val="tx1"/>
                    </a:solidFill>
                    <a:effectLst/>
                    <a:latin typeface="+mj-lt"/>
                    <a:ea typeface="Aptos" panose="020B0004020202020204" pitchFamily="34" charset="0"/>
                  </a:rPr>
                  <a:t>: number of SPCA components</a:t>
                </a:r>
              </a:p>
              <a:p>
                <a:pPr algn="ctr" rtl="0"/>
                <a14:m>
                  <m:oMath xmlns:m="http://schemas.openxmlformats.org/officeDocument/2006/math">
                    <m:r>
                      <a:rPr lang="en-US" sz="1800" b="0" i="1" smtClean="0">
                        <a:solidFill>
                          <a:schemeClr val="tx1"/>
                        </a:solidFill>
                        <a:effectLst/>
                        <a:latin typeface="Cambria Math" panose="02040503050406030204" pitchFamily="18" charset="0"/>
                        <a:ea typeface="Aptos" panose="020B0004020202020204" pitchFamily="34" charset="0"/>
                        <a:cs typeface="David" panose="020E0502060401010101" pitchFamily="34" charset="-79"/>
                      </a:rPr>
                      <m:t>𝑊</m:t>
                    </m:r>
                    <m:r>
                      <a:rPr lang="en-US" sz="1800" b="0" i="0" smtClean="0">
                        <a:solidFill>
                          <a:schemeClr val="tx1"/>
                        </a:solidFill>
                        <a:effectLst/>
                        <a:latin typeface="Cambria Math" panose="02040503050406030204" pitchFamily="18" charset="0"/>
                        <a:ea typeface="Aptos" panose="020B0004020202020204" pitchFamily="34" charset="0"/>
                        <a:cs typeface="David" panose="020E0502060401010101" pitchFamily="34" charset="-79"/>
                      </a:rPr>
                      <m:t>: </m:t>
                    </m:r>
                  </m:oMath>
                </a14:m>
                <a:r>
                  <a:rPr lang="en-US" sz="1800" dirty="0">
                    <a:solidFill>
                      <a:schemeClr val="tx1"/>
                    </a:solidFill>
                    <a:effectLst/>
                    <a:latin typeface="+mj-lt"/>
                    <a:ea typeface="Aptos" panose="020B0004020202020204" pitchFamily="34" charset="0"/>
                  </a:rPr>
                  <a:t>number of time windows</a:t>
                </a:r>
              </a:p>
              <a:p>
                <a:pPr algn="ctr" rtl="0"/>
                <a14:m>
                  <m:oMath xmlns:m="http://schemas.openxmlformats.org/officeDocument/2006/math">
                    <m:r>
                      <a:rPr lang="en-US" sz="1800" b="0" i="1" smtClean="0">
                        <a:solidFill>
                          <a:schemeClr val="tx1"/>
                        </a:solidFill>
                        <a:effectLst/>
                        <a:latin typeface="Cambria Math" panose="02040503050406030204" pitchFamily="18" charset="0"/>
                        <a:ea typeface="Aptos" panose="020B0004020202020204" pitchFamily="34" charset="0"/>
                        <a:cs typeface="David" panose="020E0502060401010101" pitchFamily="34" charset="-79"/>
                      </a:rPr>
                      <m:t>𝑄</m:t>
                    </m:r>
                  </m:oMath>
                </a14:m>
                <a:r>
                  <a:rPr lang="en-US" sz="1800" dirty="0">
                    <a:solidFill>
                      <a:schemeClr val="tx1"/>
                    </a:solidFill>
                    <a:effectLst/>
                    <a:latin typeface="+mj-lt"/>
                    <a:ea typeface="Aptos" panose="020B0004020202020204" pitchFamily="34" charset="0"/>
                  </a:rPr>
                  <a:t>: number of questions</a:t>
                </a:r>
                <a:endParaRPr lang="en-US" dirty="0">
                  <a:solidFill>
                    <a:schemeClr val="tx1"/>
                  </a:solidFill>
                  <a:latin typeface="+mj-lt"/>
                </a:endParaRPr>
              </a:p>
            </p:txBody>
          </p:sp>
        </mc:Choice>
        <mc:Fallback xmlns="">
          <p:sp>
            <p:nvSpPr>
              <p:cNvPr id="14" name="תיבת טקסט 13">
                <a:extLst>
                  <a:ext uri="{FF2B5EF4-FFF2-40B4-BE49-F238E27FC236}">
                    <a16:creationId xmlns:a16="http://schemas.microsoft.com/office/drawing/2014/main" id="{E8635B26-2212-9CAA-C369-01129ABBDBD0}"/>
                  </a:ext>
                </a:extLst>
              </p:cNvPr>
              <p:cNvSpPr txBox="1">
                <a:spLocks noRot="1" noChangeAspect="1" noMove="1" noResize="1" noEditPoints="1" noAdjustHandles="1" noChangeArrowheads="1" noChangeShapeType="1" noTextEdit="1"/>
              </p:cNvSpPr>
              <p:nvPr/>
            </p:nvSpPr>
            <p:spPr>
              <a:xfrm>
                <a:off x="8259553" y="4455519"/>
                <a:ext cx="3711275" cy="923330"/>
              </a:xfrm>
              <a:prstGeom prst="rect">
                <a:avLst/>
              </a:prstGeom>
              <a:blipFill>
                <a:blip r:embed="rId5"/>
                <a:stretch>
                  <a:fillRect t="-3974" b="-9934"/>
                </a:stretch>
              </a:blipFill>
            </p:spPr>
            <p:txBody>
              <a:bodyPr/>
              <a:lstStyle/>
              <a:p>
                <a:r>
                  <a:rPr lang="he-IL">
                    <a:noFill/>
                  </a:rPr>
                  <a:t> </a:t>
                </a:r>
              </a:p>
            </p:txBody>
          </p:sp>
        </mc:Fallback>
      </mc:AlternateContent>
    </p:spTree>
    <p:extLst>
      <p:ext uri="{BB962C8B-B14F-4D97-AF65-F5344CB8AC3E}">
        <p14:creationId xmlns:p14="http://schemas.microsoft.com/office/powerpoint/2010/main" val="2348229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2AFE92C-9723-1718-A79D-F166CA8206C0}"/>
              </a:ext>
            </a:extLst>
          </p:cNvPr>
          <p:cNvSpPr>
            <a:spLocks noGrp="1"/>
          </p:cNvSpPr>
          <p:nvPr>
            <p:ph type="title"/>
          </p:nvPr>
        </p:nvSpPr>
        <p:spPr/>
        <p:txBody>
          <a:bodyPr/>
          <a:lstStyle/>
          <a:p>
            <a:r>
              <a:rPr lang="en-US" dirty="0"/>
              <a:t>Permutation testing</a:t>
            </a:r>
            <a:endParaRPr lang="he-IL" dirty="0"/>
          </a:p>
        </p:txBody>
      </p:sp>
      <p:sp>
        <p:nvSpPr>
          <p:cNvPr id="4" name="מציין מיקום של מספר שקופית 3">
            <a:extLst>
              <a:ext uri="{FF2B5EF4-FFF2-40B4-BE49-F238E27FC236}">
                <a16:creationId xmlns:a16="http://schemas.microsoft.com/office/drawing/2014/main" id="{3FBA0204-92EC-77D7-9C06-8611325E0ED1}"/>
              </a:ext>
            </a:extLst>
          </p:cNvPr>
          <p:cNvSpPr>
            <a:spLocks noGrp="1"/>
          </p:cNvSpPr>
          <p:nvPr>
            <p:ph type="sldNum" sz="quarter" idx="12"/>
          </p:nvPr>
        </p:nvSpPr>
        <p:spPr/>
        <p:txBody>
          <a:bodyPr/>
          <a:lstStyle/>
          <a:p>
            <a:fld id="{B01D9778-10B4-40FB-B4E4-44FA89A86639}" type="slidenum">
              <a:rPr lang="en-US" smtClean="0"/>
              <a:pPr/>
              <a:t>14</a:t>
            </a:fld>
            <a:endParaRPr lang="en-US"/>
          </a:p>
        </p:txBody>
      </p:sp>
      <p:sp>
        <p:nvSpPr>
          <p:cNvPr id="6" name="Rectangle: Rounded Corners 51">
            <a:extLst>
              <a:ext uri="{FF2B5EF4-FFF2-40B4-BE49-F238E27FC236}">
                <a16:creationId xmlns:a16="http://schemas.microsoft.com/office/drawing/2014/main" id="{AE8D8F18-DB24-7CD1-6A0D-AE6B64AF69E8}"/>
              </a:ext>
            </a:extLst>
          </p:cNvPr>
          <p:cNvSpPr/>
          <p:nvPr/>
        </p:nvSpPr>
        <p:spPr>
          <a:xfrm>
            <a:off x="9372600" y="202792"/>
            <a:ext cx="1998940" cy="1332277"/>
          </a:xfrm>
          <a:prstGeom prst="round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TextBox 71">
            <a:extLst>
              <a:ext uri="{FF2B5EF4-FFF2-40B4-BE49-F238E27FC236}">
                <a16:creationId xmlns:a16="http://schemas.microsoft.com/office/drawing/2014/main" id="{875590E4-A98E-9ED8-4C12-0AF16C84C3EE}"/>
              </a:ext>
            </a:extLst>
          </p:cNvPr>
          <p:cNvSpPr txBox="1"/>
          <p:nvPr/>
        </p:nvSpPr>
        <p:spPr>
          <a:xfrm>
            <a:off x="9410140" y="204222"/>
            <a:ext cx="1998940" cy="338554"/>
          </a:xfrm>
          <a:prstGeom prst="rect">
            <a:avLst/>
          </a:prstGeom>
          <a:noFill/>
        </p:spPr>
        <p:txBody>
          <a:bodyPr wrap="square" rtlCol="1">
            <a:spAutoFit/>
          </a:bodyPr>
          <a:lstStyle/>
          <a:p>
            <a:r>
              <a:rPr lang="en-US" sz="1600" b="1" dirty="0"/>
              <a:t>Permutation testing</a:t>
            </a:r>
            <a:endParaRPr lang="he-IL" sz="1600" dirty="0"/>
          </a:p>
        </p:txBody>
      </p:sp>
      <p:sp>
        <p:nvSpPr>
          <p:cNvPr id="8" name="אליפסה 7">
            <a:extLst>
              <a:ext uri="{FF2B5EF4-FFF2-40B4-BE49-F238E27FC236}">
                <a16:creationId xmlns:a16="http://schemas.microsoft.com/office/drawing/2014/main" id="{61A5B2B9-2043-5912-554D-EC374EE5C7AC}"/>
              </a:ext>
            </a:extLst>
          </p:cNvPr>
          <p:cNvSpPr/>
          <p:nvPr/>
        </p:nvSpPr>
        <p:spPr>
          <a:xfrm>
            <a:off x="10091114" y="507395"/>
            <a:ext cx="133859" cy="132050"/>
          </a:xfrm>
          <a:prstGeom prst="ellipse">
            <a:avLst/>
          </a:prstGeom>
          <a:solidFill>
            <a:srgbClr val="00B0F0"/>
          </a:solidFill>
          <a:ln>
            <a:solidFill>
              <a:srgbClr val="0070C0"/>
            </a:solidFill>
          </a:ln>
        </p:spPr>
        <p:style>
          <a:lnRef idx="2">
            <a:schemeClr val="accent2">
              <a:shade val="15000"/>
            </a:schemeClr>
          </a:lnRef>
          <a:fillRef idx="1">
            <a:schemeClr val="accent2"/>
          </a:fillRef>
          <a:effectRef idx="0">
            <a:schemeClr val="accent2"/>
          </a:effectRef>
          <a:fontRef idx="minor">
            <a:schemeClr val="lt1"/>
          </a:fontRef>
        </p:style>
        <p:txBody>
          <a:bodyPr rtlCol="1" anchor="ctr"/>
          <a:lstStyle/>
          <a:p>
            <a:pPr algn="ctr"/>
            <a:endParaRPr lang="he-IL"/>
          </a:p>
        </p:txBody>
      </p:sp>
      <p:sp>
        <p:nvSpPr>
          <p:cNvPr id="9" name="אליפסה 8">
            <a:extLst>
              <a:ext uri="{FF2B5EF4-FFF2-40B4-BE49-F238E27FC236}">
                <a16:creationId xmlns:a16="http://schemas.microsoft.com/office/drawing/2014/main" id="{D81F5DD3-F89B-4FDF-1B88-9ECFE7247BEE}"/>
              </a:ext>
            </a:extLst>
          </p:cNvPr>
          <p:cNvSpPr/>
          <p:nvPr/>
        </p:nvSpPr>
        <p:spPr>
          <a:xfrm>
            <a:off x="10275751" y="506768"/>
            <a:ext cx="133859" cy="132050"/>
          </a:xfrm>
          <a:prstGeom prst="ellipse">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 name="אליפסה 9">
            <a:extLst>
              <a:ext uri="{FF2B5EF4-FFF2-40B4-BE49-F238E27FC236}">
                <a16:creationId xmlns:a16="http://schemas.microsoft.com/office/drawing/2014/main" id="{AE4CA7D2-2977-C3FA-7EE6-0CAFC73D7911}"/>
              </a:ext>
            </a:extLst>
          </p:cNvPr>
          <p:cNvSpPr/>
          <p:nvPr/>
        </p:nvSpPr>
        <p:spPr>
          <a:xfrm>
            <a:off x="10454948" y="506768"/>
            <a:ext cx="133859" cy="132050"/>
          </a:xfrm>
          <a:prstGeom prst="ellipse">
            <a:avLst/>
          </a:prstGeom>
          <a:solidFill>
            <a:srgbClr val="FF5BFA"/>
          </a:solidFill>
          <a:ln>
            <a:solidFill>
              <a:srgbClr val="82007F"/>
            </a:solidFill>
          </a:ln>
        </p:spPr>
        <p:style>
          <a:lnRef idx="2">
            <a:schemeClr val="accent6">
              <a:shade val="15000"/>
            </a:schemeClr>
          </a:lnRef>
          <a:fillRef idx="1">
            <a:schemeClr val="accent6"/>
          </a:fillRef>
          <a:effectRef idx="0">
            <a:schemeClr val="accent6"/>
          </a:effectRef>
          <a:fontRef idx="minor">
            <a:schemeClr val="lt1"/>
          </a:fontRef>
        </p:style>
        <p:txBody>
          <a:bodyPr rtlCol="1" anchor="ctr"/>
          <a:lstStyle/>
          <a:p>
            <a:pPr algn="ctr"/>
            <a:endParaRPr lang="he-IL"/>
          </a:p>
        </p:txBody>
      </p:sp>
      <p:sp>
        <p:nvSpPr>
          <p:cNvPr id="11" name="אליפסה 10">
            <a:extLst>
              <a:ext uri="{FF2B5EF4-FFF2-40B4-BE49-F238E27FC236}">
                <a16:creationId xmlns:a16="http://schemas.microsoft.com/office/drawing/2014/main" id="{97094BEC-635D-A7AD-E5ED-07F79A1C9BFD}"/>
              </a:ext>
            </a:extLst>
          </p:cNvPr>
          <p:cNvSpPr/>
          <p:nvPr/>
        </p:nvSpPr>
        <p:spPr>
          <a:xfrm>
            <a:off x="10091114" y="695410"/>
            <a:ext cx="133859" cy="132050"/>
          </a:xfrm>
          <a:prstGeom prst="ellipse">
            <a:avLst/>
          </a:prstGeom>
          <a:solidFill>
            <a:srgbClr val="00B0F0"/>
          </a:solidFill>
          <a:ln>
            <a:solidFill>
              <a:srgbClr val="0070C0"/>
            </a:solidFill>
          </a:ln>
        </p:spPr>
        <p:style>
          <a:lnRef idx="2">
            <a:schemeClr val="accent2">
              <a:shade val="15000"/>
            </a:schemeClr>
          </a:lnRef>
          <a:fillRef idx="1">
            <a:schemeClr val="accent2"/>
          </a:fillRef>
          <a:effectRef idx="0">
            <a:schemeClr val="accent2"/>
          </a:effectRef>
          <a:fontRef idx="minor">
            <a:schemeClr val="lt1"/>
          </a:fontRef>
        </p:style>
        <p:txBody>
          <a:bodyPr rtlCol="1" anchor="ctr"/>
          <a:lstStyle/>
          <a:p>
            <a:pPr algn="ctr"/>
            <a:endParaRPr lang="he-IL"/>
          </a:p>
        </p:txBody>
      </p:sp>
      <p:sp>
        <p:nvSpPr>
          <p:cNvPr id="12" name="אליפסה 11">
            <a:extLst>
              <a:ext uri="{FF2B5EF4-FFF2-40B4-BE49-F238E27FC236}">
                <a16:creationId xmlns:a16="http://schemas.microsoft.com/office/drawing/2014/main" id="{4F1A4D4B-48BE-F763-50CE-F44A460CF0D6}"/>
              </a:ext>
            </a:extLst>
          </p:cNvPr>
          <p:cNvSpPr/>
          <p:nvPr/>
        </p:nvSpPr>
        <p:spPr>
          <a:xfrm>
            <a:off x="10275751" y="694783"/>
            <a:ext cx="133859" cy="132050"/>
          </a:xfrm>
          <a:prstGeom prst="ellipse">
            <a:avLst/>
          </a:prstGeom>
          <a:solidFill>
            <a:srgbClr val="FF5BFA"/>
          </a:solidFill>
          <a:ln>
            <a:solidFill>
              <a:srgbClr val="82007F"/>
            </a:solidFill>
          </a:ln>
        </p:spPr>
        <p:style>
          <a:lnRef idx="2">
            <a:schemeClr val="accent6">
              <a:shade val="15000"/>
            </a:schemeClr>
          </a:lnRef>
          <a:fillRef idx="1">
            <a:schemeClr val="accent6"/>
          </a:fillRef>
          <a:effectRef idx="0">
            <a:schemeClr val="accent6"/>
          </a:effectRef>
          <a:fontRef idx="minor">
            <a:schemeClr val="lt1"/>
          </a:fontRef>
        </p:style>
        <p:txBody>
          <a:bodyPr rtlCol="1" anchor="ctr"/>
          <a:lstStyle/>
          <a:p>
            <a:pPr algn="ctr"/>
            <a:endParaRPr lang="he-IL"/>
          </a:p>
        </p:txBody>
      </p:sp>
      <p:sp>
        <p:nvSpPr>
          <p:cNvPr id="13" name="אליפסה 12">
            <a:extLst>
              <a:ext uri="{FF2B5EF4-FFF2-40B4-BE49-F238E27FC236}">
                <a16:creationId xmlns:a16="http://schemas.microsoft.com/office/drawing/2014/main" id="{B651D0F0-6299-D08D-21BF-DCB4A1EFA05B}"/>
              </a:ext>
            </a:extLst>
          </p:cNvPr>
          <p:cNvSpPr/>
          <p:nvPr/>
        </p:nvSpPr>
        <p:spPr>
          <a:xfrm>
            <a:off x="10454948" y="694783"/>
            <a:ext cx="133859" cy="132050"/>
          </a:xfrm>
          <a:prstGeom prst="ellipse">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4" name="אליפסה 13">
            <a:extLst>
              <a:ext uri="{FF2B5EF4-FFF2-40B4-BE49-F238E27FC236}">
                <a16:creationId xmlns:a16="http://schemas.microsoft.com/office/drawing/2014/main" id="{FDAE0A55-6559-71DF-1EA8-C19F9D374212}"/>
              </a:ext>
            </a:extLst>
          </p:cNvPr>
          <p:cNvSpPr/>
          <p:nvPr/>
        </p:nvSpPr>
        <p:spPr>
          <a:xfrm>
            <a:off x="10091114" y="883425"/>
            <a:ext cx="133859" cy="132050"/>
          </a:xfrm>
          <a:prstGeom prst="ellipse">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אליפסה 14">
            <a:extLst>
              <a:ext uri="{FF2B5EF4-FFF2-40B4-BE49-F238E27FC236}">
                <a16:creationId xmlns:a16="http://schemas.microsoft.com/office/drawing/2014/main" id="{32B1769B-54BE-6191-EEA1-8AF6C5B9BC92}"/>
              </a:ext>
            </a:extLst>
          </p:cNvPr>
          <p:cNvSpPr/>
          <p:nvPr/>
        </p:nvSpPr>
        <p:spPr>
          <a:xfrm>
            <a:off x="10275751" y="882798"/>
            <a:ext cx="133859" cy="132050"/>
          </a:xfrm>
          <a:prstGeom prst="ellipse">
            <a:avLst/>
          </a:prstGeom>
          <a:solidFill>
            <a:srgbClr val="00B0F0"/>
          </a:solidFill>
          <a:ln>
            <a:solidFill>
              <a:srgbClr val="0070C0"/>
            </a:solidFill>
          </a:ln>
        </p:spPr>
        <p:style>
          <a:lnRef idx="2">
            <a:schemeClr val="accent2">
              <a:shade val="15000"/>
            </a:schemeClr>
          </a:lnRef>
          <a:fillRef idx="1">
            <a:schemeClr val="accent2"/>
          </a:fillRef>
          <a:effectRef idx="0">
            <a:schemeClr val="accent2"/>
          </a:effectRef>
          <a:fontRef idx="minor">
            <a:schemeClr val="lt1"/>
          </a:fontRef>
        </p:style>
        <p:txBody>
          <a:bodyPr rtlCol="1" anchor="ctr"/>
          <a:lstStyle/>
          <a:p>
            <a:pPr algn="ctr"/>
            <a:endParaRPr lang="he-IL"/>
          </a:p>
        </p:txBody>
      </p:sp>
      <p:sp>
        <p:nvSpPr>
          <p:cNvPr id="16" name="אליפסה 15">
            <a:extLst>
              <a:ext uri="{FF2B5EF4-FFF2-40B4-BE49-F238E27FC236}">
                <a16:creationId xmlns:a16="http://schemas.microsoft.com/office/drawing/2014/main" id="{44892CE4-2250-B920-C5E5-E004E3B06243}"/>
              </a:ext>
            </a:extLst>
          </p:cNvPr>
          <p:cNvSpPr/>
          <p:nvPr/>
        </p:nvSpPr>
        <p:spPr>
          <a:xfrm>
            <a:off x="10454948" y="882798"/>
            <a:ext cx="133859" cy="132050"/>
          </a:xfrm>
          <a:prstGeom prst="ellipse">
            <a:avLst/>
          </a:prstGeom>
          <a:solidFill>
            <a:srgbClr val="FF5BFA"/>
          </a:solidFill>
          <a:ln>
            <a:solidFill>
              <a:srgbClr val="82007F"/>
            </a:solidFill>
          </a:ln>
        </p:spPr>
        <p:style>
          <a:lnRef idx="2">
            <a:schemeClr val="accent6">
              <a:shade val="15000"/>
            </a:schemeClr>
          </a:lnRef>
          <a:fillRef idx="1">
            <a:schemeClr val="accent6"/>
          </a:fillRef>
          <a:effectRef idx="0">
            <a:schemeClr val="accent6"/>
          </a:effectRef>
          <a:fontRef idx="minor">
            <a:schemeClr val="lt1"/>
          </a:fontRef>
        </p:style>
        <p:txBody>
          <a:bodyPr rtlCol="1" anchor="ctr"/>
          <a:lstStyle/>
          <a:p>
            <a:pPr algn="ctr"/>
            <a:endParaRPr lang="he-IL"/>
          </a:p>
        </p:txBody>
      </p:sp>
      <p:sp>
        <p:nvSpPr>
          <p:cNvPr id="17" name="אליפסה 16">
            <a:extLst>
              <a:ext uri="{FF2B5EF4-FFF2-40B4-BE49-F238E27FC236}">
                <a16:creationId xmlns:a16="http://schemas.microsoft.com/office/drawing/2014/main" id="{A895BF54-0879-DF33-F569-60076EEE44EE}"/>
              </a:ext>
            </a:extLst>
          </p:cNvPr>
          <p:cNvSpPr/>
          <p:nvPr/>
        </p:nvSpPr>
        <p:spPr>
          <a:xfrm>
            <a:off x="10091114" y="1070008"/>
            <a:ext cx="133859" cy="132050"/>
          </a:xfrm>
          <a:prstGeom prst="ellipse">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8" name="אליפסה 17">
            <a:extLst>
              <a:ext uri="{FF2B5EF4-FFF2-40B4-BE49-F238E27FC236}">
                <a16:creationId xmlns:a16="http://schemas.microsoft.com/office/drawing/2014/main" id="{C78F2D69-9526-A574-2B88-4B6E44F88F7F}"/>
              </a:ext>
            </a:extLst>
          </p:cNvPr>
          <p:cNvSpPr/>
          <p:nvPr/>
        </p:nvSpPr>
        <p:spPr>
          <a:xfrm>
            <a:off x="10275751" y="1069381"/>
            <a:ext cx="133859" cy="132050"/>
          </a:xfrm>
          <a:prstGeom prst="ellipse">
            <a:avLst/>
          </a:prstGeom>
          <a:solidFill>
            <a:srgbClr val="FF5BFA"/>
          </a:solidFill>
          <a:ln>
            <a:solidFill>
              <a:srgbClr val="82007F"/>
            </a:solidFill>
          </a:ln>
        </p:spPr>
        <p:style>
          <a:lnRef idx="2">
            <a:schemeClr val="accent6">
              <a:shade val="15000"/>
            </a:schemeClr>
          </a:lnRef>
          <a:fillRef idx="1">
            <a:schemeClr val="accent6"/>
          </a:fillRef>
          <a:effectRef idx="0">
            <a:schemeClr val="accent6"/>
          </a:effectRef>
          <a:fontRef idx="minor">
            <a:schemeClr val="lt1"/>
          </a:fontRef>
        </p:style>
        <p:txBody>
          <a:bodyPr rtlCol="1" anchor="ctr"/>
          <a:lstStyle/>
          <a:p>
            <a:pPr algn="ctr"/>
            <a:endParaRPr lang="he-IL"/>
          </a:p>
        </p:txBody>
      </p:sp>
      <p:sp>
        <p:nvSpPr>
          <p:cNvPr id="19" name="אליפסה 18">
            <a:extLst>
              <a:ext uri="{FF2B5EF4-FFF2-40B4-BE49-F238E27FC236}">
                <a16:creationId xmlns:a16="http://schemas.microsoft.com/office/drawing/2014/main" id="{D4B59987-6D1E-C417-6F65-2DC5AA88CC40}"/>
              </a:ext>
            </a:extLst>
          </p:cNvPr>
          <p:cNvSpPr/>
          <p:nvPr/>
        </p:nvSpPr>
        <p:spPr>
          <a:xfrm>
            <a:off x="10454948" y="1069381"/>
            <a:ext cx="133859" cy="132050"/>
          </a:xfrm>
          <a:prstGeom prst="ellipse">
            <a:avLst/>
          </a:prstGeom>
          <a:solidFill>
            <a:srgbClr val="00B0F0"/>
          </a:solidFill>
          <a:ln>
            <a:solidFill>
              <a:srgbClr val="0070C0"/>
            </a:solidFill>
          </a:ln>
        </p:spPr>
        <p:style>
          <a:lnRef idx="2">
            <a:schemeClr val="accent2">
              <a:shade val="15000"/>
            </a:schemeClr>
          </a:lnRef>
          <a:fillRef idx="1">
            <a:schemeClr val="accent2"/>
          </a:fillRef>
          <a:effectRef idx="0">
            <a:schemeClr val="accent2"/>
          </a:effectRef>
          <a:fontRef idx="minor">
            <a:schemeClr val="lt1"/>
          </a:fontRef>
        </p:style>
        <p:txBody>
          <a:bodyPr rtlCol="1" anchor="ctr"/>
          <a:lstStyle/>
          <a:p>
            <a:pPr algn="ctr"/>
            <a:endParaRPr lang="he-IL"/>
          </a:p>
        </p:txBody>
      </p:sp>
      <p:sp>
        <p:nvSpPr>
          <p:cNvPr id="20" name="אליפסה 19">
            <a:extLst>
              <a:ext uri="{FF2B5EF4-FFF2-40B4-BE49-F238E27FC236}">
                <a16:creationId xmlns:a16="http://schemas.microsoft.com/office/drawing/2014/main" id="{884A4344-9CA8-7588-8758-E62EF92910B9}"/>
              </a:ext>
            </a:extLst>
          </p:cNvPr>
          <p:cNvSpPr/>
          <p:nvPr/>
        </p:nvSpPr>
        <p:spPr>
          <a:xfrm>
            <a:off x="10091114" y="1255964"/>
            <a:ext cx="133859" cy="132050"/>
          </a:xfrm>
          <a:prstGeom prst="ellipse">
            <a:avLst/>
          </a:prstGeom>
          <a:solidFill>
            <a:srgbClr val="FF5BFA"/>
          </a:solidFill>
          <a:ln>
            <a:solidFill>
              <a:srgbClr val="82007F"/>
            </a:solidFill>
          </a:ln>
        </p:spPr>
        <p:style>
          <a:lnRef idx="2">
            <a:schemeClr val="accent6">
              <a:shade val="15000"/>
            </a:schemeClr>
          </a:lnRef>
          <a:fillRef idx="1">
            <a:schemeClr val="accent6"/>
          </a:fillRef>
          <a:effectRef idx="0">
            <a:schemeClr val="accent6"/>
          </a:effectRef>
          <a:fontRef idx="minor">
            <a:schemeClr val="lt1"/>
          </a:fontRef>
        </p:style>
        <p:txBody>
          <a:bodyPr rtlCol="1" anchor="ctr"/>
          <a:lstStyle/>
          <a:p>
            <a:pPr algn="ctr"/>
            <a:endParaRPr lang="he-IL"/>
          </a:p>
        </p:txBody>
      </p:sp>
      <p:sp>
        <p:nvSpPr>
          <p:cNvPr id="21" name="אליפסה 20">
            <a:extLst>
              <a:ext uri="{FF2B5EF4-FFF2-40B4-BE49-F238E27FC236}">
                <a16:creationId xmlns:a16="http://schemas.microsoft.com/office/drawing/2014/main" id="{2E295D5F-3EB6-2BFC-0686-30B68B074101}"/>
              </a:ext>
            </a:extLst>
          </p:cNvPr>
          <p:cNvSpPr/>
          <p:nvPr/>
        </p:nvSpPr>
        <p:spPr>
          <a:xfrm>
            <a:off x="10275751" y="1255337"/>
            <a:ext cx="133859" cy="132050"/>
          </a:xfrm>
          <a:prstGeom prst="ellipse">
            <a:avLst/>
          </a:prstGeom>
          <a:solidFill>
            <a:srgbClr val="00B0F0"/>
          </a:solidFill>
          <a:ln>
            <a:solidFill>
              <a:srgbClr val="0070C0"/>
            </a:solidFill>
          </a:ln>
        </p:spPr>
        <p:style>
          <a:lnRef idx="2">
            <a:schemeClr val="accent2">
              <a:shade val="15000"/>
            </a:schemeClr>
          </a:lnRef>
          <a:fillRef idx="1">
            <a:schemeClr val="accent2"/>
          </a:fillRef>
          <a:effectRef idx="0">
            <a:schemeClr val="accent2"/>
          </a:effectRef>
          <a:fontRef idx="minor">
            <a:schemeClr val="lt1"/>
          </a:fontRef>
        </p:style>
        <p:txBody>
          <a:bodyPr rtlCol="1" anchor="ctr"/>
          <a:lstStyle/>
          <a:p>
            <a:pPr algn="ctr"/>
            <a:endParaRPr lang="he-IL"/>
          </a:p>
        </p:txBody>
      </p:sp>
      <p:sp>
        <p:nvSpPr>
          <p:cNvPr id="22" name="אליפסה 21">
            <a:extLst>
              <a:ext uri="{FF2B5EF4-FFF2-40B4-BE49-F238E27FC236}">
                <a16:creationId xmlns:a16="http://schemas.microsoft.com/office/drawing/2014/main" id="{0FE4CC02-0518-F415-5238-A8FE3DF22FC0}"/>
              </a:ext>
            </a:extLst>
          </p:cNvPr>
          <p:cNvSpPr/>
          <p:nvPr/>
        </p:nvSpPr>
        <p:spPr>
          <a:xfrm>
            <a:off x="10454948" y="1255337"/>
            <a:ext cx="133859" cy="132050"/>
          </a:xfrm>
          <a:prstGeom prst="ellipse">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grpSp>
        <p:nvGrpSpPr>
          <p:cNvPr id="23" name="Group 3">
            <a:extLst>
              <a:ext uri="{FF2B5EF4-FFF2-40B4-BE49-F238E27FC236}">
                <a16:creationId xmlns:a16="http://schemas.microsoft.com/office/drawing/2014/main" id="{C2025AA6-6F0D-DFC9-3ED6-9DB0285345EA}"/>
              </a:ext>
            </a:extLst>
          </p:cNvPr>
          <p:cNvGrpSpPr/>
          <p:nvPr/>
        </p:nvGrpSpPr>
        <p:grpSpPr>
          <a:xfrm>
            <a:off x="1066800" y="2286000"/>
            <a:ext cx="7344189" cy="1447800"/>
            <a:chOff x="1156671" y="796018"/>
            <a:chExt cx="7154496" cy="1332964"/>
          </a:xfrm>
        </p:grpSpPr>
        <p:pic>
          <p:nvPicPr>
            <p:cNvPr id="24" name="Picture 2" descr="Logistic Regression Classifier. | Download Scientific Diagram">
              <a:extLst>
                <a:ext uri="{FF2B5EF4-FFF2-40B4-BE49-F238E27FC236}">
                  <a16:creationId xmlns:a16="http://schemas.microsoft.com/office/drawing/2014/main" id="{ED91C549-4C92-81E6-22B6-40DB7C2A4C6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005" r="14576" b="7047"/>
            <a:stretch/>
          </p:blipFill>
          <p:spPr bwMode="auto">
            <a:xfrm rot="5400000">
              <a:off x="6904207" y="842894"/>
              <a:ext cx="864483" cy="1395362"/>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Rounded Corners 9">
              <a:extLst>
                <a:ext uri="{FF2B5EF4-FFF2-40B4-BE49-F238E27FC236}">
                  <a16:creationId xmlns:a16="http://schemas.microsoft.com/office/drawing/2014/main" id="{DFEAD251-D252-EFBF-B6DA-D71B92485A26}"/>
                </a:ext>
              </a:extLst>
            </p:cNvPr>
            <p:cNvSpPr/>
            <p:nvPr/>
          </p:nvSpPr>
          <p:spPr>
            <a:xfrm>
              <a:off x="1156671" y="796705"/>
              <a:ext cx="1998940" cy="1332277"/>
            </a:xfrm>
            <a:prstGeom prst="round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6" name="Rectangle: Rounded Corners 10">
              <a:extLst>
                <a:ext uri="{FF2B5EF4-FFF2-40B4-BE49-F238E27FC236}">
                  <a16:creationId xmlns:a16="http://schemas.microsoft.com/office/drawing/2014/main" id="{AA4F8D68-349E-E56E-A183-FA7C8B2C1D89}"/>
                </a:ext>
              </a:extLst>
            </p:cNvPr>
            <p:cNvSpPr/>
            <p:nvPr/>
          </p:nvSpPr>
          <p:spPr>
            <a:xfrm>
              <a:off x="3746641" y="796705"/>
              <a:ext cx="1998940" cy="1332277"/>
            </a:xfrm>
            <a:prstGeom prst="round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7" name="TextBox 11">
              <a:extLst>
                <a:ext uri="{FF2B5EF4-FFF2-40B4-BE49-F238E27FC236}">
                  <a16:creationId xmlns:a16="http://schemas.microsoft.com/office/drawing/2014/main" id="{BA7939E3-CE03-16D2-7997-5C9B09BFA44F}"/>
                </a:ext>
              </a:extLst>
            </p:cNvPr>
            <p:cNvSpPr txBox="1"/>
            <p:nvPr/>
          </p:nvSpPr>
          <p:spPr>
            <a:xfrm>
              <a:off x="1386510" y="799083"/>
              <a:ext cx="1602895" cy="311701"/>
            </a:xfrm>
            <a:prstGeom prst="rect">
              <a:avLst/>
            </a:prstGeom>
            <a:noFill/>
          </p:spPr>
          <p:txBody>
            <a:bodyPr wrap="square" rtlCol="1">
              <a:spAutoFit/>
            </a:bodyPr>
            <a:lstStyle/>
            <a:p>
              <a:r>
                <a:rPr lang="en-US" sz="1600" b="1" dirty="0"/>
                <a:t>Neurons Activity</a:t>
              </a:r>
              <a:endParaRPr lang="he-IL" sz="1600" dirty="0"/>
            </a:p>
          </p:txBody>
        </p:sp>
        <p:sp>
          <p:nvSpPr>
            <p:cNvPr id="28" name="Rectangle: Rounded Corners 14">
              <a:extLst>
                <a:ext uri="{FF2B5EF4-FFF2-40B4-BE49-F238E27FC236}">
                  <a16:creationId xmlns:a16="http://schemas.microsoft.com/office/drawing/2014/main" id="{884F1DFB-B2C5-EF4C-45DA-34ECF5A84036}"/>
                </a:ext>
              </a:extLst>
            </p:cNvPr>
            <p:cNvSpPr/>
            <p:nvPr/>
          </p:nvSpPr>
          <p:spPr>
            <a:xfrm>
              <a:off x="6312227" y="796018"/>
              <a:ext cx="1998940" cy="1332277"/>
            </a:xfrm>
            <a:prstGeom prst="round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9" name="TextBox 15">
              <a:extLst>
                <a:ext uri="{FF2B5EF4-FFF2-40B4-BE49-F238E27FC236}">
                  <a16:creationId xmlns:a16="http://schemas.microsoft.com/office/drawing/2014/main" id="{A6A359D1-9FAE-39A2-E66E-6E3BD54E4BED}"/>
                </a:ext>
              </a:extLst>
            </p:cNvPr>
            <p:cNvSpPr txBox="1"/>
            <p:nvPr/>
          </p:nvSpPr>
          <p:spPr>
            <a:xfrm>
              <a:off x="6441711" y="808369"/>
              <a:ext cx="1781009" cy="311701"/>
            </a:xfrm>
            <a:prstGeom prst="rect">
              <a:avLst/>
            </a:prstGeom>
            <a:noFill/>
          </p:spPr>
          <p:txBody>
            <a:bodyPr wrap="square" rtlCol="1">
              <a:spAutoFit/>
            </a:bodyPr>
            <a:lstStyle/>
            <a:p>
              <a:r>
                <a:rPr lang="en-US" sz="1600" b="1" dirty="0"/>
                <a:t>Logistic Regression</a:t>
              </a:r>
              <a:endParaRPr lang="he-IL" sz="1600" dirty="0"/>
            </a:p>
          </p:txBody>
        </p:sp>
        <p:sp>
          <p:nvSpPr>
            <p:cNvPr id="30" name="TextBox 16">
              <a:extLst>
                <a:ext uri="{FF2B5EF4-FFF2-40B4-BE49-F238E27FC236}">
                  <a16:creationId xmlns:a16="http://schemas.microsoft.com/office/drawing/2014/main" id="{3757DAA1-5D38-F52E-4A60-23D2CF164A49}"/>
                </a:ext>
              </a:extLst>
            </p:cNvPr>
            <p:cNvSpPr txBox="1"/>
            <p:nvPr/>
          </p:nvSpPr>
          <p:spPr>
            <a:xfrm>
              <a:off x="4401818" y="803152"/>
              <a:ext cx="680987" cy="311701"/>
            </a:xfrm>
            <a:prstGeom prst="rect">
              <a:avLst/>
            </a:prstGeom>
            <a:noFill/>
          </p:spPr>
          <p:txBody>
            <a:bodyPr wrap="square" rtlCol="1">
              <a:spAutoFit/>
            </a:bodyPr>
            <a:lstStyle/>
            <a:p>
              <a:r>
                <a:rPr lang="en-US" sz="1600" b="1" dirty="0"/>
                <a:t>SPCA</a:t>
              </a:r>
              <a:endParaRPr lang="he-IL" sz="1400" dirty="0"/>
            </a:p>
          </p:txBody>
        </p:sp>
        <p:pic>
          <p:nvPicPr>
            <p:cNvPr id="31" name="Picture 22">
              <a:extLst>
                <a:ext uri="{FF2B5EF4-FFF2-40B4-BE49-F238E27FC236}">
                  <a16:creationId xmlns:a16="http://schemas.microsoft.com/office/drawing/2014/main" id="{32F973BE-CC3A-30B1-79D7-2E796B4E9E58}"/>
                </a:ext>
              </a:extLst>
            </p:cNvPr>
            <p:cNvPicPr>
              <a:picLocks noChangeAspect="1"/>
            </p:cNvPicPr>
            <p:nvPr/>
          </p:nvPicPr>
          <p:blipFill>
            <a:blip r:embed="rId4"/>
            <a:stretch>
              <a:fillRect/>
            </a:stretch>
          </p:blipFill>
          <p:spPr>
            <a:xfrm>
              <a:off x="1468637" y="1154056"/>
              <a:ext cx="1375009" cy="916673"/>
            </a:xfrm>
            <a:prstGeom prst="rect">
              <a:avLst/>
            </a:prstGeom>
            <a:effectLst/>
          </p:spPr>
        </p:pic>
      </p:grpSp>
      <p:cxnSp>
        <p:nvCxnSpPr>
          <p:cNvPr id="32" name="Straight Arrow Connector 24">
            <a:extLst>
              <a:ext uri="{FF2B5EF4-FFF2-40B4-BE49-F238E27FC236}">
                <a16:creationId xmlns:a16="http://schemas.microsoft.com/office/drawing/2014/main" id="{A9A31DF9-C72E-D075-693F-A2D02B2504A5}"/>
              </a:ext>
            </a:extLst>
          </p:cNvPr>
          <p:cNvCxnSpPr/>
          <p:nvPr/>
        </p:nvCxnSpPr>
        <p:spPr>
          <a:xfrm>
            <a:off x="3179472" y="2958676"/>
            <a:ext cx="545968" cy="0"/>
          </a:xfrm>
          <a:prstGeom prst="straightConnector1">
            <a:avLst/>
          </a:prstGeom>
          <a:ln w="57150">
            <a:solidFill>
              <a:srgbClr val="CEB0EF"/>
            </a:solidFill>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6">
            <a:extLst>
              <a:ext uri="{FF2B5EF4-FFF2-40B4-BE49-F238E27FC236}">
                <a16:creationId xmlns:a16="http://schemas.microsoft.com/office/drawing/2014/main" id="{0F45FF01-A933-425C-3785-3891F49483D8}"/>
              </a:ext>
            </a:extLst>
          </p:cNvPr>
          <p:cNvCxnSpPr>
            <a:cxnSpLocks/>
          </p:cNvCxnSpPr>
          <p:nvPr/>
        </p:nvCxnSpPr>
        <p:spPr>
          <a:xfrm>
            <a:off x="5834117" y="2970312"/>
            <a:ext cx="545968" cy="0"/>
          </a:xfrm>
          <a:prstGeom prst="straightConnector1">
            <a:avLst/>
          </a:prstGeom>
          <a:ln w="57150">
            <a:solidFill>
              <a:srgbClr val="CEB0EF"/>
            </a:solidFill>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42">
            <a:extLst>
              <a:ext uri="{FF2B5EF4-FFF2-40B4-BE49-F238E27FC236}">
                <a16:creationId xmlns:a16="http://schemas.microsoft.com/office/drawing/2014/main" id="{21221EFB-80EE-BE8F-4BCB-C7BB683E54E5}"/>
              </a:ext>
            </a:extLst>
          </p:cNvPr>
          <p:cNvCxnSpPr>
            <a:cxnSpLocks/>
          </p:cNvCxnSpPr>
          <p:nvPr/>
        </p:nvCxnSpPr>
        <p:spPr>
          <a:xfrm>
            <a:off x="8460492" y="3078668"/>
            <a:ext cx="636641" cy="332281"/>
          </a:xfrm>
          <a:prstGeom prst="straightConnector1">
            <a:avLst/>
          </a:prstGeom>
          <a:ln w="57150">
            <a:solidFill>
              <a:srgbClr val="CEB0EF"/>
            </a:solidFill>
            <a:tailEnd type="triangle"/>
          </a:ln>
        </p:spPr>
        <p:style>
          <a:lnRef idx="2">
            <a:schemeClr val="accent1"/>
          </a:lnRef>
          <a:fillRef idx="0">
            <a:schemeClr val="accent1"/>
          </a:fillRef>
          <a:effectRef idx="1">
            <a:schemeClr val="accent1"/>
          </a:effectRef>
          <a:fontRef idx="minor">
            <a:schemeClr val="tx1"/>
          </a:fontRef>
        </p:style>
      </p:cxnSp>
      <p:sp>
        <p:nvSpPr>
          <p:cNvPr id="35" name="Rectangle: Rounded Corners 45">
            <a:extLst>
              <a:ext uri="{FF2B5EF4-FFF2-40B4-BE49-F238E27FC236}">
                <a16:creationId xmlns:a16="http://schemas.microsoft.com/office/drawing/2014/main" id="{19BE1E37-FCEE-BA12-823D-67C5CF709F08}"/>
              </a:ext>
            </a:extLst>
          </p:cNvPr>
          <p:cNvSpPr/>
          <p:nvPr/>
        </p:nvSpPr>
        <p:spPr>
          <a:xfrm>
            <a:off x="9162238" y="3002958"/>
            <a:ext cx="2051940" cy="1447054"/>
          </a:xfrm>
          <a:prstGeom prst="round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6" name="TextBox 47">
            <a:extLst>
              <a:ext uri="{FF2B5EF4-FFF2-40B4-BE49-F238E27FC236}">
                <a16:creationId xmlns:a16="http://schemas.microsoft.com/office/drawing/2014/main" id="{8EB16606-148A-824F-C2DC-CB96F5F56565}"/>
              </a:ext>
            </a:extLst>
          </p:cNvPr>
          <p:cNvSpPr txBox="1"/>
          <p:nvPr/>
        </p:nvSpPr>
        <p:spPr>
          <a:xfrm>
            <a:off x="9318856" y="3047927"/>
            <a:ext cx="1828230" cy="338554"/>
          </a:xfrm>
          <a:prstGeom prst="rect">
            <a:avLst/>
          </a:prstGeom>
          <a:noFill/>
        </p:spPr>
        <p:txBody>
          <a:bodyPr wrap="square" rtlCol="1">
            <a:spAutoFit/>
          </a:bodyPr>
          <a:lstStyle/>
          <a:p>
            <a:pPr algn="ctr"/>
            <a:r>
              <a:rPr lang="en-US" sz="1600" b="1" dirty="0"/>
              <a:t>Significance Testing</a:t>
            </a:r>
            <a:endParaRPr lang="he-IL" sz="1600" dirty="0"/>
          </a:p>
        </p:txBody>
      </p:sp>
      <p:pic>
        <p:nvPicPr>
          <p:cNvPr id="37" name="Picture 2" descr="Logistic Regression Classifier. | Download Scientific Diagram">
            <a:extLst>
              <a:ext uri="{FF2B5EF4-FFF2-40B4-BE49-F238E27FC236}">
                <a16:creationId xmlns:a16="http://schemas.microsoft.com/office/drawing/2014/main" id="{EE2AF442-A894-4C12-2BC6-419D07C73C2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005" r="14576" b="7047"/>
          <a:stretch/>
        </p:blipFill>
        <p:spPr bwMode="auto">
          <a:xfrm rot="5400000">
            <a:off x="6984000" y="4166026"/>
            <a:ext cx="938959" cy="1515574"/>
          </a:xfrm>
          <a:prstGeom prst="rect">
            <a:avLst/>
          </a:prstGeom>
          <a:noFill/>
          <a:extLst>
            <a:ext uri="{909E8E84-426E-40DD-AFC4-6F175D3DCCD1}">
              <a14:hiddenFill xmlns:a14="http://schemas.microsoft.com/office/drawing/2010/main">
                <a:solidFill>
                  <a:srgbClr val="FFFFFF"/>
                </a:solidFill>
              </a14:hiddenFill>
            </a:ext>
          </a:extLst>
        </p:spPr>
      </p:pic>
      <p:sp>
        <p:nvSpPr>
          <p:cNvPr id="38" name="Rectangle: Rounded Corners 51">
            <a:extLst>
              <a:ext uri="{FF2B5EF4-FFF2-40B4-BE49-F238E27FC236}">
                <a16:creationId xmlns:a16="http://schemas.microsoft.com/office/drawing/2014/main" id="{E845D049-BDD5-5A86-DEE5-8A4075787B22}"/>
              </a:ext>
            </a:extLst>
          </p:cNvPr>
          <p:cNvSpPr/>
          <p:nvPr/>
        </p:nvSpPr>
        <p:spPr>
          <a:xfrm>
            <a:off x="3786659" y="4078564"/>
            <a:ext cx="2051940" cy="1447054"/>
          </a:xfrm>
          <a:prstGeom prst="round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9" name="Rectangle: Rounded Corners 53">
            <a:extLst>
              <a:ext uri="{FF2B5EF4-FFF2-40B4-BE49-F238E27FC236}">
                <a16:creationId xmlns:a16="http://schemas.microsoft.com/office/drawing/2014/main" id="{EE9BB542-B58A-10B4-8B84-043390217C81}"/>
              </a:ext>
            </a:extLst>
          </p:cNvPr>
          <p:cNvSpPr/>
          <p:nvPr/>
        </p:nvSpPr>
        <p:spPr>
          <a:xfrm>
            <a:off x="6361770" y="4077877"/>
            <a:ext cx="2051940" cy="1447054"/>
          </a:xfrm>
          <a:prstGeom prst="round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0" name="TextBox 54">
            <a:extLst>
              <a:ext uri="{FF2B5EF4-FFF2-40B4-BE49-F238E27FC236}">
                <a16:creationId xmlns:a16="http://schemas.microsoft.com/office/drawing/2014/main" id="{DBBE8BA1-2789-2469-66C3-086EC29FC50A}"/>
              </a:ext>
            </a:extLst>
          </p:cNvPr>
          <p:cNvSpPr txBox="1"/>
          <p:nvPr/>
        </p:nvSpPr>
        <p:spPr>
          <a:xfrm>
            <a:off x="6582759" y="4090228"/>
            <a:ext cx="1828230" cy="338554"/>
          </a:xfrm>
          <a:prstGeom prst="rect">
            <a:avLst/>
          </a:prstGeom>
          <a:noFill/>
        </p:spPr>
        <p:txBody>
          <a:bodyPr wrap="square" rtlCol="1">
            <a:spAutoFit/>
          </a:bodyPr>
          <a:lstStyle/>
          <a:p>
            <a:r>
              <a:rPr lang="en-US" sz="1600" b="1" dirty="0"/>
              <a:t>Logistic Regression</a:t>
            </a:r>
            <a:endParaRPr lang="he-IL" sz="1600" dirty="0"/>
          </a:p>
        </p:txBody>
      </p:sp>
      <p:cxnSp>
        <p:nvCxnSpPr>
          <p:cNvPr id="41" name="Straight Arrow Connector 58">
            <a:extLst>
              <a:ext uri="{FF2B5EF4-FFF2-40B4-BE49-F238E27FC236}">
                <a16:creationId xmlns:a16="http://schemas.microsoft.com/office/drawing/2014/main" id="{D8BD7173-3EFF-9FFD-4D2E-0B28B5D7AEEE}"/>
              </a:ext>
            </a:extLst>
          </p:cNvPr>
          <p:cNvCxnSpPr>
            <a:cxnSpLocks/>
          </p:cNvCxnSpPr>
          <p:nvPr/>
        </p:nvCxnSpPr>
        <p:spPr>
          <a:xfrm>
            <a:off x="4802520" y="3714040"/>
            <a:ext cx="0" cy="376188"/>
          </a:xfrm>
          <a:prstGeom prst="straightConnector1">
            <a:avLst/>
          </a:prstGeom>
          <a:ln w="57150">
            <a:solidFill>
              <a:srgbClr val="CEB0EF"/>
            </a:solidFill>
            <a:tailEnd type="triangle"/>
          </a:ln>
        </p:spPr>
        <p:style>
          <a:lnRef idx="2">
            <a:schemeClr val="accent1"/>
          </a:lnRef>
          <a:fillRef idx="0">
            <a:schemeClr val="accent1"/>
          </a:fillRef>
          <a:effectRef idx="1">
            <a:schemeClr val="accent1"/>
          </a:effectRef>
          <a:fontRef idx="minor">
            <a:schemeClr val="tx1"/>
          </a:fontRef>
        </p:style>
      </p:cxnSp>
      <p:cxnSp>
        <p:nvCxnSpPr>
          <p:cNvPr id="42" name="Straight Arrow Connector 61">
            <a:extLst>
              <a:ext uri="{FF2B5EF4-FFF2-40B4-BE49-F238E27FC236}">
                <a16:creationId xmlns:a16="http://schemas.microsoft.com/office/drawing/2014/main" id="{E8FD1058-2017-5078-CE7D-F579620C0144}"/>
              </a:ext>
            </a:extLst>
          </p:cNvPr>
          <p:cNvCxnSpPr>
            <a:cxnSpLocks/>
          </p:cNvCxnSpPr>
          <p:nvPr/>
        </p:nvCxnSpPr>
        <p:spPr>
          <a:xfrm>
            <a:off x="5865413" y="4762189"/>
            <a:ext cx="545968" cy="0"/>
          </a:xfrm>
          <a:prstGeom prst="straightConnector1">
            <a:avLst/>
          </a:prstGeom>
          <a:ln w="57150">
            <a:solidFill>
              <a:srgbClr val="CEB0EF"/>
            </a:solidFill>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68">
            <a:extLst>
              <a:ext uri="{FF2B5EF4-FFF2-40B4-BE49-F238E27FC236}">
                <a16:creationId xmlns:a16="http://schemas.microsoft.com/office/drawing/2014/main" id="{50909138-D8AE-85CF-C4C1-615931CAE534}"/>
              </a:ext>
            </a:extLst>
          </p:cNvPr>
          <p:cNvCxnSpPr>
            <a:cxnSpLocks/>
          </p:cNvCxnSpPr>
          <p:nvPr/>
        </p:nvCxnSpPr>
        <p:spPr>
          <a:xfrm flipV="1">
            <a:off x="8487695" y="4128689"/>
            <a:ext cx="635411" cy="435198"/>
          </a:xfrm>
          <a:prstGeom prst="straightConnector1">
            <a:avLst/>
          </a:prstGeom>
          <a:ln w="57150">
            <a:solidFill>
              <a:srgbClr val="CEB0EF"/>
            </a:solidFill>
            <a:tailEnd type="triangle"/>
          </a:ln>
        </p:spPr>
        <p:style>
          <a:lnRef idx="2">
            <a:schemeClr val="accent1"/>
          </a:lnRef>
          <a:fillRef idx="0">
            <a:schemeClr val="accent1"/>
          </a:fillRef>
          <a:effectRef idx="1">
            <a:schemeClr val="accent1"/>
          </a:effectRef>
          <a:fontRef idx="minor">
            <a:schemeClr val="tx1"/>
          </a:fontRef>
        </p:style>
      </p:cxnSp>
      <p:sp>
        <p:nvSpPr>
          <p:cNvPr id="44" name="TextBox 71">
            <a:extLst>
              <a:ext uri="{FF2B5EF4-FFF2-40B4-BE49-F238E27FC236}">
                <a16:creationId xmlns:a16="http://schemas.microsoft.com/office/drawing/2014/main" id="{BA5D9CCF-C213-CF17-7EE5-389A0584FE88}"/>
              </a:ext>
            </a:extLst>
          </p:cNvPr>
          <p:cNvSpPr txBox="1"/>
          <p:nvPr/>
        </p:nvSpPr>
        <p:spPr>
          <a:xfrm>
            <a:off x="3920904" y="4115779"/>
            <a:ext cx="1783449" cy="338554"/>
          </a:xfrm>
          <a:prstGeom prst="rect">
            <a:avLst/>
          </a:prstGeom>
          <a:noFill/>
        </p:spPr>
        <p:txBody>
          <a:bodyPr wrap="square" rtlCol="1">
            <a:spAutoFit/>
          </a:bodyPr>
          <a:lstStyle/>
          <a:p>
            <a:r>
              <a:rPr lang="en-US" sz="1600" b="1" dirty="0"/>
              <a:t>Label Permutation</a:t>
            </a:r>
            <a:endParaRPr lang="he-IL" sz="1600" dirty="0"/>
          </a:p>
        </p:txBody>
      </p:sp>
      <p:pic>
        <p:nvPicPr>
          <p:cNvPr id="60" name="Picture 2" descr="‪Explained: Sigma | MIT News | Massachusetts Institute of Technology‬‏">
            <a:extLst>
              <a:ext uri="{FF2B5EF4-FFF2-40B4-BE49-F238E27FC236}">
                <a16:creationId xmlns:a16="http://schemas.microsoft.com/office/drawing/2014/main" id="{AA38041F-52FF-C635-633C-F765E34B35F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2998" b="13661"/>
          <a:stretch/>
        </p:blipFill>
        <p:spPr bwMode="auto">
          <a:xfrm>
            <a:off x="9372600" y="3447165"/>
            <a:ext cx="1572748" cy="809144"/>
          </a:xfrm>
          <a:prstGeom prst="rect">
            <a:avLst/>
          </a:prstGeom>
          <a:noFill/>
          <a:extLst>
            <a:ext uri="{909E8E84-426E-40DD-AFC4-6F175D3DCCD1}">
              <a14:hiddenFill xmlns:a14="http://schemas.microsoft.com/office/drawing/2010/main">
                <a:solidFill>
                  <a:srgbClr val="FFFFFF"/>
                </a:solidFill>
              </a14:hiddenFill>
            </a:ext>
          </a:extLst>
        </p:spPr>
      </p:pic>
      <p:pic>
        <p:nvPicPr>
          <p:cNvPr id="61" name="תמונה 60">
            <a:extLst>
              <a:ext uri="{FF2B5EF4-FFF2-40B4-BE49-F238E27FC236}">
                <a16:creationId xmlns:a16="http://schemas.microsoft.com/office/drawing/2014/main" id="{2506815E-7338-059A-F727-5C7FF81FD4B0}"/>
              </a:ext>
            </a:extLst>
          </p:cNvPr>
          <p:cNvPicPr>
            <a:picLocks noChangeAspect="1"/>
          </p:cNvPicPr>
          <p:nvPr/>
        </p:nvPicPr>
        <p:blipFill>
          <a:blip r:embed="rId6"/>
          <a:stretch>
            <a:fillRect/>
          </a:stretch>
        </p:blipFill>
        <p:spPr>
          <a:xfrm>
            <a:off x="3777255" y="2643219"/>
            <a:ext cx="1991757" cy="957653"/>
          </a:xfrm>
          <a:prstGeom prst="rect">
            <a:avLst/>
          </a:prstGeom>
        </p:spPr>
      </p:pic>
      <p:sp>
        <p:nvSpPr>
          <p:cNvPr id="62" name="אליפסה 61">
            <a:extLst>
              <a:ext uri="{FF2B5EF4-FFF2-40B4-BE49-F238E27FC236}">
                <a16:creationId xmlns:a16="http://schemas.microsoft.com/office/drawing/2014/main" id="{D72E9D86-26F4-CAFA-EC78-E499D3A58FA6}"/>
              </a:ext>
            </a:extLst>
          </p:cNvPr>
          <p:cNvSpPr/>
          <p:nvPr/>
        </p:nvSpPr>
        <p:spPr>
          <a:xfrm>
            <a:off x="4579460" y="4492801"/>
            <a:ext cx="137408" cy="143426"/>
          </a:xfrm>
          <a:prstGeom prst="ellipse">
            <a:avLst/>
          </a:prstGeom>
          <a:solidFill>
            <a:srgbClr val="00B0F0"/>
          </a:solidFill>
          <a:ln>
            <a:solidFill>
              <a:srgbClr val="0070C0"/>
            </a:solidFill>
          </a:ln>
        </p:spPr>
        <p:style>
          <a:lnRef idx="2">
            <a:schemeClr val="accent2">
              <a:shade val="15000"/>
            </a:schemeClr>
          </a:lnRef>
          <a:fillRef idx="1">
            <a:schemeClr val="accent2"/>
          </a:fillRef>
          <a:effectRef idx="0">
            <a:schemeClr val="accent2"/>
          </a:effectRef>
          <a:fontRef idx="minor">
            <a:schemeClr val="lt1"/>
          </a:fontRef>
        </p:style>
        <p:txBody>
          <a:bodyPr rtlCol="1" anchor="ctr"/>
          <a:lstStyle/>
          <a:p>
            <a:pPr algn="ctr"/>
            <a:endParaRPr lang="he-IL"/>
          </a:p>
        </p:txBody>
      </p:sp>
      <p:sp>
        <p:nvSpPr>
          <p:cNvPr id="63" name="אליפסה 62">
            <a:extLst>
              <a:ext uri="{FF2B5EF4-FFF2-40B4-BE49-F238E27FC236}">
                <a16:creationId xmlns:a16="http://schemas.microsoft.com/office/drawing/2014/main" id="{80750DCF-7B8D-BB48-9F95-9EF12AC16BAD}"/>
              </a:ext>
            </a:extLst>
          </p:cNvPr>
          <p:cNvSpPr/>
          <p:nvPr/>
        </p:nvSpPr>
        <p:spPr>
          <a:xfrm>
            <a:off x="4764097" y="4492174"/>
            <a:ext cx="137408" cy="143426"/>
          </a:xfrm>
          <a:prstGeom prst="ellipse">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4" name="אליפסה 63">
            <a:extLst>
              <a:ext uri="{FF2B5EF4-FFF2-40B4-BE49-F238E27FC236}">
                <a16:creationId xmlns:a16="http://schemas.microsoft.com/office/drawing/2014/main" id="{CAB4610D-2702-A09A-E601-8D030349DFB9}"/>
              </a:ext>
            </a:extLst>
          </p:cNvPr>
          <p:cNvSpPr/>
          <p:nvPr/>
        </p:nvSpPr>
        <p:spPr>
          <a:xfrm>
            <a:off x="4943294" y="4492174"/>
            <a:ext cx="137408" cy="143426"/>
          </a:xfrm>
          <a:prstGeom prst="ellipse">
            <a:avLst/>
          </a:prstGeom>
          <a:solidFill>
            <a:srgbClr val="FF5BFA"/>
          </a:solidFill>
          <a:ln>
            <a:solidFill>
              <a:srgbClr val="82007F"/>
            </a:solidFill>
          </a:ln>
        </p:spPr>
        <p:style>
          <a:lnRef idx="2">
            <a:schemeClr val="accent6">
              <a:shade val="15000"/>
            </a:schemeClr>
          </a:lnRef>
          <a:fillRef idx="1">
            <a:schemeClr val="accent6"/>
          </a:fillRef>
          <a:effectRef idx="0">
            <a:schemeClr val="accent6"/>
          </a:effectRef>
          <a:fontRef idx="minor">
            <a:schemeClr val="lt1"/>
          </a:fontRef>
        </p:style>
        <p:txBody>
          <a:bodyPr rtlCol="1" anchor="ctr"/>
          <a:lstStyle/>
          <a:p>
            <a:pPr algn="ctr"/>
            <a:endParaRPr lang="he-IL"/>
          </a:p>
        </p:txBody>
      </p:sp>
      <p:sp>
        <p:nvSpPr>
          <p:cNvPr id="65" name="אליפסה 64">
            <a:extLst>
              <a:ext uri="{FF2B5EF4-FFF2-40B4-BE49-F238E27FC236}">
                <a16:creationId xmlns:a16="http://schemas.microsoft.com/office/drawing/2014/main" id="{CE55404A-9CE3-93C9-BD63-0A2921F1B116}"/>
              </a:ext>
            </a:extLst>
          </p:cNvPr>
          <p:cNvSpPr/>
          <p:nvPr/>
        </p:nvSpPr>
        <p:spPr>
          <a:xfrm>
            <a:off x="4579460" y="4680816"/>
            <a:ext cx="137408" cy="143426"/>
          </a:xfrm>
          <a:prstGeom prst="ellipse">
            <a:avLst/>
          </a:prstGeom>
          <a:solidFill>
            <a:srgbClr val="00B0F0"/>
          </a:solidFill>
          <a:ln>
            <a:solidFill>
              <a:srgbClr val="0070C0"/>
            </a:solidFill>
          </a:ln>
        </p:spPr>
        <p:style>
          <a:lnRef idx="2">
            <a:schemeClr val="accent2">
              <a:shade val="15000"/>
            </a:schemeClr>
          </a:lnRef>
          <a:fillRef idx="1">
            <a:schemeClr val="accent2"/>
          </a:fillRef>
          <a:effectRef idx="0">
            <a:schemeClr val="accent2"/>
          </a:effectRef>
          <a:fontRef idx="minor">
            <a:schemeClr val="lt1"/>
          </a:fontRef>
        </p:style>
        <p:txBody>
          <a:bodyPr rtlCol="1" anchor="ctr"/>
          <a:lstStyle/>
          <a:p>
            <a:pPr algn="ctr"/>
            <a:endParaRPr lang="he-IL"/>
          </a:p>
        </p:txBody>
      </p:sp>
      <p:sp>
        <p:nvSpPr>
          <p:cNvPr id="66" name="אליפסה 65">
            <a:extLst>
              <a:ext uri="{FF2B5EF4-FFF2-40B4-BE49-F238E27FC236}">
                <a16:creationId xmlns:a16="http://schemas.microsoft.com/office/drawing/2014/main" id="{329E6613-65B6-768D-F6DF-6CE5A1000139}"/>
              </a:ext>
            </a:extLst>
          </p:cNvPr>
          <p:cNvSpPr/>
          <p:nvPr/>
        </p:nvSpPr>
        <p:spPr>
          <a:xfrm>
            <a:off x="4764097" y="4680189"/>
            <a:ext cx="137408" cy="143426"/>
          </a:xfrm>
          <a:prstGeom prst="ellipse">
            <a:avLst/>
          </a:prstGeom>
          <a:solidFill>
            <a:srgbClr val="FF5BFA"/>
          </a:solidFill>
          <a:ln>
            <a:solidFill>
              <a:srgbClr val="82007F"/>
            </a:solidFill>
          </a:ln>
        </p:spPr>
        <p:style>
          <a:lnRef idx="2">
            <a:schemeClr val="accent6">
              <a:shade val="15000"/>
            </a:schemeClr>
          </a:lnRef>
          <a:fillRef idx="1">
            <a:schemeClr val="accent6"/>
          </a:fillRef>
          <a:effectRef idx="0">
            <a:schemeClr val="accent6"/>
          </a:effectRef>
          <a:fontRef idx="minor">
            <a:schemeClr val="lt1"/>
          </a:fontRef>
        </p:style>
        <p:txBody>
          <a:bodyPr rtlCol="1" anchor="ctr"/>
          <a:lstStyle/>
          <a:p>
            <a:pPr algn="ctr"/>
            <a:endParaRPr lang="he-IL"/>
          </a:p>
        </p:txBody>
      </p:sp>
      <p:sp>
        <p:nvSpPr>
          <p:cNvPr id="67" name="אליפסה 66">
            <a:extLst>
              <a:ext uri="{FF2B5EF4-FFF2-40B4-BE49-F238E27FC236}">
                <a16:creationId xmlns:a16="http://schemas.microsoft.com/office/drawing/2014/main" id="{9572C8CF-A447-87C3-516C-F1E1A016BE5B}"/>
              </a:ext>
            </a:extLst>
          </p:cNvPr>
          <p:cNvSpPr/>
          <p:nvPr/>
        </p:nvSpPr>
        <p:spPr>
          <a:xfrm>
            <a:off x="4943294" y="4680189"/>
            <a:ext cx="137408" cy="143426"/>
          </a:xfrm>
          <a:prstGeom prst="ellipse">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8" name="אליפסה 67">
            <a:extLst>
              <a:ext uri="{FF2B5EF4-FFF2-40B4-BE49-F238E27FC236}">
                <a16:creationId xmlns:a16="http://schemas.microsoft.com/office/drawing/2014/main" id="{260AB70A-0AEF-39B8-C492-894EDC1F5F8F}"/>
              </a:ext>
            </a:extLst>
          </p:cNvPr>
          <p:cNvSpPr/>
          <p:nvPr/>
        </p:nvSpPr>
        <p:spPr>
          <a:xfrm>
            <a:off x="4579460" y="4868831"/>
            <a:ext cx="137408" cy="143426"/>
          </a:xfrm>
          <a:prstGeom prst="ellipse">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9" name="אליפסה 68">
            <a:extLst>
              <a:ext uri="{FF2B5EF4-FFF2-40B4-BE49-F238E27FC236}">
                <a16:creationId xmlns:a16="http://schemas.microsoft.com/office/drawing/2014/main" id="{68DFB8E0-F6F9-9487-ABA8-38F498E2F94C}"/>
              </a:ext>
            </a:extLst>
          </p:cNvPr>
          <p:cNvSpPr/>
          <p:nvPr/>
        </p:nvSpPr>
        <p:spPr>
          <a:xfrm>
            <a:off x="4764097" y="4868204"/>
            <a:ext cx="137408" cy="143426"/>
          </a:xfrm>
          <a:prstGeom prst="ellipse">
            <a:avLst/>
          </a:prstGeom>
          <a:solidFill>
            <a:srgbClr val="00B0F0"/>
          </a:solidFill>
          <a:ln>
            <a:solidFill>
              <a:srgbClr val="0070C0"/>
            </a:solidFill>
          </a:ln>
        </p:spPr>
        <p:style>
          <a:lnRef idx="2">
            <a:schemeClr val="accent2">
              <a:shade val="15000"/>
            </a:schemeClr>
          </a:lnRef>
          <a:fillRef idx="1">
            <a:schemeClr val="accent2"/>
          </a:fillRef>
          <a:effectRef idx="0">
            <a:schemeClr val="accent2"/>
          </a:effectRef>
          <a:fontRef idx="minor">
            <a:schemeClr val="lt1"/>
          </a:fontRef>
        </p:style>
        <p:txBody>
          <a:bodyPr rtlCol="1" anchor="ctr"/>
          <a:lstStyle/>
          <a:p>
            <a:pPr algn="ctr"/>
            <a:endParaRPr lang="he-IL"/>
          </a:p>
        </p:txBody>
      </p:sp>
      <p:sp>
        <p:nvSpPr>
          <p:cNvPr id="70" name="אליפסה 69">
            <a:extLst>
              <a:ext uri="{FF2B5EF4-FFF2-40B4-BE49-F238E27FC236}">
                <a16:creationId xmlns:a16="http://schemas.microsoft.com/office/drawing/2014/main" id="{A99BEC3F-F082-2377-B840-CDD8DA20CD30}"/>
              </a:ext>
            </a:extLst>
          </p:cNvPr>
          <p:cNvSpPr/>
          <p:nvPr/>
        </p:nvSpPr>
        <p:spPr>
          <a:xfrm>
            <a:off x="4943294" y="4868204"/>
            <a:ext cx="137408" cy="143426"/>
          </a:xfrm>
          <a:prstGeom prst="ellipse">
            <a:avLst/>
          </a:prstGeom>
          <a:solidFill>
            <a:srgbClr val="FF5BFA"/>
          </a:solidFill>
          <a:ln>
            <a:solidFill>
              <a:srgbClr val="82007F"/>
            </a:solidFill>
          </a:ln>
        </p:spPr>
        <p:style>
          <a:lnRef idx="2">
            <a:schemeClr val="accent6">
              <a:shade val="15000"/>
            </a:schemeClr>
          </a:lnRef>
          <a:fillRef idx="1">
            <a:schemeClr val="accent6"/>
          </a:fillRef>
          <a:effectRef idx="0">
            <a:schemeClr val="accent6"/>
          </a:effectRef>
          <a:fontRef idx="minor">
            <a:schemeClr val="lt1"/>
          </a:fontRef>
        </p:style>
        <p:txBody>
          <a:bodyPr rtlCol="1" anchor="ctr"/>
          <a:lstStyle/>
          <a:p>
            <a:pPr algn="ctr"/>
            <a:endParaRPr lang="he-IL"/>
          </a:p>
        </p:txBody>
      </p:sp>
      <p:sp>
        <p:nvSpPr>
          <p:cNvPr id="71" name="אליפסה 70">
            <a:extLst>
              <a:ext uri="{FF2B5EF4-FFF2-40B4-BE49-F238E27FC236}">
                <a16:creationId xmlns:a16="http://schemas.microsoft.com/office/drawing/2014/main" id="{89DAF0C9-7F8E-4A9D-3B48-15185BCD1567}"/>
              </a:ext>
            </a:extLst>
          </p:cNvPr>
          <p:cNvSpPr/>
          <p:nvPr/>
        </p:nvSpPr>
        <p:spPr>
          <a:xfrm>
            <a:off x="4579460" y="5055414"/>
            <a:ext cx="137408" cy="143426"/>
          </a:xfrm>
          <a:prstGeom prst="ellipse">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2" name="אליפסה 71">
            <a:extLst>
              <a:ext uri="{FF2B5EF4-FFF2-40B4-BE49-F238E27FC236}">
                <a16:creationId xmlns:a16="http://schemas.microsoft.com/office/drawing/2014/main" id="{0B80492A-D5E9-9702-8AFA-EA1D16FA7763}"/>
              </a:ext>
            </a:extLst>
          </p:cNvPr>
          <p:cNvSpPr/>
          <p:nvPr/>
        </p:nvSpPr>
        <p:spPr>
          <a:xfrm>
            <a:off x="4764097" y="5054787"/>
            <a:ext cx="137408" cy="143426"/>
          </a:xfrm>
          <a:prstGeom prst="ellipse">
            <a:avLst/>
          </a:prstGeom>
          <a:solidFill>
            <a:srgbClr val="FF5BFA"/>
          </a:solidFill>
          <a:ln>
            <a:solidFill>
              <a:srgbClr val="82007F"/>
            </a:solidFill>
          </a:ln>
        </p:spPr>
        <p:style>
          <a:lnRef idx="2">
            <a:schemeClr val="accent6">
              <a:shade val="15000"/>
            </a:schemeClr>
          </a:lnRef>
          <a:fillRef idx="1">
            <a:schemeClr val="accent6"/>
          </a:fillRef>
          <a:effectRef idx="0">
            <a:schemeClr val="accent6"/>
          </a:effectRef>
          <a:fontRef idx="minor">
            <a:schemeClr val="lt1"/>
          </a:fontRef>
        </p:style>
        <p:txBody>
          <a:bodyPr rtlCol="1" anchor="ctr"/>
          <a:lstStyle/>
          <a:p>
            <a:pPr algn="ctr"/>
            <a:endParaRPr lang="he-IL"/>
          </a:p>
        </p:txBody>
      </p:sp>
      <p:sp>
        <p:nvSpPr>
          <p:cNvPr id="73" name="אליפסה 72">
            <a:extLst>
              <a:ext uri="{FF2B5EF4-FFF2-40B4-BE49-F238E27FC236}">
                <a16:creationId xmlns:a16="http://schemas.microsoft.com/office/drawing/2014/main" id="{475125E1-1F8D-74F6-91EC-9B9865AC5A43}"/>
              </a:ext>
            </a:extLst>
          </p:cNvPr>
          <p:cNvSpPr/>
          <p:nvPr/>
        </p:nvSpPr>
        <p:spPr>
          <a:xfrm>
            <a:off x="4943294" y="5054787"/>
            <a:ext cx="137408" cy="143426"/>
          </a:xfrm>
          <a:prstGeom prst="ellipse">
            <a:avLst/>
          </a:prstGeom>
          <a:solidFill>
            <a:srgbClr val="00B0F0"/>
          </a:solidFill>
          <a:ln>
            <a:solidFill>
              <a:srgbClr val="0070C0"/>
            </a:solidFill>
          </a:ln>
        </p:spPr>
        <p:style>
          <a:lnRef idx="2">
            <a:schemeClr val="accent2">
              <a:shade val="15000"/>
            </a:schemeClr>
          </a:lnRef>
          <a:fillRef idx="1">
            <a:schemeClr val="accent2"/>
          </a:fillRef>
          <a:effectRef idx="0">
            <a:schemeClr val="accent2"/>
          </a:effectRef>
          <a:fontRef idx="minor">
            <a:schemeClr val="lt1"/>
          </a:fontRef>
        </p:style>
        <p:txBody>
          <a:bodyPr rtlCol="1" anchor="ctr"/>
          <a:lstStyle/>
          <a:p>
            <a:pPr algn="ctr"/>
            <a:endParaRPr lang="he-IL"/>
          </a:p>
        </p:txBody>
      </p:sp>
      <p:sp>
        <p:nvSpPr>
          <p:cNvPr id="74" name="אליפסה 73">
            <a:extLst>
              <a:ext uri="{FF2B5EF4-FFF2-40B4-BE49-F238E27FC236}">
                <a16:creationId xmlns:a16="http://schemas.microsoft.com/office/drawing/2014/main" id="{B5E573F5-D8C8-8C0C-7A52-EBD8ACF728AB}"/>
              </a:ext>
            </a:extLst>
          </p:cNvPr>
          <p:cNvSpPr/>
          <p:nvPr/>
        </p:nvSpPr>
        <p:spPr>
          <a:xfrm>
            <a:off x="4579460" y="5241370"/>
            <a:ext cx="137408" cy="143426"/>
          </a:xfrm>
          <a:prstGeom prst="ellipse">
            <a:avLst/>
          </a:prstGeom>
          <a:solidFill>
            <a:srgbClr val="FF5BFA"/>
          </a:solidFill>
          <a:ln>
            <a:solidFill>
              <a:srgbClr val="82007F"/>
            </a:solidFill>
          </a:ln>
        </p:spPr>
        <p:style>
          <a:lnRef idx="2">
            <a:schemeClr val="accent6">
              <a:shade val="15000"/>
            </a:schemeClr>
          </a:lnRef>
          <a:fillRef idx="1">
            <a:schemeClr val="accent6"/>
          </a:fillRef>
          <a:effectRef idx="0">
            <a:schemeClr val="accent6"/>
          </a:effectRef>
          <a:fontRef idx="minor">
            <a:schemeClr val="lt1"/>
          </a:fontRef>
        </p:style>
        <p:txBody>
          <a:bodyPr rtlCol="1" anchor="ctr"/>
          <a:lstStyle/>
          <a:p>
            <a:pPr algn="ctr"/>
            <a:endParaRPr lang="he-IL"/>
          </a:p>
        </p:txBody>
      </p:sp>
      <p:sp>
        <p:nvSpPr>
          <p:cNvPr id="75" name="אליפסה 74">
            <a:extLst>
              <a:ext uri="{FF2B5EF4-FFF2-40B4-BE49-F238E27FC236}">
                <a16:creationId xmlns:a16="http://schemas.microsoft.com/office/drawing/2014/main" id="{81483A84-FD18-4E51-0BF4-7D65BD47209B}"/>
              </a:ext>
            </a:extLst>
          </p:cNvPr>
          <p:cNvSpPr/>
          <p:nvPr/>
        </p:nvSpPr>
        <p:spPr>
          <a:xfrm>
            <a:off x="4764097" y="5240743"/>
            <a:ext cx="137408" cy="143426"/>
          </a:xfrm>
          <a:prstGeom prst="ellipse">
            <a:avLst/>
          </a:prstGeom>
          <a:solidFill>
            <a:srgbClr val="00B0F0"/>
          </a:solidFill>
          <a:ln>
            <a:solidFill>
              <a:srgbClr val="0070C0"/>
            </a:solidFill>
          </a:ln>
        </p:spPr>
        <p:style>
          <a:lnRef idx="2">
            <a:schemeClr val="accent2">
              <a:shade val="15000"/>
            </a:schemeClr>
          </a:lnRef>
          <a:fillRef idx="1">
            <a:schemeClr val="accent2"/>
          </a:fillRef>
          <a:effectRef idx="0">
            <a:schemeClr val="accent2"/>
          </a:effectRef>
          <a:fontRef idx="minor">
            <a:schemeClr val="lt1"/>
          </a:fontRef>
        </p:style>
        <p:txBody>
          <a:bodyPr rtlCol="1" anchor="ctr"/>
          <a:lstStyle/>
          <a:p>
            <a:pPr algn="ctr"/>
            <a:endParaRPr lang="he-IL"/>
          </a:p>
        </p:txBody>
      </p:sp>
      <p:sp>
        <p:nvSpPr>
          <p:cNvPr id="76" name="אליפסה 75">
            <a:extLst>
              <a:ext uri="{FF2B5EF4-FFF2-40B4-BE49-F238E27FC236}">
                <a16:creationId xmlns:a16="http://schemas.microsoft.com/office/drawing/2014/main" id="{F3C2DEBA-C7AE-22AC-D0D7-4E93655A2768}"/>
              </a:ext>
            </a:extLst>
          </p:cNvPr>
          <p:cNvSpPr/>
          <p:nvPr/>
        </p:nvSpPr>
        <p:spPr>
          <a:xfrm>
            <a:off x="4943294" y="5240743"/>
            <a:ext cx="137408" cy="143426"/>
          </a:xfrm>
          <a:prstGeom prst="ellipse">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3476033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ECED41-1D91-8821-3EE2-2505BE0C6D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AB9B4B-CE40-472D-D86B-756E9D6B0ECD}"/>
              </a:ext>
            </a:extLst>
          </p:cNvPr>
          <p:cNvSpPr>
            <a:spLocks noGrp="1"/>
          </p:cNvSpPr>
          <p:nvPr>
            <p:ph type="title"/>
          </p:nvPr>
        </p:nvSpPr>
        <p:spPr/>
        <p:txBody>
          <a:bodyPr>
            <a:normAutofit/>
          </a:bodyPr>
          <a:lstStyle/>
          <a:p>
            <a:r>
              <a:rPr lang="en-US" dirty="0"/>
              <a:t>Degree Centrality</a:t>
            </a:r>
            <a:endParaRPr lang="he-IL" dirty="0"/>
          </a:p>
        </p:txBody>
      </p:sp>
      <p:pic>
        <p:nvPicPr>
          <p:cNvPr id="3" name="Picture 23" descr="Degree Centrality">
            <a:extLst>
              <a:ext uri="{FF2B5EF4-FFF2-40B4-BE49-F238E27FC236}">
                <a16:creationId xmlns:a16="http://schemas.microsoft.com/office/drawing/2014/main" id="{5D9104FC-DDA4-D11C-0AFB-077EE5EE987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29980" y="2779608"/>
            <a:ext cx="1326507" cy="132650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29">
            <a:extLst>
              <a:ext uri="{FF2B5EF4-FFF2-40B4-BE49-F238E27FC236}">
                <a16:creationId xmlns:a16="http://schemas.microsoft.com/office/drawing/2014/main" id="{F61A56A1-F361-B6D3-BADD-EDD5693B6CE5}"/>
              </a:ext>
            </a:extLst>
          </p:cNvPr>
          <p:cNvSpPr txBox="1"/>
          <p:nvPr/>
        </p:nvSpPr>
        <p:spPr>
          <a:xfrm>
            <a:off x="6912334" y="2685010"/>
            <a:ext cx="1738870" cy="338554"/>
          </a:xfrm>
          <a:prstGeom prst="rect">
            <a:avLst/>
          </a:prstGeom>
          <a:noFill/>
        </p:spPr>
        <p:txBody>
          <a:bodyPr wrap="square" rtlCol="1">
            <a:spAutoFit/>
          </a:bodyPr>
          <a:lstStyle/>
          <a:p>
            <a:r>
              <a:rPr lang="en-US" sz="1600" b="1" dirty="0"/>
              <a:t>Degree centrality</a:t>
            </a:r>
            <a:endParaRPr lang="he-IL" sz="1600" dirty="0"/>
          </a:p>
        </p:txBody>
      </p:sp>
      <p:sp>
        <p:nvSpPr>
          <p:cNvPr id="5" name="Rectangle: Rounded Corners 30">
            <a:extLst>
              <a:ext uri="{FF2B5EF4-FFF2-40B4-BE49-F238E27FC236}">
                <a16:creationId xmlns:a16="http://schemas.microsoft.com/office/drawing/2014/main" id="{7FDDC2BD-2BC8-3F65-8BEC-117E731DBE58}"/>
              </a:ext>
            </a:extLst>
          </p:cNvPr>
          <p:cNvSpPr/>
          <p:nvPr/>
        </p:nvSpPr>
        <p:spPr>
          <a:xfrm>
            <a:off x="6699067" y="2676861"/>
            <a:ext cx="1998940" cy="1332277"/>
          </a:xfrm>
          <a:prstGeom prst="round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Rectangle: Rounded Corners 47">
            <a:extLst>
              <a:ext uri="{FF2B5EF4-FFF2-40B4-BE49-F238E27FC236}">
                <a16:creationId xmlns:a16="http://schemas.microsoft.com/office/drawing/2014/main" id="{952F334A-FA9A-55AB-BD32-FD1195A6810B}"/>
              </a:ext>
            </a:extLst>
          </p:cNvPr>
          <p:cNvSpPr/>
          <p:nvPr/>
        </p:nvSpPr>
        <p:spPr>
          <a:xfrm>
            <a:off x="3058729" y="2676861"/>
            <a:ext cx="1998940" cy="1332277"/>
          </a:xfrm>
          <a:prstGeom prst="round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TextBox 48">
            <a:extLst>
              <a:ext uri="{FF2B5EF4-FFF2-40B4-BE49-F238E27FC236}">
                <a16:creationId xmlns:a16="http://schemas.microsoft.com/office/drawing/2014/main" id="{6AFEAF67-E129-489E-BB7B-BC5DB044F853}"/>
              </a:ext>
            </a:extLst>
          </p:cNvPr>
          <p:cNvSpPr txBox="1"/>
          <p:nvPr/>
        </p:nvSpPr>
        <p:spPr>
          <a:xfrm>
            <a:off x="3530442" y="2688845"/>
            <a:ext cx="1268289" cy="338554"/>
          </a:xfrm>
          <a:prstGeom prst="rect">
            <a:avLst/>
          </a:prstGeom>
          <a:noFill/>
        </p:spPr>
        <p:txBody>
          <a:bodyPr wrap="square" rtlCol="1">
            <a:spAutoFit/>
          </a:bodyPr>
          <a:lstStyle/>
          <a:p>
            <a:r>
              <a:rPr lang="en-US" sz="1600" b="1" dirty="0"/>
              <a:t>Correlation</a:t>
            </a:r>
            <a:endParaRPr lang="he-IL" sz="1600" dirty="0"/>
          </a:p>
        </p:txBody>
      </p:sp>
      <p:cxnSp>
        <p:nvCxnSpPr>
          <p:cNvPr id="8" name="Straight Arrow Connector 50">
            <a:extLst>
              <a:ext uri="{FF2B5EF4-FFF2-40B4-BE49-F238E27FC236}">
                <a16:creationId xmlns:a16="http://schemas.microsoft.com/office/drawing/2014/main" id="{CEBEAF53-FC5F-28B6-D3FE-9B7AE0CBFDA8}"/>
              </a:ext>
            </a:extLst>
          </p:cNvPr>
          <p:cNvCxnSpPr>
            <a:cxnSpLocks/>
          </p:cNvCxnSpPr>
          <p:nvPr/>
        </p:nvCxnSpPr>
        <p:spPr>
          <a:xfrm>
            <a:off x="5494283" y="3376448"/>
            <a:ext cx="836666" cy="0"/>
          </a:xfrm>
          <a:prstGeom prst="straightConnector1">
            <a:avLst/>
          </a:prstGeom>
          <a:ln w="57150">
            <a:solidFill>
              <a:srgbClr val="CEB0EF"/>
            </a:solidFill>
            <a:tailEnd type="triangle"/>
          </a:ln>
        </p:spPr>
        <p:style>
          <a:lnRef idx="2">
            <a:schemeClr val="accent1"/>
          </a:lnRef>
          <a:fillRef idx="0">
            <a:schemeClr val="accent1"/>
          </a:fillRef>
          <a:effectRef idx="1">
            <a:schemeClr val="accent1"/>
          </a:effectRef>
          <a:fontRef idx="minor">
            <a:schemeClr val="tx1"/>
          </a:fontRef>
        </p:style>
      </p:cxnSp>
      <p:sp>
        <p:nvSpPr>
          <p:cNvPr id="11" name="TextBox 55">
            <a:extLst>
              <a:ext uri="{FF2B5EF4-FFF2-40B4-BE49-F238E27FC236}">
                <a16:creationId xmlns:a16="http://schemas.microsoft.com/office/drawing/2014/main" id="{D87C4609-BF9F-00E5-364A-4EA1BC5D1E13}"/>
              </a:ext>
            </a:extLst>
          </p:cNvPr>
          <p:cNvSpPr txBox="1"/>
          <p:nvPr/>
        </p:nvSpPr>
        <p:spPr>
          <a:xfrm>
            <a:off x="2819400" y="4092253"/>
            <a:ext cx="2388185" cy="1631216"/>
          </a:xfrm>
          <a:prstGeom prst="rect">
            <a:avLst/>
          </a:prstGeom>
          <a:noFill/>
        </p:spPr>
        <p:txBody>
          <a:bodyPr wrap="square" rtlCol="1">
            <a:spAutoFit/>
          </a:bodyPr>
          <a:lstStyle/>
          <a:p>
            <a:pPr algn="ctr"/>
            <a:r>
              <a:rPr lang="en-US" sz="2400" dirty="0"/>
              <a:t>The similarity between the neuron’s activity</a:t>
            </a:r>
          </a:p>
          <a:p>
            <a:pPr algn="ctr"/>
            <a:endParaRPr lang="he-IL" sz="2800" dirty="0"/>
          </a:p>
        </p:txBody>
      </p:sp>
      <p:sp>
        <p:nvSpPr>
          <p:cNvPr id="12" name="TextBox 56">
            <a:extLst>
              <a:ext uri="{FF2B5EF4-FFF2-40B4-BE49-F238E27FC236}">
                <a16:creationId xmlns:a16="http://schemas.microsoft.com/office/drawing/2014/main" id="{3BA79CAD-C3BA-2697-E3E3-8947B0B2A1C9}"/>
              </a:ext>
            </a:extLst>
          </p:cNvPr>
          <p:cNvSpPr txBox="1"/>
          <p:nvPr/>
        </p:nvSpPr>
        <p:spPr>
          <a:xfrm>
            <a:off x="6699067" y="4070431"/>
            <a:ext cx="1998940" cy="1569660"/>
          </a:xfrm>
          <a:prstGeom prst="rect">
            <a:avLst/>
          </a:prstGeom>
          <a:noFill/>
        </p:spPr>
        <p:txBody>
          <a:bodyPr wrap="square" rtlCol="1">
            <a:spAutoFit/>
          </a:bodyPr>
          <a:lstStyle/>
          <a:p>
            <a:pPr algn="ctr"/>
            <a:r>
              <a:rPr lang="en-US" sz="2400" dirty="0"/>
              <a:t>Specific score per neuron indicating its centrality</a:t>
            </a:r>
            <a:endParaRPr lang="he-IL" sz="2400" dirty="0"/>
          </a:p>
        </p:txBody>
      </p:sp>
      <p:pic>
        <p:nvPicPr>
          <p:cNvPr id="14" name="Picture 2" descr="covariance matrix - Intuition for correlation of N≥3 dimensional Normal  distribution - Cross Validated">
            <a:extLst>
              <a:ext uri="{FF2B5EF4-FFF2-40B4-BE49-F238E27FC236}">
                <a16:creationId xmlns:a16="http://schemas.microsoft.com/office/drawing/2014/main" id="{3DF80D9E-E168-5EF7-35B6-7E8A6E804BB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76316" y="2935881"/>
            <a:ext cx="1304769" cy="987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8792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Results</a:t>
            </a:r>
            <a:br>
              <a:rPr lang="en-US" dirty="0"/>
            </a:br>
            <a:r>
              <a:rPr lang="en-US" dirty="0"/>
              <a:t>Binary outcome representation</a:t>
            </a:r>
            <a:endParaRPr lang="he-IL" dirty="0"/>
          </a:p>
        </p:txBody>
      </p:sp>
      <p:sp>
        <p:nvSpPr>
          <p:cNvPr id="5" name="Slide Number Placeholder 4"/>
          <p:cNvSpPr>
            <a:spLocks noGrp="1"/>
          </p:cNvSpPr>
          <p:nvPr>
            <p:ph type="sldNum" sz="quarter" idx="12"/>
          </p:nvPr>
        </p:nvSpPr>
        <p:spPr/>
        <p:txBody>
          <a:bodyPr/>
          <a:lstStyle/>
          <a:p>
            <a:fld id="{B01D9778-10B4-40FB-B4E4-44FA89A86639}" type="slidenum">
              <a:rPr lang="en-US" smtClean="0"/>
              <a:pPr/>
              <a:t>16</a:t>
            </a:fld>
            <a:endParaRPr lang="en-US"/>
          </a:p>
        </p:txBody>
      </p:sp>
      <p:sp>
        <p:nvSpPr>
          <p:cNvPr id="24" name="Text Placeholder 5">
            <a:extLst>
              <a:ext uri="{FF2B5EF4-FFF2-40B4-BE49-F238E27FC236}">
                <a16:creationId xmlns:a16="http://schemas.microsoft.com/office/drawing/2014/main" id="{5F6460D4-B74B-A015-8B5B-4A06086AF694}"/>
              </a:ext>
            </a:extLst>
          </p:cNvPr>
          <p:cNvSpPr txBox="1">
            <a:spLocks/>
          </p:cNvSpPr>
          <p:nvPr/>
        </p:nvSpPr>
        <p:spPr>
          <a:xfrm>
            <a:off x="7096078" y="1905000"/>
            <a:ext cx="4721271" cy="4495799"/>
          </a:xfrm>
          <a:prstGeom prst="rect">
            <a:avLst/>
          </a:prstGeom>
        </p:spPr>
        <p:txBody>
          <a:bodyPr vert="horz" lIns="91440" tIns="45720" rIns="91440" bIns="45720" rtlCol="1">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Binary outcome is encoded in all time segments and stages.</a:t>
            </a:r>
          </a:p>
          <a:p>
            <a:endParaRPr lang="en-US" sz="2400" dirty="0"/>
          </a:p>
          <a:p>
            <a:r>
              <a:rPr lang="en-US" sz="2400" dirty="0"/>
              <a:t>Bell-shaped curve</a:t>
            </a:r>
          </a:p>
          <a:p>
            <a:endParaRPr lang="en-US" sz="2400" dirty="0"/>
          </a:p>
          <a:p>
            <a:r>
              <a:rPr lang="en-US" sz="2400" dirty="0"/>
              <a:t>About 15-20% of cells encode outcome in the final segment – higher than previously published results (based on univariate analysis).</a:t>
            </a:r>
          </a:p>
          <a:p>
            <a:endParaRPr lang="en-US" sz="2400" dirty="0"/>
          </a:p>
          <a:p>
            <a:r>
              <a:rPr lang="en-US" sz="2400" dirty="0"/>
              <a:t>Binary outcome is reported even before the tone!</a:t>
            </a:r>
          </a:p>
          <a:p>
            <a:endParaRPr lang="en-US" sz="2400" dirty="0">
              <a:solidFill>
                <a:schemeClr val="bg2">
                  <a:lumMod val="25000"/>
                </a:schemeClr>
              </a:solidFill>
            </a:endParaRPr>
          </a:p>
        </p:txBody>
      </p:sp>
      <p:grpSp>
        <p:nvGrpSpPr>
          <p:cNvPr id="25" name="Group 26">
            <a:extLst>
              <a:ext uri="{FF2B5EF4-FFF2-40B4-BE49-F238E27FC236}">
                <a16:creationId xmlns:a16="http://schemas.microsoft.com/office/drawing/2014/main" id="{7A2EBCBD-DD03-975E-0861-2D9498BFC472}"/>
              </a:ext>
            </a:extLst>
          </p:cNvPr>
          <p:cNvGrpSpPr/>
          <p:nvPr/>
        </p:nvGrpSpPr>
        <p:grpSpPr>
          <a:xfrm>
            <a:off x="0" y="2067346"/>
            <a:ext cx="7087966" cy="3783262"/>
            <a:chOff x="202518" y="2726860"/>
            <a:chExt cx="7087966" cy="3783262"/>
          </a:xfrm>
        </p:grpSpPr>
        <p:grpSp>
          <p:nvGrpSpPr>
            <p:cNvPr id="26" name="Group 25">
              <a:extLst>
                <a:ext uri="{FF2B5EF4-FFF2-40B4-BE49-F238E27FC236}">
                  <a16:creationId xmlns:a16="http://schemas.microsoft.com/office/drawing/2014/main" id="{4B5E038D-805B-9848-37E7-C967E7CEF941}"/>
                </a:ext>
              </a:extLst>
            </p:cNvPr>
            <p:cNvGrpSpPr/>
            <p:nvPr/>
          </p:nvGrpSpPr>
          <p:grpSpPr>
            <a:xfrm>
              <a:off x="202518" y="2726860"/>
              <a:ext cx="7087966" cy="3783262"/>
              <a:chOff x="202518" y="2726860"/>
              <a:chExt cx="7087966" cy="3783262"/>
            </a:xfrm>
          </p:grpSpPr>
          <p:sp>
            <p:nvSpPr>
              <p:cNvPr id="2052" name="Title 1">
                <a:extLst>
                  <a:ext uri="{FF2B5EF4-FFF2-40B4-BE49-F238E27FC236}">
                    <a16:creationId xmlns:a16="http://schemas.microsoft.com/office/drawing/2014/main" id="{9E7EFE68-A447-1AC4-D1B7-312CA614FDBE}"/>
                  </a:ext>
                </a:extLst>
              </p:cNvPr>
              <p:cNvSpPr txBox="1">
                <a:spLocks/>
              </p:cNvSpPr>
              <p:nvPr/>
            </p:nvSpPr>
            <p:spPr>
              <a:xfrm>
                <a:off x="2875873" y="2726860"/>
                <a:ext cx="2024316" cy="458073"/>
              </a:xfrm>
              <a:prstGeom prst="rect">
                <a:avLst/>
              </a:prstGeom>
            </p:spPr>
            <p:txBody>
              <a:bodyPr vert="horz" lIns="91440" tIns="45720" rIns="91440" bIns="45720" rtlCol="0" anchor="b">
                <a:noAutofit/>
              </a:bodyPr>
              <a:lstStyle>
                <a:lvl1pPr algn="l" defTabSz="914400" rtl="1" eaLnBrk="1" latinLnBrk="0" hangingPunct="1">
                  <a:lnSpc>
                    <a:spcPct val="90000"/>
                  </a:lnSpc>
                  <a:spcBef>
                    <a:spcPct val="0"/>
                  </a:spcBef>
                  <a:buNone/>
                  <a:defRPr sz="6000" kern="1200">
                    <a:solidFill>
                      <a:schemeClr val="tx1"/>
                    </a:solidFill>
                    <a:latin typeface="+mj-lt"/>
                    <a:ea typeface="+mj-ea"/>
                    <a:cs typeface="+mj-cs"/>
                  </a:defRPr>
                </a:lvl1pPr>
              </a:lstStyle>
              <a:p>
                <a:pPr algn="ctr" defTabSz="457200" rtl="0">
                  <a:lnSpc>
                    <a:spcPct val="115000"/>
                  </a:lnSpc>
                  <a:spcAft>
                    <a:spcPts val="1000"/>
                  </a:spcAft>
                </a:pPr>
                <a:r>
                  <a:rPr lang="en-US" sz="2000" dirty="0">
                    <a:latin typeface="+mn-lt"/>
                    <a:ea typeface="+mn-ea"/>
                    <a:cs typeface="+mn-cs"/>
                  </a:rPr>
                  <a:t>Binary outcome</a:t>
                </a:r>
              </a:p>
            </p:txBody>
          </p:sp>
          <p:grpSp>
            <p:nvGrpSpPr>
              <p:cNvPr id="2053" name="Group 4">
                <a:extLst>
                  <a:ext uri="{FF2B5EF4-FFF2-40B4-BE49-F238E27FC236}">
                    <a16:creationId xmlns:a16="http://schemas.microsoft.com/office/drawing/2014/main" id="{FFE5929A-A10D-9C9B-8577-D036C7AD2FE6}"/>
                  </a:ext>
                </a:extLst>
              </p:cNvPr>
              <p:cNvGrpSpPr/>
              <p:nvPr/>
            </p:nvGrpSpPr>
            <p:grpSpPr>
              <a:xfrm>
                <a:off x="202518" y="3161253"/>
                <a:ext cx="7087966" cy="3348869"/>
                <a:chOff x="8117214" y="34956480"/>
                <a:chExt cx="7985489" cy="3807993"/>
              </a:xfrm>
            </p:grpSpPr>
            <p:pic>
              <p:nvPicPr>
                <p:cNvPr id="2054" name="Picture 11" descr="A group of graphs showing different colors&#10;&#10;Description automatically generated with medium confidence">
                  <a:extLst>
                    <a:ext uri="{FF2B5EF4-FFF2-40B4-BE49-F238E27FC236}">
                      <a16:creationId xmlns:a16="http://schemas.microsoft.com/office/drawing/2014/main" id="{B1665F63-051C-3979-3F87-1C504242C463}"/>
                    </a:ext>
                  </a:extLst>
                </p:cNvPr>
                <p:cNvPicPr>
                  <a:picLocks noChangeAspect="1"/>
                </p:cNvPicPr>
                <p:nvPr/>
              </p:nvPicPr>
              <p:blipFill>
                <a:blip r:embed="rId3">
                  <a:extLst>
                    <a:ext uri="{28A0092B-C50C-407E-A947-70E740481C1C}">
                      <a14:useLocalDpi xmlns:a14="http://schemas.microsoft.com/office/drawing/2010/main" val="0"/>
                    </a:ext>
                  </a:extLst>
                </a:blip>
                <a:srcRect l="11079" t="7096" r="63971" b="69816"/>
                <a:stretch/>
              </p:blipFill>
              <p:spPr>
                <a:xfrm>
                  <a:off x="8347784" y="34956480"/>
                  <a:ext cx="7754919" cy="3569345"/>
                </a:xfrm>
                <a:prstGeom prst="rect">
                  <a:avLst/>
                </a:prstGeom>
              </p:spPr>
            </p:pic>
            <p:sp>
              <p:nvSpPr>
                <p:cNvPr id="2055" name="TextBox 12">
                  <a:extLst>
                    <a:ext uri="{FF2B5EF4-FFF2-40B4-BE49-F238E27FC236}">
                      <a16:creationId xmlns:a16="http://schemas.microsoft.com/office/drawing/2014/main" id="{7A75778E-30B0-691A-4E56-A94971A91244}"/>
                    </a:ext>
                  </a:extLst>
                </p:cNvPr>
                <p:cNvSpPr txBox="1"/>
                <p:nvPr/>
              </p:nvSpPr>
              <p:spPr>
                <a:xfrm>
                  <a:off x="8885411" y="38265131"/>
                  <a:ext cx="1758174" cy="483836"/>
                </a:xfrm>
                <a:prstGeom prst="rect">
                  <a:avLst/>
                </a:prstGeom>
                <a:noFill/>
              </p:spPr>
              <p:txBody>
                <a:bodyPr wrap="square">
                  <a:spAutoFit/>
                </a:bodyPr>
                <a:lstStyle/>
                <a:p>
                  <a:pPr marL="0" marR="0" algn="ctr" rtl="0">
                    <a:lnSpc>
                      <a:spcPct val="115000"/>
                    </a:lnSpc>
                    <a:spcBef>
                      <a:spcPts val="0"/>
                    </a:spcBef>
                    <a:spcAft>
                      <a:spcPts val="1000"/>
                    </a:spcAft>
                  </a:pPr>
                  <a:r>
                    <a:rPr lang="en-US" sz="2000" dirty="0"/>
                    <a:t>preparatory</a:t>
                  </a:r>
                </a:p>
              </p:txBody>
            </p:sp>
            <p:sp>
              <p:nvSpPr>
                <p:cNvPr id="2056" name="TextBox 13">
                  <a:extLst>
                    <a:ext uri="{FF2B5EF4-FFF2-40B4-BE49-F238E27FC236}">
                      <a16:creationId xmlns:a16="http://schemas.microsoft.com/office/drawing/2014/main" id="{A898C444-901D-F1EC-151B-D0308A0B0CD9}"/>
                    </a:ext>
                  </a:extLst>
                </p:cNvPr>
                <p:cNvSpPr txBox="1"/>
                <p:nvPr/>
              </p:nvSpPr>
              <p:spPr>
                <a:xfrm>
                  <a:off x="10652724" y="38280637"/>
                  <a:ext cx="1586745" cy="483836"/>
                </a:xfrm>
                <a:prstGeom prst="rect">
                  <a:avLst/>
                </a:prstGeom>
                <a:noFill/>
              </p:spPr>
              <p:txBody>
                <a:bodyPr wrap="square">
                  <a:spAutoFit/>
                </a:bodyPr>
                <a:lstStyle/>
                <a:p>
                  <a:pPr algn="ctr">
                    <a:lnSpc>
                      <a:spcPct val="115000"/>
                    </a:lnSpc>
                    <a:spcAft>
                      <a:spcPts val="1000"/>
                    </a:spcAft>
                  </a:pPr>
                  <a:r>
                    <a:rPr lang="en-US" sz="2000" dirty="0"/>
                    <a:t>movement</a:t>
                  </a:r>
                </a:p>
              </p:txBody>
            </p:sp>
            <p:sp>
              <p:nvSpPr>
                <p:cNvPr id="2057" name="TextBox 14">
                  <a:extLst>
                    <a:ext uri="{FF2B5EF4-FFF2-40B4-BE49-F238E27FC236}">
                      <a16:creationId xmlns:a16="http://schemas.microsoft.com/office/drawing/2014/main" id="{9FD4F029-82C6-1647-4A7C-889F0F64EB9C}"/>
                    </a:ext>
                  </a:extLst>
                </p:cNvPr>
                <p:cNvSpPr txBox="1"/>
                <p:nvPr/>
              </p:nvSpPr>
              <p:spPr>
                <a:xfrm>
                  <a:off x="12137518" y="38280635"/>
                  <a:ext cx="1954079" cy="483836"/>
                </a:xfrm>
                <a:prstGeom prst="rect">
                  <a:avLst/>
                </a:prstGeom>
                <a:noFill/>
              </p:spPr>
              <p:txBody>
                <a:bodyPr wrap="square">
                  <a:spAutoFit/>
                </a:bodyPr>
                <a:lstStyle/>
                <a:p>
                  <a:pPr marR="0" algn="ctr">
                    <a:lnSpc>
                      <a:spcPct val="115000"/>
                    </a:lnSpc>
                    <a:spcBef>
                      <a:spcPts val="0"/>
                    </a:spcBef>
                    <a:spcAft>
                      <a:spcPts val="1000"/>
                    </a:spcAft>
                  </a:pPr>
                  <a:r>
                    <a:rPr lang="en-US" sz="2000" dirty="0"/>
                    <a:t>consumption</a:t>
                  </a:r>
                </a:p>
              </p:txBody>
            </p:sp>
            <p:sp>
              <p:nvSpPr>
                <p:cNvPr id="2058" name="TextBox 15">
                  <a:extLst>
                    <a:ext uri="{FF2B5EF4-FFF2-40B4-BE49-F238E27FC236}">
                      <a16:creationId xmlns:a16="http://schemas.microsoft.com/office/drawing/2014/main" id="{53DEA02E-170B-FF41-D5F8-CC29E8F23DCC}"/>
                    </a:ext>
                  </a:extLst>
                </p:cNvPr>
                <p:cNvSpPr txBox="1"/>
                <p:nvPr/>
              </p:nvSpPr>
              <p:spPr>
                <a:xfrm>
                  <a:off x="14275263" y="38255070"/>
                  <a:ext cx="939198" cy="483836"/>
                </a:xfrm>
                <a:prstGeom prst="rect">
                  <a:avLst/>
                </a:prstGeom>
                <a:noFill/>
              </p:spPr>
              <p:txBody>
                <a:bodyPr wrap="square">
                  <a:spAutoFit/>
                </a:bodyPr>
                <a:lstStyle/>
                <a:p>
                  <a:pPr algn="ctr">
                    <a:lnSpc>
                      <a:spcPct val="115000"/>
                    </a:lnSpc>
                    <a:spcAft>
                      <a:spcPts val="1000"/>
                    </a:spcAft>
                  </a:pPr>
                  <a:r>
                    <a:rPr lang="en-US" sz="2000" dirty="0"/>
                    <a:t>end</a:t>
                  </a:r>
                </a:p>
              </p:txBody>
            </p:sp>
            <p:sp>
              <p:nvSpPr>
                <p:cNvPr id="2059" name="TextBox 16">
                  <a:extLst>
                    <a:ext uri="{FF2B5EF4-FFF2-40B4-BE49-F238E27FC236}">
                      <a16:creationId xmlns:a16="http://schemas.microsoft.com/office/drawing/2014/main" id="{48CF60F2-F796-0EFF-E1EB-7D5B28A17233}"/>
                    </a:ext>
                  </a:extLst>
                </p:cNvPr>
                <p:cNvSpPr txBox="1"/>
                <p:nvPr/>
              </p:nvSpPr>
              <p:spPr>
                <a:xfrm rot="16200000">
                  <a:off x="6903945" y="36437967"/>
                  <a:ext cx="3093597" cy="667059"/>
                </a:xfrm>
                <a:prstGeom prst="rect">
                  <a:avLst/>
                </a:prstGeom>
                <a:noFill/>
              </p:spPr>
              <p:txBody>
                <a:bodyPr wrap="square">
                  <a:spAutoFit/>
                </a:bodyPr>
                <a:lstStyle/>
                <a:p>
                  <a:pPr marL="0" marR="0" algn="ctr" rtl="0">
                    <a:lnSpc>
                      <a:spcPct val="115000"/>
                    </a:lnSpc>
                    <a:spcBef>
                      <a:spcPts val="0"/>
                    </a:spcBef>
                    <a:spcAft>
                      <a:spcPts val="1000"/>
                    </a:spcAft>
                  </a:pPr>
                  <a:r>
                    <a:rPr lang="en-US" sz="2000" dirty="0"/>
                    <a:t>fraction</a:t>
                  </a:r>
                  <a:r>
                    <a:rPr lang="en-US" sz="3000" dirty="0"/>
                    <a:t> </a:t>
                  </a:r>
                  <a:r>
                    <a:rPr lang="en-US" sz="2000" dirty="0"/>
                    <a:t>of cells</a:t>
                  </a:r>
                </a:p>
              </p:txBody>
            </p:sp>
          </p:grpSp>
        </p:grpSp>
        <p:grpSp>
          <p:nvGrpSpPr>
            <p:cNvPr id="27" name="Group 17">
              <a:extLst>
                <a:ext uri="{FF2B5EF4-FFF2-40B4-BE49-F238E27FC236}">
                  <a16:creationId xmlns:a16="http://schemas.microsoft.com/office/drawing/2014/main" id="{9DD75A87-DB30-0EA2-2B00-C0BC6447D4CB}"/>
                </a:ext>
              </a:extLst>
            </p:cNvPr>
            <p:cNvGrpSpPr/>
            <p:nvPr/>
          </p:nvGrpSpPr>
          <p:grpSpPr>
            <a:xfrm>
              <a:off x="1003977" y="3302005"/>
              <a:ext cx="1563998" cy="1501775"/>
              <a:chOff x="13475789" y="35064901"/>
              <a:chExt cx="2183853" cy="1707665"/>
            </a:xfrm>
          </p:grpSpPr>
          <p:grpSp>
            <p:nvGrpSpPr>
              <p:cNvPr id="28" name="Group 18">
                <a:extLst>
                  <a:ext uri="{FF2B5EF4-FFF2-40B4-BE49-F238E27FC236}">
                    <a16:creationId xmlns:a16="http://schemas.microsoft.com/office/drawing/2014/main" id="{6580C2B0-92E7-83F7-8149-B1429ED15590}"/>
                  </a:ext>
                </a:extLst>
              </p:cNvPr>
              <p:cNvGrpSpPr/>
              <p:nvPr/>
            </p:nvGrpSpPr>
            <p:grpSpPr>
              <a:xfrm>
                <a:off x="13602471" y="35204048"/>
                <a:ext cx="556033" cy="1114527"/>
                <a:chOff x="13290632" y="32956716"/>
                <a:chExt cx="556033" cy="1114527"/>
              </a:xfrm>
            </p:grpSpPr>
            <p:sp>
              <p:nvSpPr>
                <p:cNvPr id="31" name="Rectangle 21">
                  <a:extLst>
                    <a:ext uri="{FF2B5EF4-FFF2-40B4-BE49-F238E27FC236}">
                      <a16:creationId xmlns:a16="http://schemas.microsoft.com/office/drawing/2014/main" id="{DA593BC5-C737-2F90-DA3D-D6828A946582}"/>
                    </a:ext>
                  </a:extLst>
                </p:cNvPr>
                <p:cNvSpPr/>
                <p:nvPr/>
              </p:nvSpPr>
              <p:spPr>
                <a:xfrm>
                  <a:off x="13290634" y="32956716"/>
                  <a:ext cx="556031" cy="153464"/>
                </a:xfrm>
                <a:prstGeom prst="rect">
                  <a:avLst/>
                </a:prstGeom>
                <a:solidFill>
                  <a:srgbClr val="0072BD"/>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048" name="Rectangle 22">
                  <a:extLst>
                    <a:ext uri="{FF2B5EF4-FFF2-40B4-BE49-F238E27FC236}">
                      <a16:creationId xmlns:a16="http://schemas.microsoft.com/office/drawing/2014/main" id="{F5785287-482E-5A26-CBE0-32A52D582513}"/>
                    </a:ext>
                  </a:extLst>
                </p:cNvPr>
                <p:cNvSpPr/>
                <p:nvPr/>
              </p:nvSpPr>
              <p:spPr>
                <a:xfrm>
                  <a:off x="13290633" y="33267476"/>
                  <a:ext cx="556031" cy="153464"/>
                </a:xfrm>
                <a:prstGeom prst="rect">
                  <a:avLst/>
                </a:prstGeom>
                <a:solidFill>
                  <a:srgbClr val="D95319"/>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049" name="Rectangle 23">
                  <a:extLst>
                    <a:ext uri="{FF2B5EF4-FFF2-40B4-BE49-F238E27FC236}">
                      <a16:creationId xmlns:a16="http://schemas.microsoft.com/office/drawing/2014/main" id="{3241D6EA-A808-4335-532D-9C609F333102}"/>
                    </a:ext>
                  </a:extLst>
                </p:cNvPr>
                <p:cNvSpPr/>
                <p:nvPr/>
              </p:nvSpPr>
              <p:spPr>
                <a:xfrm>
                  <a:off x="13290633" y="33579665"/>
                  <a:ext cx="556031" cy="153464"/>
                </a:xfrm>
                <a:prstGeom prst="rect">
                  <a:avLst/>
                </a:prstGeom>
                <a:solidFill>
                  <a:srgbClr val="EDB12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051" name="Rectangle 24">
                  <a:extLst>
                    <a:ext uri="{FF2B5EF4-FFF2-40B4-BE49-F238E27FC236}">
                      <a16:creationId xmlns:a16="http://schemas.microsoft.com/office/drawing/2014/main" id="{CA006930-16D7-1450-8918-A2E61E97E53F}"/>
                    </a:ext>
                  </a:extLst>
                </p:cNvPr>
                <p:cNvSpPr/>
                <p:nvPr/>
              </p:nvSpPr>
              <p:spPr>
                <a:xfrm>
                  <a:off x="13290632" y="33917779"/>
                  <a:ext cx="556031" cy="153464"/>
                </a:xfrm>
                <a:prstGeom prst="rect">
                  <a:avLst/>
                </a:prstGeom>
                <a:solidFill>
                  <a:srgbClr val="7E2F8E"/>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grpSp>
          <p:sp>
            <p:nvSpPr>
              <p:cNvPr id="29" name="TextBox 19">
                <a:extLst>
                  <a:ext uri="{FF2B5EF4-FFF2-40B4-BE49-F238E27FC236}">
                    <a16:creationId xmlns:a16="http://schemas.microsoft.com/office/drawing/2014/main" id="{2F15B3BE-885E-7D26-52FA-E6CA40F5CF33}"/>
                  </a:ext>
                </a:extLst>
              </p:cNvPr>
              <p:cNvSpPr txBox="1"/>
              <p:nvPr/>
            </p:nvSpPr>
            <p:spPr>
              <a:xfrm>
                <a:off x="14128630" y="35083951"/>
                <a:ext cx="1531012" cy="1688615"/>
              </a:xfrm>
              <a:prstGeom prst="rect">
                <a:avLst/>
              </a:prstGeom>
              <a:noFill/>
            </p:spPr>
            <p:txBody>
              <a:bodyPr wrap="square" rtlCol="1">
                <a:spAutoFit/>
              </a:bodyPr>
              <a:lstStyle/>
              <a:p>
                <a:pPr>
                  <a:lnSpc>
                    <a:spcPts val="2200"/>
                  </a:lnSpc>
                </a:pPr>
                <a:r>
                  <a:rPr lang="en-US" sz="2000" dirty="0"/>
                  <a:t>train</a:t>
                </a:r>
              </a:p>
              <a:p>
                <a:pPr>
                  <a:lnSpc>
                    <a:spcPts val="2200"/>
                  </a:lnSpc>
                </a:pPr>
                <a:r>
                  <a:rPr lang="en-US" sz="2000" dirty="0"/>
                  <a:t>first</a:t>
                </a:r>
              </a:p>
              <a:p>
                <a:pPr>
                  <a:lnSpc>
                    <a:spcPts val="2200"/>
                  </a:lnSpc>
                </a:pPr>
                <a:r>
                  <a:rPr lang="en-US" sz="2000" dirty="0"/>
                  <a:t>batch</a:t>
                </a:r>
              </a:p>
              <a:p>
                <a:pPr>
                  <a:lnSpc>
                    <a:spcPts val="2200"/>
                  </a:lnSpc>
                </a:pPr>
                <a:r>
                  <a:rPr lang="en-US" sz="2000" dirty="0"/>
                  <a:t>random</a:t>
                </a:r>
              </a:p>
              <a:p>
                <a:pPr>
                  <a:lnSpc>
                    <a:spcPts val="2200"/>
                  </a:lnSpc>
                </a:pPr>
                <a:endParaRPr lang="he-IL" dirty="0"/>
              </a:p>
            </p:txBody>
          </p:sp>
          <p:sp>
            <p:nvSpPr>
              <p:cNvPr id="30" name="Rectangle 20">
                <a:extLst>
                  <a:ext uri="{FF2B5EF4-FFF2-40B4-BE49-F238E27FC236}">
                    <a16:creationId xmlns:a16="http://schemas.microsoft.com/office/drawing/2014/main" id="{A3E82E22-8FEA-656A-D825-841D201E71F4}"/>
                  </a:ext>
                </a:extLst>
              </p:cNvPr>
              <p:cNvSpPr/>
              <p:nvPr/>
            </p:nvSpPr>
            <p:spPr>
              <a:xfrm>
                <a:off x="13475789" y="35064901"/>
                <a:ext cx="2084214" cy="136184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grpSp>
      </p:grpSp>
    </p:spTree>
    <p:extLst>
      <p:ext uri="{BB962C8B-B14F-4D97-AF65-F5344CB8AC3E}">
        <p14:creationId xmlns:p14="http://schemas.microsoft.com/office/powerpoint/2010/main" val="2145876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562896-0F31-AB91-9941-CDBD238175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28BF5A-EC81-50F3-2223-84C2B6D8C6E1}"/>
              </a:ext>
            </a:extLst>
          </p:cNvPr>
          <p:cNvSpPr>
            <a:spLocks noGrp="1"/>
          </p:cNvSpPr>
          <p:nvPr>
            <p:ph type="title"/>
          </p:nvPr>
        </p:nvSpPr>
        <p:spPr/>
        <p:txBody>
          <a:bodyPr>
            <a:normAutofit fontScale="90000"/>
          </a:bodyPr>
          <a:lstStyle/>
          <a:p>
            <a:r>
              <a:rPr lang="en-US" dirty="0"/>
              <a:t>Results</a:t>
            </a:r>
            <a:br>
              <a:rPr lang="en-US" dirty="0"/>
            </a:br>
            <a:r>
              <a:rPr lang="en-US" dirty="0"/>
              <a:t>Encoding of value</a:t>
            </a:r>
            <a:endParaRPr lang="he-IL" dirty="0"/>
          </a:p>
        </p:txBody>
      </p:sp>
      <p:sp>
        <p:nvSpPr>
          <p:cNvPr id="5" name="Slide Number Placeholder 4">
            <a:extLst>
              <a:ext uri="{FF2B5EF4-FFF2-40B4-BE49-F238E27FC236}">
                <a16:creationId xmlns:a16="http://schemas.microsoft.com/office/drawing/2014/main" id="{11F5EF20-735F-6935-978C-3960CA4B7E31}"/>
              </a:ext>
            </a:extLst>
          </p:cNvPr>
          <p:cNvSpPr>
            <a:spLocks noGrp="1"/>
          </p:cNvSpPr>
          <p:nvPr>
            <p:ph type="sldNum" sz="quarter" idx="12"/>
          </p:nvPr>
        </p:nvSpPr>
        <p:spPr/>
        <p:txBody>
          <a:bodyPr/>
          <a:lstStyle/>
          <a:p>
            <a:fld id="{B01D9778-10B4-40FB-B4E4-44FA89A86639}" type="slidenum">
              <a:rPr lang="en-US" smtClean="0"/>
              <a:pPr/>
              <a:t>17</a:t>
            </a:fld>
            <a:endParaRPr lang="en-US"/>
          </a:p>
        </p:txBody>
      </p:sp>
      <p:sp>
        <p:nvSpPr>
          <p:cNvPr id="3" name="Text Placeholder 5">
            <a:extLst>
              <a:ext uri="{FF2B5EF4-FFF2-40B4-BE49-F238E27FC236}">
                <a16:creationId xmlns:a16="http://schemas.microsoft.com/office/drawing/2014/main" id="{E916ECBF-8651-8389-CBEF-3F84212F98BD}"/>
              </a:ext>
            </a:extLst>
          </p:cNvPr>
          <p:cNvSpPr txBox="1">
            <a:spLocks/>
          </p:cNvSpPr>
          <p:nvPr/>
        </p:nvSpPr>
        <p:spPr>
          <a:xfrm>
            <a:off x="830113" y="1704975"/>
            <a:ext cx="10972800" cy="2408213"/>
          </a:xfrm>
          <a:prstGeom prst="rect">
            <a:avLst/>
          </a:prstGeom>
        </p:spPr>
        <p:txBody>
          <a:bodyPr vert="horz" lIns="91440" tIns="45720" rIns="91440" bIns="45720" rtlCol="1">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At first the network mostly encode novelty.</a:t>
            </a:r>
          </a:p>
          <a:p>
            <a:r>
              <a:rPr lang="en-US" sz="2400" dirty="0"/>
              <a:t>With exposure to flavor more and more cells encode the value – tasty vs. aversive</a:t>
            </a:r>
          </a:p>
          <a:p>
            <a:r>
              <a:rPr lang="en-US" sz="2400" dirty="0"/>
              <a:t>Encoding of specific flavors – emerges later </a:t>
            </a:r>
          </a:p>
          <a:p>
            <a:pPr marL="0" indent="0">
              <a:buNone/>
            </a:pPr>
            <a:endParaRPr lang="en-US" sz="2400" dirty="0"/>
          </a:p>
          <a:p>
            <a:r>
              <a:rPr lang="en-US" sz="2400" dirty="0"/>
              <a:t>Flavor is reported even before the tone</a:t>
            </a:r>
          </a:p>
          <a:p>
            <a:endParaRPr lang="en-US" sz="2000" dirty="0"/>
          </a:p>
        </p:txBody>
      </p:sp>
      <p:grpSp>
        <p:nvGrpSpPr>
          <p:cNvPr id="4" name="Group 10">
            <a:extLst>
              <a:ext uri="{FF2B5EF4-FFF2-40B4-BE49-F238E27FC236}">
                <a16:creationId xmlns:a16="http://schemas.microsoft.com/office/drawing/2014/main" id="{FB48E670-1B9C-A219-A015-E6FF6DCE9D75}"/>
              </a:ext>
            </a:extLst>
          </p:cNvPr>
          <p:cNvGrpSpPr/>
          <p:nvPr/>
        </p:nvGrpSpPr>
        <p:grpSpPr>
          <a:xfrm>
            <a:off x="895351" y="4341390"/>
            <a:ext cx="11052063" cy="2093396"/>
            <a:chOff x="15898387" y="10385581"/>
            <a:chExt cx="15386136" cy="2436856"/>
          </a:xfrm>
        </p:grpSpPr>
        <p:pic>
          <p:nvPicPr>
            <p:cNvPr id="6" name="Picture 26" descr="A group of graphs showing different colors&#10;&#10;Description automatically generated with medium confidence">
              <a:extLst>
                <a:ext uri="{FF2B5EF4-FFF2-40B4-BE49-F238E27FC236}">
                  <a16:creationId xmlns:a16="http://schemas.microsoft.com/office/drawing/2014/main" id="{E6926552-1FD8-52C0-7FB9-7872722C9C5E}"/>
                </a:ext>
              </a:extLst>
            </p:cNvPr>
            <p:cNvPicPr>
              <a:picLocks noChangeAspect="1"/>
            </p:cNvPicPr>
            <p:nvPr/>
          </p:nvPicPr>
          <p:blipFill>
            <a:blip r:embed="rId3">
              <a:extLst>
                <a:ext uri="{28A0092B-C50C-407E-A947-70E740481C1C}">
                  <a14:useLocalDpi xmlns:a14="http://schemas.microsoft.com/office/drawing/2010/main" val="0"/>
                </a:ext>
              </a:extLst>
            </a:blip>
            <a:srcRect l="39337" t="35078" r="36531" b="39795"/>
            <a:stretch/>
          </p:blipFill>
          <p:spPr>
            <a:xfrm>
              <a:off x="15898387" y="10385581"/>
              <a:ext cx="4698661" cy="2433530"/>
            </a:xfrm>
            <a:prstGeom prst="rect">
              <a:avLst/>
            </a:prstGeom>
          </p:spPr>
        </p:pic>
        <p:pic>
          <p:nvPicPr>
            <p:cNvPr id="9" name="Picture 16" descr="A group of graphs showing different colors&#10;&#10;Description automatically generated with medium confidence">
              <a:extLst>
                <a:ext uri="{FF2B5EF4-FFF2-40B4-BE49-F238E27FC236}">
                  <a16:creationId xmlns:a16="http://schemas.microsoft.com/office/drawing/2014/main" id="{115643A0-C2C7-7849-832F-8E889C645F0F}"/>
                </a:ext>
              </a:extLst>
            </p:cNvPr>
            <p:cNvPicPr>
              <a:picLocks noChangeAspect="1"/>
            </p:cNvPicPr>
            <p:nvPr/>
          </p:nvPicPr>
          <p:blipFill>
            <a:blip r:embed="rId3">
              <a:extLst>
                <a:ext uri="{28A0092B-C50C-407E-A947-70E740481C1C}">
                  <a14:useLocalDpi xmlns:a14="http://schemas.microsoft.com/office/drawing/2010/main" val="0"/>
                </a:ext>
              </a:extLst>
            </a:blip>
            <a:srcRect l="67415" t="35503" r="8308" b="39868"/>
            <a:stretch/>
          </p:blipFill>
          <p:spPr>
            <a:xfrm>
              <a:off x="21102178" y="10416529"/>
              <a:ext cx="4768027" cy="2405908"/>
            </a:xfrm>
            <a:prstGeom prst="rect">
              <a:avLst/>
            </a:prstGeom>
          </p:spPr>
        </p:pic>
        <p:pic>
          <p:nvPicPr>
            <p:cNvPr id="10" name="Picture 21" descr="A group of graphs showing different colors&#10;&#10;Description automatically generated with medium confidence">
              <a:extLst>
                <a:ext uri="{FF2B5EF4-FFF2-40B4-BE49-F238E27FC236}">
                  <a16:creationId xmlns:a16="http://schemas.microsoft.com/office/drawing/2014/main" id="{6C94CD9E-B19E-0E22-640D-317B589A8C31}"/>
                </a:ext>
              </a:extLst>
            </p:cNvPr>
            <p:cNvPicPr>
              <a:picLocks noChangeAspect="1"/>
            </p:cNvPicPr>
            <p:nvPr/>
          </p:nvPicPr>
          <p:blipFill>
            <a:blip r:embed="rId3">
              <a:extLst>
                <a:ext uri="{28A0092B-C50C-407E-A947-70E740481C1C}">
                  <a14:useLocalDpi xmlns:a14="http://schemas.microsoft.com/office/drawing/2010/main" val="0"/>
                </a:ext>
              </a:extLst>
            </a:blip>
            <a:srcRect l="39029" t="65920" r="36483" b="9996"/>
            <a:stretch/>
          </p:blipFill>
          <p:spPr>
            <a:xfrm>
              <a:off x="26432785" y="10442219"/>
              <a:ext cx="4851738" cy="2373408"/>
            </a:xfrm>
            <a:prstGeom prst="rect">
              <a:avLst/>
            </a:prstGeom>
          </p:spPr>
        </p:pic>
      </p:grpSp>
      <p:sp>
        <p:nvSpPr>
          <p:cNvPr id="11" name="TextBox 43">
            <a:extLst>
              <a:ext uri="{FF2B5EF4-FFF2-40B4-BE49-F238E27FC236}">
                <a16:creationId xmlns:a16="http://schemas.microsoft.com/office/drawing/2014/main" id="{72374207-C391-10B8-95C1-86255C3DCBB4}"/>
              </a:ext>
            </a:extLst>
          </p:cNvPr>
          <p:cNvSpPr txBox="1"/>
          <p:nvPr/>
        </p:nvSpPr>
        <p:spPr>
          <a:xfrm>
            <a:off x="820998" y="6215603"/>
            <a:ext cx="1560565" cy="425501"/>
          </a:xfrm>
          <a:prstGeom prst="rect">
            <a:avLst/>
          </a:prstGeom>
          <a:noFill/>
        </p:spPr>
        <p:txBody>
          <a:bodyPr wrap="square">
            <a:spAutoFit/>
          </a:bodyPr>
          <a:lstStyle/>
          <a:p>
            <a:pPr marL="0" marR="0" algn="ctr" rtl="0">
              <a:lnSpc>
                <a:spcPct val="115000"/>
              </a:lnSpc>
              <a:spcBef>
                <a:spcPts val="0"/>
              </a:spcBef>
              <a:spcAft>
                <a:spcPts val="1000"/>
              </a:spcAft>
            </a:pPr>
            <a:r>
              <a:rPr lang="en-US" sz="2000" dirty="0"/>
              <a:t>pre</a:t>
            </a:r>
          </a:p>
        </p:txBody>
      </p:sp>
      <p:sp>
        <p:nvSpPr>
          <p:cNvPr id="12" name="TextBox 44">
            <a:extLst>
              <a:ext uri="{FF2B5EF4-FFF2-40B4-BE49-F238E27FC236}">
                <a16:creationId xmlns:a16="http://schemas.microsoft.com/office/drawing/2014/main" id="{8B13ADAF-08CC-44BF-EAD1-2CCF4029AF17}"/>
              </a:ext>
            </a:extLst>
          </p:cNvPr>
          <p:cNvSpPr txBox="1"/>
          <p:nvPr/>
        </p:nvSpPr>
        <p:spPr>
          <a:xfrm>
            <a:off x="1677361" y="6233464"/>
            <a:ext cx="1408404" cy="425501"/>
          </a:xfrm>
          <a:prstGeom prst="rect">
            <a:avLst/>
          </a:prstGeom>
          <a:noFill/>
        </p:spPr>
        <p:txBody>
          <a:bodyPr wrap="square">
            <a:spAutoFit/>
          </a:bodyPr>
          <a:lstStyle/>
          <a:p>
            <a:pPr algn="ctr">
              <a:lnSpc>
                <a:spcPct val="115000"/>
              </a:lnSpc>
              <a:spcAft>
                <a:spcPts val="1000"/>
              </a:spcAft>
            </a:pPr>
            <a:r>
              <a:rPr lang="en-US" sz="2000" dirty="0"/>
              <a:t>move</a:t>
            </a:r>
          </a:p>
        </p:txBody>
      </p:sp>
      <p:sp>
        <p:nvSpPr>
          <p:cNvPr id="13" name="TextBox 45">
            <a:extLst>
              <a:ext uri="{FF2B5EF4-FFF2-40B4-BE49-F238E27FC236}">
                <a16:creationId xmlns:a16="http://schemas.microsoft.com/office/drawing/2014/main" id="{8096146F-073F-CF2C-23C3-2A9638D4F0F1}"/>
              </a:ext>
            </a:extLst>
          </p:cNvPr>
          <p:cNvSpPr txBox="1"/>
          <p:nvPr/>
        </p:nvSpPr>
        <p:spPr>
          <a:xfrm>
            <a:off x="2201760" y="6230807"/>
            <a:ext cx="1734452" cy="425501"/>
          </a:xfrm>
          <a:prstGeom prst="rect">
            <a:avLst/>
          </a:prstGeom>
          <a:noFill/>
        </p:spPr>
        <p:txBody>
          <a:bodyPr wrap="square">
            <a:spAutoFit/>
          </a:bodyPr>
          <a:lstStyle/>
          <a:p>
            <a:pPr marR="0" algn="ctr">
              <a:lnSpc>
                <a:spcPct val="115000"/>
              </a:lnSpc>
              <a:spcBef>
                <a:spcPts val="0"/>
              </a:spcBef>
              <a:spcAft>
                <a:spcPts val="1000"/>
              </a:spcAft>
            </a:pPr>
            <a:r>
              <a:rPr lang="en-US" sz="2000" dirty="0"/>
              <a:t>eat</a:t>
            </a:r>
          </a:p>
        </p:txBody>
      </p:sp>
      <p:sp>
        <p:nvSpPr>
          <p:cNvPr id="14" name="TextBox 46">
            <a:extLst>
              <a:ext uri="{FF2B5EF4-FFF2-40B4-BE49-F238E27FC236}">
                <a16:creationId xmlns:a16="http://schemas.microsoft.com/office/drawing/2014/main" id="{8CF155A9-AB1B-04B9-0D4E-9CC8B8B55A30}"/>
              </a:ext>
            </a:extLst>
          </p:cNvPr>
          <p:cNvSpPr txBox="1"/>
          <p:nvPr/>
        </p:nvSpPr>
        <p:spPr>
          <a:xfrm>
            <a:off x="3385625" y="6215603"/>
            <a:ext cx="833638" cy="425501"/>
          </a:xfrm>
          <a:prstGeom prst="rect">
            <a:avLst/>
          </a:prstGeom>
          <a:noFill/>
        </p:spPr>
        <p:txBody>
          <a:bodyPr wrap="square">
            <a:spAutoFit/>
          </a:bodyPr>
          <a:lstStyle/>
          <a:p>
            <a:pPr algn="ctr">
              <a:lnSpc>
                <a:spcPct val="115000"/>
              </a:lnSpc>
              <a:spcAft>
                <a:spcPts val="1000"/>
              </a:spcAft>
            </a:pPr>
            <a:r>
              <a:rPr lang="en-US" sz="2000" dirty="0"/>
              <a:t>end</a:t>
            </a:r>
          </a:p>
        </p:txBody>
      </p:sp>
      <p:sp>
        <p:nvSpPr>
          <p:cNvPr id="15" name="TextBox 47">
            <a:extLst>
              <a:ext uri="{FF2B5EF4-FFF2-40B4-BE49-F238E27FC236}">
                <a16:creationId xmlns:a16="http://schemas.microsoft.com/office/drawing/2014/main" id="{B2519A27-61F7-8EDA-659D-3DA23F763FAC}"/>
              </a:ext>
            </a:extLst>
          </p:cNvPr>
          <p:cNvSpPr txBox="1"/>
          <p:nvPr/>
        </p:nvSpPr>
        <p:spPr>
          <a:xfrm rot="16200000">
            <a:off x="-538835" y="5210231"/>
            <a:ext cx="2720607" cy="592085"/>
          </a:xfrm>
          <a:prstGeom prst="rect">
            <a:avLst/>
          </a:prstGeom>
          <a:noFill/>
        </p:spPr>
        <p:txBody>
          <a:bodyPr wrap="square">
            <a:spAutoFit/>
          </a:bodyPr>
          <a:lstStyle/>
          <a:p>
            <a:pPr marL="0" marR="0" algn="ctr" rtl="0">
              <a:lnSpc>
                <a:spcPct val="115000"/>
              </a:lnSpc>
              <a:spcBef>
                <a:spcPts val="0"/>
              </a:spcBef>
              <a:spcAft>
                <a:spcPts val="1000"/>
              </a:spcAft>
            </a:pPr>
            <a:r>
              <a:rPr lang="en-US" sz="2000" dirty="0"/>
              <a:t>fraction</a:t>
            </a:r>
            <a:r>
              <a:rPr lang="en-US" sz="3000" dirty="0"/>
              <a:t> </a:t>
            </a:r>
            <a:r>
              <a:rPr lang="en-US" sz="2000" dirty="0"/>
              <a:t>of cells</a:t>
            </a:r>
          </a:p>
        </p:txBody>
      </p:sp>
      <p:grpSp>
        <p:nvGrpSpPr>
          <p:cNvPr id="16" name="Group 32">
            <a:extLst>
              <a:ext uri="{FF2B5EF4-FFF2-40B4-BE49-F238E27FC236}">
                <a16:creationId xmlns:a16="http://schemas.microsoft.com/office/drawing/2014/main" id="{D8408964-E08E-E32D-9666-0C9C195DE09E}"/>
              </a:ext>
            </a:extLst>
          </p:cNvPr>
          <p:cNvGrpSpPr/>
          <p:nvPr/>
        </p:nvGrpSpPr>
        <p:grpSpPr>
          <a:xfrm>
            <a:off x="1280194" y="4694632"/>
            <a:ext cx="1563998" cy="1296593"/>
            <a:chOff x="13475789" y="35064901"/>
            <a:chExt cx="2183853" cy="1474353"/>
          </a:xfrm>
        </p:grpSpPr>
        <p:grpSp>
          <p:nvGrpSpPr>
            <p:cNvPr id="17" name="Group 33">
              <a:extLst>
                <a:ext uri="{FF2B5EF4-FFF2-40B4-BE49-F238E27FC236}">
                  <a16:creationId xmlns:a16="http://schemas.microsoft.com/office/drawing/2014/main" id="{1550F4B2-996A-1740-6512-7ED9733AF8A0}"/>
                </a:ext>
              </a:extLst>
            </p:cNvPr>
            <p:cNvGrpSpPr/>
            <p:nvPr/>
          </p:nvGrpSpPr>
          <p:grpSpPr>
            <a:xfrm>
              <a:off x="13602471" y="35171550"/>
              <a:ext cx="556032" cy="950311"/>
              <a:chOff x="13290632" y="32924218"/>
              <a:chExt cx="556032" cy="950311"/>
            </a:xfrm>
          </p:grpSpPr>
          <p:sp>
            <p:nvSpPr>
              <p:cNvPr id="20" name="Rectangle 36">
                <a:extLst>
                  <a:ext uri="{FF2B5EF4-FFF2-40B4-BE49-F238E27FC236}">
                    <a16:creationId xmlns:a16="http://schemas.microsoft.com/office/drawing/2014/main" id="{2298082A-5D2D-1650-1229-C82344BB36AA}"/>
                  </a:ext>
                </a:extLst>
              </p:cNvPr>
              <p:cNvSpPr/>
              <p:nvPr/>
            </p:nvSpPr>
            <p:spPr>
              <a:xfrm>
                <a:off x="13290632" y="32924218"/>
                <a:ext cx="556032" cy="153464"/>
              </a:xfrm>
              <a:prstGeom prst="rect">
                <a:avLst/>
              </a:prstGeom>
              <a:solidFill>
                <a:srgbClr val="0072BD"/>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21" name="Rectangle 37">
                <a:extLst>
                  <a:ext uri="{FF2B5EF4-FFF2-40B4-BE49-F238E27FC236}">
                    <a16:creationId xmlns:a16="http://schemas.microsoft.com/office/drawing/2014/main" id="{0ECB26CF-2D1B-9AE7-F01F-7096E226BFEC}"/>
                  </a:ext>
                </a:extLst>
              </p:cNvPr>
              <p:cNvSpPr/>
              <p:nvPr/>
            </p:nvSpPr>
            <p:spPr>
              <a:xfrm>
                <a:off x="13290633" y="33183169"/>
                <a:ext cx="556031" cy="153464"/>
              </a:xfrm>
              <a:prstGeom prst="rect">
                <a:avLst/>
              </a:prstGeom>
              <a:solidFill>
                <a:srgbClr val="D95319"/>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2" name="Rectangle 38">
                <a:extLst>
                  <a:ext uri="{FF2B5EF4-FFF2-40B4-BE49-F238E27FC236}">
                    <a16:creationId xmlns:a16="http://schemas.microsoft.com/office/drawing/2014/main" id="{34982AAD-30DC-EDB0-9354-426AFCDA5E6A}"/>
                  </a:ext>
                </a:extLst>
              </p:cNvPr>
              <p:cNvSpPr/>
              <p:nvPr/>
            </p:nvSpPr>
            <p:spPr>
              <a:xfrm>
                <a:off x="13290633" y="33453205"/>
                <a:ext cx="556031" cy="153464"/>
              </a:xfrm>
              <a:prstGeom prst="rect">
                <a:avLst/>
              </a:prstGeom>
              <a:solidFill>
                <a:srgbClr val="EDB12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3" name="Rectangle 39">
                <a:extLst>
                  <a:ext uri="{FF2B5EF4-FFF2-40B4-BE49-F238E27FC236}">
                    <a16:creationId xmlns:a16="http://schemas.microsoft.com/office/drawing/2014/main" id="{ED599ABB-8BFA-3663-BEDC-B46C7A07E2E2}"/>
                  </a:ext>
                </a:extLst>
              </p:cNvPr>
              <p:cNvSpPr/>
              <p:nvPr/>
            </p:nvSpPr>
            <p:spPr>
              <a:xfrm>
                <a:off x="13290632" y="33721065"/>
                <a:ext cx="556031" cy="153464"/>
              </a:xfrm>
              <a:prstGeom prst="rect">
                <a:avLst/>
              </a:prstGeom>
              <a:solidFill>
                <a:srgbClr val="7E2F8E"/>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grpSp>
        <p:sp>
          <p:nvSpPr>
            <p:cNvPr id="18" name="TextBox 34">
              <a:extLst>
                <a:ext uri="{FF2B5EF4-FFF2-40B4-BE49-F238E27FC236}">
                  <a16:creationId xmlns:a16="http://schemas.microsoft.com/office/drawing/2014/main" id="{7E699C3B-D357-0DF2-E464-4D9E02DC5339}"/>
                </a:ext>
              </a:extLst>
            </p:cNvPr>
            <p:cNvSpPr txBox="1"/>
            <p:nvPr/>
          </p:nvSpPr>
          <p:spPr>
            <a:xfrm>
              <a:off x="14128631" y="35083953"/>
              <a:ext cx="1531011" cy="1455301"/>
            </a:xfrm>
            <a:prstGeom prst="rect">
              <a:avLst/>
            </a:prstGeom>
            <a:noFill/>
          </p:spPr>
          <p:txBody>
            <a:bodyPr wrap="square" rtlCol="1">
              <a:spAutoFit/>
            </a:bodyPr>
            <a:lstStyle/>
            <a:p>
              <a:pPr>
                <a:lnSpc>
                  <a:spcPts val="1800"/>
                </a:lnSpc>
              </a:pPr>
              <a:r>
                <a:rPr lang="en-US" sz="2000" dirty="0"/>
                <a:t>train</a:t>
              </a:r>
            </a:p>
            <a:p>
              <a:pPr>
                <a:lnSpc>
                  <a:spcPts val="1800"/>
                </a:lnSpc>
              </a:pPr>
              <a:r>
                <a:rPr lang="en-US" sz="2000" dirty="0"/>
                <a:t>first</a:t>
              </a:r>
            </a:p>
            <a:p>
              <a:pPr>
                <a:lnSpc>
                  <a:spcPts val="1800"/>
                </a:lnSpc>
              </a:pPr>
              <a:r>
                <a:rPr lang="en-US" sz="2000" dirty="0"/>
                <a:t>batch</a:t>
              </a:r>
            </a:p>
            <a:p>
              <a:pPr>
                <a:lnSpc>
                  <a:spcPts val="1800"/>
                </a:lnSpc>
              </a:pPr>
              <a:r>
                <a:rPr lang="en-US" sz="2000" dirty="0"/>
                <a:t>random</a:t>
              </a:r>
            </a:p>
            <a:p>
              <a:pPr>
                <a:lnSpc>
                  <a:spcPts val="2200"/>
                </a:lnSpc>
              </a:pPr>
              <a:endParaRPr lang="he-IL" dirty="0"/>
            </a:p>
          </p:txBody>
        </p:sp>
        <p:sp>
          <p:nvSpPr>
            <p:cNvPr id="19" name="Rectangle 35">
              <a:extLst>
                <a:ext uri="{FF2B5EF4-FFF2-40B4-BE49-F238E27FC236}">
                  <a16:creationId xmlns:a16="http://schemas.microsoft.com/office/drawing/2014/main" id="{060F8050-D586-F456-77BC-29503A3DEA38}"/>
                </a:ext>
              </a:extLst>
            </p:cNvPr>
            <p:cNvSpPr/>
            <p:nvPr/>
          </p:nvSpPr>
          <p:spPr>
            <a:xfrm>
              <a:off x="13475789" y="35064901"/>
              <a:ext cx="1956564" cy="110391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grpSp>
      <p:sp>
        <p:nvSpPr>
          <p:cNvPr id="2060" name="TextBox 48">
            <a:extLst>
              <a:ext uri="{FF2B5EF4-FFF2-40B4-BE49-F238E27FC236}">
                <a16:creationId xmlns:a16="http://schemas.microsoft.com/office/drawing/2014/main" id="{A3224AB6-B3DB-A094-27E5-0056FE05C2AA}"/>
              </a:ext>
            </a:extLst>
          </p:cNvPr>
          <p:cNvSpPr txBox="1"/>
          <p:nvPr/>
        </p:nvSpPr>
        <p:spPr>
          <a:xfrm>
            <a:off x="4529204" y="6218691"/>
            <a:ext cx="1560565" cy="425501"/>
          </a:xfrm>
          <a:prstGeom prst="rect">
            <a:avLst/>
          </a:prstGeom>
          <a:noFill/>
        </p:spPr>
        <p:txBody>
          <a:bodyPr wrap="square">
            <a:spAutoFit/>
          </a:bodyPr>
          <a:lstStyle/>
          <a:p>
            <a:pPr marL="0" marR="0" algn="ctr" rtl="0">
              <a:lnSpc>
                <a:spcPct val="115000"/>
              </a:lnSpc>
              <a:spcBef>
                <a:spcPts val="0"/>
              </a:spcBef>
              <a:spcAft>
                <a:spcPts val="1000"/>
              </a:spcAft>
            </a:pPr>
            <a:r>
              <a:rPr lang="en-US" sz="2000" dirty="0"/>
              <a:t>pre</a:t>
            </a:r>
          </a:p>
        </p:txBody>
      </p:sp>
      <p:sp>
        <p:nvSpPr>
          <p:cNvPr id="2061" name="TextBox 49">
            <a:extLst>
              <a:ext uri="{FF2B5EF4-FFF2-40B4-BE49-F238E27FC236}">
                <a16:creationId xmlns:a16="http://schemas.microsoft.com/office/drawing/2014/main" id="{0C213256-0BC0-44F0-CEF3-1917019F1883}"/>
              </a:ext>
            </a:extLst>
          </p:cNvPr>
          <p:cNvSpPr txBox="1"/>
          <p:nvPr/>
        </p:nvSpPr>
        <p:spPr>
          <a:xfrm>
            <a:off x="5385567" y="6236552"/>
            <a:ext cx="1408404" cy="425501"/>
          </a:xfrm>
          <a:prstGeom prst="rect">
            <a:avLst/>
          </a:prstGeom>
          <a:noFill/>
        </p:spPr>
        <p:txBody>
          <a:bodyPr wrap="square">
            <a:spAutoFit/>
          </a:bodyPr>
          <a:lstStyle/>
          <a:p>
            <a:pPr algn="ctr">
              <a:lnSpc>
                <a:spcPct val="115000"/>
              </a:lnSpc>
              <a:spcAft>
                <a:spcPts val="1000"/>
              </a:spcAft>
            </a:pPr>
            <a:r>
              <a:rPr lang="en-US" sz="2000" dirty="0"/>
              <a:t>move</a:t>
            </a:r>
          </a:p>
        </p:txBody>
      </p:sp>
      <p:sp>
        <p:nvSpPr>
          <p:cNvPr id="2062" name="TextBox 50">
            <a:extLst>
              <a:ext uri="{FF2B5EF4-FFF2-40B4-BE49-F238E27FC236}">
                <a16:creationId xmlns:a16="http://schemas.microsoft.com/office/drawing/2014/main" id="{AD384ADF-2184-B6CA-AD6F-06A294AA4194}"/>
              </a:ext>
            </a:extLst>
          </p:cNvPr>
          <p:cNvSpPr txBox="1"/>
          <p:nvPr/>
        </p:nvSpPr>
        <p:spPr>
          <a:xfrm>
            <a:off x="5909966" y="6233895"/>
            <a:ext cx="1734452" cy="425501"/>
          </a:xfrm>
          <a:prstGeom prst="rect">
            <a:avLst/>
          </a:prstGeom>
          <a:noFill/>
        </p:spPr>
        <p:txBody>
          <a:bodyPr wrap="square">
            <a:spAutoFit/>
          </a:bodyPr>
          <a:lstStyle/>
          <a:p>
            <a:pPr marR="0" algn="ctr">
              <a:lnSpc>
                <a:spcPct val="115000"/>
              </a:lnSpc>
              <a:spcBef>
                <a:spcPts val="0"/>
              </a:spcBef>
              <a:spcAft>
                <a:spcPts val="1000"/>
              </a:spcAft>
            </a:pPr>
            <a:r>
              <a:rPr lang="en-US" sz="2000" dirty="0"/>
              <a:t>eat</a:t>
            </a:r>
          </a:p>
        </p:txBody>
      </p:sp>
      <p:sp>
        <p:nvSpPr>
          <p:cNvPr id="2063" name="TextBox 51">
            <a:extLst>
              <a:ext uri="{FF2B5EF4-FFF2-40B4-BE49-F238E27FC236}">
                <a16:creationId xmlns:a16="http://schemas.microsoft.com/office/drawing/2014/main" id="{BFB37823-E4D1-D560-CAC2-D19FFC29853E}"/>
              </a:ext>
            </a:extLst>
          </p:cNvPr>
          <p:cNvSpPr txBox="1"/>
          <p:nvPr/>
        </p:nvSpPr>
        <p:spPr>
          <a:xfrm>
            <a:off x="7093831" y="6218691"/>
            <a:ext cx="833638" cy="425501"/>
          </a:xfrm>
          <a:prstGeom prst="rect">
            <a:avLst/>
          </a:prstGeom>
          <a:noFill/>
        </p:spPr>
        <p:txBody>
          <a:bodyPr wrap="square">
            <a:spAutoFit/>
          </a:bodyPr>
          <a:lstStyle/>
          <a:p>
            <a:pPr algn="ctr">
              <a:lnSpc>
                <a:spcPct val="115000"/>
              </a:lnSpc>
              <a:spcAft>
                <a:spcPts val="1000"/>
              </a:spcAft>
            </a:pPr>
            <a:r>
              <a:rPr lang="en-US" sz="2000" dirty="0"/>
              <a:t>end</a:t>
            </a:r>
          </a:p>
        </p:txBody>
      </p:sp>
      <p:sp>
        <p:nvSpPr>
          <p:cNvPr id="2064" name="TextBox 52">
            <a:extLst>
              <a:ext uri="{FF2B5EF4-FFF2-40B4-BE49-F238E27FC236}">
                <a16:creationId xmlns:a16="http://schemas.microsoft.com/office/drawing/2014/main" id="{F6ADF7E9-716D-2B65-E0E8-156AA4212C82}"/>
              </a:ext>
            </a:extLst>
          </p:cNvPr>
          <p:cNvSpPr txBox="1"/>
          <p:nvPr/>
        </p:nvSpPr>
        <p:spPr>
          <a:xfrm>
            <a:off x="8484332" y="6227554"/>
            <a:ext cx="1560565" cy="425501"/>
          </a:xfrm>
          <a:prstGeom prst="rect">
            <a:avLst/>
          </a:prstGeom>
          <a:noFill/>
        </p:spPr>
        <p:txBody>
          <a:bodyPr wrap="square">
            <a:spAutoFit/>
          </a:bodyPr>
          <a:lstStyle/>
          <a:p>
            <a:pPr marL="0" marR="0" algn="ctr" rtl="0">
              <a:lnSpc>
                <a:spcPct val="115000"/>
              </a:lnSpc>
              <a:spcBef>
                <a:spcPts val="0"/>
              </a:spcBef>
              <a:spcAft>
                <a:spcPts val="1000"/>
              </a:spcAft>
            </a:pPr>
            <a:r>
              <a:rPr lang="en-US" sz="2000" dirty="0"/>
              <a:t>pre</a:t>
            </a:r>
          </a:p>
        </p:txBody>
      </p:sp>
      <p:sp>
        <p:nvSpPr>
          <p:cNvPr id="2065" name="TextBox 53">
            <a:extLst>
              <a:ext uri="{FF2B5EF4-FFF2-40B4-BE49-F238E27FC236}">
                <a16:creationId xmlns:a16="http://schemas.microsoft.com/office/drawing/2014/main" id="{50B1AC46-58B9-E1E5-492A-723A45B0F177}"/>
              </a:ext>
            </a:extLst>
          </p:cNvPr>
          <p:cNvSpPr txBox="1"/>
          <p:nvPr/>
        </p:nvSpPr>
        <p:spPr>
          <a:xfrm>
            <a:off x="9404195" y="6245415"/>
            <a:ext cx="1408404" cy="425501"/>
          </a:xfrm>
          <a:prstGeom prst="rect">
            <a:avLst/>
          </a:prstGeom>
          <a:noFill/>
        </p:spPr>
        <p:txBody>
          <a:bodyPr wrap="square">
            <a:spAutoFit/>
          </a:bodyPr>
          <a:lstStyle/>
          <a:p>
            <a:pPr algn="ctr">
              <a:lnSpc>
                <a:spcPct val="115000"/>
              </a:lnSpc>
              <a:spcAft>
                <a:spcPts val="1000"/>
              </a:spcAft>
            </a:pPr>
            <a:r>
              <a:rPr lang="en-US" sz="2000" dirty="0"/>
              <a:t>move</a:t>
            </a:r>
          </a:p>
        </p:txBody>
      </p:sp>
      <p:sp>
        <p:nvSpPr>
          <p:cNvPr id="2066" name="TextBox 54">
            <a:extLst>
              <a:ext uri="{FF2B5EF4-FFF2-40B4-BE49-F238E27FC236}">
                <a16:creationId xmlns:a16="http://schemas.microsoft.com/office/drawing/2014/main" id="{3F28F13F-1930-A568-8975-F846795EA619}"/>
              </a:ext>
            </a:extLst>
          </p:cNvPr>
          <p:cNvSpPr txBox="1"/>
          <p:nvPr/>
        </p:nvSpPr>
        <p:spPr>
          <a:xfrm>
            <a:off x="9928594" y="6242758"/>
            <a:ext cx="1734452" cy="425501"/>
          </a:xfrm>
          <a:prstGeom prst="rect">
            <a:avLst/>
          </a:prstGeom>
          <a:noFill/>
        </p:spPr>
        <p:txBody>
          <a:bodyPr wrap="square">
            <a:spAutoFit/>
          </a:bodyPr>
          <a:lstStyle/>
          <a:p>
            <a:pPr marR="0" algn="ctr">
              <a:lnSpc>
                <a:spcPct val="115000"/>
              </a:lnSpc>
              <a:spcBef>
                <a:spcPts val="0"/>
              </a:spcBef>
              <a:spcAft>
                <a:spcPts val="1000"/>
              </a:spcAft>
            </a:pPr>
            <a:r>
              <a:rPr lang="en-US" sz="2000" dirty="0"/>
              <a:t>eat</a:t>
            </a:r>
          </a:p>
        </p:txBody>
      </p:sp>
      <p:sp>
        <p:nvSpPr>
          <p:cNvPr id="2067" name="TextBox 55">
            <a:extLst>
              <a:ext uri="{FF2B5EF4-FFF2-40B4-BE49-F238E27FC236}">
                <a16:creationId xmlns:a16="http://schemas.microsoft.com/office/drawing/2014/main" id="{081267FD-C07A-A35F-5330-82797FB8D481}"/>
              </a:ext>
            </a:extLst>
          </p:cNvPr>
          <p:cNvSpPr txBox="1"/>
          <p:nvPr/>
        </p:nvSpPr>
        <p:spPr>
          <a:xfrm>
            <a:off x="11112459" y="6227554"/>
            <a:ext cx="833638" cy="425501"/>
          </a:xfrm>
          <a:prstGeom prst="rect">
            <a:avLst/>
          </a:prstGeom>
          <a:noFill/>
        </p:spPr>
        <p:txBody>
          <a:bodyPr wrap="square">
            <a:spAutoFit/>
          </a:bodyPr>
          <a:lstStyle/>
          <a:p>
            <a:pPr algn="ctr">
              <a:lnSpc>
                <a:spcPct val="115000"/>
              </a:lnSpc>
              <a:spcAft>
                <a:spcPts val="1000"/>
              </a:spcAft>
            </a:pPr>
            <a:r>
              <a:rPr lang="en-US" sz="2000" dirty="0"/>
              <a:t>end</a:t>
            </a:r>
          </a:p>
        </p:txBody>
      </p:sp>
      <p:sp>
        <p:nvSpPr>
          <p:cNvPr id="2068" name="Title 1">
            <a:extLst>
              <a:ext uri="{FF2B5EF4-FFF2-40B4-BE49-F238E27FC236}">
                <a16:creationId xmlns:a16="http://schemas.microsoft.com/office/drawing/2014/main" id="{30299888-46AD-15E1-4E81-26AC994B48E7}"/>
              </a:ext>
            </a:extLst>
          </p:cNvPr>
          <p:cNvSpPr txBox="1">
            <a:spLocks/>
          </p:cNvSpPr>
          <p:nvPr/>
        </p:nvSpPr>
        <p:spPr>
          <a:xfrm>
            <a:off x="1989280" y="4357425"/>
            <a:ext cx="1331997" cy="230021"/>
          </a:xfrm>
          <a:prstGeom prst="rect">
            <a:avLst/>
          </a:prstGeom>
        </p:spPr>
        <p:txBody>
          <a:bodyPr vert="horz" lIns="91440" tIns="45720" rIns="91440" bIns="45720" rtlCol="0" anchor="b">
            <a:noAutofit/>
          </a:bodyPr>
          <a:lstStyle>
            <a:lvl1pPr algn="l" defTabSz="914400" rtl="1" eaLnBrk="1" latinLnBrk="0" hangingPunct="1">
              <a:lnSpc>
                <a:spcPct val="90000"/>
              </a:lnSpc>
              <a:spcBef>
                <a:spcPct val="0"/>
              </a:spcBef>
              <a:buNone/>
              <a:defRPr sz="6000" kern="1200">
                <a:solidFill>
                  <a:schemeClr val="tx1"/>
                </a:solidFill>
                <a:latin typeface="+mj-lt"/>
                <a:ea typeface="+mj-ea"/>
                <a:cs typeface="+mj-cs"/>
              </a:defRPr>
            </a:lvl1pPr>
          </a:lstStyle>
          <a:p>
            <a:pPr algn="ctr" defTabSz="457200" rtl="0">
              <a:lnSpc>
                <a:spcPct val="115000"/>
              </a:lnSpc>
              <a:spcBef>
                <a:spcPts val="0"/>
              </a:spcBef>
              <a:spcAft>
                <a:spcPts val="1000"/>
              </a:spcAft>
            </a:pPr>
            <a:r>
              <a:rPr lang="en-US" sz="2000" dirty="0">
                <a:latin typeface="+mn-lt"/>
                <a:ea typeface="+mn-ea"/>
                <a:cs typeface="+mn-cs"/>
              </a:rPr>
              <a:t>Novelty</a:t>
            </a:r>
          </a:p>
        </p:txBody>
      </p:sp>
      <p:sp>
        <p:nvSpPr>
          <p:cNvPr id="2069" name="Title 1">
            <a:extLst>
              <a:ext uri="{FF2B5EF4-FFF2-40B4-BE49-F238E27FC236}">
                <a16:creationId xmlns:a16="http://schemas.microsoft.com/office/drawing/2014/main" id="{24BA29C6-207E-DCC7-F280-10466791FB56}"/>
              </a:ext>
            </a:extLst>
          </p:cNvPr>
          <p:cNvSpPr txBox="1">
            <a:spLocks/>
          </p:cNvSpPr>
          <p:nvPr/>
        </p:nvSpPr>
        <p:spPr>
          <a:xfrm>
            <a:off x="5943601" y="4367929"/>
            <a:ext cx="1697654" cy="219517"/>
          </a:xfrm>
          <a:prstGeom prst="rect">
            <a:avLst/>
          </a:prstGeom>
        </p:spPr>
        <p:txBody>
          <a:bodyPr vert="horz" lIns="91440" tIns="45720" rIns="91440" bIns="45720" rtlCol="0" anchor="b">
            <a:noAutofit/>
          </a:bodyPr>
          <a:lstStyle>
            <a:lvl1pPr algn="l" defTabSz="914400" rtl="1" eaLnBrk="1" latinLnBrk="0" hangingPunct="1">
              <a:lnSpc>
                <a:spcPct val="90000"/>
              </a:lnSpc>
              <a:spcBef>
                <a:spcPct val="0"/>
              </a:spcBef>
              <a:buNone/>
              <a:defRPr sz="6000" kern="1200">
                <a:solidFill>
                  <a:schemeClr val="tx1"/>
                </a:solidFill>
                <a:latin typeface="+mj-lt"/>
                <a:ea typeface="+mj-ea"/>
                <a:cs typeface="+mj-cs"/>
              </a:defRPr>
            </a:lvl1pPr>
          </a:lstStyle>
          <a:p>
            <a:r>
              <a:rPr lang="en-US" sz="2000" dirty="0">
                <a:latin typeface="+mn-lt"/>
                <a:ea typeface="+mn-ea"/>
                <a:cs typeface="+mn-cs"/>
              </a:rPr>
              <a:t>Taste</a:t>
            </a:r>
          </a:p>
        </p:txBody>
      </p:sp>
      <p:sp>
        <p:nvSpPr>
          <p:cNvPr id="2070" name="Title 1">
            <a:extLst>
              <a:ext uri="{FF2B5EF4-FFF2-40B4-BE49-F238E27FC236}">
                <a16:creationId xmlns:a16="http://schemas.microsoft.com/office/drawing/2014/main" id="{B74131D5-0F39-55BD-84A1-CACCC75CD876}"/>
              </a:ext>
            </a:extLst>
          </p:cNvPr>
          <p:cNvSpPr txBox="1">
            <a:spLocks/>
          </p:cNvSpPr>
          <p:nvPr/>
        </p:nvSpPr>
        <p:spPr>
          <a:xfrm>
            <a:off x="9424546" y="4357425"/>
            <a:ext cx="1877225" cy="246310"/>
          </a:xfrm>
          <a:prstGeom prst="rect">
            <a:avLst/>
          </a:prstGeom>
        </p:spPr>
        <p:txBody>
          <a:bodyPr vert="horz" lIns="91440" tIns="45720" rIns="91440" bIns="45720" rtlCol="0" anchor="b">
            <a:noAutofit/>
          </a:bodyPr>
          <a:lstStyle>
            <a:lvl1pPr algn="l" defTabSz="914400" rtl="1" eaLnBrk="1" latinLnBrk="0" hangingPunct="1">
              <a:lnSpc>
                <a:spcPct val="90000"/>
              </a:lnSpc>
              <a:spcBef>
                <a:spcPct val="0"/>
              </a:spcBef>
              <a:buNone/>
              <a:defRPr sz="6000" kern="1200">
                <a:solidFill>
                  <a:schemeClr val="tx1"/>
                </a:solidFill>
                <a:latin typeface="+mj-lt"/>
                <a:ea typeface="+mj-ea"/>
                <a:cs typeface="+mj-cs"/>
              </a:defRPr>
            </a:lvl1pPr>
          </a:lstStyle>
          <a:p>
            <a:r>
              <a:rPr lang="en-US" sz="2000" dirty="0">
                <a:latin typeface="+mn-lt"/>
                <a:ea typeface="+mn-ea"/>
                <a:cs typeface="+mn-cs"/>
              </a:rPr>
              <a:t>Specific flavors</a:t>
            </a:r>
          </a:p>
        </p:txBody>
      </p:sp>
      <p:sp>
        <p:nvSpPr>
          <p:cNvPr id="2071" name="TextBox 58">
            <a:extLst>
              <a:ext uri="{FF2B5EF4-FFF2-40B4-BE49-F238E27FC236}">
                <a16:creationId xmlns:a16="http://schemas.microsoft.com/office/drawing/2014/main" id="{526E0469-3932-B0EF-EDEA-5602BBD9ED93}"/>
              </a:ext>
            </a:extLst>
          </p:cNvPr>
          <p:cNvSpPr txBox="1"/>
          <p:nvPr/>
        </p:nvSpPr>
        <p:spPr>
          <a:xfrm rot="16200000">
            <a:off x="7043353" y="5166970"/>
            <a:ext cx="2720607" cy="592085"/>
          </a:xfrm>
          <a:prstGeom prst="rect">
            <a:avLst/>
          </a:prstGeom>
          <a:noFill/>
        </p:spPr>
        <p:txBody>
          <a:bodyPr wrap="square">
            <a:spAutoFit/>
          </a:bodyPr>
          <a:lstStyle/>
          <a:p>
            <a:pPr marL="0" marR="0" algn="ctr" rtl="0">
              <a:lnSpc>
                <a:spcPct val="115000"/>
              </a:lnSpc>
              <a:spcBef>
                <a:spcPts val="0"/>
              </a:spcBef>
              <a:spcAft>
                <a:spcPts val="1000"/>
              </a:spcAft>
            </a:pPr>
            <a:r>
              <a:rPr lang="en-US" sz="2000" dirty="0"/>
              <a:t>fraction</a:t>
            </a:r>
            <a:r>
              <a:rPr lang="en-US" sz="3000" dirty="0"/>
              <a:t> </a:t>
            </a:r>
            <a:r>
              <a:rPr lang="en-US" sz="2000" dirty="0"/>
              <a:t>of cells</a:t>
            </a:r>
          </a:p>
        </p:txBody>
      </p:sp>
      <p:sp>
        <p:nvSpPr>
          <p:cNvPr id="2072" name="TextBox 59">
            <a:extLst>
              <a:ext uri="{FF2B5EF4-FFF2-40B4-BE49-F238E27FC236}">
                <a16:creationId xmlns:a16="http://schemas.microsoft.com/office/drawing/2014/main" id="{B22BDB3B-EC82-159B-9A1C-8A4A4F4DD3AE}"/>
              </a:ext>
            </a:extLst>
          </p:cNvPr>
          <p:cNvSpPr txBox="1"/>
          <p:nvPr/>
        </p:nvSpPr>
        <p:spPr>
          <a:xfrm rot="16200000">
            <a:off x="3245407" y="5210231"/>
            <a:ext cx="2720607" cy="592085"/>
          </a:xfrm>
          <a:prstGeom prst="rect">
            <a:avLst/>
          </a:prstGeom>
          <a:noFill/>
        </p:spPr>
        <p:txBody>
          <a:bodyPr wrap="square">
            <a:spAutoFit/>
          </a:bodyPr>
          <a:lstStyle/>
          <a:p>
            <a:pPr marL="0" marR="0" algn="ctr" rtl="0">
              <a:lnSpc>
                <a:spcPct val="115000"/>
              </a:lnSpc>
              <a:spcBef>
                <a:spcPts val="0"/>
              </a:spcBef>
              <a:spcAft>
                <a:spcPts val="1000"/>
              </a:spcAft>
            </a:pPr>
            <a:r>
              <a:rPr lang="en-US" sz="2000" dirty="0"/>
              <a:t>fraction</a:t>
            </a:r>
            <a:r>
              <a:rPr lang="en-US" sz="3000" dirty="0"/>
              <a:t> </a:t>
            </a:r>
            <a:r>
              <a:rPr lang="en-US" sz="2000" dirty="0"/>
              <a:t>of cells</a:t>
            </a:r>
          </a:p>
        </p:txBody>
      </p:sp>
    </p:spTree>
    <p:extLst>
      <p:ext uri="{BB962C8B-B14F-4D97-AF65-F5344CB8AC3E}">
        <p14:creationId xmlns:p14="http://schemas.microsoft.com/office/powerpoint/2010/main" val="26552441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634939-849A-6CA3-CF28-A32E82C8FC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5732C9-34E4-C767-CA5A-95182CE4D4D3}"/>
              </a:ext>
            </a:extLst>
          </p:cNvPr>
          <p:cNvSpPr>
            <a:spLocks noGrp="1"/>
          </p:cNvSpPr>
          <p:nvPr>
            <p:ph type="title"/>
          </p:nvPr>
        </p:nvSpPr>
        <p:spPr/>
        <p:txBody>
          <a:bodyPr>
            <a:normAutofit fontScale="90000"/>
          </a:bodyPr>
          <a:lstStyle/>
          <a:p>
            <a:r>
              <a:rPr lang="en-US" dirty="0"/>
              <a:t>Results</a:t>
            </a:r>
            <a:br>
              <a:rPr lang="en-US" dirty="0"/>
            </a:br>
            <a:r>
              <a:rPr lang="en-US" dirty="0"/>
              <a:t>Exposure to flavors induces a shift in binary outcome signaling</a:t>
            </a:r>
            <a:endParaRPr lang="he-IL" dirty="0"/>
          </a:p>
        </p:txBody>
      </p:sp>
      <p:sp>
        <p:nvSpPr>
          <p:cNvPr id="24" name="Text Placeholder 5">
            <a:extLst>
              <a:ext uri="{FF2B5EF4-FFF2-40B4-BE49-F238E27FC236}">
                <a16:creationId xmlns:a16="http://schemas.microsoft.com/office/drawing/2014/main" id="{7F99B502-8BC3-2BD9-5B83-1B263E3EF5F3}"/>
              </a:ext>
            </a:extLst>
          </p:cNvPr>
          <p:cNvSpPr txBox="1">
            <a:spLocks/>
          </p:cNvSpPr>
          <p:nvPr/>
        </p:nvSpPr>
        <p:spPr>
          <a:xfrm>
            <a:off x="7023334" y="4419600"/>
            <a:ext cx="3968750" cy="2273486"/>
          </a:xfrm>
          <a:prstGeom prst="rect">
            <a:avLst/>
          </a:prstGeom>
        </p:spPr>
        <p:txBody>
          <a:bodyPr vert="horz" lIns="91440" tIns="45720" rIns="91440" bIns="45720" rtlCol="1">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The Hamming distance between the representation of binary outcome in the first session and all other sessions – </a:t>
            </a:r>
            <a:r>
              <a:rPr lang="en-US" sz="2400" b="1" dirty="0"/>
              <a:t>increases</a:t>
            </a:r>
            <a:r>
              <a:rPr lang="en-US" sz="2400" dirty="0"/>
              <a:t>.</a:t>
            </a:r>
          </a:p>
        </p:txBody>
      </p:sp>
      <p:grpSp>
        <p:nvGrpSpPr>
          <p:cNvPr id="25" name="Group 5">
            <a:extLst>
              <a:ext uri="{FF2B5EF4-FFF2-40B4-BE49-F238E27FC236}">
                <a16:creationId xmlns:a16="http://schemas.microsoft.com/office/drawing/2014/main" id="{774BBF70-2AA8-BAE2-38BA-A7DE645B0AAD}"/>
              </a:ext>
            </a:extLst>
          </p:cNvPr>
          <p:cNvGrpSpPr/>
          <p:nvPr/>
        </p:nvGrpSpPr>
        <p:grpSpPr>
          <a:xfrm>
            <a:off x="203431" y="2396431"/>
            <a:ext cx="6591436" cy="3666012"/>
            <a:chOff x="15883460" y="18042820"/>
            <a:chExt cx="8414117" cy="4179663"/>
          </a:xfrm>
        </p:grpSpPr>
        <p:pic>
          <p:nvPicPr>
            <p:cNvPr id="26" name="Picture 9" descr="A couple of colored curves&#10;&#10;Description automatically generated with medium confidence">
              <a:extLst>
                <a:ext uri="{FF2B5EF4-FFF2-40B4-BE49-F238E27FC236}">
                  <a16:creationId xmlns:a16="http://schemas.microsoft.com/office/drawing/2014/main" id="{B46F9E20-EF1B-7D87-8646-FC47141D3DC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883460" y="18042820"/>
              <a:ext cx="8394785" cy="4175531"/>
            </a:xfrm>
            <a:prstGeom prst="rect">
              <a:avLst/>
            </a:prstGeom>
          </p:spPr>
        </p:pic>
        <p:sp>
          <p:nvSpPr>
            <p:cNvPr id="27" name="TextBox 11">
              <a:extLst>
                <a:ext uri="{FF2B5EF4-FFF2-40B4-BE49-F238E27FC236}">
                  <a16:creationId xmlns:a16="http://schemas.microsoft.com/office/drawing/2014/main" id="{AC2BC25A-8CAB-92D5-C659-AA7DF5D45785}"/>
                </a:ext>
              </a:extLst>
            </p:cNvPr>
            <p:cNvSpPr txBox="1"/>
            <p:nvPr/>
          </p:nvSpPr>
          <p:spPr>
            <a:xfrm rot="16200000">
              <a:off x="14902206" y="19678560"/>
              <a:ext cx="3387209" cy="755810"/>
            </a:xfrm>
            <a:prstGeom prst="rect">
              <a:avLst/>
            </a:prstGeom>
            <a:noFill/>
          </p:spPr>
          <p:txBody>
            <a:bodyPr wrap="square">
              <a:spAutoFit/>
            </a:bodyPr>
            <a:lstStyle/>
            <a:p>
              <a:pPr marL="0" marR="0" algn="ctr" rtl="0">
                <a:lnSpc>
                  <a:spcPct val="115000"/>
                </a:lnSpc>
                <a:spcBef>
                  <a:spcPts val="0"/>
                </a:spcBef>
                <a:spcAft>
                  <a:spcPts val="1000"/>
                </a:spcAft>
              </a:pPr>
              <a:r>
                <a:rPr lang="en-US" sz="2000" dirty="0"/>
                <a:t>Hamming</a:t>
              </a:r>
              <a:r>
                <a:rPr lang="en-US" sz="3000" dirty="0"/>
                <a:t> </a:t>
              </a:r>
              <a:r>
                <a:rPr lang="en-US" sz="2000" dirty="0"/>
                <a:t>distance</a:t>
              </a:r>
            </a:p>
          </p:txBody>
        </p:sp>
        <p:sp>
          <p:nvSpPr>
            <p:cNvPr id="28" name="TextBox 12">
              <a:extLst>
                <a:ext uri="{FF2B5EF4-FFF2-40B4-BE49-F238E27FC236}">
                  <a16:creationId xmlns:a16="http://schemas.microsoft.com/office/drawing/2014/main" id="{6DA3CD24-A454-6D42-D4DF-FAFA95E86ABB}"/>
                </a:ext>
              </a:extLst>
            </p:cNvPr>
            <p:cNvSpPr txBox="1"/>
            <p:nvPr/>
          </p:nvSpPr>
          <p:spPr>
            <a:xfrm>
              <a:off x="16691489" y="21737364"/>
              <a:ext cx="974839" cy="485119"/>
            </a:xfrm>
            <a:prstGeom prst="rect">
              <a:avLst/>
            </a:prstGeom>
            <a:noFill/>
          </p:spPr>
          <p:txBody>
            <a:bodyPr wrap="square">
              <a:spAutoFit/>
            </a:bodyPr>
            <a:lstStyle/>
            <a:p>
              <a:pPr marL="0" marR="0" algn="ctr" rtl="0">
                <a:lnSpc>
                  <a:spcPct val="115000"/>
                </a:lnSpc>
                <a:spcBef>
                  <a:spcPts val="0"/>
                </a:spcBef>
                <a:spcAft>
                  <a:spcPts val="1000"/>
                </a:spcAft>
              </a:pPr>
              <a:r>
                <a:rPr lang="en-US" sz="2000" dirty="0"/>
                <a:t>train</a:t>
              </a:r>
            </a:p>
          </p:txBody>
        </p:sp>
        <p:sp>
          <p:nvSpPr>
            <p:cNvPr id="29" name="TextBox 13">
              <a:extLst>
                <a:ext uri="{FF2B5EF4-FFF2-40B4-BE49-F238E27FC236}">
                  <a16:creationId xmlns:a16="http://schemas.microsoft.com/office/drawing/2014/main" id="{876C0F81-19C8-2D06-8300-44D36F353807}"/>
                </a:ext>
              </a:extLst>
            </p:cNvPr>
            <p:cNvSpPr txBox="1"/>
            <p:nvPr/>
          </p:nvSpPr>
          <p:spPr>
            <a:xfrm>
              <a:off x="17779219" y="21726009"/>
              <a:ext cx="974839" cy="485119"/>
            </a:xfrm>
            <a:prstGeom prst="rect">
              <a:avLst/>
            </a:prstGeom>
            <a:noFill/>
          </p:spPr>
          <p:txBody>
            <a:bodyPr wrap="square">
              <a:spAutoFit/>
            </a:bodyPr>
            <a:lstStyle/>
            <a:p>
              <a:pPr marL="0" marR="0" algn="ctr" rtl="0">
                <a:lnSpc>
                  <a:spcPct val="115000"/>
                </a:lnSpc>
                <a:spcBef>
                  <a:spcPts val="0"/>
                </a:spcBef>
                <a:spcAft>
                  <a:spcPts val="1000"/>
                </a:spcAft>
              </a:pPr>
              <a:r>
                <a:rPr lang="en-US" sz="2000" dirty="0"/>
                <a:t>first</a:t>
              </a:r>
            </a:p>
          </p:txBody>
        </p:sp>
        <p:sp>
          <p:nvSpPr>
            <p:cNvPr id="30" name="TextBox 14">
              <a:extLst>
                <a:ext uri="{FF2B5EF4-FFF2-40B4-BE49-F238E27FC236}">
                  <a16:creationId xmlns:a16="http://schemas.microsoft.com/office/drawing/2014/main" id="{441BF1BA-59B9-9AAC-3E3C-FB71E3800D69}"/>
                </a:ext>
              </a:extLst>
            </p:cNvPr>
            <p:cNvSpPr txBox="1"/>
            <p:nvPr/>
          </p:nvSpPr>
          <p:spPr>
            <a:xfrm>
              <a:off x="19012911" y="21725581"/>
              <a:ext cx="1129288" cy="485119"/>
            </a:xfrm>
            <a:prstGeom prst="rect">
              <a:avLst/>
            </a:prstGeom>
            <a:noFill/>
          </p:spPr>
          <p:txBody>
            <a:bodyPr wrap="square">
              <a:spAutoFit/>
            </a:bodyPr>
            <a:lstStyle/>
            <a:p>
              <a:pPr marL="0" marR="0" algn="ctr" rtl="0">
                <a:lnSpc>
                  <a:spcPct val="115000"/>
                </a:lnSpc>
                <a:spcBef>
                  <a:spcPts val="0"/>
                </a:spcBef>
                <a:spcAft>
                  <a:spcPts val="1000"/>
                </a:spcAft>
              </a:pPr>
              <a:r>
                <a:rPr lang="en-US" sz="2000" dirty="0"/>
                <a:t>batch</a:t>
              </a:r>
            </a:p>
          </p:txBody>
        </p:sp>
        <p:sp>
          <p:nvSpPr>
            <p:cNvPr id="31" name="TextBox 15">
              <a:extLst>
                <a:ext uri="{FF2B5EF4-FFF2-40B4-BE49-F238E27FC236}">
                  <a16:creationId xmlns:a16="http://schemas.microsoft.com/office/drawing/2014/main" id="{1C76C3A1-A3AF-3265-8527-F176EA3E7946}"/>
                </a:ext>
              </a:extLst>
            </p:cNvPr>
            <p:cNvSpPr txBox="1"/>
            <p:nvPr/>
          </p:nvSpPr>
          <p:spPr>
            <a:xfrm>
              <a:off x="20309828" y="21725581"/>
              <a:ext cx="1129288" cy="485119"/>
            </a:xfrm>
            <a:prstGeom prst="rect">
              <a:avLst/>
            </a:prstGeom>
            <a:noFill/>
          </p:spPr>
          <p:txBody>
            <a:bodyPr wrap="square">
              <a:spAutoFit/>
            </a:bodyPr>
            <a:lstStyle/>
            <a:p>
              <a:pPr marL="0" marR="0" algn="ctr" rtl="0">
                <a:lnSpc>
                  <a:spcPct val="115000"/>
                </a:lnSpc>
                <a:spcBef>
                  <a:spcPts val="0"/>
                </a:spcBef>
                <a:spcAft>
                  <a:spcPts val="1000"/>
                </a:spcAft>
              </a:pPr>
              <a:r>
                <a:rPr lang="en-US" sz="2000" dirty="0"/>
                <a:t>batch</a:t>
              </a:r>
            </a:p>
          </p:txBody>
        </p:sp>
        <p:sp>
          <p:nvSpPr>
            <p:cNvPr id="2048" name="TextBox 16">
              <a:extLst>
                <a:ext uri="{FF2B5EF4-FFF2-40B4-BE49-F238E27FC236}">
                  <a16:creationId xmlns:a16="http://schemas.microsoft.com/office/drawing/2014/main" id="{432C3896-0681-9BCE-F81C-A21A7599D806}"/>
                </a:ext>
              </a:extLst>
            </p:cNvPr>
            <p:cNvSpPr txBox="1"/>
            <p:nvPr/>
          </p:nvSpPr>
          <p:spPr>
            <a:xfrm>
              <a:off x="21420735" y="21725580"/>
              <a:ext cx="1492834" cy="485119"/>
            </a:xfrm>
            <a:prstGeom prst="rect">
              <a:avLst/>
            </a:prstGeom>
            <a:noFill/>
          </p:spPr>
          <p:txBody>
            <a:bodyPr wrap="square">
              <a:spAutoFit/>
            </a:bodyPr>
            <a:lstStyle/>
            <a:p>
              <a:pPr marL="0" marR="0" algn="ctr" rtl="0">
                <a:lnSpc>
                  <a:spcPct val="115000"/>
                </a:lnSpc>
                <a:spcBef>
                  <a:spcPts val="0"/>
                </a:spcBef>
                <a:spcAft>
                  <a:spcPts val="1000"/>
                </a:spcAft>
              </a:pPr>
              <a:r>
                <a:rPr lang="en-US" sz="2000" dirty="0"/>
                <a:t>random</a:t>
              </a:r>
            </a:p>
          </p:txBody>
        </p:sp>
        <p:sp>
          <p:nvSpPr>
            <p:cNvPr id="2049" name="TextBox 17">
              <a:extLst>
                <a:ext uri="{FF2B5EF4-FFF2-40B4-BE49-F238E27FC236}">
                  <a16:creationId xmlns:a16="http://schemas.microsoft.com/office/drawing/2014/main" id="{100AE61B-34BE-988F-964E-02D3802C6369}"/>
                </a:ext>
              </a:extLst>
            </p:cNvPr>
            <p:cNvSpPr txBox="1"/>
            <p:nvPr/>
          </p:nvSpPr>
          <p:spPr>
            <a:xfrm>
              <a:off x="22804743" y="21725580"/>
              <a:ext cx="1492834" cy="485119"/>
            </a:xfrm>
            <a:prstGeom prst="rect">
              <a:avLst/>
            </a:prstGeom>
            <a:noFill/>
          </p:spPr>
          <p:txBody>
            <a:bodyPr wrap="square">
              <a:spAutoFit/>
            </a:bodyPr>
            <a:lstStyle/>
            <a:p>
              <a:pPr marL="0" marR="0" algn="ctr" rtl="0">
                <a:lnSpc>
                  <a:spcPct val="115000"/>
                </a:lnSpc>
                <a:spcBef>
                  <a:spcPts val="0"/>
                </a:spcBef>
                <a:spcAft>
                  <a:spcPts val="1000"/>
                </a:spcAft>
              </a:pPr>
              <a:r>
                <a:rPr lang="en-US" sz="2000" dirty="0"/>
                <a:t>random</a:t>
              </a:r>
            </a:p>
          </p:txBody>
        </p:sp>
      </p:grpSp>
      <p:grpSp>
        <p:nvGrpSpPr>
          <p:cNvPr id="2051" name="Group 4">
            <a:extLst>
              <a:ext uri="{FF2B5EF4-FFF2-40B4-BE49-F238E27FC236}">
                <a16:creationId xmlns:a16="http://schemas.microsoft.com/office/drawing/2014/main" id="{DEE58EAC-C599-9B4E-2995-71F97EB3D65A}"/>
              </a:ext>
            </a:extLst>
          </p:cNvPr>
          <p:cNvGrpSpPr/>
          <p:nvPr/>
        </p:nvGrpSpPr>
        <p:grpSpPr>
          <a:xfrm>
            <a:off x="1118649" y="2695401"/>
            <a:ext cx="3072652" cy="939815"/>
            <a:chOff x="13475789" y="35064901"/>
            <a:chExt cx="3072652" cy="939815"/>
          </a:xfrm>
        </p:grpSpPr>
        <p:grpSp>
          <p:nvGrpSpPr>
            <p:cNvPr id="2052" name="Group 18">
              <a:extLst>
                <a:ext uri="{FF2B5EF4-FFF2-40B4-BE49-F238E27FC236}">
                  <a16:creationId xmlns:a16="http://schemas.microsoft.com/office/drawing/2014/main" id="{3EBE23FF-AB55-72C5-D54A-D748A2F2F698}"/>
                </a:ext>
              </a:extLst>
            </p:cNvPr>
            <p:cNvGrpSpPr/>
            <p:nvPr/>
          </p:nvGrpSpPr>
          <p:grpSpPr>
            <a:xfrm>
              <a:off x="13569813" y="35202306"/>
              <a:ext cx="558818" cy="413793"/>
              <a:chOff x="13257974" y="32954974"/>
              <a:chExt cx="558818" cy="413793"/>
            </a:xfrm>
          </p:grpSpPr>
          <p:sp>
            <p:nvSpPr>
              <p:cNvPr id="2055" name="Rectangle 21">
                <a:extLst>
                  <a:ext uri="{FF2B5EF4-FFF2-40B4-BE49-F238E27FC236}">
                    <a16:creationId xmlns:a16="http://schemas.microsoft.com/office/drawing/2014/main" id="{A1871063-D490-1ECD-5AAE-1FA4677106A8}"/>
                  </a:ext>
                </a:extLst>
              </p:cNvPr>
              <p:cNvSpPr/>
              <p:nvPr/>
            </p:nvSpPr>
            <p:spPr>
              <a:xfrm>
                <a:off x="13260761" y="33215303"/>
                <a:ext cx="556031" cy="153464"/>
              </a:xfrm>
              <a:prstGeom prst="rect">
                <a:avLst/>
              </a:prstGeom>
              <a:solidFill>
                <a:srgbClr val="CCCCF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056" name="Rectangle 22">
                <a:extLst>
                  <a:ext uri="{FF2B5EF4-FFF2-40B4-BE49-F238E27FC236}">
                    <a16:creationId xmlns:a16="http://schemas.microsoft.com/office/drawing/2014/main" id="{2815F298-481C-96A0-A6F2-D5A2849DA562}"/>
                  </a:ext>
                </a:extLst>
              </p:cNvPr>
              <p:cNvSpPr/>
              <p:nvPr/>
            </p:nvSpPr>
            <p:spPr>
              <a:xfrm>
                <a:off x="13257974" y="32954974"/>
                <a:ext cx="556031" cy="153464"/>
              </a:xfrm>
              <a:prstGeom prst="rect">
                <a:avLst/>
              </a:prstGeom>
              <a:solidFill>
                <a:srgbClr val="FFCCCC"/>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grpSp>
        <p:sp>
          <p:nvSpPr>
            <p:cNvPr id="2053" name="TextBox 19">
              <a:extLst>
                <a:ext uri="{FF2B5EF4-FFF2-40B4-BE49-F238E27FC236}">
                  <a16:creationId xmlns:a16="http://schemas.microsoft.com/office/drawing/2014/main" id="{DDF437BE-7F3C-1F9B-2F34-B83F7814D340}"/>
                </a:ext>
              </a:extLst>
            </p:cNvPr>
            <p:cNvSpPr txBox="1"/>
            <p:nvPr/>
          </p:nvSpPr>
          <p:spPr>
            <a:xfrm>
              <a:off x="14128631" y="35083951"/>
              <a:ext cx="2419810" cy="920765"/>
            </a:xfrm>
            <a:prstGeom prst="rect">
              <a:avLst/>
            </a:prstGeom>
            <a:noFill/>
          </p:spPr>
          <p:txBody>
            <a:bodyPr wrap="square" rtlCol="1">
              <a:spAutoFit/>
            </a:bodyPr>
            <a:lstStyle/>
            <a:p>
              <a:pPr>
                <a:lnSpc>
                  <a:spcPts val="2200"/>
                </a:lnSpc>
              </a:pPr>
              <a:r>
                <a:rPr lang="en-US" sz="2000" dirty="0"/>
                <a:t>preparatory</a:t>
              </a:r>
            </a:p>
            <a:p>
              <a:pPr>
                <a:lnSpc>
                  <a:spcPts val="2200"/>
                </a:lnSpc>
              </a:pPr>
              <a:r>
                <a:rPr lang="en-US" sz="2000" dirty="0"/>
                <a:t>consumption</a:t>
              </a:r>
            </a:p>
            <a:p>
              <a:pPr>
                <a:lnSpc>
                  <a:spcPts val="2200"/>
                </a:lnSpc>
              </a:pPr>
              <a:endParaRPr lang="he-IL" dirty="0"/>
            </a:p>
          </p:txBody>
        </p:sp>
        <p:sp>
          <p:nvSpPr>
            <p:cNvPr id="2054" name="Rectangle 20">
              <a:extLst>
                <a:ext uri="{FF2B5EF4-FFF2-40B4-BE49-F238E27FC236}">
                  <a16:creationId xmlns:a16="http://schemas.microsoft.com/office/drawing/2014/main" id="{152A4015-17C7-9483-FABC-0EFAFF1DAE75}"/>
                </a:ext>
              </a:extLst>
            </p:cNvPr>
            <p:cNvSpPr/>
            <p:nvPr/>
          </p:nvSpPr>
          <p:spPr>
            <a:xfrm>
              <a:off x="13475789" y="35064901"/>
              <a:ext cx="2133534" cy="62908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dirty="0"/>
            </a:p>
          </p:txBody>
        </p:sp>
      </p:grpSp>
      <p:pic>
        <p:nvPicPr>
          <p:cNvPr id="5" name="Picture 4" descr="figure1">
            <a:extLst>
              <a:ext uri="{FF2B5EF4-FFF2-40B4-BE49-F238E27FC236}">
                <a16:creationId xmlns:a16="http://schemas.microsoft.com/office/drawing/2014/main" id="{1FBE03AB-7580-7D25-9E51-C1804FA05F3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26132"/>
          <a:stretch/>
        </p:blipFill>
        <p:spPr bwMode="auto">
          <a:xfrm>
            <a:off x="7335754" y="2354094"/>
            <a:ext cx="3043268" cy="1940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6271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FFB8A7-BD61-416B-FAA9-F2CF6C70F1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F1030F-0B3F-962F-260D-EFC86EFF7055}"/>
              </a:ext>
            </a:extLst>
          </p:cNvPr>
          <p:cNvSpPr>
            <a:spLocks noGrp="1"/>
          </p:cNvSpPr>
          <p:nvPr>
            <p:ph type="title"/>
          </p:nvPr>
        </p:nvSpPr>
        <p:spPr/>
        <p:txBody>
          <a:bodyPr>
            <a:normAutofit fontScale="90000"/>
          </a:bodyPr>
          <a:lstStyle/>
          <a:p>
            <a:r>
              <a:rPr lang="en-US" dirty="0"/>
              <a:t>Results</a:t>
            </a:r>
            <a:br>
              <a:rPr lang="en-US" dirty="0"/>
            </a:br>
            <a:r>
              <a:rPr lang="en-US" dirty="0"/>
              <a:t>Degree Centrality</a:t>
            </a:r>
            <a:endParaRPr lang="he-IL" dirty="0"/>
          </a:p>
        </p:txBody>
      </p:sp>
      <p:sp>
        <p:nvSpPr>
          <p:cNvPr id="15" name="Text Placeholder 5">
            <a:extLst>
              <a:ext uri="{FF2B5EF4-FFF2-40B4-BE49-F238E27FC236}">
                <a16:creationId xmlns:a16="http://schemas.microsoft.com/office/drawing/2014/main" id="{88C8B273-0721-2567-C12A-F577A1D13A3D}"/>
              </a:ext>
            </a:extLst>
          </p:cNvPr>
          <p:cNvSpPr txBox="1">
            <a:spLocks/>
          </p:cNvSpPr>
          <p:nvPr/>
        </p:nvSpPr>
        <p:spPr>
          <a:xfrm>
            <a:off x="7583102" y="2719513"/>
            <a:ext cx="3968750" cy="3037420"/>
          </a:xfrm>
          <a:prstGeom prst="rect">
            <a:avLst/>
          </a:prstGeom>
        </p:spPr>
        <p:txBody>
          <a:bodyPr vert="horz" lIns="91440" tIns="45720" rIns="91440" bIns="45720" rtlCol="1">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The distance between the ensemble centrality in the first session and all other sessions </a:t>
            </a:r>
            <a:r>
              <a:rPr lang="en-US" sz="2400" b="1" dirty="0"/>
              <a:t>increases</a:t>
            </a:r>
          </a:p>
          <a:p>
            <a:endParaRPr lang="en-US" sz="2400" dirty="0">
              <a:solidFill>
                <a:schemeClr val="bg2">
                  <a:lumMod val="25000"/>
                </a:schemeClr>
              </a:solidFill>
            </a:endParaRPr>
          </a:p>
          <a:p>
            <a:endParaRPr lang="en-US" sz="2400" dirty="0">
              <a:solidFill>
                <a:schemeClr val="bg2">
                  <a:lumMod val="25000"/>
                </a:schemeClr>
              </a:solidFill>
            </a:endParaRPr>
          </a:p>
        </p:txBody>
      </p:sp>
      <p:pic>
        <p:nvPicPr>
          <p:cNvPr id="16" name="Picture 9" descr="A graph of different colors&#10;&#10;Description automatically generated with medium confidence">
            <a:extLst>
              <a:ext uri="{FF2B5EF4-FFF2-40B4-BE49-F238E27FC236}">
                <a16:creationId xmlns:a16="http://schemas.microsoft.com/office/drawing/2014/main" id="{C8A916F9-7A2A-5993-AA45-2AFA47CE2525}"/>
              </a:ext>
            </a:extLst>
          </p:cNvPr>
          <p:cNvPicPr>
            <a:picLocks noChangeAspect="1"/>
          </p:cNvPicPr>
          <p:nvPr/>
        </p:nvPicPr>
        <p:blipFill>
          <a:blip r:embed="rId3">
            <a:extLst>
              <a:ext uri="{28A0092B-C50C-407E-A947-70E740481C1C}">
                <a14:useLocalDpi xmlns:a14="http://schemas.microsoft.com/office/drawing/2010/main" val="0"/>
              </a:ext>
            </a:extLst>
          </a:blip>
          <a:srcRect l="10176" t="6593" r="8474" b="8059"/>
          <a:stretch/>
        </p:blipFill>
        <p:spPr>
          <a:xfrm>
            <a:off x="572418" y="2295695"/>
            <a:ext cx="6747876" cy="3639693"/>
          </a:xfrm>
          <a:prstGeom prst="rect">
            <a:avLst/>
          </a:prstGeom>
        </p:spPr>
      </p:pic>
      <p:sp>
        <p:nvSpPr>
          <p:cNvPr id="17" name="TextBox 10">
            <a:extLst>
              <a:ext uri="{FF2B5EF4-FFF2-40B4-BE49-F238E27FC236}">
                <a16:creationId xmlns:a16="http://schemas.microsoft.com/office/drawing/2014/main" id="{E290D05C-4857-0EBB-0031-E622FBE050C9}"/>
              </a:ext>
            </a:extLst>
          </p:cNvPr>
          <p:cNvSpPr txBox="1"/>
          <p:nvPr/>
        </p:nvSpPr>
        <p:spPr>
          <a:xfrm rot="16200000">
            <a:off x="-363306" y="2946013"/>
            <a:ext cx="1771336" cy="425501"/>
          </a:xfrm>
          <a:prstGeom prst="rect">
            <a:avLst/>
          </a:prstGeom>
          <a:noFill/>
        </p:spPr>
        <p:txBody>
          <a:bodyPr wrap="square">
            <a:spAutoFit/>
          </a:bodyPr>
          <a:lstStyle/>
          <a:p>
            <a:pPr marL="0" marR="0" algn="ctr" rtl="0">
              <a:lnSpc>
                <a:spcPct val="115000"/>
              </a:lnSpc>
              <a:spcBef>
                <a:spcPts val="0"/>
              </a:spcBef>
              <a:spcAft>
                <a:spcPts val="1000"/>
              </a:spcAft>
            </a:pPr>
            <a:r>
              <a:rPr lang="en-US" sz="2000" dirty="0"/>
              <a:t>distance</a:t>
            </a:r>
          </a:p>
        </p:txBody>
      </p:sp>
      <p:pic>
        <p:nvPicPr>
          <p:cNvPr id="18" name="Picture 18">
            <a:extLst>
              <a:ext uri="{FF2B5EF4-FFF2-40B4-BE49-F238E27FC236}">
                <a16:creationId xmlns:a16="http://schemas.microsoft.com/office/drawing/2014/main" id="{33B70D0F-3920-A05D-013C-9DE3284C3EC1}"/>
              </a:ext>
            </a:extLst>
          </p:cNvPr>
          <p:cNvPicPr>
            <a:picLocks noChangeAspect="1"/>
          </p:cNvPicPr>
          <p:nvPr/>
        </p:nvPicPr>
        <p:blipFill>
          <a:blip r:embed="rId4"/>
          <a:srcRect t="58180" r="1741" b="7184"/>
          <a:stretch/>
        </p:blipFill>
        <p:spPr>
          <a:xfrm>
            <a:off x="760623" y="5858533"/>
            <a:ext cx="6559671" cy="999467"/>
          </a:xfrm>
          <a:prstGeom prst="rect">
            <a:avLst/>
          </a:prstGeom>
        </p:spPr>
      </p:pic>
      <p:sp>
        <p:nvSpPr>
          <p:cNvPr id="19" name="TextBox 19">
            <a:extLst>
              <a:ext uri="{FF2B5EF4-FFF2-40B4-BE49-F238E27FC236}">
                <a16:creationId xmlns:a16="http://schemas.microsoft.com/office/drawing/2014/main" id="{9824C2C7-D782-DB65-3F18-A89ECE71861A}"/>
              </a:ext>
            </a:extLst>
          </p:cNvPr>
          <p:cNvSpPr txBox="1"/>
          <p:nvPr/>
        </p:nvSpPr>
        <p:spPr>
          <a:xfrm rot="16200000">
            <a:off x="3367542" y="2929055"/>
            <a:ext cx="1771336" cy="425501"/>
          </a:xfrm>
          <a:prstGeom prst="rect">
            <a:avLst/>
          </a:prstGeom>
          <a:noFill/>
        </p:spPr>
        <p:txBody>
          <a:bodyPr wrap="square">
            <a:spAutoFit/>
          </a:bodyPr>
          <a:lstStyle/>
          <a:p>
            <a:pPr marL="0" marR="0" algn="ctr" rtl="0">
              <a:lnSpc>
                <a:spcPct val="115000"/>
              </a:lnSpc>
              <a:spcBef>
                <a:spcPts val="0"/>
              </a:spcBef>
              <a:spcAft>
                <a:spcPts val="1000"/>
              </a:spcAft>
            </a:pPr>
            <a:r>
              <a:rPr lang="en-US" sz="2000" dirty="0"/>
              <a:t>distance</a:t>
            </a:r>
          </a:p>
        </p:txBody>
      </p:sp>
      <p:sp>
        <p:nvSpPr>
          <p:cNvPr id="20" name="TextBox 20">
            <a:extLst>
              <a:ext uri="{FF2B5EF4-FFF2-40B4-BE49-F238E27FC236}">
                <a16:creationId xmlns:a16="http://schemas.microsoft.com/office/drawing/2014/main" id="{2FAB71AB-7AF6-49E2-E07B-3F2B4017E0A0}"/>
              </a:ext>
            </a:extLst>
          </p:cNvPr>
          <p:cNvSpPr txBox="1"/>
          <p:nvPr/>
        </p:nvSpPr>
        <p:spPr>
          <a:xfrm rot="16200000">
            <a:off x="-363306" y="4836970"/>
            <a:ext cx="1771336" cy="425501"/>
          </a:xfrm>
          <a:prstGeom prst="rect">
            <a:avLst/>
          </a:prstGeom>
          <a:noFill/>
        </p:spPr>
        <p:txBody>
          <a:bodyPr wrap="square">
            <a:spAutoFit/>
          </a:bodyPr>
          <a:lstStyle/>
          <a:p>
            <a:pPr marL="0" marR="0" algn="ctr" rtl="0">
              <a:lnSpc>
                <a:spcPct val="115000"/>
              </a:lnSpc>
              <a:spcBef>
                <a:spcPts val="0"/>
              </a:spcBef>
              <a:spcAft>
                <a:spcPts val="1000"/>
              </a:spcAft>
            </a:pPr>
            <a:r>
              <a:rPr lang="en-US" sz="2000" dirty="0"/>
              <a:t>distance</a:t>
            </a:r>
          </a:p>
        </p:txBody>
      </p:sp>
      <p:sp>
        <p:nvSpPr>
          <p:cNvPr id="21" name="TextBox 21">
            <a:extLst>
              <a:ext uri="{FF2B5EF4-FFF2-40B4-BE49-F238E27FC236}">
                <a16:creationId xmlns:a16="http://schemas.microsoft.com/office/drawing/2014/main" id="{B90EFFAD-B78A-475B-D778-6F17A34766F1}"/>
              </a:ext>
            </a:extLst>
          </p:cNvPr>
          <p:cNvSpPr txBox="1"/>
          <p:nvPr/>
        </p:nvSpPr>
        <p:spPr>
          <a:xfrm rot="16200000">
            <a:off x="3367543" y="4788459"/>
            <a:ext cx="1771336" cy="425501"/>
          </a:xfrm>
          <a:prstGeom prst="rect">
            <a:avLst/>
          </a:prstGeom>
          <a:noFill/>
        </p:spPr>
        <p:txBody>
          <a:bodyPr wrap="square">
            <a:spAutoFit/>
          </a:bodyPr>
          <a:lstStyle/>
          <a:p>
            <a:pPr marL="0" marR="0" algn="ctr" rtl="0">
              <a:lnSpc>
                <a:spcPct val="115000"/>
              </a:lnSpc>
              <a:spcBef>
                <a:spcPts val="0"/>
              </a:spcBef>
              <a:spcAft>
                <a:spcPts val="1000"/>
              </a:spcAft>
            </a:pPr>
            <a:r>
              <a:rPr lang="en-US" sz="2000" dirty="0"/>
              <a:t>distance</a:t>
            </a:r>
          </a:p>
        </p:txBody>
      </p:sp>
      <p:sp>
        <p:nvSpPr>
          <p:cNvPr id="22" name="TextBox 22">
            <a:extLst>
              <a:ext uri="{FF2B5EF4-FFF2-40B4-BE49-F238E27FC236}">
                <a16:creationId xmlns:a16="http://schemas.microsoft.com/office/drawing/2014/main" id="{38C5E084-63C2-B17F-529C-75CD3266F9A1}"/>
              </a:ext>
            </a:extLst>
          </p:cNvPr>
          <p:cNvSpPr txBox="1"/>
          <p:nvPr/>
        </p:nvSpPr>
        <p:spPr>
          <a:xfrm>
            <a:off x="1430295" y="2079752"/>
            <a:ext cx="1771336" cy="425501"/>
          </a:xfrm>
          <a:prstGeom prst="rect">
            <a:avLst/>
          </a:prstGeom>
          <a:noFill/>
        </p:spPr>
        <p:txBody>
          <a:bodyPr wrap="square">
            <a:spAutoFit/>
          </a:bodyPr>
          <a:lstStyle/>
          <a:p>
            <a:pPr marL="0" marR="0" algn="ctr" rtl="0">
              <a:lnSpc>
                <a:spcPct val="115000"/>
              </a:lnSpc>
              <a:spcBef>
                <a:spcPts val="0"/>
              </a:spcBef>
              <a:spcAft>
                <a:spcPts val="1000"/>
              </a:spcAft>
            </a:pPr>
            <a:r>
              <a:rPr lang="en-US" sz="2000" dirty="0"/>
              <a:t>preparatory</a:t>
            </a:r>
          </a:p>
        </p:txBody>
      </p:sp>
      <p:sp>
        <p:nvSpPr>
          <p:cNvPr id="23" name="TextBox 23">
            <a:extLst>
              <a:ext uri="{FF2B5EF4-FFF2-40B4-BE49-F238E27FC236}">
                <a16:creationId xmlns:a16="http://schemas.microsoft.com/office/drawing/2014/main" id="{7E460BD2-9D89-3585-E655-6B871B13CB40}"/>
              </a:ext>
            </a:extLst>
          </p:cNvPr>
          <p:cNvSpPr txBox="1"/>
          <p:nvPr/>
        </p:nvSpPr>
        <p:spPr>
          <a:xfrm>
            <a:off x="5049936" y="2086598"/>
            <a:ext cx="1771336" cy="425501"/>
          </a:xfrm>
          <a:prstGeom prst="rect">
            <a:avLst/>
          </a:prstGeom>
          <a:noFill/>
        </p:spPr>
        <p:txBody>
          <a:bodyPr wrap="square">
            <a:spAutoFit/>
          </a:bodyPr>
          <a:lstStyle/>
          <a:p>
            <a:pPr marL="0" marR="0" algn="ctr" rtl="0">
              <a:lnSpc>
                <a:spcPct val="115000"/>
              </a:lnSpc>
              <a:spcBef>
                <a:spcPts val="0"/>
              </a:spcBef>
              <a:spcAft>
                <a:spcPts val="1000"/>
              </a:spcAft>
            </a:pPr>
            <a:r>
              <a:rPr lang="en-US" sz="2000" dirty="0"/>
              <a:t>movement</a:t>
            </a:r>
          </a:p>
        </p:txBody>
      </p:sp>
      <p:sp>
        <p:nvSpPr>
          <p:cNvPr id="24" name="TextBox 24">
            <a:extLst>
              <a:ext uri="{FF2B5EF4-FFF2-40B4-BE49-F238E27FC236}">
                <a16:creationId xmlns:a16="http://schemas.microsoft.com/office/drawing/2014/main" id="{39CB575B-24DB-BD87-92BF-BCAEC340CCCE}"/>
              </a:ext>
            </a:extLst>
          </p:cNvPr>
          <p:cNvSpPr txBox="1"/>
          <p:nvPr/>
        </p:nvSpPr>
        <p:spPr>
          <a:xfrm>
            <a:off x="1336976" y="4018543"/>
            <a:ext cx="1771336" cy="425501"/>
          </a:xfrm>
          <a:prstGeom prst="rect">
            <a:avLst/>
          </a:prstGeom>
          <a:noFill/>
        </p:spPr>
        <p:txBody>
          <a:bodyPr wrap="square">
            <a:spAutoFit/>
          </a:bodyPr>
          <a:lstStyle/>
          <a:p>
            <a:pPr marL="0" marR="0" algn="ctr" rtl="0">
              <a:lnSpc>
                <a:spcPct val="115000"/>
              </a:lnSpc>
              <a:spcBef>
                <a:spcPts val="0"/>
              </a:spcBef>
              <a:spcAft>
                <a:spcPts val="1000"/>
              </a:spcAft>
            </a:pPr>
            <a:r>
              <a:rPr lang="en-US" sz="2000" dirty="0"/>
              <a:t>consumption</a:t>
            </a:r>
          </a:p>
        </p:txBody>
      </p:sp>
      <p:sp>
        <p:nvSpPr>
          <p:cNvPr id="25" name="TextBox 25">
            <a:extLst>
              <a:ext uri="{FF2B5EF4-FFF2-40B4-BE49-F238E27FC236}">
                <a16:creationId xmlns:a16="http://schemas.microsoft.com/office/drawing/2014/main" id="{A9930219-9199-B5FC-3977-9A5A1D8C8D19}"/>
              </a:ext>
            </a:extLst>
          </p:cNvPr>
          <p:cNvSpPr txBox="1"/>
          <p:nvPr/>
        </p:nvSpPr>
        <p:spPr>
          <a:xfrm>
            <a:off x="5049936" y="4018542"/>
            <a:ext cx="1771336" cy="425501"/>
          </a:xfrm>
          <a:prstGeom prst="rect">
            <a:avLst/>
          </a:prstGeom>
          <a:noFill/>
        </p:spPr>
        <p:txBody>
          <a:bodyPr wrap="square">
            <a:spAutoFit/>
          </a:bodyPr>
          <a:lstStyle/>
          <a:p>
            <a:pPr marL="0" marR="0" algn="ctr" rtl="0">
              <a:lnSpc>
                <a:spcPct val="115000"/>
              </a:lnSpc>
              <a:spcBef>
                <a:spcPts val="0"/>
              </a:spcBef>
              <a:spcAft>
                <a:spcPts val="1000"/>
              </a:spcAft>
            </a:pPr>
            <a:r>
              <a:rPr lang="en-US" sz="2000" dirty="0"/>
              <a:t>end</a:t>
            </a:r>
          </a:p>
        </p:txBody>
      </p:sp>
    </p:spTree>
    <p:extLst>
      <p:ext uri="{BB962C8B-B14F-4D97-AF65-F5344CB8AC3E}">
        <p14:creationId xmlns:p14="http://schemas.microsoft.com/office/powerpoint/2010/main" val="38734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endParaRPr lang="he-IL" dirty="0"/>
          </a:p>
        </p:txBody>
      </p:sp>
      <p:sp>
        <p:nvSpPr>
          <p:cNvPr id="3" name="Content Placeholder 2"/>
          <p:cNvSpPr>
            <a:spLocks noGrp="1"/>
          </p:cNvSpPr>
          <p:nvPr>
            <p:ph idx="1"/>
          </p:nvPr>
        </p:nvSpPr>
        <p:spPr/>
        <p:txBody>
          <a:bodyPr/>
          <a:lstStyle/>
          <a:p>
            <a:pPr>
              <a:lnSpc>
                <a:spcPct val="150000"/>
              </a:lnSpc>
            </a:pPr>
            <a:r>
              <a:rPr lang="en-US" dirty="0"/>
              <a:t>Project goal</a:t>
            </a:r>
          </a:p>
          <a:p>
            <a:pPr>
              <a:lnSpc>
                <a:spcPct val="150000"/>
              </a:lnSpc>
            </a:pPr>
            <a:r>
              <a:rPr lang="en-US" dirty="0"/>
              <a:t>Experimental apparatus</a:t>
            </a:r>
          </a:p>
          <a:p>
            <a:pPr>
              <a:lnSpc>
                <a:spcPct val="150000"/>
              </a:lnSpc>
            </a:pPr>
            <a:r>
              <a:rPr lang="en-US" dirty="0"/>
              <a:t>Analysis pipeline</a:t>
            </a:r>
          </a:p>
          <a:p>
            <a:pPr>
              <a:lnSpc>
                <a:spcPct val="150000"/>
              </a:lnSpc>
            </a:pPr>
            <a:r>
              <a:rPr lang="en-US" dirty="0"/>
              <a:t>Results</a:t>
            </a:r>
          </a:p>
          <a:p>
            <a:pPr>
              <a:lnSpc>
                <a:spcPct val="150000"/>
              </a:lnSpc>
            </a:pPr>
            <a:r>
              <a:rPr lang="en-US" dirty="0"/>
              <a:t>Conclusions</a:t>
            </a:r>
            <a:endParaRPr lang="he-IL" dirty="0"/>
          </a:p>
        </p:txBody>
      </p:sp>
      <p:sp>
        <p:nvSpPr>
          <p:cNvPr id="5" name="Slide Number Placeholder 4"/>
          <p:cNvSpPr>
            <a:spLocks noGrp="1"/>
          </p:cNvSpPr>
          <p:nvPr>
            <p:ph type="sldNum" sz="quarter" idx="12"/>
          </p:nvPr>
        </p:nvSpPr>
        <p:spPr/>
        <p:txBody>
          <a:bodyPr/>
          <a:lstStyle/>
          <a:p>
            <a:fld id="{B01D9778-10B4-40FB-B4E4-44FA89A86639}" type="slidenum">
              <a:rPr lang="en-US" smtClean="0"/>
              <a:pPr/>
              <a:t>2</a:t>
            </a:fld>
            <a:endParaRPr lang="en-US"/>
          </a:p>
        </p:txBody>
      </p:sp>
    </p:spTree>
    <p:extLst>
      <p:ext uri="{BB962C8B-B14F-4D97-AF65-F5344CB8AC3E}">
        <p14:creationId xmlns:p14="http://schemas.microsoft.com/office/powerpoint/2010/main" val="40642178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C3EA11-D65D-FC3D-B96D-7FD5E3DDAF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3466E9-6E75-89F8-5375-7FF60C00547A}"/>
              </a:ext>
            </a:extLst>
          </p:cNvPr>
          <p:cNvSpPr>
            <a:spLocks noGrp="1"/>
          </p:cNvSpPr>
          <p:nvPr>
            <p:ph type="title"/>
          </p:nvPr>
        </p:nvSpPr>
        <p:spPr/>
        <p:txBody>
          <a:bodyPr>
            <a:normAutofit fontScale="90000"/>
          </a:bodyPr>
          <a:lstStyle/>
          <a:p>
            <a:r>
              <a:rPr lang="en-US" dirty="0"/>
              <a:t>Results</a:t>
            </a:r>
            <a:br>
              <a:rPr lang="en-US" dirty="0"/>
            </a:br>
            <a:r>
              <a:rPr lang="en-US" dirty="0"/>
              <a:t>Spearman Correlation rank</a:t>
            </a:r>
            <a:endParaRPr lang="he-IL" dirty="0"/>
          </a:p>
        </p:txBody>
      </p:sp>
      <p:grpSp>
        <p:nvGrpSpPr>
          <p:cNvPr id="3" name="Group 4">
            <a:extLst>
              <a:ext uri="{FF2B5EF4-FFF2-40B4-BE49-F238E27FC236}">
                <a16:creationId xmlns:a16="http://schemas.microsoft.com/office/drawing/2014/main" id="{BF5D336B-F637-3277-8B4B-E05A18AA7B64}"/>
              </a:ext>
            </a:extLst>
          </p:cNvPr>
          <p:cNvGrpSpPr/>
          <p:nvPr/>
        </p:nvGrpSpPr>
        <p:grpSpPr>
          <a:xfrm>
            <a:off x="6324600" y="1371600"/>
            <a:ext cx="5402429" cy="5352361"/>
            <a:chOff x="16797967" y="27248250"/>
            <a:chExt cx="8746604" cy="8632061"/>
          </a:xfrm>
        </p:grpSpPr>
        <p:grpSp>
          <p:nvGrpSpPr>
            <p:cNvPr id="4" name="Group 9">
              <a:extLst>
                <a:ext uri="{FF2B5EF4-FFF2-40B4-BE49-F238E27FC236}">
                  <a16:creationId xmlns:a16="http://schemas.microsoft.com/office/drawing/2014/main" id="{32A99222-01C3-A0EE-EEAC-00C2741D1BEA}"/>
                </a:ext>
              </a:extLst>
            </p:cNvPr>
            <p:cNvGrpSpPr/>
            <p:nvPr/>
          </p:nvGrpSpPr>
          <p:grpSpPr>
            <a:xfrm>
              <a:off x="16797967" y="27248250"/>
              <a:ext cx="7512677" cy="8632061"/>
              <a:chOff x="16797967" y="27248250"/>
              <a:chExt cx="7512677" cy="8632061"/>
            </a:xfrm>
          </p:grpSpPr>
          <p:grpSp>
            <p:nvGrpSpPr>
              <p:cNvPr id="6" name="Group 11">
                <a:extLst>
                  <a:ext uri="{FF2B5EF4-FFF2-40B4-BE49-F238E27FC236}">
                    <a16:creationId xmlns:a16="http://schemas.microsoft.com/office/drawing/2014/main" id="{54B73722-88E0-8490-298B-D13171FDF56B}"/>
                  </a:ext>
                </a:extLst>
              </p:cNvPr>
              <p:cNvGrpSpPr/>
              <p:nvPr/>
            </p:nvGrpSpPr>
            <p:grpSpPr>
              <a:xfrm>
                <a:off x="17452822" y="27248250"/>
                <a:ext cx="6857822" cy="7974777"/>
                <a:chOff x="16829225" y="27132098"/>
                <a:chExt cx="6857822" cy="7974777"/>
              </a:xfrm>
            </p:grpSpPr>
            <p:pic>
              <p:nvPicPr>
                <p:cNvPr id="26" name="Picture 23" descr="A group of colorful squares&#10;&#10;Description automatically generated">
                  <a:extLst>
                    <a:ext uri="{FF2B5EF4-FFF2-40B4-BE49-F238E27FC236}">
                      <a16:creationId xmlns:a16="http://schemas.microsoft.com/office/drawing/2014/main" id="{4969491F-A5D2-F0E4-C49D-98517A7C3724}"/>
                    </a:ext>
                  </a:extLst>
                </p:cNvPr>
                <p:cNvPicPr>
                  <a:picLocks noChangeAspect="1"/>
                </p:cNvPicPr>
                <p:nvPr/>
              </p:nvPicPr>
              <p:blipFill>
                <a:blip r:embed="rId3">
                  <a:extLst>
                    <a:ext uri="{28A0092B-C50C-407E-A947-70E740481C1C}">
                      <a14:useLocalDpi xmlns:a14="http://schemas.microsoft.com/office/drawing/2010/main" val="0"/>
                    </a:ext>
                  </a:extLst>
                </a:blip>
                <a:srcRect l="68972" t="34429" r="12159" b="52451"/>
                <a:stretch/>
              </p:blipFill>
              <p:spPr>
                <a:xfrm>
                  <a:off x="16829225" y="32523716"/>
                  <a:ext cx="6857822" cy="2583159"/>
                </a:xfrm>
                <a:prstGeom prst="rect">
                  <a:avLst/>
                </a:prstGeom>
              </p:spPr>
            </p:pic>
            <p:pic>
              <p:nvPicPr>
                <p:cNvPr id="27" name="Picture 24" descr="A group of colorful squares&#10;&#10;Description automatically generated">
                  <a:extLst>
                    <a:ext uri="{FF2B5EF4-FFF2-40B4-BE49-F238E27FC236}">
                      <a16:creationId xmlns:a16="http://schemas.microsoft.com/office/drawing/2014/main" id="{A02B45F8-976F-FA39-2200-5C57711CE8ED}"/>
                    </a:ext>
                  </a:extLst>
                </p:cNvPr>
                <p:cNvPicPr>
                  <a:picLocks noChangeAspect="1"/>
                </p:cNvPicPr>
                <p:nvPr/>
              </p:nvPicPr>
              <p:blipFill>
                <a:blip r:embed="rId3">
                  <a:extLst>
                    <a:ext uri="{28A0092B-C50C-407E-A947-70E740481C1C}">
                      <a14:useLocalDpi xmlns:a14="http://schemas.microsoft.com/office/drawing/2010/main" val="0"/>
                    </a:ext>
                  </a:extLst>
                </a:blip>
                <a:srcRect l="40922" t="34429" r="40264" b="53015"/>
                <a:stretch/>
              </p:blipFill>
              <p:spPr>
                <a:xfrm>
                  <a:off x="16829225" y="30275953"/>
                  <a:ext cx="6837639" cy="2471987"/>
                </a:xfrm>
                <a:prstGeom prst="rect">
                  <a:avLst/>
                </a:prstGeom>
              </p:spPr>
            </p:pic>
            <p:pic>
              <p:nvPicPr>
                <p:cNvPr id="28" name="Picture 25" descr="A group of colorful squares&#10;&#10;Description automatically generated">
                  <a:extLst>
                    <a:ext uri="{FF2B5EF4-FFF2-40B4-BE49-F238E27FC236}">
                      <a16:creationId xmlns:a16="http://schemas.microsoft.com/office/drawing/2014/main" id="{C72FA7D1-2076-59D5-1620-65C331DFC5B4}"/>
                    </a:ext>
                  </a:extLst>
                </p:cNvPr>
                <p:cNvPicPr>
                  <a:picLocks noChangeAspect="1"/>
                </p:cNvPicPr>
                <p:nvPr/>
              </p:nvPicPr>
              <p:blipFill>
                <a:blip r:embed="rId3">
                  <a:extLst>
                    <a:ext uri="{28A0092B-C50C-407E-A947-70E740481C1C}">
                      <a14:useLocalDpi xmlns:a14="http://schemas.microsoft.com/office/drawing/2010/main" val="0"/>
                    </a:ext>
                  </a:extLst>
                </a:blip>
                <a:srcRect l="12821" r="68349" b="82799"/>
                <a:stretch/>
              </p:blipFill>
              <p:spPr>
                <a:xfrm>
                  <a:off x="16829225" y="27132098"/>
                  <a:ext cx="6837639" cy="3383873"/>
                </a:xfrm>
                <a:prstGeom prst="rect">
                  <a:avLst/>
                </a:prstGeom>
              </p:spPr>
            </p:pic>
          </p:grpSp>
          <p:sp>
            <p:nvSpPr>
              <p:cNvPr id="7" name="TextBox 13">
                <a:extLst>
                  <a:ext uri="{FF2B5EF4-FFF2-40B4-BE49-F238E27FC236}">
                    <a16:creationId xmlns:a16="http://schemas.microsoft.com/office/drawing/2014/main" id="{48A181AA-5BC3-B907-2252-717B69F7E669}"/>
                  </a:ext>
                </a:extLst>
              </p:cNvPr>
              <p:cNvSpPr txBox="1"/>
              <p:nvPr/>
            </p:nvSpPr>
            <p:spPr>
              <a:xfrm rot="16200000">
                <a:off x="14402681" y="31522133"/>
                <a:ext cx="5479464" cy="688892"/>
              </a:xfrm>
              <a:prstGeom prst="rect">
                <a:avLst/>
              </a:prstGeom>
              <a:noFill/>
            </p:spPr>
            <p:txBody>
              <a:bodyPr wrap="square">
                <a:spAutoFit/>
              </a:bodyPr>
              <a:lstStyle/>
              <a:p>
                <a:pPr marL="0" marR="0" algn="ctr">
                  <a:lnSpc>
                    <a:spcPct val="115000"/>
                  </a:lnSpc>
                  <a:spcBef>
                    <a:spcPts val="0"/>
                  </a:spcBef>
                  <a:spcAft>
                    <a:spcPts val="1000"/>
                  </a:spcAft>
                </a:pPr>
                <a:r>
                  <a:rPr lang="en-US" sz="2000" dirty="0"/>
                  <a:t>Spearman correlation rank</a:t>
                </a:r>
              </a:p>
            </p:txBody>
          </p:sp>
          <p:sp>
            <p:nvSpPr>
              <p:cNvPr id="8" name="TextBox 14">
                <a:extLst>
                  <a:ext uri="{FF2B5EF4-FFF2-40B4-BE49-F238E27FC236}">
                    <a16:creationId xmlns:a16="http://schemas.microsoft.com/office/drawing/2014/main" id="{8E7FB8C4-40B4-7D04-55D1-CFB8480843F7}"/>
                  </a:ext>
                </a:extLst>
              </p:cNvPr>
              <p:cNvSpPr txBox="1"/>
              <p:nvPr/>
            </p:nvSpPr>
            <p:spPr>
              <a:xfrm rot="18923808">
                <a:off x="17356829" y="34999832"/>
                <a:ext cx="1256137" cy="686230"/>
              </a:xfrm>
              <a:prstGeom prst="rect">
                <a:avLst/>
              </a:prstGeom>
              <a:noFill/>
            </p:spPr>
            <p:txBody>
              <a:bodyPr wrap="square">
                <a:spAutoFit/>
              </a:bodyPr>
              <a:lstStyle/>
              <a:p>
                <a:pPr marL="0" marR="0" algn="ctr">
                  <a:lnSpc>
                    <a:spcPct val="115000"/>
                  </a:lnSpc>
                  <a:spcBef>
                    <a:spcPts val="0"/>
                  </a:spcBef>
                  <a:spcAft>
                    <a:spcPts val="1000"/>
                  </a:spcAft>
                </a:pPr>
                <a:r>
                  <a:rPr lang="en-US" sz="2000" dirty="0"/>
                  <a:t>train</a:t>
                </a:r>
              </a:p>
            </p:txBody>
          </p:sp>
          <p:sp>
            <p:nvSpPr>
              <p:cNvPr id="9" name="TextBox 17">
                <a:extLst>
                  <a:ext uri="{FF2B5EF4-FFF2-40B4-BE49-F238E27FC236}">
                    <a16:creationId xmlns:a16="http://schemas.microsoft.com/office/drawing/2014/main" id="{275025E8-C97D-9B83-36EF-A6923937B604}"/>
                  </a:ext>
                </a:extLst>
              </p:cNvPr>
              <p:cNvSpPr txBox="1"/>
              <p:nvPr/>
            </p:nvSpPr>
            <p:spPr>
              <a:xfrm rot="18923808">
                <a:off x="19188756" y="35043064"/>
                <a:ext cx="974839" cy="608714"/>
              </a:xfrm>
              <a:prstGeom prst="rect">
                <a:avLst/>
              </a:prstGeom>
              <a:noFill/>
            </p:spPr>
            <p:txBody>
              <a:bodyPr wrap="square">
                <a:spAutoFit/>
              </a:bodyPr>
              <a:lstStyle/>
              <a:p>
                <a:pPr marL="0" marR="0" algn="ctr">
                  <a:lnSpc>
                    <a:spcPct val="115000"/>
                  </a:lnSpc>
                  <a:spcBef>
                    <a:spcPts val="0"/>
                  </a:spcBef>
                  <a:spcAft>
                    <a:spcPts val="1000"/>
                  </a:spcAft>
                </a:pPr>
                <a:r>
                  <a:rPr lang="en-US" sz="2000" dirty="0"/>
                  <a:t>first</a:t>
                </a:r>
              </a:p>
            </p:txBody>
          </p:sp>
          <p:sp>
            <p:nvSpPr>
              <p:cNvPr id="10" name="TextBox 18">
                <a:extLst>
                  <a:ext uri="{FF2B5EF4-FFF2-40B4-BE49-F238E27FC236}">
                    <a16:creationId xmlns:a16="http://schemas.microsoft.com/office/drawing/2014/main" id="{1760EA14-1B20-2FE1-A6FF-59746481E258}"/>
                  </a:ext>
                </a:extLst>
              </p:cNvPr>
              <p:cNvSpPr txBox="1"/>
              <p:nvPr/>
            </p:nvSpPr>
            <p:spPr>
              <a:xfrm rot="18923808">
                <a:off x="20069792" y="35065976"/>
                <a:ext cx="1366723" cy="686230"/>
              </a:xfrm>
              <a:prstGeom prst="rect">
                <a:avLst/>
              </a:prstGeom>
              <a:noFill/>
            </p:spPr>
            <p:txBody>
              <a:bodyPr wrap="square">
                <a:spAutoFit/>
              </a:bodyPr>
              <a:lstStyle/>
              <a:p>
                <a:pPr marL="0" marR="0" algn="ctr">
                  <a:lnSpc>
                    <a:spcPct val="115000"/>
                  </a:lnSpc>
                  <a:spcBef>
                    <a:spcPts val="0"/>
                  </a:spcBef>
                  <a:spcAft>
                    <a:spcPts val="1000"/>
                  </a:spcAft>
                </a:pPr>
                <a:r>
                  <a:rPr lang="en-US" sz="2000" dirty="0"/>
                  <a:t>batch</a:t>
                </a:r>
              </a:p>
            </p:txBody>
          </p:sp>
          <p:sp>
            <p:nvSpPr>
              <p:cNvPr id="11" name="TextBox 19">
                <a:extLst>
                  <a:ext uri="{FF2B5EF4-FFF2-40B4-BE49-F238E27FC236}">
                    <a16:creationId xmlns:a16="http://schemas.microsoft.com/office/drawing/2014/main" id="{73BFF526-0A3D-66D9-BC49-0B9E99CBA5D5}"/>
                  </a:ext>
                </a:extLst>
              </p:cNvPr>
              <p:cNvSpPr txBox="1"/>
              <p:nvPr/>
            </p:nvSpPr>
            <p:spPr>
              <a:xfrm rot="18923808">
                <a:off x="21010844" y="35066091"/>
                <a:ext cx="1377338" cy="686230"/>
              </a:xfrm>
              <a:prstGeom prst="rect">
                <a:avLst/>
              </a:prstGeom>
              <a:noFill/>
            </p:spPr>
            <p:txBody>
              <a:bodyPr wrap="square">
                <a:spAutoFit/>
              </a:bodyPr>
              <a:lstStyle/>
              <a:p>
                <a:pPr marL="0" marR="0" algn="ctr">
                  <a:lnSpc>
                    <a:spcPct val="115000"/>
                  </a:lnSpc>
                  <a:spcBef>
                    <a:spcPts val="0"/>
                  </a:spcBef>
                  <a:spcAft>
                    <a:spcPts val="1000"/>
                  </a:spcAft>
                </a:pPr>
                <a:r>
                  <a:rPr lang="en-US" sz="2000" dirty="0"/>
                  <a:t>batch</a:t>
                </a:r>
              </a:p>
            </p:txBody>
          </p:sp>
          <p:sp>
            <p:nvSpPr>
              <p:cNvPr id="12" name="TextBox 20">
                <a:extLst>
                  <a:ext uri="{FF2B5EF4-FFF2-40B4-BE49-F238E27FC236}">
                    <a16:creationId xmlns:a16="http://schemas.microsoft.com/office/drawing/2014/main" id="{B39A85D0-B5AE-2F21-D764-C184D9AF870B}"/>
                  </a:ext>
                </a:extLst>
              </p:cNvPr>
              <p:cNvSpPr txBox="1"/>
              <p:nvPr/>
            </p:nvSpPr>
            <p:spPr>
              <a:xfrm rot="18923808">
                <a:off x="21668783" y="35171715"/>
                <a:ext cx="1651306" cy="686230"/>
              </a:xfrm>
              <a:prstGeom prst="rect">
                <a:avLst/>
              </a:prstGeom>
              <a:noFill/>
            </p:spPr>
            <p:txBody>
              <a:bodyPr wrap="square">
                <a:spAutoFit/>
              </a:bodyPr>
              <a:lstStyle/>
              <a:p>
                <a:pPr marL="0" marR="0" algn="ctr">
                  <a:lnSpc>
                    <a:spcPct val="115000"/>
                  </a:lnSpc>
                  <a:spcBef>
                    <a:spcPts val="0"/>
                  </a:spcBef>
                  <a:spcAft>
                    <a:spcPts val="1000"/>
                  </a:spcAft>
                </a:pPr>
                <a:r>
                  <a:rPr lang="en-US" sz="2000" dirty="0"/>
                  <a:t>random</a:t>
                </a:r>
              </a:p>
            </p:txBody>
          </p:sp>
          <p:sp>
            <p:nvSpPr>
              <p:cNvPr id="13" name="TextBox 21">
                <a:extLst>
                  <a:ext uri="{FF2B5EF4-FFF2-40B4-BE49-F238E27FC236}">
                    <a16:creationId xmlns:a16="http://schemas.microsoft.com/office/drawing/2014/main" id="{211A5C7A-29EA-7649-3D3C-E3E7981E6E13}"/>
                  </a:ext>
                </a:extLst>
              </p:cNvPr>
              <p:cNvSpPr txBox="1"/>
              <p:nvPr/>
            </p:nvSpPr>
            <p:spPr>
              <a:xfrm rot="18923808">
                <a:off x="22562064" y="35194081"/>
                <a:ext cx="1669030" cy="686230"/>
              </a:xfrm>
              <a:prstGeom prst="rect">
                <a:avLst/>
              </a:prstGeom>
              <a:noFill/>
            </p:spPr>
            <p:txBody>
              <a:bodyPr wrap="square">
                <a:spAutoFit/>
              </a:bodyPr>
              <a:lstStyle/>
              <a:p>
                <a:pPr marL="0" marR="0" algn="ctr">
                  <a:lnSpc>
                    <a:spcPct val="115000"/>
                  </a:lnSpc>
                  <a:spcBef>
                    <a:spcPts val="0"/>
                  </a:spcBef>
                  <a:spcAft>
                    <a:spcPts val="1000"/>
                  </a:spcAft>
                </a:pPr>
                <a:r>
                  <a:rPr lang="en-US" sz="2000" dirty="0"/>
                  <a:t>random</a:t>
                </a:r>
              </a:p>
            </p:txBody>
          </p:sp>
          <p:sp>
            <p:nvSpPr>
              <p:cNvPr id="14" name="TextBox 22">
                <a:extLst>
                  <a:ext uri="{FF2B5EF4-FFF2-40B4-BE49-F238E27FC236}">
                    <a16:creationId xmlns:a16="http://schemas.microsoft.com/office/drawing/2014/main" id="{73AE0DC3-66AF-A761-CC41-387E659C679F}"/>
                  </a:ext>
                </a:extLst>
              </p:cNvPr>
              <p:cNvSpPr txBox="1"/>
              <p:nvPr/>
            </p:nvSpPr>
            <p:spPr>
              <a:xfrm rot="18923808">
                <a:off x="18276516" y="34989253"/>
                <a:ext cx="1262218" cy="686230"/>
              </a:xfrm>
              <a:prstGeom prst="rect">
                <a:avLst/>
              </a:prstGeom>
              <a:noFill/>
            </p:spPr>
            <p:txBody>
              <a:bodyPr wrap="square">
                <a:spAutoFit/>
              </a:bodyPr>
              <a:lstStyle/>
              <a:p>
                <a:pPr marL="0" marR="0" algn="ctr">
                  <a:lnSpc>
                    <a:spcPct val="115000"/>
                  </a:lnSpc>
                  <a:spcBef>
                    <a:spcPts val="0"/>
                  </a:spcBef>
                  <a:spcAft>
                    <a:spcPts val="1000"/>
                  </a:spcAft>
                </a:pPr>
                <a:r>
                  <a:rPr lang="en-US" sz="2000" dirty="0"/>
                  <a:t>train</a:t>
                </a:r>
              </a:p>
            </p:txBody>
          </p:sp>
        </p:grpSp>
        <p:pic>
          <p:nvPicPr>
            <p:cNvPr id="5" name="Picture 10" descr="A group of colorful squares">
              <a:extLst>
                <a:ext uri="{FF2B5EF4-FFF2-40B4-BE49-F238E27FC236}">
                  <a16:creationId xmlns:a16="http://schemas.microsoft.com/office/drawing/2014/main" id="{448DFEE9-60A6-8476-5176-1ED6FD9CCFEA}"/>
                </a:ext>
              </a:extLst>
            </p:cNvPr>
            <p:cNvPicPr>
              <a:picLocks noChangeAspect="1"/>
            </p:cNvPicPr>
            <p:nvPr/>
          </p:nvPicPr>
          <p:blipFill>
            <a:blip r:embed="rId3">
              <a:extLst>
                <a:ext uri="{28A0092B-C50C-407E-A947-70E740481C1C}">
                  <a14:useLocalDpi xmlns:a14="http://schemas.microsoft.com/office/drawing/2010/main" val="0"/>
                </a:ext>
              </a:extLst>
            </a:blip>
            <a:srcRect l="87585" t="34429" r="8808" b="52451"/>
            <a:stretch/>
          </p:blipFill>
          <p:spPr>
            <a:xfrm>
              <a:off x="24233572" y="30453551"/>
              <a:ext cx="1310999" cy="2583158"/>
            </a:xfrm>
            <a:prstGeom prst="rect">
              <a:avLst/>
            </a:prstGeom>
          </p:spPr>
        </p:pic>
      </p:grpSp>
      <p:sp>
        <p:nvSpPr>
          <p:cNvPr id="29" name="Text Placeholder 5">
            <a:extLst>
              <a:ext uri="{FF2B5EF4-FFF2-40B4-BE49-F238E27FC236}">
                <a16:creationId xmlns:a16="http://schemas.microsoft.com/office/drawing/2014/main" id="{A0092108-6282-96A4-9B70-2EB216CB79C0}"/>
              </a:ext>
            </a:extLst>
          </p:cNvPr>
          <p:cNvSpPr txBox="1">
            <a:spLocks/>
          </p:cNvSpPr>
          <p:nvPr/>
        </p:nvSpPr>
        <p:spPr>
          <a:xfrm>
            <a:off x="809626" y="2489603"/>
            <a:ext cx="4905374" cy="3934843"/>
          </a:xfrm>
          <a:prstGeom prst="rect">
            <a:avLst/>
          </a:prstGeom>
        </p:spPr>
        <p:txBody>
          <a:bodyPr vert="horz" lIns="91440" tIns="45720" rIns="91440" bIns="45720" rtlCol="1">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Strongly connected neurons are more outcome relevant at early training stages.</a:t>
            </a:r>
          </a:p>
          <a:p>
            <a:endParaRPr lang="en-US" sz="2400" dirty="0"/>
          </a:p>
          <a:p>
            <a:r>
              <a:rPr lang="en-US" sz="2400" dirty="0"/>
              <a:t>Novelty relevance is slightly higher at early training stages.</a:t>
            </a:r>
          </a:p>
          <a:p>
            <a:endParaRPr lang="en-US" sz="2400" dirty="0"/>
          </a:p>
          <a:p>
            <a:r>
              <a:rPr lang="en-US" sz="2400" dirty="0"/>
              <a:t>Flavor relevance is higher than outcome and novelty.</a:t>
            </a:r>
          </a:p>
          <a:p>
            <a:endParaRPr lang="en-US" sz="2400" dirty="0">
              <a:solidFill>
                <a:schemeClr val="bg2">
                  <a:lumMod val="25000"/>
                </a:schemeClr>
              </a:solidFill>
            </a:endParaRPr>
          </a:p>
        </p:txBody>
      </p:sp>
      <p:sp>
        <p:nvSpPr>
          <p:cNvPr id="30" name="Title 1">
            <a:extLst>
              <a:ext uri="{FF2B5EF4-FFF2-40B4-BE49-F238E27FC236}">
                <a16:creationId xmlns:a16="http://schemas.microsoft.com/office/drawing/2014/main" id="{87C91278-8297-95EA-3426-B6E513F343B9}"/>
              </a:ext>
            </a:extLst>
          </p:cNvPr>
          <p:cNvSpPr txBox="1">
            <a:spLocks/>
          </p:cNvSpPr>
          <p:nvPr/>
        </p:nvSpPr>
        <p:spPr>
          <a:xfrm>
            <a:off x="7749367" y="2127858"/>
            <a:ext cx="2180821" cy="191609"/>
          </a:xfrm>
          <a:prstGeom prst="rect">
            <a:avLst/>
          </a:prstGeom>
        </p:spPr>
        <p:txBody>
          <a:bodyPr vert="horz" lIns="91440" tIns="45720" rIns="91440" bIns="45720" rtlCol="0" anchor="b">
            <a:noAutofit/>
          </a:bodyPr>
          <a:lstStyle>
            <a:lvl1pPr algn="l" defTabSz="914400" rtl="1" eaLnBrk="1" latinLnBrk="0" hangingPunct="1">
              <a:lnSpc>
                <a:spcPct val="90000"/>
              </a:lnSpc>
              <a:spcBef>
                <a:spcPct val="0"/>
              </a:spcBef>
              <a:buNone/>
              <a:defRPr sz="6000" kern="1200">
                <a:solidFill>
                  <a:schemeClr val="tx1"/>
                </a:solidFill>
                <a:latin typeface="+mj-lt"/>
                <a:ea typeface="+mj-ea"/>
                <a:cs typeface="+mj-cs"/>
              </a:defRPr>
            </a:lvl1pPr>
          </a:lstStyle>
          <a:p>
            <a:pPr algn="ctr" defTabSz="457200" rtl="0">
              <a:lnSpc>
                <a:spcPct val="115000"/>
              </a:lnSpc>
              <a:spcBef>
                <a:spcPts val="0"/>
              </a:spcBef>
              <a:spcAft>
                <a:spcPts val="1000"/>
              </a:spcAft>
            </a:pPr>
            <a:r>
              <a:rPr lang="en-US" sz="2000" dirty="0">
                <a:latin typeface="+mn-lt"/>
                <a:ea typeface="+mn-ea"/>
                <a:cs typeface="+mn-cs"/>
              </a:rPr>
              <a:t>Binary outcome</a:t>
            </a:r>
          </a:p>
        </p:txBody>
      </p:sp>
      <p:sp>
        <p:nvSpPr>
          <p:cNvPr id="31" name="Title 1">
            <a:extLst>
              <a:ext uri="{FF2B5EF4-FFF2-40B4-BE49-F238E27FC236}">
                <a16:creationId xmlns:a16="http://schemas.microsoft.com/office/drawing/2014/main" id="{11387C12-1624-E2EF-D0D3-5520B3770FA7}"/>
              </a:ext>
            </a:extLst>
          </p:cNvPr>
          <p:cNvSpPr txBox="1">
            <a:spLocks/>
          </p:cNvSpPr>
          <p:nvPr/>
        </p:nvSpPr>
        <p:spPr>
          <a:xfrm>
            <a:off x="8317650" y="3528276"/>
            <a:ext cx="2179164" cy="219517"/>
          </a:xfrm>
          <a:prstGeom prst="rect">
            <a:avLst/>
          </a:prstGeom>
        </p:spPr>
        <p:txBody>
          <a:bodyPr vert="horz" lIns="91440" tIns="45720" rIns="91440" bIns="45720" rtlCol="0" anchor="b">
            <a:noAutofit/>
          </a:bodyPr>
          <a:lstStyle>
            <a:lvl1pPr algn="l" defTabSz="914400" rtl="1" eaLnBrk="1" latinLnBrk="0" hangingPunct="1">
              <a:lnSpc>
                <a:spcPct val="90000"/>
              </a:lnSpc>
              <a:spcBef>
                <a:spcPct val="0"/>
              </a:spcBef>
              <a:buNone/>
              <a:defRPr sz="6000" kern="1200">
                <a:solidFill>
                  <a:schemeClr val="tx1"/>
                </a:solidFill>
                <a:latin typeface="+mj-lt"/>
                <a:ea typeface="+mj-ea"/>
                <a:cs typeface="+mj-cs"/>
              </a:defRPr>
            </a:lvl1pPr>
          </a:lstStyle>
          <a:p>
            <a:r>
              <a:rPr lang="en-US" sz="2000" dirty="0">
                <a:latin typeface="+mn-lt"/>
                <a:ea typeface="+mn-ea"/>
                <a:cs typeface="+mn-cs"/>
              </a:rPr>
              <a:t>Novelty </a:t>
            </a:r>
          </a:p>
        </p:txBody>
      </p:sp>
      <p:sp>
        <p:nvSpPr>
          <p:cNvPr id="32" name="Title 1">
            <a:extLst>
              <a:ext uri="{FF2B5EF4-FFF2-40B4-BE49-F238E27FC236}">
                <a16:creationId xmlns:a16="http://schemas.microsoft.com/office/drawing/2014/main" id="{69E063D9-A1E3-E5F4-316B-9EA92719993F}"/>
              </a:ext>
            </a:extLst>
          </p:cNvPr>
          <p:cNvSpPr txBox="1">
            <a:spLocks/>
          </p:cNvSpPr>
          <p:nvPr/>
        </p:nvSpPr>
        <p:spPr>
          <a:xfrm>
            <a:off x="8449222" y="4988356"/>
            <a:ext cx="1701904" cy="163877"/>
          </a:xfrm>
          <a:prstGeom prst="rect">
            <a:avLst/>
          </a:prstGeom>
        </p:spPr>
        <p:txBody>
          <a:bodyPr vert="horz" lIns="91440" tIns="45720" rIns="91440" bIns="45720" rtlCol="0" anchor="b">
            <a:noAutofit/>
          </a:bodyPr>
          <a:lstStyle>
            <a:lvl1pPr algn="l" defTabSz="914400" rtl="1" eaLnBrk="1" latinLnBrk="0" hangingPunct="1">
              <a:lnSpc>
                <a:spcPct val="90000"/>
              </a:lnSpc>
              <a:spcBef>
                <a:spcPct val="0"/>
              </a:spcBef>
              <a:buNone/>
              <a:defRPr sz="6000" kern="1200">
                <a:solidFill>
                  <a:schemeClr val="tx1"/>
                </a:solidFill>
                <a:latin typeface="+mj-lt"/>
                <a:ea typeface="+mj-ea"/>
                <a:cs typeface="+mj-cs"/>
              </a:defRPr>
            </a:lvl1pPr>
          </a:lstStyle>
          <a:p>
            <a:r>
              <a:rPr lang="en-US" sz="2000" dirty="0">
                <a:latin typeface="+mn-lt"/>
                <a:ea typeface="+mn-ea"/>
                <a:cs typeface="+mn-cs"/>
              </a:rPr>
              <a:t>Taste</a:t>
            </a:r>
          </a:p>
        </p:txBody>
      </p:sp>
      <p:sp>
        <p:nvSpPr>
          <p:cNvPr id="15" name="TextBox 22">
            <a:extLst>
              <a:ext uri="{FF2B5EF4-FFF2-40B4-BE49-F238E27FC236}">
                <a16:creationId xmlns:a16="http://schemas.microsoft.com/office/drawing/2014/main" id="{6C2157BD-594E-6D5F-C512-E1CE0AA2104C}"/>
              </a:ext>
            </a:extLst>
          </p:cNvPr>
          <p:cNvSpPr txBox="1"/>
          <p:nvPr/>
        </p:nvSpPr>
        <p:spPr>
          <a:xfrm>
            <a:off x="10738496" y="4958118"/>
            <a:ext cx="988533" cy="425501"/>
          </a:xfrm>
          <a:prstGeom prst="rect">
            <a:avLst/>
          </a:prstGeom>
          <a:noFill/>
        </p:spPr>
        <p:txBody>
          <a:bodyPr wrap="square">
            <a:spAutoFit/>
          </a:bodyPr>
          <a:lstStyle/>
          <a:p>
            <a:pPr marL="0" marR="0" algn="ctr" rtl="0">
              <a:lnSpc>
                <a:spcPct val="115000"/>
              </a:lnSpc>
              <a:spcBef>
                <a:spcPts val="0"/>
              </a:spcBef>
              <a:spcAft>
                <a:spcPts val="1000"/>
              </a:spcAft>
            </a:pPr>
            <a:r>
              <a:rPr lang="en-US" sz="2000" dirty="0"/>
              <a:t>prep</a:t>
            </a:r>
          </a:p>
        </p:txBody>
      </p:sp>
      <p:sp>
        <p:nvSpPr>
          <p:cNvPr id="16" name="TextBox 23">
            <a:extLst>
              <a:ext uri="{FF2B5EF4-FFF2-40B4-BE49-F238E27FC236}">
                <a16:creationId xmlns:a16="http://schemas.microsoft.com/office/drawing/2014/main" id="{C48EB6C0-0009-99B3-D479-8E816E429908}"/>
              </a:ext>
            </a:extLst>
          </p:cNvPr>
          <p:cNvSpPr txBox="1"/>
          <p:nvPr/>
        </p:nvSpPr>
        <p:spPr>
          <a:xfrm>
            <a:off x="10666583" y="5286804"/>
            <a:ext cx="1214913" cy="425501"/>
          </a:xfrm>
          <a:prstGeom prst="rect">
            <a:avLst/>
          </a:prstGeom>
          <a:noFill/>
        </p:spPr>
        <p:txBody>
          <a:bodyPr wrap="square">
            <a:spAutoFit/>
          </a:bodyPr>
          <a:lstStyle/>
          <a:p>
            <a:pPr marL="0" marR="0" algn="ctr" rtl="0">
              <a:lnSpc>
                <a:spcPct val="115000"/>
              </a:lnSpc>
              <a:spcBef>
                <a:spcPts val="0"/>
              </a:spcBef>
              <a:spcAft>
                <a:spcPts val="1000"/>
              </a:spcAft>
            </a:pPr>
            <a:r>
              <a:rPr lang="en-US" sz="2000" dirty="0"/>
              <a:t>move</a:t>
            </a:r>
          </a:p>
        </p:txBody>
      </p:sp>
      <p:sp>
        <p:nvSpPr>
          <p:cNvPr id="17" name="TextBox 24">
            <a:extLst>
              <a:ext uri="{FF2B5EF4-FFF2-40B4-BE49-F238E27FC236}">
                <a16:creationId xmlns:a16="http://schemas.microsoft.com/office/drawing/2014/main" id="{2829E19C-AFDC-6D8A-5EAF-DC2F279A2981}"/>
              </a:ext>
            </a:extLst>
          </p:cNvPr>
          <p:cNvSpPr txBox="1"/>
          <p:nvPr/>
        </p:nvSpPr>
        <p:spPr>
          <a:xfrm>
            <a:off x="10766028" y="5580796"/>
            <a:ext cx="752173" cy="425501"/>
          </a:xfrm>
          <a:prstGeom prst="rect">
            <a:avLst/>
          </a:prstGeom>
          <a:noFill/>
        </p:spPr>
        <p:txBody>
          <a:bodyPr wrap="square">
            <a:spAutoFit/>
          </a:bodyPr>
          <a:lstStyle/>
          <a:p>
            <a:pPr marL="0" marR="0" algn="ctr" rtl="0">
              <a:lnSpc>
                <a:spcPct val="115000"/>
              </a:lnSpc>
              <a:spcBef>
                <a:spcPts val="0"/>
              </a:spcBef>
              <a:spcAft>
                <a:spcPts val="1000"/>
              </a:spcAft>
            </a:pPr>
            <a:r>
              <a:rPr lang="en-US" sz="2000" dirty="0"/>
              <a:t>eat</a:t>
            </a:r>
          </a:p>
        </p:txBody>
      </p:sp>
      <p:sp>
        <p:nvSpPr>
          <p:cNvPr id="18" name="TextBox 25">
            <a:extLst>
              <a:ext uri="{FF2B5EF4-FFF2-40B4-BE49-F238E27FC236}">
                <a16:creationId xmlns:a16="http://schemas.microsoft.com/office/drawing/2014/main" id="{472E3674-C49D-55BE-63C0-B347E1FBA7F1}"/>
              </a:ext>
            </a:extLst>
          </p:cNvPr>
          <p:cNvSpPr txBox="1"/>
          <p:nvPr/>
        </p:nvSpPr>
        <p:spPr>
          <a:xfrm>
            <a:off x="10304524" y="5853665"/>
            <a:ext cx="1771336" cy="425501"/>
          </a:xfrm>
          <a:prstGeom prst="rect">
            <a:avLst/>
          </a:prstGeom>
          <a:noFill/>
        </p:spPr>
        <p:txBody>
          <a:bodyPr wrap="square">
            <a:spAutoFit/>
          </a:bodyPr>
          <a:lstStyle/>
          <a:p>
            <a:pPr marL="0" marR="0" algn="ctr" rtl="0">
              <a:lnSpc>
                <a:spcPct val="115000"/>
              </a:lnSpc>
              <a:spcBef>
                <a:spcPts val="0"/>
              </a:spcBef>
              <a:spcAft>
                <a:spcPts val="1000"/>
              </a:spcAft>
            </a:pPr>
            <a:r>
              <a:rPr lang="en-US" sz="2000" dirty="0"/>
              <a:t>end</a:t>
            </a:r>
          </a:p>
        </p:txBody>
      </p:sp>
    </p:spTree>
    <p:extLst>
      <p:ext uri="{BB962C8B-B14F-4D97-AF65-F5344CB8AC3E}">
        <p14:creationId xmlns:p14="http://schemas.microsoft.com/office/powerpoint/2010/main" val="27050050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he-IL"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sz="2800" dirty="0"/>
              <a:t>Binary outcome is reported before and during exposure to flavors </a:t>
            </a:r>
          </a:p>
          <a:p>
            <a:pPr marL="457200" indent="-457200">
              <a:buFont typeface="Arial" panose="020B0604020202020204" pitchFamily="34" charset="0"/>
              <a:buChar char="•"/>
            </a:pPr>
            <a:r>
              <a:rPr lang="en-US" sz="2800" dirty="0"/>
              <a:t>The exposure to flavor changes the way the binary outcome is reported</a:t>
            </a:r>
          </a:p>
          <a:p>
            <a:pPr marL="457200" indent="-457200">
              <a:buFont typeface="Arial" panose="020B0604020202020204" pitchFamily="34" charset="0"/>
              <a:buChar char="•"/>
            </a:pPr>
            <a:r>
              <a:rPr lang="en-US" sz="2800" dirty="0"/>
              <a:t>Signaling of value develops with exposure to flavor:</a:t>
            </a:r>
          </a:p>
          <a:p>
            <a:pPr marL="914400" lvl="1" indent="-457200">
              <a:buFont typeface="Arial" panose="020B0604020202020204" pitchFamily="34" charset="0"/>
              <a:buChar char="•"/>
            </a:pPr>
            <a:r>
              <a:rPr lang="en-US" sz="2800" dirty="0"/>
              <a:t>At first - novelty </a:t>
            </a:r>
          </a:p>
          <a:p>
            <a:pPr marL="914400" lvl="1" indent="-457200">
              <a:buFont typeface="Arial" panose="020B0604020202020204" pitchFamily="34" charset="0"/>
              <a:buChar char="•"/>
            </a:pPr>
            <a:r>
              <a:rPr lang="en-US" sz="2800" dirty="0"/>
              <a:t>Then - tasty vs. aversive</a:t>
            </a:r>
          </a:p>
          <a:p>
            <a:pPr marL="914400" lvl="1" indent="-457200">
              <a:buFont typeface="Arial" panose="020B0604020202020204" pitchFamily="34" charset="0"/>
              <a:buChar char="•"/>
            </a:pPr>
            <a:r>
              <a:rPr lang="en-US" sz="2800" dirty="0"/>
              <a:t>Finally – a detailed signaling of specific flavors</a:t>
            </a:r>
          </a:p>
          <a:p>
            <a:pPr marL="514350" indent="-457200"/>
            <a:r>
              <a:rPr lang="en-US" sz="2800" dirty="0"/>
              <a:t>Outcome is reported also during the preparatory time segment – before the go cue</a:t>
            </a:r>
          </a:p>
        </p:txBody>
      </p:sp>
      <p:sp>
        <p:nvSpPr>
          <p:cNvPr id="5" name="Slide Number Placeholder 4"/>
          <p:cNvSpPr>
            <a:spLocks noGrp="1"/>
          </p:cNvSpPr>
          <p:nvPr>
            <p:ph type="sldNum" sz="quarter" idx="12"/>
          </p:nvPr>
        </p:nvSpPr>
        <p:spPr/>
        <p:txBody>
          <a:bodyPr/>
          <a:lstStyle/>
          <a:p>
            <a:fld id="{B01D9778-10B4-40FB-B4E4-44FA89A86639}" type="slidenum">
              <a:rPr lang="en-US" smtClean="0"/>
              <a:pPr/>
              <a:t>21</a:t>
            </a:fld>
            <a:endParaRPr lang="en-US"/>
          </a:p>
        </p:txBody>
      </p:sp>
    </p:spTree>
    <p:extLst>
      <p:ext uri="{BB962C8B-B14F-4D97-AF65-F5344CB8AC3E}">
        <p14:creationId xmlns:p14="http://schemas.microsoft.com/office/powerpoint/2010/main" val="16693148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a:t>
            </a:r>
            <a:endParaRPr lang="he-IL" dirty="0"/>
          </a:p>
        </p:txBody>
      </p:sp>
      <p:sp>
        <p:nvSpPr>
          <p:cNvPr id="3" name="Content Placeholder 2"/>
          <p:cNvSpPr>
            <a:spLocks noGrp="1"/>
          </p:cNvSpPr>
          <p:nvPr>
            <p:ph idx="1"/>
          </p:nvPr>
        </p:nvSpPr>
        <p:spPr/>
        <p:txBody>
          <a:bodyPr/>
          <a:lstStyle/>
          <a:p>
            <a:r>
              <a:rPr lang="en-US" dirty="0"/>
              <a:t>Further research </a:t>
            </a:r>
          </a:p>
          <a:p>
            <a:pPr lvl="1"/>
            <a:r>
              <a:rPr lang="en-US" dirty="0"/>
              <a:t>Outcome reporting during the 'preparatory' time window</a:t>
            </a:r>
          </a:p>
          <a:p>
            <a:pPr lvl="1"/>
            <a:r>
              <a:rPr lang="en-US" dirty="0"/>
              <a:t>Encoding of previous trial’s characteristics</a:t>
            </a:r>
          </a:p>
          <a:p>
            <a:pPr lvl="1"/>
            <a:r>
              <a:rPr lang="en-US" dirty="0"/>
              <a:t>Changes of components’ roles</a:t>
            </a:r>
          </a:p>
          <a:p>
            <a:r>
              <a:rPr lang="en-US" dirty="0"/>
              <a:t>Zoom Out</a:t>
            </a:r>
          </a:p>
          <a:p>
            <a:pPr lvl="1"/>
            <a:r>
              <a:rPr lang="en-US" dirty="0"/>
              <a:t>Comparison to analysis in single variable (Lotan, 2023)</a:t>
            </a:r>
          </a:p>
          <a:p>
            <a:pPr lvl="1"/>
            <a:r>
              <a:rPr lang="en-US" dirty="0"/>
              <a:t>Comparison to analysis using neural network (Shira Lifshitz)</a:t>
            </a:r>
          </a:p>
          <a:p>
            <a:pPr lvl="1"/>
            <a:endParaRPr lang="en-US" dirty="0"/>
          </a:p>
          <a:p>
            <a:pPr lvl="1"/>
            <a:endParaRPr lang="en-US" dirty="0"/>
          </a:p>
        </p:txBody>
      </p:sp>
      <p:sp>
        <p:nvSpPr>
          <p:cNvPr id="5" name="Slide Number Placeholder 4"/>
          <p:cNvSpPr>
            <a:spLocks noGrp="1"/>
          </p:cNvSpPr>
          <p:nvPr>
            <p:ph type="sldNum" sz="quarter" idx="12"/>
          </p:nvPr>
        </p:nvSpPr>
        <p:spPr/>
        <p:txBody>
          <a:bodyPr/>
          <a:lstStyle/>
          <a:p>
            <a:fld id="{B01D9778-10B4-40FB-B4E4-44FA89A86639}" type="slidenum">
              <a:rPr lang="en-US" smtClean="0"/>
              <a:pPr/>
              <a:t>22</a:t>
            </a:fld>
            <a:endParaRPr lang="en-US"/>
          </a:p>
        </p:txBody>
      </p:sp>
    </p:spTree>
    <p:extLst>
      <p:ext uri="{BB962C8B-B14F-4D97-AF65-F5344CB8AC3E}">
        <p14:creationId xmlns:p14="http://schemas.microsoft.com/office/powerpoint/2010/main" val="1945589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A908128-BA5B-194F-031D-4701909C6B1B}"/>
              </a:ext>
            </a:extLst>
          </p:cNvPr>
          <p:cNvSpPr>
            <a:spLocks noGrp="1"/>
          </p:cNvSpPr>
          <p:nvPr>
            <p:ph type="title"/>
          </p:nvPr>
        </p:nvSpPr>
        <p:spPr/>
        <p:txBody>
          <a:bodyPr/>
          <a:lstStyle/>
          <a:p>
            <a:r>
              <a:rPr lang="en-US" dirty="0"/>
              <a:t>Thank You!</a:t>
            </a:r>
            <a:endParaRPr lang="he-IL" dirty="0"/>
          </a:p>
        </p:txBody>
      </p:sp>
      <p:sp>
        <p:nvSpPr>
          <p:cNvPr id="3" name="מציין מיקום תוכן 2">
            <a:extLst>
              <a:ext uri="{FF2B5EF4-FFF2-40B4-BE49-F238E27FC236}">
                <a16:creationId xmlns:a16="http://schemas.microsoft.com/office/drawing/2014/main" id="{94B1C2B3-6C68-678F-5E21-E66189454866}"/>
              </a:ext>
            </a:extLst>
          </p:cNvPr>
          <p:cNvSpPr>
            <a:spLocks noGrp="1"/>
          </p:cNvSpPr>
          <p:nvPr>
            <p:ph idx="1"/>
          </p:nvPr>
        </p:nvSpPr>
        <p:spPr/>
        <p:txBody>
          <a:bodyPr/>
          <a:lstStyle/>
          <a:p>
            <a:r>
              <a:rPr lang="en-US" dirty="0"/>
              <a:t>Guidance and support from Dr. Hadas Benisty</a:t>
            </a:r>
          </a:p>
          <a:p>
            <a:pPr lvl="1"/>
            <a:r>
              <a:rPr lang="en-US" dirty="0"/>
              <a:t>Complete research process</a:t>
            </a:r>
          </a:p>
          <a:p>
            <a:pPr lvl="1"/>
            <a:r>
              <a:rPr lang="en-US" dirty="0"/>
              <a:t>Professionalism</a:t>
            </a:r>
          </a:p>
          <a:p>
            <a:pPr lvl="1"/>
            <a:r>
              <a:rPr lang="en-US" dirty="0"/>
              <a:t>Complicated year</a:t>
            </a:r>
          </a:p>
          <a:p>
            <a:pPr marL="457200" lvl="1" indent="0">
              <a:buNone/>
            </a:pPr>
            <a:endParaRPr lang="en-US" dirty="0"/>
          </a:p>
          <a:p>
            <a:r>
              <a:rPr lang="en-US" dirty="0"/>
              <a:t>Thank you all for listening</a:t>
            </a:r>
            <a:endParaRPr lang="he-IL" dirty="0"/>
          </a:p>
        </p:txBody>
      </p:sp>
      <p:sp>
        <p:nvSpPr>
          <p:cNvPr id="4" name="מציין מיקום של מספר שקופית 3">
            <a:extLst>
              <a:ext uri="{FF2B5EF4-FFF2-40B4-BE49-F238E27FC236}">
                <a16:creationId xmlns:a16="http://schemas.microsoft.com/office/drawing/2014/main" id="{A9FFD421-3C64-1AF1-8C87-87474DE215F6}"/>
              </a:ext>
            </a:extLst>
          </p:cNvPr>
          <p:cNvSpPr>
            <a:spLocks noGrp="1"/>
          </p:cNvSpPr>
          <p:nvPr>
            <p:ph type="sldNum" sz="quarter" idx="12"/>
          </p:nvPr>
        </p:nvSpPr>
        <p:spPr/>
        <p:txBody>
          <a:bodyPr/>
          <a:lstStyle/>
          <a:p>
            <a:fld id="{B01D9778-10B4-40FB-B4E4-44FA89A86639}" type="slidenum">
              <a:rPr lang="en-US" smtClean="0"/>
              <a:pPr/>
              <a:t>23</a:t>
            </a:fld>
            <a:endParaRPr lang="en-US"/>
          </a:p>
        </p:txBody>
      </p:sp>
    </p:spTree>
    <p:extLst>
      <p:ext uri="{BB962C8B-B14F-4D97-AF65-F5344CB8AC3E}">
        <p14:creationId xmlns:p14="http://schemas.microsoft.com/office/powerpoint/2010/main" val="19221890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2615" y="228600"/>
            <a:ext cx="8229600" cy="1143000"/>
          </a:xfrm>
        </p:spPr>
        <p:txBody>
          <a:bodyPr/>
          <a:lstStyle/>
          <a:p>
            <a:r>
              <a:rPr lang="en-US" dirty="0"/>
              <a:t>References</a:t>
            </a:r>
            <a:endParaRPr lang="he-IL" dirty="0"/>
          </a:p>
        </p:txBody>
      </p:sp>
      <p:sp>
        <p:nvSpPr>
          <p:cNvPr id="3" name="Content Placeholder 2"/>
          <p:cNvSpPr>
            <a:spLocks noGrp="1"/>
          </p:cNvSpPr>
          <p:nvPr>
            <p:ph idx="1"/>
          </p:nvPr>
        </p:nvSpPr>
        <p:spPr/>
        <p:txBody>
          <a:bodyPr>
            <a:normAutofit/>
          </a:bodyPr>
          <a:lstStyle/>
          <a:p>
            <a:pPr marL="0" indent="0" algn="just" rtl="0">
              <a:lnSpc>
                <a:spcPct val="115000"/>
              </a:lnSpc>
              <a:spcAft>
                <a:spcPts val="400"/>
              </a:spcAft>
              <a:buNone/>
            </a:pPr>
            <a:r>
              <a:rPr lang="en-US" sz="1800" kern="100" dirty="0">
                <a:effectLst/>
                <a:latin typeface="+mj-lt"/>
                <a:ea typeface="Aptos" panose="020B0004020202020204" pitchFamily="34" charset="0"/>
                <a:cs typeface="Arial" panose="020B0604020202020204" pitchFamily="34" charset="0"/>
              </a:rPr>
              <a:t>[1] Levy, S., </a:t>
            </a:r>
            <a:r>
              <a:rPr lang="en-US" sz="1800" kern="100" dirty="0" err="1">
                <a:effectLst/>
                <a:latin typeface="+mj-lt"/>
                <a:ea typeface="Aptos" panose="020B0004020202020204" pitchFamily="34" charset="0"/>
                <a:cs typeface="Arial" panose="020B0604020202020204" pitchFamily="34" charset="0"/>
              </a:rPr>
              <a:t>Lavzin</a:t>
            </a:r>
            <a:r>
              <a:rPr lang="en-US" sz="1800" kern="100" dirty="0">
                <a:effectLst/>
                <a:latin typeface="+mj-lt"/>
                <a:ea typeface="Aptos" panose="020B0004020202020204" pitchFamily="34" charset="0"/>
                <a:cs typeface="Arial" panose="020B0604020202020204" pitchFamily="34" charset="0"/>
              </a:rPr>
              <a:t>, M., Benisty, H., </a:t>
            </a:r>
            <a:r>
              <a:rPr lang="en-US" sz="1800" kern="100" dirty="0" err="1">
                <a:effectLst/>
                <a:latin typeface="+mj-lt"/>
                <a:ea typeface="Aptos" panose="020B0004020202020204" pitchFamily="34" charset="0"/>
                <a:cs typeface="Arial" panose="020B0604020202020204" pitchFamily="34" charset="0"/>
              </a:rPr>
              <a:t>Ghanayim</a:t>
            </a:r>
            <a:r>
              <a:rPr lang="en-US" sz="1800" kern="100" dirty="0">
                <a:effectLst/>
                <a:latin typeface="+mj-lt"/>
                <a:ea typeface="Aptos" panose="020B0004020202020204" pitchFamily="34" charset="0"/>
                <a:cs typeface="Arial" panose="020B0604020202020204" pitchFamily="34" charset="0"/>
              </a:rPr>
              <a:t>, A., </a:t>
            </a:r>
            <a:r>
              <a:rPr lang="en-US" sz="1800" kern="100" dirty="0" err="1">
                <a:effectLst/>
                <a:latin typeface="+mj-lt"/>
                <a:ea typeface="Aptos" panose="020B0004020202020204" pitchFamily="34" charset="0"/>
                <a:cs typeface="Arial" panose="020B0604020202020204" pitchFamily="34" charset="0"/>
              </a:rPr>
              <a:t>Dubin</a:t>
            </a:r>
            <a:r>
              <a:rPr lang="en-US" sz="1800" kern="100" dirty="0">
                <a:effectLst/>
                <a:latin typeface="+mj-lt"/>
                <a:ea typeface="Aptos" panose="020B0004020202020204" pitchFamily="34" charset="0"/>
                <a:cs typeface="Arial" panose="020B0604020202020204" pitchFamily="34" charset="0"/>
              </a:rPr>
              <a:t>, U., </a:t>
            </a:r>
            <a:r>
              <a:rPr lang="en-US" sz="1800" kern="100" dirty="0" err="1">
                <a:effectLst/>
                <a:latin typeface="+mj-lt"/>
                <a:ea typeface="Aptos" panose="020B0004020202020204" pitchFamily="34" charset="0"/>
                <a:cs typeface="Arial" panose="020B0604020202020204" pitchFamily="34" charset="0"/>
              </a:rPr>
              <a:t>Achvat</a:t>
            </a:r>
            <a:r>
              <a:rPr lang="en-US" sz="1800" kern="100" dirty="0">
                <a:effectLst/>
                <a:latin typeface="+mj-lt"/>
                <a:ea typeface="Aptos" panose="020B0004020202020204" pitchFamily="34" charset="0"/>
                <a:cs typeface="Arial" panose="020B0604020202020204" pitchFamily="34" charset="0"/>
              </a:rPr>
              <a:t>, S., ... &amp; Schiller, J. (2020). Cell-type-specific outcome representation in the primary motor cortex. Neuron, 107(5), 954-971.</a:t>
            </a:r>
            <a:r>
              <a:rPr lang="he-IL" sz="1800" b="1" kern="100" dirty="0">
                <a:effectLst/>
                <a:latin typeface="+mj-lt"/>
                <a:ea typeface="Aptos" panose="020B0004020202020204" pitchFamily="34" charset="0"/>
                <a:cs typeface="Arial" panose="020B0604020202020204" pitchFamily="34" charset="0"/>
              </a:rPr>
              <a:t>‏</a:t>
            </a:r>
            <a:r>
              <a:rPr lang="en-US" sz="1800" kern="100" dirty="0">
                <a:effectLst/>
                <a:latin typeface="+mj-lt"/>
                <a:ea typeface="Aptos" panose="020B0004020202020204" pitchFamily="34" charset="0"/>
                <a:cs typeface="Arial" panose="020B0604020202020204" pitchFamily="34" charset="0"/>
              </a:rPr>
              <a:t> Hantman,3, * and Jackie Schiller1,5</a:t>
            </a:r>
          </a:p>
          <a:p>
            <a:pPr marL="0" indent="0" algn="just" rtl="0">
              <a:lnSpc>
                <a:spcPct val="115000"/>
              </a:lnSpc>
              <a:spcAft>
                <a:spcPts val="400"/>
              </a:spcAft>
              <a:buNone/>
            </a:pPr>
            <a:r>
              <a:rPr lang="en-US" sz="1800" kern="100" dirty="0">
                <a:effectLst/>
                <a:latin typeface="+mj-lt"/>
                <a:ea typeface="Aptos" panose="020B0004020202020204" pitchFamily="34" charset="0"/>
                <a:cs typeface="Arial" panose="020B0604020202020204" pitchFamily="34" charset="0"/>
              </a:rPr>
              <a:t>[2] Dynamic representation of task variables by layer 2-3 neurons in the primary motor cortex Research thesis, Zohar Lotan</a:t>
            </a:r>
          </a:p>
          <a:p>
            <a:pPr marL="0" indent="0" algn="just" rtl="0">
              <a:lnSpc>
                <a:spcPct val="115000"/>
              </a:lnSpc>
              <a:spcAft>
                <a:spcPts val="400"/>
              </a:spcAft>
              <a:buNone/>
            </a:pPr>
            <a:r>
              <a:rPr lang="en-US" sz="1800" kern="100" dirty="0">
                <a:effectLst/>
                <a:latin typeface="+mj-lt"/>
                <a:ea typeface="Aptos" panose="020B0004020202020204" pitchFamily="34" charset="0"/>
                <a:cs typeface="Arial" panose="020B0604020202020204" pitchFamily="34" charset="0"/>
              </a:rPr>
              <a:t>[3] Lin, X. X., </a:t>
            </a:r>
            <a:r>
              <a:rPr lang="en-US" sz="1800" kern="100" dirty="0" err="1">
                <a:effectLst/>
                <a:latin typeface="+mj-lt"/>
                <a:ea typeface="Aptos" panose="020B0004020202020204" pitchFamily="34" charset="0"/>
                <a:cs typeface="Arial" panose="020B0604020202020204" pitchFamily="34" charset="0"/>
              </a:rPr>
              <a:t>Nieder</a:t>
            </a:r>
            <a:r>
              <a:rPr lang="en-US" sz="1800" kern="100" dirty="0">
                <a:effectLst/>
                <a:latin typeface="+mj-lt"/>
                <a:ea typeface="Aptos" panose="020B0004020202020204" pitchFamily="34" charset="0"/>
                <a:cs typeface="Arial" panose="020B0604020202020204" pitchFamily="34" charset="0"/>
              </a:rPr>
              <a:t>, A., &amp; Jacob, S. N. (2023). The neuronal implementation of representational geometry in primate prefrontal cortex. Science Advances, 9(50), eadh8685.</a:t>
            </a:r>
            <a:r>
              <a:rPr lang="he-IL" sz="1800" b="1" kern="100" dirty="0">
                <a:effectLst/>
                <a:latin typeface="+mj-lt"/>
                <a:ea typeface="Aptos" panose="020B0004020202020204" pitchFamily="34" charset="0"/>
                <a:cs typeface="Arial" panose="020B0604020202020204" pitchFamily="34" charset="0"/>
              </a:rPr>
              <a:t>‏</a:t>
            </a:r>
            <a:endParaRPr lang="en-US" sz="1800" kern="100" dirty="0">
              <a:effectLst/>
              <a:latin typeface="+mj-lt"/>
              <a:ea typeface="Aptos" panose="020B0004020202020204" pitchFamily="34" charset="0"/>
              <a:cs typeface="Arial" panose="020B0604020202020204" pitchFamily="34" charset="0"/>
            </a:endParaRPr>
          </a:p>
          <a:p>
            <a:pPr marL="0" indent="0" algn="just" rtl="0">
              <a:lnSpc>
                <a:spcPct val="115000"/>
              </a:lnSpc>
              <a:spcAft>
                <a:spcPts val="400"/>
              </a:spcAft>
              <a:buNone/>
            </a:pPr>
            <a:r>
              <a:rPr lang="en-US" sz="1800" kern="100" dirty="0">
                <a:effectLst/>
                <a:latin typeface="+mj-lt"/>
                <a:ea typeface="Aptos" panose="020B0004020202020204" pitchFamily="34" charset="0"/>
                <a:cs typeface="Arial" panose="020B0604020202020204" pitchFamily="34" charset="0"/>
              </a:rPr>
              <a:t>[4] </a:t>
            </a:r>
            <a:r>
              <a:rPr lang="en-US" sz="1800" kern="100" dirty="0" err="1">
                <a:effectLst/>
                <a:latin typeface="+mj-lt"/>
                <a:ea typeface="Aptos" panose="020B0004020202020204" pitchFamily="34" charset="0"/>
                <a:cs typeface="Arial" panose="020B0604020202020204" pitchFamily="34" charset="0"/>
              </a:rPr>
              <a:t>Ghanayim</a:t>
            </a:r>
            <a:r>
              <a:rPr lang="en-US" sz="1800" kern="100" dirty="0">
                <a:effectLst/>
                <a:latin typeface="+mj-lt"/>
                <a:ea typeface="Aptos" panose="020B0004020202020204" pitchFamily="34" charset="0"/>
                <a:cs typeface="Arial" panose="020B0604020202020204" pitchFamily="34" charset="0"/>
              </a:rPr>
              <a:t>, A., Benisty, H., Cohen-</a:t>
            </a:r>
            <a:r>
              <a:rPr lang="en-US" sz="1800" kern="100" dirty="0" err="1">
                <a:effectLst/>
                <a:latin typeface="+mj-lt"/>
                <a:ea typeface="Aptos" panose="020B0004020202020204" pitchFamily="34" charset="0"/>
                <a:cs typeface="Arial" panose="020B0604020202020204" pitchFamily="34" charset="0"/>
              </a:rPr>
              <a:t>Rimon</a:t>
            </a:r>
            <a:r>
              <a:rPr lang="en-US" sz="1800" kern="100" dirty="0">
                <a:effectLst/>
                <a:latin typeface="+mj-lt"/>
                <a:ea typeface="Aptos" panose="020B0004020202020204" pitchFamily="34" charset="0"/>
                <a:cs typeface="Arial" panose="020B0604020202020204" pitchFamily="34" charset="0"/>
              </a:rPr>
              <a:t>, A., Schwartz, S., Talmon, R., &amp; Schiller, J. (2023). VTA projections to M1 are essential for reorganization of layer 2-3 network dynamics underlying motor learning. </a:t>
            </a:r>
            <a:r>
              <a:rPr lang="en-US" sz="1800" kern="100" dirty="0" err="1">
                <a:effectLst/>
                <a:latin typeface="+mj-lt"/>
                <a:ea typeface="Aptos" panose="020B0004020202020204" pitchFamily="34" charset="0"/>
                <a:cs typeface="Arial" panose="020B0604020202020204" pitchFamily="34" charset="0"/>
              </a:rPr>
              <a:t>bioRxiv</a:t>
            </a:r>
            <a:r>
              <a:rPr lang="en-US" sz="1800" kern="100" dirty="0">
                <a:effectLst/>
                <a:latin typeface="+mj-lt"/>
                <a:ea typeface="Aptos" panose="020B0004020202020204" pitchFamily="34" charset="0"/>
                <a:cs typeface="Arial" panose="020B0604020202020204" pitchFamily="34" charset="0"/>
              </a:rPr>
              <a:t>, 2023-11.</a:t>
            </a:r>
            <a:r>
              <a:rPr lang="he-IL" sz="1800" b="1" kern="100" dirty="0">
                <a:effectLst/>
                <a:latin typeface="+mj-lt"/>
                <a:ea typeface="Aptos" panose="020B0004020202020204" pitchFamily="34" charset="0"/>
                <a:cs typeface="Arial" panose="020B0604020202020204" pitchFamily="34" charset="0"/>
              </a:rPr>
              <a:t>‏</a:t>
            </a:r>
            <a:endParaRPr lang="en-US" sz="1800" kern="100" dirty="0">
              <a:effectLst/>
              <a:latin typeface="+mj-lt"/>
              <a:ea typeface="Aptos" panose="020B0004020202020204" pitchFamily="34" charset="0"/>
              <a:cs typeface="Arial" panose="020B0604020202020204" pitchFamily="34" charset="0"/>
            </a:endParaRPr>
          </a:p>
          <a:p>
            <a:pPr marL="0" indent="0" algn="just" rtl="0">
              <a:lnSpc>
                <a:spcPct val="115000"/>
              </a:lnSpc>
              <a:spcAft>
                <a:spcPts val="400"/>
              </a:spcAft>
              <a:buNone/>
            </a:pPr>
            <a:r>
              <a:rPr lang="en-US" sz="1800" kern="100" dirty="0">
                <a:effectLst/>
                <a:latin typeface="+mj-lt"/>
                <a:ea typeface="Aptos" panose="020B0004020202020204" pitchFamily="34" charset="0"/>
                <a:cs typeface="Arial" panose="020B0604020202020204" pitchFamily="34" charset="0"/>
              </a:rPr>
              <a:t>[5] </a:t>
            </a:r>
            <a:r>
              <a:rPr lang="en-US" sz="1800" kern="100" dirty="0" err="1">
                <a:effectLst/>
                <a:latin typeface="+mj-lt"/>
                <a:ea typeface="Aptos" panose="020B0004020202020204" pitchFamily="34" charset="0"/>
                <a:cs typeface="Arial" panose="020B0604020202020204" pitchFamily="34" charset="0"/>
              </a:rPr>
              <a:t>Sristi</a:t>
            </a:r>
            <a:r>
              <a:rPr lang="en-US" sz="1800" kern="100" dirty="0">
                <a:effectLst/>
                <a:latin typeface="+mj-lt"/>
                <a:ea typeface="Aptos" panose="020B0004020202020204" pitchFamily="34" charset="0"/>
                <a:cs typeface="Arial" panose="020B0604020202020204" pitchFamily="34" charset="0"/>
              </a:rPr>
              <a:t>, R.D., </a:t>
            </a:r>
            <a:r>
              <a:rPr lang="en-US" sz="1800" kern="100" dirty="0" err="1">
                <a:effectLst/>
                <a:latin typeface="+mj-lt"/>
                <a:ea typeface="Aptos" panose="020B0004020202020204" pitchFamily="34" charset="0"/>
                <a:cs typeface="Arial" panose="020B0604020202020204" pitchFamily="34" charset="0"/>
              </a:rPr>
              <a:t>Lindenbaum</a:t>
            </a:r>
            <a:r>
              <a:rPr lang="en-US" sz="1800" kern="100" dirty="0">
                <a:effectLst/>
                <a:latin typeface="+mj-lt"/>
                <a:ea typeface="Aptos" panose="020B0004020202020204" pitchFamily="34" charset="0"/>
                <a:cs typeface="Arial" panose="020B0604020202020204" pitchFamily="34" charset="0"/>
              </a:rPr>
              <a:t>, O., Lifshitz, S., </a:t>
            </a:r>
            <a:r>
              <a:rPr lang="en-US" sz="1800" kern="100" dirty="0" err="1">
                <a:effectLst/>
                <a:latin typeface="+mj-lt"/>
                <a:ea typeface="Aptos" panose="020B0004020202020204" pitchFamily="34" charset="0"/>
                <a:cs typeface="Arial" panose="020B0604020202020204" pitchFamily="34" charset="0"/>
              </a:rPr>
              <a:t>Lavzin</a:t>
            </a:r>
            <a:r>
              <a:rPr lang="en-US" sz="1800" kern="100" dirty="0">
                <a:effectLst/>
                <a:latin typeface="+mj-lt"/>
                <a:ea typeface="Aptos" panose="020B0004020202020204" pitchFamily="34" charset="0"/>
                <a:cs typeface="Arial" panose="020B0604020202020204" pitchFamily="34" charset="0"/>
              </a:rPr>
              <a:t>, M., Schiller, J., </a:t>
            </a:r>
            <a:r>
              <a:rPr lang="en-US" sz="1800" kern="100" dirty="0" err="1">
                <a:effectLst/>
                <a:latin typeface="+mj-lt"/>
                <a:ea typeface="Aptos" panose="020B0004020202020204" pitchFamily="34" charset="0"/>
                <a:cs typeface="Arial" panose="020B0604020202020204" pitchFamily="34" charset="0"/>
              </a:rPr>
              <a:t>Mishne</a:t>
            </a:r>
            <a:r>
              <a:rPr lang="en-US" sz="1800" kern="100" dirty="0">
                <a:effectLst/>
                <a:latin typeface="+mj-lt"/>
                <a:ea typeface="Aptos" panose="020B0004020202020204" pitchFamily="34" charset="0"/>
                <a:cs typeface="Arial" panose="020B0604020202020204" pitchFamily="34" charset="0"/>
              </a:rPr>
              <a:t>, G. &amp;amp; Benisty, H.. (2024). Contextual Feature Selection with Conditional Stochastic Gates. Proceedings of the 41st International Conference on Machine Learning, in Proceedings of Machine Learning Research 235:46375-46392 </a:t>
            </a:r>
          </a:p>
        </p:txBody>
      </p:sp>
      <p:sp>
        <p:nvSpPr>
          <p:cNvPr id="5" name="Slide Number Placeholder 4"/>
          <p:cNvSpPr>
            <a:spLocks noGrp="1"/>
          </p:cNvSpPr>
          <p:nvPr>
            <p:ph type="sldNum" sz="quarter" idx="12"/>
          </p:nvPr>
        </p:nvSpPr>
        <p:spPr/>
        <p:txBody>
          <a:bodyPr/>
          <a:lstStyle/>
          <a:p>
            <a:fld id="{B01D9778-10B4-40FB-B4E4-44FA89A86639}" type="slidenum">
              <a:rPr lang="en-US" smtClean="0"/>
              <a:pPr/>
              <a:t>24</a:t>
            </a:fld>
            <a:endParaRPr lang="en-US" dirty="0"/>
          </a:p>
        </p:txBody>
      </p:sp>
    </p:spTree>
    <p:extLst>
      <p:ext uri="{BB962C8B-B14F-4D97-AF65-F5344CB8AC3E}">
        <p14:creationId xmlns:p14="http://schemas.microsoft.com/office/powerpoint/2010/main" val="6620230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Assumptions</a:t>
            </a:r>
            <a:endParaRPr lang="he-IL" dirty="0">
              <a:solidFill>
                <a:srgbClr val="002060"/>
              </a:solidFill>
            </a:endParaRPr>
          </a:p>
        </p:txBody>
      </p:sp>
      <p:sp>
        <p:nvSpPr>
          <p:cNvPr id="3" name="Content Placeholder 2"/>
          <p:cNvSpPr>
            <a:spLocks noGrp="1"/>
          </p:cNvSpPr>
          <p:nvPr>
            <p:ph idx="1"/>
          </p:nvPr>
        </p:nvSpPr>
        <p:spPr/>
        <p:txBody>
          <a:bodyPr>
            <a:normAutofit lnSpcReduction="10000"/>
          </a:bodyPr>
          <a:lstStyle/>
          <a:p>
            <a:r>
              <a:rPr lang="en-US" dirty="0">
                <a:solidFill>
                  <a:srgbClr val="002060"/>
                </a:solidFill>
              </a:rPr>
              <a:t>You </a:t>
            </a:r>
            <a:r>
              <a:rPr lang="en-US" b="1" dirty="0">
                <a:solidFill>
                  <a:srgbClr val="002060"/>
                </a:solidFill>
              </a:rPr>
              <a:t>cannot</a:t>
            </a:r>
            <a:r>
              <a:rPr lang="en-US" dirty="0">
                <a:solidFill>
                  <a:srgbClr val="002060"/>
                </a:solidFill>
              </a:rPr>
              <a:t> assume that your audience</a:t>
            </a:r>
          </a:p>
          <a:p>
            <a:pPr lvl="1"/>
            <a:r>
              <a:rPr lang="en-US" dirty="0">
                <a:solidFill>
                  <a:srgbClr val="002060"/>
                </a:solidFill>
              </a:rPr>
              <a:t>is aware of your project</a:t>
            </a:r>
          </a:p>
          <a:p>
            <a:pPr lvl="1"/>
            <a:r>
              <a:rPr lang="en-US" dirty="0">
                <a:solidFill>
                  <a:srgbClr val="002060"/>
                </a:solidFill>
              </a:rPr>
              <a:t>remembers your specification form or midterm presentation</a:t>
            </a:r>
          </a:p>
          <a:p>
            <a:pPr lvl="1"/>
            <a:r>
              <a:rPr lang="en-US" dirty="0">
                <a:solidFill>
                  <a:srgbClr val="002060"/>
                </a:solidFill>
              </a:rPr>
              <a:t>knows all the relevant theory</a:t>
            </a:r>
          </a:p>
          <a:p>
            <a:r>
              <a:rPr lang="en-US" dirty="0">
                <a:solidFill>
                  <a:srgbClr val="002060"/>
                </a:solidFill>
              </a:rPr>
              <a:t>You </a:t>
            </a:r>
            <a:r>
              <a:rPr lang="en-US" b="1" dirty="0">
                <a:solidFill>
                  <a:srgbClr val="002060"/>
                </a:solidFill>
              </a:rPr>
              <a:t>can</a:t>
            </a:r>
            <a:r>
              <a:rPr lang="en-US" dirty="0">
                <a:solidFill>
                  <a:srgbClr val="002060"/>
                </a:solidFill>
              </a:rPr>
              <a:t> assume that your audience has a general knowledge of signal processing</a:t>
            </a:r>
          </a:p>
          <a:p>
            <a:pPr lvl="1"/>
            <a:r>
              <a:rPr lang="en-US" dirty="0">
                <a:solidFill>
                  <a:srgbClr val="002060"/>
                </a:solidFill>
              </a:rPr>
              <a:t>E.g., no need to explain what a filter is or what deep learning is</a:t>
            </a:r>
          </a:p>
          <a:p>
            <a:pPr lvl="1"/>
            <a:r>
              <a:rPr lang="en-US" dirty="0">
                <a:solidFill>
                  <a:srgbClr val="002060"/>
                </a:solidFill>
              </a:rPr>
              <a:t>Emphasize aspects that are unique to your project rather than general concepts</a:t>
            </a:r>
          </a:p>
        </p:txBody>
      </p:sp>
      <p:sp>
        <p:nvSpPr>
          <p:cNvPr id="5" name="Slide Number Placeholder 4"/>
          <p:cNvSpPr>
            <a:spLocks noGrp="1"/>
          </p:cNvSpPr>
          <p:nvPr>
            <p:ph type="sldNum" sz="quarter" idx="12"/>
          </p:nvPr>
        </p:nvSpPr>
        <p:spPr/>
        <p:txBody>
          <a:bodyPr/>
          <a:lstStyle/>
          <a:p>
            <a:fld id="{B01D9778-10B4-40FB-B4E4-44FA89A86639}" type="slidenum">
              <a:rPr lang="en-US" smtClean="0"/>
              <a:pPr/>
              <a:t>25</a:t>
            </a:fld>
            <a:endParaRPr lang="en-US"/>
          </a:p>
        </p:txBody>
      </p:sp>
    </p:spTree>
    <p:extLst>
      <p:ext uri="{BB962C8B-B14F-4D97-AF65-F5344CB8AC3E}">
        <p14:creationId xmlns:p14="http://schemas.microsoft.com/office/powerpoint/2010/main" val="36823638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Giving Your Talk</a:t>
            </a:r>
            <a:endParaRPr lang="he-IL" dirty="0">
              <a:solidFill>
                <a:srgbClr val="002060"/>
              </a:solidFill>
            </a:endParaRPr>
          </a:p>
        </p:txBody>
      </p:sp>
      <p:sp>
        <p:nvSpPr>
          <p:cNvPr id="3" name="Content Placeholder 2"/>
          <p:cNvSpPr>
            <a:spLocks noGrp="1"/>
          </p:cNvSpPr>
          <p:nvPr>
            <p:ph idx="1"/>
          </p:nvPr>
        </p:nvSpPr>
        <p:spPr>
          <a:xfrm>
            <a:off x="609600" y="1600200"/>
            <a:ext cx="10972800" cy="4983161"/>
          </a:xfrm>
        </p:spPr>
        <p:txBody>
          <a:bodyPr>
            <a:normAutofit lnSpcReduction="10000"/>
          </a:bodyPr>
          <a:lstStyle/>
          <a:p>
            <a:r>
              <a:rPr lang="en-US" dirty="0">
                <a:solidFill>
                  <a:srgbClr val="002060"/>
                </a:solidFill>
              </a:rPr>
              <a:t>Show enthusiasm</a:t>
            </a:r>
          </a:p>
          <a:p>
            <a:pPr lvl="1"/>
            <a:r>
              <a:rPr lang="en-US" dirty="0">
                <a:solidFill>
                  <a:srgbClr val="002060"/>
                </a:solidFill>
              </a:rPr>
              <a:t>If you do not seem excited about your project, why should the audience be?</a:t>
            </a:r>
          </a:p>
          <a:p>
            <a:r>
              <a:rPr lang="en-US" dirty="0">
                <a:solidFill>
                  <a:srgbClr val="002060"/>
                </a:solidFill>
              </a:rPr>
              <a:t>Make sure that the presentation takes the required amount of time</a:t>
            </a:r>
          </a:p>
          <a:p>
            <a:pPr lvl="1"/>
            <a:r>
              <a:rPr lang="en-US" dirty="0">
                <a:solidFill>
                  <a:srgbClr val="002060"/>
                </a:solidFill>
              </a:rPr>
              <a:t>About 25 minutes for a midterm presentation</a:t>
            </a:r>
          </a:p>
          <a:p>
            <a:pPr lvl="1"/>
            <a:r>
              <a:rPr lang="en-US" dirty="0">
                <a:solidFill>
                  <a:srgbClr val="002060"/>
                </a:solidFill>
              </a:rPr>
              <a:t>About 40 minutes for a final presentation</a:t>
            </a:r>
          </a:p>
          <a:p>
            <a:r>
              <a:rPr lang="en-US" dirty="0">
                <a:solidFill>
                  <a:srgbClr val="002060"/>
                </a:solidFill>
              </a:rPr>
              <a:t>Practice</a:t>
            </a:r>
          </a:p>
          <a:p>
            <a:r>
              <a:rPr lang="en-US" dirty="0">
                <a:solidFill>
                  <a:srgbClr val="002060"/>
                </a:solidFill>
              </a:rPr>
              <a:t>Know the material</a:t>
            </a:r>
          </a:p>
          <a:p>
            <a:pPr lvl="1"/>
            <a:r>
              <a:rPr lang="en-US" dirty="0">
                <a:solidFill>
                  <a:srgbClr val="002060"/>
                </a:solidFill>
              </a:rPr>
              <a:t>Prepare for questions</a:t>
            </a:r>
          </a:p>
        </p:txBody>
      </p:sp>
      <p:sp>
        <p:nvSpPr>
          <p:cNvPr id="5" name="Slide Number Placeholder 4"/>
          <p:cNvSpPr>
            <a:spLocks noGrp="1"/>
          </p:cNvSpPr>
          <p:nvPr>
            <p:ph type="sldNum" sz="quarter" idx="12"/>
          </p:nvPr>
        </p:nvSpPr>
        <p:spPr/>
        <p:txBody>
          <a:bodyPr/>
          <a:lstStyle/>
          <a:p>
            <a:fld id="{B01D9778-10B4-40FB-B4E4-44FA89A86639}" type="slidenum">
              <a:rPr lang="en-US" smtClean="0"/>
              <a:pPr/>
              <a:t>26</a:t>
            </a:fld>
            <a:endParaRPr lang="en-US"/>
          </a:p>
        </p:txBody>
      </p:sp>
    </p:spTree>
    <p:extLst>
      <p:ext uri="{BB962C8B-B14F-4D97-AF65-F5344CB8AC3E}">
        <p14:creationId xmlns:p14="http://schemas.microsoft.com/office/powerpoint/2010/main" val="15833139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Giving Your Talk - Technicalities</a:t>
            </a:r>
            <a:endParaRPr lang="he-IL" dirty="0">
              <a:solidFill>
                <a:srgbClr val="002060"/>
              </a:solidFill>
            </a:endParaRPr>
          </a:p>
        </p:txBody>
      </p:sp>
      <p:sp>
        <p:nvSpPr>
          <p:cNvPr id="3" name="Content Placeholder 2"/>
          <p:cNvSpPr>
            <a:spLocks noGrp="1"/>
          </p:cNvSpPr>
          <p:nvPr>
            <p:ph idx="1"/>
          </p:nvPr>
        </p:nvSpPr>
        <p:spPr/>
        <p:txBody>
          <a:bodyPr>
            <a:normAutofit/>
          </a:bodyPr>
          <a:lstStyle/>
          <a:p>
            <a:r>
              <a:rPr lang="en-US" dirty="0">
                <a:solidFill>
                  <a:srgbClr val="002060"/>
                </a:solidFill>
              </a:rPr>
              <a:t>Face the audience, not the screen</a:t>
            </a:r>
          </a:p>
          <a:p>
            <a:r>
              <a:rPr lang="en-US" dirty="0">
                <a:solidFill>
                  <a:srgbClr val="002060"/>
                </a:solidFill>
              </a:rPr>
              <a:t>Point at the screen, not at your laptop</a:t>
            </a:r>
          </a:p>
          <a:p>
            <a:pPr lvl="1"/>
            <a:r>
              <a:rPr lang="en-US" dirty="0">
                <a:solidFill>
                  <a:srgbClr val="002060"/>
                </a:solidFill>
              </a:rPr>
              <a:t>With a laser pointer or a PowerPoint virtual laser pointer and not with your hand</a:t>
            </a:r>
          </a:p>
          <a:p>
            <a:r>
              <a:rPr lang="en-US" dirty="0">
                <a:solidFill>
                  <a:srgbClr val="002060"/>
                </a:solidFill>
              </a:rPr>
              <a:t>Make eye contact</a:t>
            </a:r>
          </a:p>
          <a:p>
            <a:r>
              <a:rPr lang="en-US" dirty="0">
                <a:solidFill>
                  <a:srgbClr val="002060"/>
                </a:solidFill>
              </a:rPr>
              <a:t>Use your voice and body language effectively</a:t>
            </a:r>
          </a:p>
          <a:p>
            <a:pPr lvl="1"/>
            <a:r>
              <a:rPr lang="en-US" dirty="0">
                <a:solidFill>
                  <a:srgbClr val="002060"/>
                </a:solidFill>
              </a:rPr>
              <a:t>Voice: louder/softer, higher/lower, faster/slower, pauses and repeats</a:t>
            </a:r>
          </a:p>
          <a:p>
            <a:pPr lvl="1"/>
            <a:r>
              <a:rPr lang="en-US" dirty="0">
                <a:solidFill>
                  <a:srgbClr val="002060"/>
                </a:solidFill>
              </a:rPr>
              <a:t>Body language: can convey emphasis </a:t>
            </a:r>
            <a:r>
              <a:rPr lang="en-US">
                <a:solidFill>
                  <a:srgbClr val="002060"/>
                </a:solidFill>
              </a:rPr>
              <a:t>and excitement</a:t>
            </a:r>
            <a:endParaRPr lang="en-US" dirty="0">
              <a:solidFill>
                <a:srgbClr val="002060"/>
              </a:solidFill>
            </a:endParaRPr>
          </a:p>
          <a:p>
            <a:endParaRPr lang="en-US" dirty="0">
              <a:solidFill>
                <a:srgbClr val="002060"/>
              </a:solidFill>
            </a:endParaRPr>
          </a:p>
        </p:txBody>
      </p:sp>
      <p:sp>
        <p:nvSpPr>
          <p:cNvPr id="5" name="Slide Number Placeholder 4"/>
          <p:cNvSpPr>
            <a:spLocks noGrp="1"/>
          </p:cNvSpPr>
          <p:nvPr>
            <p:ph type="sldNum" sz="quarter" idx="12"/>
          </p:nvPr>
        </p:nvSpPr>
        <p:spPr/>
        <p:txBody>
          <a:bodyPr/>
          <a:lstStyle/>
          <a:p>
            <a:fld id="{B01D9778-10B4-40FB-B4E4-44FA89A86639}" type="slidenum">
              <a:rPr lang="en-US" smtClean="0"/>
              <a:pPr/>
              <a:t>27</a:t>
            </a:fld>
            <a:endParaRPr lang="en-US"/>
          </a:p>
        </p:txBody>
      </p:sp>
    </p:spTree>
    <p:extLst>
      <p:ext uri="{BB962C8B-B14F-4D97-AF65-F5344CB8AC3E}">
        <p14:creationId xmlns:p14="http://schemas.microsoft.com/office/powerpoint/2010/main" val="30641103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Presenting Information</a:t>
            </a:r>
            <a:endParaRPr lang="he-IL" dirty="0">
              <a:solidFill>
                <a:srgbClr val="002060"/>
              </a:solidFill>
            </a:endParaRPr>
          </a:p>
        </p:txBody>
      </p:sp>
      <p:sp>
        <p:nvSpPr>
          <p:cNvPr id="3" name="Content Placeholder 2"/>
          <p:cNvSpPr>
            <a:spLocks noGrp="1"/>
          </p:cNvSpPr>
          <p:nvPr>
            <p:ph idx="1"/>
          </p:nvPr>
        </p:nvSpPr>
        <p:spPr>
          <a:xfrm>
            <a:off x="609600" y="1600200"/>
            <a:ext cx="10972800" cy="4525200"/>
          </a:xfrm>
        </p:spPr>
        <p:txBody>
          <a:bodyPr>
            <a:normAutofit/>
          </a:bodyPr>
          <a:lstStyle/>
          <a:p>
            <a:r>
              <a:rPr lang="en-US" dirty="0">
                <a:solidFill>
                  <a:srgbClr val="002060"/>
                </a:solidFill>
              </a:rPr>
              <a:t>Don’t include details that you do not intend to describe</a:t>
            </a:r>
          </a:p>
          <a:p>
            <a:r>
              <a:rPr lang="en-US" dirty="0">
                <a:solidFill>
                  <a:srgbClr val="002060"/>
                </a:solidFill>
              </a:rPr>
              <a:t>Describe everything that is included in the slides</a:t>
            </a:r>
          </a:p>
          <a:p>
            <a:pPr lvl="1"/>
            <a:r>
              <a:rPr lang="en-US" dirty="0">
                <a:solidFill>
                  <a:srgbClr val="002060"/>
                </a:solidFill>
              </a:rPr>
              <a:t>Define unknown terms before using them</a:t>
            </a:r>
          </a:p>
          <a:p>
            <a:pPr lvl="1"/>
            <a:r>
              <a:rPr lang="en-US" dirty="0">
                <a:solidFill>
                  <a:srgbClr val="002060"/>
                </a:solidFill>
              </a:rPr>
              <a:t>Specify the axes and units of graphs</a:t>
            </a:r>
            <a:endParaRPr lang="he-IL" dirty="0">
              <a:solidFill>
                <a:srgbClr val="002060"/>
              </a:solidFill>
            </a:endParaRPr>
          </a:p>
          <a:p>
            <a:endParaRPr lang="en-US" dirty="0">
              <a:solidFill>
                <a:srgbClr val="002060"/>
              </a:solidFill>
            </a:endParaRPr>
          </a:p>
          <a:p>
            <a:endParaRPr lang="en-US" dirty="0">
              <a:solidFill>
                <a:srgbClr val="002060"/>
              </a:solidFill>
            </a:endParaRPr>
          </a:p>
          <a:p>
            <a:endParaRPr lang="en-US" dirty="0">
              <a:solidFill>
                <a:srgbClr val="002060"/>
              </a:solidFill>
            </a:endParaRPr>
          </a:p>
        </p:txBody>
      </p:sp>
      <p:sp>
        <p:nvSpPr>
          <p:cNvPr id="5" name="Slide Number Placeholder 4"/>
          <p:cNvSpPr>
            <a:spLocks noGrp="1"/>
          </p:cNvSpPr>
          <p:nvPr>
            <p:ph type="sldNum" sz="quarter" idx="12"/>
          </p:nvPr>
        </p:nvSpPr>
        <p:spPr/>
        <p:txBody>
          <a:bodyPr/>
          <a:lstStyle/>
          <a:p>
            <a:fld id="{B01D9778-10B4-40FB-B4E4-44FA89A86639}" type="slidenum">
              <a:rPr lang="en-US" smtClean="0"/>
              <a:pPr/>
              <a:t>28</a:t>
            </a:fld>
            <a:endParaRPr lang="en-US"/>
          </a:p>
        </p:txBody>
      </p:sp>
    </p:spTree>
    <p:extLst>
      <p:ext uri="{BB962C8B-B14F-4D97-AF65-F5344CB8AC3E}">
        <p14:creationId xmlns:p14="http://schemas.microsoft.com/office/powerpoint/2010/main" val="10587241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Presenting Information</a:t>
            </a:r>
            <a:endParaRPr lang="he-IL" dirty="0">
              <a:solidFill>
                <a:srgbClr val="002060"/>
              </a:solidFill>
            </a:endParaRPr>
          </a:p>
        </p:txBody>
      </p:sp>
      <p:sp>
        <p:nvSpPr>
          <p:cNvPr id="3" name="Content Placeholder 2"/>
          <p:cNvSpPr>
            <a:spLocks noGrp="1"/>
          </p:cNvSpPr>
          <p:nvPr>
            <p:ph idx="1"/>
          </p:nvPr>
        </p:nvSpPr>
        <p:spPr>
          <a:xfrm>
            <a:off x="609600" y="1600200"/>
            <a:ext cx="10972800" cy="4525200"/>
          </a:xfrm>
        </p:spPr>
        <p:txBody>
          <a:bodyPr>
            <a:normAutofit/>
          </a:bodyPr>
          <a:lstStyle/>
          <a:p>
            <a:r>
              <a:rPr lang="en-US" dirty="0">
                <a:solidFill>
                  <a:srgbClr val="002060"/>
                </a:solidFill>
              </a:rPr>
              <a:t>Prefer visualizations and animations over text</a:t>
            </a:r>
          </a:p>
          <a:p>
            <a:pPr lvl="1"/>
            <a:r>
              <a:rPr lang="en-US" dirty="0">
                <a:solidFill>
                  <a:srgbClr val="002060"/>
                </a:solidFill>
              </a:rPr>
              <a:t>But only use them when they are relevant, not just to show off</a:t>
            </a:r>
          </a:p>
          <a:p>
            <a:pPr lvl="1"/>
            <a:r>
              <a:rPr lang="en-US" dirty="0">
                <a:solidFill>
                  <a:srgbClr val="002060"/>
                </a:solidFill>
              </a:rPr>
              <a:t>No need to reveal the points one-by-one, unless there is a punch line</a:t>
            </a:r>
          </a:p>
          <a:p>
            <a:r>
              <a:rPr lang="en-US" dirty="0">
                <a:solidFill>
                  <a:srgbClr val="002060"/>
                </a:solidFill>
              </a:rPr>
              <a:t>Use short sentences</a:t>
            </a:r>
          </a:p>
          <a:p>
            <a:pPr lvl="1"/>
            <a:r>
              <a:rPr lang="en-US" dirty="0">
                <a:solidFill>
                  <a:srgbClr val="002060"/>
                </a:solidFill>
              </a:rPr>
              <a:t>Do </a:t>
            </a:r>
            <a:r>
              <a:rPr lang="en-US" b="1" dirty="0">
                <a:solidFill>
                  <a:srgbClr val="002060"/>
                </a:solidFill>
              </a:rPr>
              <a:t>not</a:t>
            </a:r>
            <a:r>
              <a:rPr lang="en-US" dirty="0">
                <a:solidFill>
                  <a:srgbClr val="002060"/>
                </a:solidFill>
              </a:rPr>
              <a:t> use very long sentences like this one, which end after many words, contain many details and are difficult to follow or understand</a:t>
            </a:r>
          </a:p>
          <a:p>
            <a:endParaRPr lang="en-US" dirty="0">
              <a:solidFill>
                <a:srgbClr val="002060"/>
              </a:solidFill>
            </a:endParaRPr>
          </a:p>
          <a:p>
            <a:endParaRPr lang="en-US" dirty="0">
              <a:solidFill>
                <a:srgbClr val="002060"/>
              </a:solidFill>
            </a:endParaRPr>
          </a:p>
          <a:p>
            <a:endParaRPr lang="en-US" dirty="0">
              <a:solidFill>
                <a:srgbClr val="002060"/>
              </a:solidFill>
            </a:endParaRPr>
          </a:p>
        </p:txBody>
      </p:sp>
      <p:sp>
        <p:nvSpPr>
          <p:cNvPr id="5" name="Slide Number Placeholder 4"/>
          <p:cNvSpPr>
            <a:spLocks noGrp="1"/>
          </p:cNvSpPr>
          <p:nvPr>
            <p:ph type="sldNum" sz="quarter" idx="12"/>
          </p:nvPr>
        </p:nvSpPr>
        <p:spPr/>
        <p:txBody>
          <a:bodyPr/>
          <a:lstStyle/>
          <a:p>
            <a:fld id="{B01D9778-10B4-40FB-B4E4-44FA89A86639}" type="slidenum">
              <a:rPr lang="en-US" smtClean="0"/>
              <a:pPr/>
              <a:t>29</a:t>
            </a:fld>
            <a:endParaRPr lang="en-US"/>
          </a:p>
        </p:txBody>
      </p:sp>
    </p:spTree>
    <p:extLst>
      <p:ext uri="{BB962C8B-B14F-4D97-AF65-F5344CB8AC3E}">
        <p14:creationId xmlns:p14="http://schemas.microsoft.com/office/powerpoint/2010/main" val="3104458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Context</a:t>
            </a:r>
            <a:endParaRPr lang="he-IL" dirty="0"/>
          </a:p>
        </p:txBody>
      </p:sp>
      <p:graphicFrame>
        <p:nvGraphicFramePr>
          <p:cNvPr id="4" name="מציין מיקום תוכן 3">
            <a:extLst>
              <a:ext uri="{FF2B5EF4-FFF2-40B4-BE49-F238E27FC236}">
                <a16:creationId xmlns:a16="http://schemas.microsoft.com/office/drawing/2014/main" id="{EB29F6FD-0011-C9EF-7155-70C38DB5CCF7}"/>
              </a:ext>
            </a:extLst>
          </p:cNvPr>
          <p:cNvGraphicFramePr>
            <a:graphicFrameLocks noGrp="1"/>
          </p:cNvGraphicFramePr>
          <p:nvPr>
            <p:ph idx="1"/>
            <p:extLst>
              <p:ext uri="{D42A27DB-BD31-4B8C-83A1-F6EECF244321}">
                <p14:modId xmlns:p14="http://schemas.microsoft.com/office/powerpoint/2010/main" val="24473579"/>
              </p:ext>
            </p:extLst>
          </p:nvPr>
        </p:nvGraphicFramePr>
        <p:xfrm>
          <a:off x="-1828800" y="2092322"/>
          <a:ext cx="109728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a:xfrm>
            <a:off x="8763000" y="6410323"/>
            <a:ext cx="2844800" cy="365125"/>
          </a:xfrm>
        </p:spPr>
        <p:txBody>
          <a:bodyPr/>
          <a:lstStyle/>
          <a:p>
            <a:fld id="{B01D9778-10B4-40FB-B4E4-44FA89A86639}" type="slidenum">
              <a:rPr lang="en-US" smtClean="0"/>
              <a:pPr/>
              <a:t>3</a:t>
            </a:fld>
            <a:endParaRPr lang="en-US"/>
          </a:p>
        </p:txBody>
      </p:sp>
      <p:sp>
        <p:nvSpPr>
          <p:cNvPr id="10" name="תיבת טקסט 9">
            <a:extLst>
              <a:ext uri="{FF2B5EF4-FFF2-40B4-BE49-F238E27FC236}">
                <a16:creationId xmlns:a16="http://schemas.microsoft.com/office/drawing/2014/main" id="{59877542-8D32-A8AF-F3A5-6E1EB10E720B}"/>
              </a:ext>
            </a:extLst>
          </p:cNvPr>
          <p:cNvSpPr txBox="1"/>
          <p:nvPr/>
        </p:nvSpPr>
        <p:spPr>
          <a:xfrm>
            <a:off x="7696200" y="2428752"/>
            <a:ext cx="3886200" cy="646331"/>
          </a:xfrm>
          <a:prstGeom prst="rect">
            <a:avLst/>
          </a:prstGeom>
          <a:noFill/>
        </p:spPr>
        <p:txBody>
          <a:bodyPr wrap="square" rtlCol="1">
            <a:spAutoFit/>
          </a:bodyPr>
          <a:lstStyle/>
          <a:p>
            <a:r>
              <a:rPr lang="en-US" sz="1800" dirty="0"/>
              <a:t>Outcome monitoring for adjustments and planning.</a:t>
            </a:r>
            <a:endParaRPr lang="he-IL" dirty="0"/>
          </a:p>
        </p:txBody>
      </p:sp>
      <p:sp>
        <p:nvSpPr>
          <p:cNvPr id="14" name="תיבת טקסט 13">
            <a:extLst>
              <a:ext uri="{FF2B5EF4-FFF2-40B4-BE49-F238E27FC236}">
                <a16:creationId xmlns:a16="http://schemas.microsoft.com/office/drawing/2014/main" id="{2748C9B6-1BBC-41E1-3367-8B7F09B97062}"/>
              </a:ext>
            </a:extLst>
          </p:cNvPr>
          <p:cNvSpPr txBox="1"/>
          <p:nvPr/>
        </p:nvSpPr>
        <p:spPr>
          <a:xfrm>
            <a:off x="7772400" y="3810000"/>
            <a:ext cx="3124200" cy="646331"/>
          </a:xfrm>
          <a:prstGeom prst="rect">
            <a:avLst/>
          </a:prstGeom>
          <a:noFill/>
        </p:spPr>
        <p:txBody>
          <a:bodyPr wrap="square" rtlCol="1">
            <a:spAutoFit/>
          </a:bodyPr>
          <a:lstStyle/>
          <a:p>
            <a:r>
              <a:rPr lang="en-US" sz="1800" dirty="0"/>
              <a:t>Outcome representation in the primary motor cortex (M1).</a:t>
            </a:r>
            <a:endParaRPr lang="he-IL" dirty="0">
              <a:solidFill>
                <a:srgbClr val="654496"/>
              </a:solidFill>
            </a:endParaRPr>
          </a:p>
        </p:txBody>
      </p:sp>
      <p:sp>
        <p:nvSpPr>
          <p:cNvPr id="15" name="תיבת טקסט 14">
            <a:extLst>
              <a:ext uri="{FF2B5EF4-FFF2-40B4-BE49-F238E27FC236}">
                <a16:creationId xmlns:a16="http://schemas.microsoft.com/office/drawing/2014/main" id="{363A6550-0B84-F7F8-A2A1-739E9889DF21}"/>
              </a:ext>
            </a:extLst>
          </p:cNvPr>
          <p:cNvSpPr txBox="1"/>
          <p:nvPr/>
        </p:nvSpPr>
        <p:spPr>
          <a:xfrm>
            <a:off x="7658100" y="1182628"/>
            <a:ext cx="3429000" cy="646331"/>
          </a:xfrm>
          <a:prstGeom prst="rect">
            <a:avLst/>
          </a:prstGeom>
          <a:noFill/>
        </p:spPr>
        <p:txBody>
          <a:bodyPr wrap="square" rtlCol="1">
            <a:spAutoFit/>
          </a:bodyPr>
          <a:lstStyle/>
          <a:p>
            <a:r>
              <a:rPr lang="en-US" dirty="0"/>
              <a:t>Information encoding in neuronal activity.</a:t>
            </a:r>
            <a:endParaRPr lang="he-IL" dirty="0"/>
          </a:p>
        </p:txBody>
      </p:sp>
      <p:cxnSp>
        <p:nvCxnSpPr>
          <p:cNvPr id="20" name="מחבר ישר 19">
            <a:extLst>
              <a:ext uri="{FF2B5EF4-FFF2-40B4-BE49-F238E27FC236}">
                <a16:creationId xmlns:a16="http://schemas.microsoft.com/office/drawing/2014/main" id="{6D552113-1915-AC38-08D0-7490E16F0EA0}"/>
              </a:ext>
            </a:extLst>
          </p:cNvPr>
          <p:cNvCxnSpPr>
            <a:cxnSpLocks/>
          </p:cNvCxnSpPr>
          <p:nvPr/>
        </p:nvCxnSpPr>
        <p:spPr>
          <a:xfrm flipV="1">
            <a:off x="4800600" y="1845017"/>
            <a:ext cx="2895600" cy="722191"/>
          </a:xfrm>
          <a:prstGeom prst="line">
            <a:avLst/>
          </a:prstGeom>
        </p:spPr>
        <p:style>
          <a:lnRef idx="1">
            <a:schemeClr val="dk1"/>
          </a:lnRef>
          <a:fillRef idx="0">
            <a:schemeClr val="dk1"/>
          </a:fillRef>
          <a:effectRef idx="0">
            <a:schemeClr val="dk1"/>
          </a:effectRef>
          <a:fontRef idx="minor">
            <a:schemeClr val="tx1"/>
          </a:fontRef>
        </p:style>
      </p:cxnSp>
      <p:cxnSp>
        <p:nvCxnSpPr>
          <p:cNvPr id="21" name="מחבר ישר 20">
            <a:extLst>
              <a:ext uri="{FF2B5EF4-FFF2-40B4-BE49-F238E27FC236}">
                <a16:creationId xmlns:a16="http://schemas.microsoft.com/office/drawing/2014/main" id="{A70F3FB6-2983-F3FC-0FF0-61CEFE0C9638}"/>
              </a:ext>
            </a:extLst>
          </p:cNvPr>
          <p:cNvCxnSpPr>
            <a:cxnSpLocks/>
          </p:cNvCxnSpPr>
          <p:nvPr/>
        </p:nvCxnSpPr>
        <p:spPr>
          <a:xfrm flipV="1">
            <a:off x="4800600" y="3075083"/>
            <a:ext cx="2971800" cy="734917"/>
          </a:xfrm>
          <a:prstGeom prst="line">
            <a:avLst/>
          </a:prstGeom>
        </p:spPr>
        <p:style>
          <a:lnRef idx="1">
            <a:schemeClr val="dk1"/>
          </a:lnRef>
          <a:fillRef idx="0">
            <a:schemeClr val="dk1"/>
          </a:fillRef>
          <a:effectRef idx="0">
            <a:schemeClr val="dk1"/>
          </a:effectRef>
          <a:fontRef idx="minor">
            <a:schemeClr val="tx1"/>
          </a:fontRef>
        </p:style>
      </p:cxnSp>
      <p:cxnSp>
        <p:nvCxnSpPr>
          <p:cNvPr id="26" name="מחבר ישר 25">
            <a:extLst>
              <a:ext uri="{FF2B5EF4-FFF2-40B4-BE49-F238E27FC236}">
                <a16:creationId xmlns:a16="http://schemas.microsoft.com/office/drawing/2014/main" id="{3C45E3D3-1A9F-3509-45D0-A0E46D64FC46}"/>
              </a:ext>
            </a:extLst>
          </p:cNvPr>
          <p:cNvCxnSpPr>
            <a:cxnSpLocks/>
          </p:cNvCxnSpPr>
          <p:nvPr/>
        </p:nvCxnSpPr>
        <p:spPr>
          <a:xfrm flipV="1">
            <a:off x="4762500" y="4459717"/>
            <a:ext cx="2971800" cy="734917"/>
          </a:xfrm>
          <a:prstGeom prst="line">
            <a:avLst/>
          </a:prstGeom>
        </p:spPr>
        <p:style>
          <a:lnRef idx="1">
            <a:schemeClr val="dk1"/>
          </a:lnRef>
          <a:fillRef idx="0">
            <a:schemeClr val="dk1"/>
          </a:fillRef>
          <a:effectRef idx="0">
            <a:schemeClr val="dk1"/>
          </a:effectRef>
          <a:fontRef idx="minor">
            <a:schemeClr val="tx1"/>
          </a:fontRef>
        </p:style>
      </p:cxnSp>
      <p:cxnSp>
        <p:nvCxnSpPr>
          <p:cNvPr id="27" name="מחבר ישר 26">
            <a:extLst>
              <a:ext uri="{FF2B5EF4-FFF2-40B4-BE49-F238E27FC236}">
                <a16:creationId xmlns:a16="http://schemas.microsoft.com/office/drawing/2014/main" id="{19D41D12-3478-4340-C67E-98DA180BF173}"/>
              </a:ext>
            </a:extLst>
          </p:cNvPr>
          <p:cNvCxnSpPr>
            <a:cxnSpLocks/>
          </p:cNvCxnSpPr>
          <p:nvPr/>
        </p:nvCxnSpPr>
        <p:spPr>
          <a:xfrm flipV="1">
            <a:off x="7696200" y="1831319"/>
            <a:ext cx="3314700" cy="13698"/>
          </a:xfrm>
          <a:prstGeom prst="line">
            <a:avLst/>
          </a:prstGeom>
        </p:spPr>
        <p:style>
          <a:lnRef idx="1">
            <a:schemeClr val="dk1"/>
          </a:lnRef>
          <a:fillRef idx="0">
            <a:schemeClr val="dk1"/>
          </a:fillRef>
          <a:effectRef idx="0">
            <a:schemeClr val="dk1"/>
          </a:effectRef>
          <a:fontRef idx="minor">
            <a:schemeClr val="tx1"/>
          </a:fontRef>
        </p:style>
      </p:cxnSp>
      <p:cxnSp>
        <p:nvCxnSpPr>
          <p:cNvPr id="31" name="מחבר ישר 30">
            <a:extLst>
              <a:ext uri="{FF2B5EF4-FFF2-40B4-BE49-F238E27FC236}">
                <a16:creationId xmlns:a16="http://schemas.microsoft.com/office/drawing/2014/main" id="{A235F689-D515-8C50-B625-79F01F855E53}"/>
              </a:ext>
            </a:extLst>
          </p:cNvPr>
          <p:cNvCxnSpPr>
            <a:cxnSpLocks/>
          </p:cNvCxnSpPr>
          <p:nvPr/>
        </p:nvCxnSpPr>
        <p:spPr>
          <a:xfrm flipV="1">
            <a:off x="7772400" y="3061385"/>
            <a:ext cx="3314700" cy="13698"/>
          </a:xfrm>
          <a:prstGeom prst="line">
            <a:avLst/>
          </a:prstGeom>
        </p:spPr>
        <p:style>
          <a:lnRef idx="1">
            <a:schemeClr val="dk1"/>
          </a:lnRef>
          <a:fillRef idx="0">
            <a:schemeClr val="dk1"/>
          </a:fillRef>
          <a:effectRef idx="0">
            <a:schemeClr val="dk1"/>
          </a:effectRef>
          <a:fontRef idx="minor">
            <a:schemeClr val="tx1"/>
          </a:fontRef>
        </p:style>
      </p:cxnSp>
      <p:cxnSp>
        <p:nvCxnSpPr>
          <p:cNvPr id="32" name="מחבר ישר 31">
            <a:extLst>
              <a:ext uri="{FF2B5EF4-FFF2-40B4-BE49-F238E27FC236}">
                <a16:creationId xmlns:a16="http://schemas.microsoft.com/office/drawing/2014/main" id="{B1255B71-9618-FE0F-EF51-4E51832FF3A8}"/>
              </a:ext>
            </a:extLst>
          </p:cNvPr>
          <p:cNvCxnSpPr>
            <a:cxnSpLocks/>
          </p:cNvCxnSpPr>
          <p:nvPr/>
        </p:nvCxnSpPr>
        <p:spPr>
          <a:xfrm flipV="1">
            <a:off x="7734300" y="4442633"/>
            <a:ext cx="3314700" cy="13698"/>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48778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Formatting</a:t>
            </a:r>
            <a:endParaRPr lang="he-IL" dirty="0">
              <a:solidFill>
                <a:srgbClr val="002060"/>
              </a:solidFill>
            </a:endParaRPr>
          </a:p>
        </p:txBody>
      </p:sp>
      <p:sp>
        <p:nvSpPr>
          <p:cNvPr id="3" name="Content Placeholder 2"/>
          <p:cNvSpPr>
            <a:spLocks noGrp="1"/>
          </p:cNvSpPr>
          <p:nvPr>
            <p:ph idx="1"/>
          </p:nvPr>
        </p:nvSpPr>
        <p:spPr>
          <a:xfrm>
            <a:off x="609600" y="1600201"/>
            <a:ext cx="10972800" cy="4800598"/>
          </a:xfrm>
        </p:spPr>
        <p:txBody>
          <a:bodyPr>
            <a:normAutofit lnSpcReduction="10000"/>
          </a:bodyPr>
          <a:lstStyle/>
          <a:p>
            <a:r>
              <a:rPr lang="en-US" dirty="0">
                <a:solidFill>
                  <a:srgbClr val="002060"/>
                </a:solidFill>
              </a:rPr>
              <a:t>Do not show too many details in a single slide</a:t>
            </a:r>
          </a:p>
          <a:p>
            <a:pPr lvl="1"/>
            <a:r>
              <a:rPr lang="en-US" dirty="0">
                <a:solidFill>
                  <a:srgbClr val="002060"/>
                </a:solidFill>
              </a:rPr>
              <a:t>Use a large font size, even in graphs and diagrams</a:t>
            </a:r>
          </a:p>
          <a:p>
            <a:r>
              <a:rPr lang="en-US" dirty="0">
                <a:solidFill>
                  <a:srgbClr val="002060"/>
                </a:solidFill>
              </a:rPr>
              <a:t>Make your slides look professional</a:t>
            </a:r>
          </a:p>
          <a:p>
            <a:pPr lvl="1"/>
            <a:r>
              <a:rPr lang="en-US" dirty="0">
                <a:solidFill>
                  <a:srgbClr val="002060"/>
                </a:solidFill>
              </a:rPr>
              <a:t>Use consistent formatting</a:t>
            </a:r>
          </a:p>
          <a:p>
            <a:pPr lvl="1"/>
            <a:r>
              <a:rPr lang="en-US" dirty="0">
                <a:solidFill>
                  <a:srgbClr val="002060"/>
                </a:solidFill>
              </a:rPr>
              <a:t>Look for typos and small issues</a:t>
            </a:r>
          </a:p>
          <a:p>
            <a:pPr lvl="1"/>
            <a:r>
              <a:rPr lang="en-US" dirty="0">
                <a:solidFill>
                  <a:srgbClr val="002060"/>
                </a:solidFill>
              </a:rPr>
              <a:t>Use high-quality images and graphs</a:t>
            </a:r>
          </a:p>
          <a:p>
            <a:r>
              <a:rPr lang="en-US" dirty="0">
                <a:solidFill>
                  <a:srgbClr val="002060"/>
                </a:solidFill>
              </a:rPr>
              <a:t>Emphasize with </a:t>
            </a:r>
            <a:r>
              <a:rPr lang="en-US" dirty="0">
                <a:solidFill>
                  <a:srgbClr val="FF0000"/>
                </a:solidFill>
              </a:rPr>
              <a:t>colors</a:t>
            </a:r>
            <a:r>
              <a:rPr lang="en-US" dirty="0">
                <a:solidFill>
                  <a:srgbClr val="002060"/>
                </a:solidFill>
              </a:rPr>
              <a:t>, font </a:t>
            </a:r>
            <a:r>
              <a:rPr lang="en-US" b="1" dirty="0">
                <a:solidFill>
                  <a:srgbClr val="002060"/>
                </a:solidFill>
              </a:rPr>
              <a:t>weight</a:t>
            </a:r>
            <a:r>
              <a:rPr lang="en-US" dirty="0">
                <a:solidFill>
                  <a:srgbClr val="002060"/>
                </a:solidFill>
              </a:rPr>
              <a:t> and font </a:t>
            </a:r>
            <a:r>
              <a:rPr lang="en-US" sz="4400" dirty="0">
                <a:solidFill>
                  <a:srgbClr val="002060"/>
                </a:solidFill>
              </a:rPr>
              <a:t>size</a:t>
            </a:r>
          </a:p>
          <a:p>
            <a:pPr lvl="1"/>
            <a:r>
              <a:rPr lang="en-US" dirty="0">
                <a:solidFill>
                  <a:srgbClr val="002060"/>
                </a:solidFill>
              </a:rPr>
              <a:t>But do not do that too much</a:t>
            </a:r>
          </a:p>
          <a:p>
            <a:r>
              <a:rPr lang="en-US" dirty="0">
                <a:solidFill>
                  <a:srgbClr val="002060"/>
                </a:solidFill>
              </a:rPr>
              <a:t>Prefer a white or other solid-colored background</a:t>
            </a:r>
          </a:p>
          <a:p>
            <a:endParaRPr lang="en-US" dirty="0">
              <a:solidFill>
                <a:srgbClr val="002060"/>
              </a:solidFill>
            </a:endParaRPr>
          </a:p>
        </p:txBody>
      </p:sp>
      <p:sp>
        <p:nvSpPr>
          <p:cNvPr id="5" name="Slide Number Placeholder 4"/>
          <p:cNvSpPr>
            <a:spLocks noGrp="1"/>
          </p:cNvSpPr>
          <p:nvPr>
            <p:ph type="sldNum" sz="quarter" idx="12"/>
          </p:nvPr>
        </p:nvSpPr>
        <p:spPr/>
        <p:txBody>
          <a:bodyPr/>
          <a:lstStyle/>
          <a:p>
            <a:fld id="{B01D9778-10B4-40FB-B4E4-44FA89A86639}" type="slidenum">
              <a:rPr lang="en-US" smtClean="0"/>
              <a:pPr/>
              <a:t>30</a:t>
            </a:fld>
            <a:endParaRPr lang="en-US"/>
          </a:p>
        </p:txBody>
      </p:sp>
    </p:spTree>
    <p:extLst>
      <p:ext uri="{BB962C8B-B14F-4D97-AF65-F5344CB8AC3E}">
        <p14:creationId xmlns:p14="http://schemas.microsoft.com/office/powerpoint/2010/main" val="1950393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C1DD535-C9A6-0003-6FDE-E2FB9CE97C52}"/>
              </a:ext>
            </a:extLst>
          </p:cNvPr>
          <p:cNvSpPr>
            <a:spLocks noGrp="1"/>
          </p:cNvSpPr>
          <p:nvPr>
            <p:ph type="title"/>
          </p:nvPr>
        </p:nvSpPr>
        <p:spPr/>
        <p:txBody>
          <a:bodyPr/>
          <a:lstStyle/>
          <a:p>
            <a:r>
              <a:rPr lang="en-US" dirty="0"/>
              <a:t>Background</a:t>
            </a:r>
            <a:endParaRPr lang="he-IL" dirty="0"/>
          </a:p>
        </p:txBody>
      </p:sp>
      <p:sp>
        <p:nvSpPr>
          <p:cNvPr id="4" name="מציין מיקום של מספר שקופית 3">
            <a:extLst>
              <a:ext uri="{FF2B5EF4-FFF2-40B4-BE49-F238E27FC236}">
                <a16:creationId xmlns:a16="http://schemas.microsoft.com/office/drawing/2014/main" id="{06AA2BB0-B3D9-6D3D-91D9-25A206854CE4}"/>
              </a:ext>
            </a:extLst>
          </p:cNvPr>
          <p:cNvSpPr>
            <a:spLocks noGrp="1"/>
          </p:cNvSpPr>
          <p:nvPr>
            <p:ph type="sldNum" sz="quarter" idx="12"/>
          </p:nvPr>
        </p:nvSpPr>
        <p:spPr/>
        <p:txBody>
          <a:bodyPr/>
          <a:lstStyle/>
          <a:p>
            <a:fld id="{B01D9778-10B4-40FB-B4E4-44FA89A86639}" type="slidenum">
              <a:rPr lang="en-US" smtClean="0"/>
              <a:pPr/>
              <a:t>4</a:t>
            </a:fld>
            <a:endParaRPr lang="en-US"/>
          </a:p>
        </p:txBody>
      </p:sp>
      <p:graphicFrame>
        <p:nvGraphicFramePr>
          <p:cNvPr id="5" name="מציין מיקום תוכן 3">
            <a:extLst>
              <a:ext uri="{FF2B5EF4-FFF2-40B4-BE49-F238E27FC236}">
                <a16:creationId xmlns:a16="http://schemas.microsoft.com/office/drawing/2014/main" id="{8073AA2B-24DE-16C6-BDA4-3668D9F40181}"/>
              </a:ext>
            </a:extLst>
          </p:cNvPr>
          <p:cNvGraphicFramePr>
            <a:graphicFrameLocks/>
          </p:cNvGraphicFramePr>
          <p:nvPr>
            <p:extLst>
              <p:ext uri="{D42A27DB-BD31-4B8C-83A1-F6EECF244321}">
                <p14:modId xmlns:p14="http://schemas.microsoft.com/office/powerpoint/2010/main" val="1200288735"/>
              </p:ext>
            </p:extLst>
          </p:nvPr>
        </p:nvGraphicFramePr>
        <p:xfrm>
          <a:off x="4191000" y="2657873"/>
          <a:ext cx="7772400" cy="20875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6" name="קבוצה 5">
            <a:extLst>
              <a:ext uri="{FF2B5EF4-FFF2-40B4-BE49-F238E27FC236}">
                <a16:creationId xmlns:a16="http://schemas.microsoft.com/office/drawing/2014/main" id="{3E7D963F-607C-7BE2-5911-42A757ABF485}"/>
              </a:ext>
            </a:extLst>
          </p:cNvPr>
          <p:cNvGrpSpPr/>
          <p:nvPr/>
        </p:nvGrpSpPr>
        <p:grpSpPr>
          <a:xfrm>
            <a:off x="457200" y="2570165"/>
            <a:ext cx="3352788" cy="2262981"/>
            <a:chOff x="3810005" y="2262981"/>
            <a:chExt cx="3352788" cy="2262981"/>
          </a:xfrm>
        </p:grpSpPr>
        <p:sp>
          <p:nvSpPr>
            <p:cNvPr id="7" name="אליפסה 6">
              <a:extLst>
                <a:ext uri="{FF2B5EF4-FFF2-40B4-BE49-F238E27FC236}">
                  <a16:creationId xmlns:a16="http://schemas.microsoft.com/office/drawing/2014/main" id="{1193F769-B33E-679A-57A5-14B6778D7709}"/>
                </a:ext>
              </a:extLst>
            </p:cNvPr>
            <p:cNvSpPr/>
            <p:nvPr/>
          </p:nvSpPr>
          <p:spPr>
            <a:xfrm>
              <a:off x="3810005" y="2262981"/>
              <a:ext cx="3352788" cy="2262981"/>
            </a:xfrm>
            <a:prstGeom prst="ellipse">
              <a:avLst/>
            </a:prstGeom>
            <a:solidFill>
              <a:srgbClr val="CEB0EF"/>
            </a:solidFill>
            <a:ln>
              <a:solidFill>
                <a:srgbClr val="CEB0EF"/>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he-IL"/>
            </a:p>
          </p:txBody>
        </p:sp>
        <p:sp>
          <p:nvSpPr>
            <p:cNvPr id="8" name="אליפסה 4">
              <a:extLst>
                <a:ext uri="{FF2B5EF4-FFF2-40B4-BE49-F238E27FC236}">
                  <a16:creationId xmlns:a16="http://schemas.microsoft.com/office/drawing/2014/main" id="{D478E89A-55B1-1891-FACA-739781ADE944}"/>
                </a:ext>
              </a:extLst>
            </p:cNvPr>
            <p:cNvSpPr txBox="1"/>
            <p:nvPr/>
          </p:nvSpPr>
          <p:spPr>
            <a:xfrm>
              <a:off x="4301010" y="2828726"/>
              <a:ext cx="2370779" cy="11314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0688" tIns="170688" rIns="170688" bIns="170688" numCol="1" spcCol="1270" anchor="ctr" anchorCtr="0">
              <a:noAutofit/>
            </a:bodyPr>
            <a:lstStyle/>
            <a:p>
              <a:pPr marL="0" lvl="0" indent="0" algn="ctr" defTabSz="1066800" rtl="0">
                <a:lnSpc>
                  <a:spcPct val="90000"/>
                </a:lnSpc>
                <a:spcBef>
                  <a:spcPct val="0"/>
                </a:spcBef>
                <a:spcAft>
                  <a:spcPct val="35000"/>
                </a:spcAft>
                <a:buNone/>
              </a:pPr>
              <a:r>
                <a:rPr lang="en-US" sz="2400" kern="1200" dirty="0">
                  <a:solidFill>
                    <a:schemeClr val="bg1"/>
                  </a:solidFill>
                </a:rPr>
                <a:t>Motor Outcome Representation</a:t>
              </a:r>
              <a:endParaRPr lang="he-IL" sz="2400" kern="1200" dirty="0">
                <a:solidFill>
                  <a:schemeClr val="bg1"/>
                </a:solidFill>
              </a:endParaRPr>
            </a:p>
          </p:txBody>
        </p:sp>
      </p:grpSp>
    </p:spTree>
    <p:extLst>
      <p:ext uri="{BB962C8B-B14F-4D97-AF65-F5344CB8AC3E}">
        <p14:creationId xmlns:p14="http://schemas.microsoft.com/office/powerpoint/2010/main" val="1845481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F00F12-AED5-A93E-FBC3-A02E336F8F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5B88AF-A7E5-5A0F-1163-26240E5D55D4}"/>
              </a:ext>
            </a:extLst>
          </p:cNvPr>
          <p:cNvSpPr>
            <a:spLocks noGrp="1"/>
          </p:cNvSpPr>
          <p:nvPr>
            <p:ph type="title"/>
          </p:nvPr>
        </p:nvSpPr>
        <p:spPr/>
        <p:txBody>
          <a:bodyPr/>
          <a:lstStyle/>
          <a:p>
            <a:r>
              <a:rPr lang="en-US" dirty="0"/>
              <a:t>Project Goal</a:t>
            </a:r>
            <a:endParaRPr lang="he-IL" dirty="0"/>
          </a:p>
        </p:txBody>
      </p:sp>
      <p:sp>
        <p:nvSpPr>
          <p:cNvPr id="3" name="Content Placeholder 2">
            <a:extLst>
              <a:ext uri="{FF2B5EF4-FFF2-40B4-BE49-F238E27FC236}">
                <a16:creationId xmlns:a16="http://schemas.microsoft.com/office/drawing/2014/main" id="{A08A98B4-BB0B-ED10-7F4D-FC53434FDC27}"/>
              </a:ext>
            </a:extLst>
          </p:cNvPr>
          <p:cNvSpPr>
            <a:spLocks noGrp="1"/>
          </p:cNvSpPr>
          <p:nvPr>
            <p:ph idx="1"/>
          </p:nvPr>
        </p:nvSpPr>
        <p:spPr/>
        <p:txBody>
          <a:bodyPr>
            <a:normAutofit/>
          </a:bodyPr>
          <a:lstStyle/>
          <a:p>
            <a:pPr marL="914400" lvl="1" indent="-514350">
              <a:lnSpc>
                <a:spcPct val="150000"/>
              </a:lnSpc>
              <a:buFont typeface="+mj-lt"/>
              <a:buAutoNum type="arabicPeriod"/>
            </a:pPr>
            <a:r>
              <a:rPr lang="en-US" sz="3200" dirty="0"/>
              <a:t>How does </a:t>
            </a:r>
            <a:r>
              <a:rPr lang="en-US" sz="3200" b="1" dirty="0"/>
              <a:t>exposure</a:t>
            </a:r>
            <a:r>
              <a:rPr lang="en-US" sz="3200" dirty="0"/>
              <a:t> to different values </a:t>
            </a:r>
            <a:r>
              <a:rPr lang="en-US" sz="3200" b="1" dirty="0"/>
              <a:t>affect binary outcome</a:t>
            </a:r>
            <a:r>
              <a:rPr lang="en-US" sz="3200" dirty="0"/>
              <a:t> signaling?</a:t>
            </a:r>
          </a:p>
          <a:p>
            <a:pPr marL="914400" lvl="1" indent="-514350">
              <a:lnSpc>
                <a:spcPct val="150000"/>
              </a:lnSpc>
              <a:buFont typeface="+mj-lt"/>
              <a:buAutoNum type="arabicPeriod"/>
            </a:pPr>
            <a:r>
              <a:rPr lang="en-US" sz="3200" dirty="0"/>
              <a:t>Does the network </a:t>
            </a:r>
            <a:r>
              <a:rPr lang="en-US" sz="3200" b="1" dirty="0"/>
              <a:t>report value </a:t>
            </a:r>
            <a:r>
              <a:rPr lang="en-US" sz="3200" dirty="0"/>
              <a:t>as well?</a:t>
            </a:r>
          </a:p>
          <a:p>
            <a:pPr marL="914400" lvl="1" indent="-514350">
              <a:lnSpc>
                <a:spcPct val="150000"/>
              </a:lnSpc>
              <a:buFont typeface="+mj-lt"/>
              <a:buAutoNum type="arabicPeriod"/>
            </a:pPr>
            <a:r>
              <a:rPr lang="en-US" sz="3200" dirty="0"/>
              <a:t>What is the </a:t>
            </a:r>
            <a:r>
              <a:rPr lang="en-US" sz="3200" b="1" dirty="0"/>
              <a:t>relationship</a:t>
            </a:r>
            <a:r>
              <a:rPr lang="en-US" sz="3200" dirty="0"/>
              <a:t> between binary and value signaling of outcome?</a:t>
            </a:r>
            <a:endParaRPr lang="he-IL" sz="3200" dirty="0"/>
          </a:p>
          <a:p>
            <a:pPr lvl="1"/>
            <a:endParaRPr lang="he-IL" dirty="0">
              <a:solidFill>
                <a:srgbClr val="002060"/>
              </a:solidFill>
            </a:endParaRPr>
          </a:p>
        </p:txBody>
      </p:sp>
      <p:sp>
        <p:nvSpPr>
          <p:cNvPr id="5" name="Slide Number Placeholder 4">
            <a:extLst>
              <a:ext uri="{FF2B5EF4-FFF2-40B4-BE49-F238E27FC236}">
                <a16:creationId xmlns:a16="http://schemas.microsoft.com/office/drawing/2014/main" id="{BEB44C52-D510-864E-967D-3A3613C05166}"/>
              </a:ext>
            </a:extLst>
          </p:cNvPr>
          <p:cNvSpPr>
            <a:spLocks noGrp="1"/>
          </p:cNvSpPr>
          <p:nvPr>
            <p:ph type="sldNum" sz="quarter" idx="12"/>
          </p:nvPr>
        </p:nvSpPr>
        <p:spPr/>
        <p:txBody>
          <a:bodyPr/>
          <a:lstStyle/>
          <a:p>
            <a:fld id="{B01D9778-10B4-40FB-B4E4-44FA89A86639}" type="slidenum">
              <a:rPr lang="en-US" smtClean="0"/>
              <a:pPr/>
              <a:t>5</a:t>
            </a:fld>
            <a:endParaRPr lang="en-US"/>
          </a:p>
        </p:txBody>
      </p:sp>
    </p:spTree>
    <p:extLst>
      <p:ext uri="{BB962C8B-B14F-4D97-AF65-F5344CB8AC3E}">
        <p14:creationId xmlns:p14="http://schemas.microsoft.com/office/powerpoint/2010/main" val="2205852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dirty="0"/>
              <a:t>Experimental Apparatus</a:t>
            </a:r>
          </a:p>
        </p:txBody>
      </p:sp>
      <p:sp>
        <p:nvSpPr>
          <p:cNvPr id="5" name="Slide Number Placeholder 4"/>
          <p:cNvSpPr>
            <a:spLocks noGrp="1"/>
          </p:cNvSpPr>
          <p:nvPr>
            <p:ph type="sldNum" sz="quarter" idx="12"/>
          </p:nvPr>
        </p:nvSpPr>
        <p:spPr>
          <a:xfrm>
            <a:off x="8692355" y="5483048"/>
            <a:ext cx="2844800" cy="365125"/>
          </a:xfrm>
        </p:spPr>
        <p:txBody>
          <a:bodyPr/>
          <a:lstStyle/>
          <a:p>
            <a:fld id="{B01D9778-10B4-40FB-B4E4-44FA89A86639}" type="slidenum">
              <a:rPr lang="en-US" smtClean="0"/>
              <a:pPr/>
              <a:t>6</a:t>
            </a:fld>
            <a:endParaRPr lang="en-US"/>
          </a:p>
        </p:txBody>
      </p:sp>
      <p:pic>
        <p:nvPicPr>
          <p:cNvPr id="7" name="Picture 2">
            <a:extLst>
              <a:ext uri="{FF2B5EF4-FFF2-40B4-BE49-F238E27FC236}">
                <a16:creationId xmlns:a16="http://schemas.microsoft.com/office/drawing/2014/main" id="{35E7C6B6-061C-B36C-B4A1-0C3EA652A92D}"/>
              </a:ext>
            </a:extLst>
          </p:cNvPr>
          <p:cNvPicPr>
            <a:picLocks noChangeAspect="1"/>
          </p:cNvPicPr>
          <p:nvPr/>
        </p:nvPicPr>
        <p:blipFill>
          <a:blip r:embed="rId3"/>
          <a:srcRect r="1741" b="7184"/>
          <a:stretch/>
        </p:blipFill>
        <p:spPr>
          <a:xfrm>
            <a:off x="5470871" y="3160332"/>
            <a:ext cx="6559671" cy="2678317"/>
          </a:xfrm>
          <a:prstGeom prst="rect">
            <a:avLst/>
          </a:prstGeom>
        </p:spPr>
      </p:pic>
      <p:sp>
        <p:nvSpPr>
          <p:cNvPr id="10" name="Text Placeholder 5">
            <a:extLst>
              <a:ext uri="{FF2B5EF4-FFF2-40B4-BE49-F238E27FC236}">
                <a16:creationId xmlns:a16="http://schemas.microsoft.com/office/drawing/2014/main" id="{034AFB0E-DD09-2385-E185-C34643CDF15F}"/>
              </a:ext>
            </a:extLst>
          </p:cNvPr>
          <p:cNvSpPr txBox="1">
            <a:spLocks/>
          </p:cNvSpPr>
          <p:nvPr/>
        </p:nvSpPr>
        <p:spPr>
          <a:xfrm>
            <a:off x="290533" y="1938704"/>
            <a:ext cx="5064125" cy="3714750"/>
          </a:xfrm>
          <a:prstGeom prst="rect">
            <a:avLst/>
          </a:prstGeom>
        </p:spPr>
        <p:txBody>
          <a:bodyPr vert="horz" lIns="91440" tIns="45720" rIns="91440" bIns="45720" rtlCol="1">
            <a:normAutofit fontScale="8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t>Primary motor cortex (M1) </a:t>
            </a:r>
          </a:p>
          <a:p>
            <a:endParaRPr lang="en-US" dirty="0"/>
          </a:p>
          <a:p>
            <a:r>
              <a:rPr lang="en-US" dirty="0"/>
              <a:t>Hand-reach task of grabbing and consuming food </a:t>
            </a:r>
          </a:p>
          <a:p>
            <a:endParaRPr lang="en-US" dirty="0"/>
          </a:p>
          <a:p>
            <a:r>
              <a:rPr lang="en-US" dirty="0"/>
              <a:t>Success-failure and flavor encoding</a:t>
            </a:r>
          </a:p>
          <a:p>
            <a:endParaRPr lang="en-US" dirty="0"/>
          </a:p>
          <a:p>
            <a:r>
              <a:rPr lang="en-US" dirty="0"/>
              <a:t>Experiment timeline  </a:t>
            </a:r>
          </a:p>
          <a:p>
            <a:endParaRPr lang="he-IL" dirty="0">
              <a:solidFill>
                <a:schemeClr val="bg2">
                  <a:lumMod val="25000"/>
                </a:schemeClr>
              </a:solidFill>
            </a:endParaRPr>
          </a:p>
        </p:txBody>
      </p:sp>
      <p:grpSp>
        <p:nvGrpSpPr>
          <p:cNvPr id="11" name="Group 10">
            <a:extLst>
              <a:ext uri="{FF2B5EF4-FFF2-40B4-BE49-F238E27FC236}">
                <a16:creationId xmlns:a16="http://schemas.microsoft.com/office/drawing/2014/main" id="{8E1431F1-E303-A735-A16A-22878726E60E}"/>
              </a:ext>
            </a:extLst>
          </p:cNvPr>
          <p:cNvGrpSpPr/>
          <p:nvPr/>
        </p:nvGrpSpPr>
        <p:grpSpPr>
          <a:xfrm>
            <a:off x="5354658" y="1744930"/>
            <a:ext cx="6675884" cy="3368140"/>
            <a:chOff x="4779010" y="1936586"/>
            <a:chExt cx="8726940" cy="4116846"/>
          </a:xfrm>
        </p:grpSpPr>
        <p:pic>
          <p:nvPicPr>
            <p:cNvPr id="12" name="תמונה 1">
              <a:extLst>
                <a:ext uri="{FF2B5EF4-FFF2-40B4-BE49-F238E27FC236}">
                  <a16:creationId xmlns:a16="http://schemas.microsoft.com/office/drawing/2014/main" id="{1D611A87-0791-2A0E-28ED-18584818337F}"/>
                </a:ext>
              </a:extLst>
            </p:cNvPr>
            <p:cNvPicPr>
              <a:picLocks noChangeAspect="1"/>
            </p:cNvPicPr>
            <p:nvPr/>
          </p:nvPicPr>
          <p:blipFill rotWithShape="1">
            <a:blip r:embed="rId4"/>
            <a:srcRect b="43093"/>
            <a:stretch/>
          </p:blipFill>
          <p:spPr>
            <a:xfrm>
              <a:off x="4779010" y="1936586"/>
              <a:ext cx="8726940" cy="2102161"/>
            </a:xfrm>
            <a:prstGeom prst="rect">
              <a:avLst/>
            </a:prstGeom>
          </p:spPr>
        </p:pic>
        <p:sp>
          <p:nvSpPr>
            <p:cNvPr id="13" name="TextBox 7">
              <a:extLst>
                <a:ext uri="{FF2B5EF4-FFF2-40B4-BE49-F238E27FC236}">
                  <a16:creationId xmlns:a16="http://schemas.microsoft.com/office/drawing/2014/main" id="{8FAC26FB-DBDB-68E9-0C08-02AE54291F2C}"/>
                </a:ext>
              </a:extLst>
            </p:cNvPr>
            <p:cNvSpPr txBox="1"/>
            <p:nvPr/>
          </p:nvSpPr>
          <p:spPr>
            <a:xfrm>
              <a:off x="5267505" y="4206546"/>
              <a:ext cx="564745" cy="571050"/>
            </a:xfrm>
            <a:prstGeom prst="rect">
              <a:avLst/>
            </a:prstGeom>
            <a:noFill/>
          </p:spPr>
          <p:txBody>
            <a:bodyPr wrap="square" rtlCol="1">
              <a:spAutoFit/>
            </a:bodyPr>
            <a:lstStyle/>
            <a:p>
              <a:r>
                <a:rPr lang="en-US" sz="2000" b="1" dirty="0"/>
                <a:t>D</a:t>
              </a:r>
              <a:endParaRPr lang="he-IL" b="1" dirty="0"/>
            </a:p>
          </p:txBody>
        </p:sp>
        <p:sp>
          <p:nvSpPr>
            <p:cNvPr id="14" name="TextBox 9">
              <a:extLst>
                <a:ext uri="{FF2B5EF4-FFF2-40B4-BE49-F238E27FC236}">
                  <a16:creationId xmlns:a16="http://schemas.microsoft.com/office/drawing/2014/main" id="{9A109747-B3FC-349F-7E2A-58D8A4227096}"/>
                </a:ext>
              </a:extLst>
            </p:cNvPr>
            <p:cNvSpPr txBox="1"/>
            <p:nvPr/>
          </p:nvSpPr>
          <p:spPr>
            <a:xfrm>
              <a:off x="5267505" y="5482381"/>
              <a:ext cx="564745" cy="571051"/>
            </a:xfrm>
            <a:prstGeom prst="rect">
              <a:avLst/>
            </a:prstGeom>
            <a:noFill/>
          </p:spPr>
          <p:txBody>
            <a:bodyPr wrap="square" rtlCol="1">
              <a:spAutoFit/>
            </a:bodyPr>
            <a:lstStyle/>
            <a:p>
              <a:r>
                <a:rPr lang="en-US" sz="2000" b="1" dirty="0"/>
                <a:t>E</a:t>
              </a:r>
              <a:endParaRPr lang="he-IL" b="1" dirty="0"/>
            </a:p>
          </p:txBody>
        </p:sp>
      </p:grpSp>
    </p:spTree>
    <p:extLst>
      <p:ext uri="{BB962C8B-B14F-4D97-AF65-F5344CB8AC3E}">
        <p14:creationId xmlns:p14="http://schemas.microsoft.com/office/powerpoint/2010/main" val="746629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Literature Survey</a:t>
            </a:r>
            <a:endParaRPr lang="he-IL" dirty="0"/>
          </a:p>
        </p:txBody>
      </p:sp>
      <p:sp>
        <p:nvSpPr>
          <p:cNvPr id="3" name="Content Placeholder 2"/>
          <p:cNvSpPr>
            <a:spLocks noGrp="1"/>
          </p:cNvSpPr>
          <p:nvPr>
            <p:ph idx="1"/>
          </p:nvPr>
        </p:nvSpPr>
        <p:spPr/>
        <p:txBody>
          <a:bodyPr/>
          <a:lstStyle/>
          <a:p>
            <a:r>
              <a:rPr lang="en-US" dirty="0"/>
              <a:t>Cell-type-specific outcome representation in the primary motor cortex (Levy et al., 2020)</a:t>
            </a:r>
          </a:p>
          <a:p>
            <a:pPr lvl="1"/>
            <a:r>
              <a:rPr lang="en-US" dirty="0"/>
              <a:t>Success &amp; Failure encoding</a:t>
            </a:r>
          </a:p>
          <a:p>
            <a:r>
              <a:rPr lang="en-US" dirty="0"/>
              <a:t>The neuronal implementation of representational geometry in primate prefrontal cortex. (Lin et al., 2023)</a:t>
            </a:r>
          </a:p>
          <a:p>
            <a:pPr lvl="1"/>
            <a:r>
              <a:rPr lang="en-US" dirty="0"/>
              <a:t>SPCA    </a:t>
            </a:r>
            <a:endParaRPr lang="he-IL" dirty="0"/>
          </a:p>
        </p:txBody>
      </p:sp>
      <p:sp>
        <p:nvSpPr>
          <p:cNvPr id="5" name="Slide Number Placeholder 4"/>
          <p:cNvSpPr>
            <a:spLocks noGrp="1"/>
          </p:cNvSpPr>
          <p:nvPr>
            <p:ph type="sldNum" sz="quarter" idx="12"/>
          </p:nvPr>
        </p:nvSpPr>
        <p:spPr/>
        <p:txBody>
          <a:bodyPr/>
          <a:lstStyle/>
          <a:p>
            <a:fld id="{B01D9778-10B4-40FB-B4E4-44FA89A86639}" type="slidenum">
              <a:rPr lang="en-US" smtClean="0"/>
              <a:pPr/>
              <a:t>7</a:t>
            </a:fld>
            <a:endParaRPr lang="en-US"/>
          </a:p>
        </p:txBody>
      </p:sp>
    </p:spTree>
    <p:extLst>
      <p:ext uri="{BB962C8B-B14F-4D97-AF65-F5344CB8AC3E}">
        <p14:creationId xmlns:p14="http://schemas.microsoft.com/office/powerpoint/2010/main" val="1202081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dirty="0"/>
              <a:t>Analysis Pipeline</a:t>
            </a:r>
          </a:p>
        </p:txBody>
      </p:sp>
      <p:sp>
        <p:nvSpPr>
          <p:cNvPr id="5" name="Slide Number Placeholder 4"/>
          <p:cNvSpPr>
            <a:spLocks noGrp="1"/>
          </p:cNvSpPr>
          <p:nvPr>
            <p:ph type="sldNum" sz="quarter" idx="12"/>
          </p:nvPr>
        </p:nvSpPr>
        <p:spPr/>
        <p:txBody>
          <a:bodyPr/>
          <a:lstStyle/>
          <a:p>
            <a:fld id="{B01D9778-10B4-40FB-B4E4-44FA89A86639}" type="slidenum">
              <a:rPr lang="en-US" smtClean="0"/>
              <a:pPr/>
              <a:t>8</a:t>
            </a:fld>
            <a:endParaRPr lang="en-US"/>
          </a:p>
        </p:txBody>
      </p:sp>
      <p:pic>
        <p:nvPicPr>
          <p:cNvPr id="7" name="תמונה 6">
            <a:extLst>
              <a:ext uri="{FF2B5EF4-FFF2-40B4-BE49-F238E27FC236}">
                <a16:creationId xmlns:a16="http://schemas.microsoft.com/office/drawing/2014/main" id="{8EB6E5C3-BE5B-ED25-B6F0-3CA489BD2CD0}"/>
              </a:ext>
            </a:extLst>
          </p:cNvPr>
          <p:cNvPicPr>
            <a:picLocks noChangeAspect="1"/>
          </p:cNvPicPr>
          <p:nvPr/>
        </p:nvPicPr>
        <p:blipFill>
          <a:blip r:embed="rId3"/>
          <a:stretch>
            <a:fillRect/>
          </a:stretch>
        </p:blipFill>
        <p:spPr>
          <a:xfrm>
            <a:off x="2980228" y="2474316"/>
            <a:ext cx="1963536" cy="944084"/>
          </a:xfrm>
          <a:prstGeom prst="rect">
            <a:avLst/>
          </a:prstGeom>
        </p:spPr>
      </p:pic>
      <p:pic>
        <p:nvPicPr>
          <p:cNvPr id="8" name="Picture 2" descr="Degree Centrality">
            <a:extLst>
              <a:ext uri="{FF2B5EF4-FFF2-40B4-BE49-F238E27FC236}">
                <a16:creationId xmlns:a16="http://schemas.microsoft.com/office/drawing/2014/main" id="{62EB2136-B455-7810-138A-57D6EFA60EF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33053" y="3918449"/>
            <a:ext cx="1321419" cy="132141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Logistic Regression Classifier. | Download Scientific Diagram">
            <a:extLst>
              <a:ext uri="{FF2B5EF4-FFF2-40B4-BE49-F238E27FC236}">
                <a16:creationId xmlns:a16="http://schemas.microsoft.com/office/drawing/2014/main" id="{19B373A4-E335-3585-81DD-B69FBB5449E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4005" r="14576" b="7047"/>
          <a:stretch/>
        </p:blipFill>
        <p:spPr bwMode="auto">
          <a:xfrm rot="5400000">
            <a:off x="5742140" y="2257645"/>
            <a:ext cx="864483" cy="1395362"/>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Rounded Corners 9">
            <a:extLst>
              <a:ext uri="{FF2B5EF4-FFF2-40B4-BE49-F238E27FC236}">
                <a16:creationId xmlns:a16="http://schemas.microsoft.com/office/drawing/2014/main" id="{78E8448E-8F08-8CD0-F661-8407B3E155F9}"/>
              </a:ext>
            </a:extLst>
          </p:cNvPr>
          <p:cNvSpPr/>
          <p:nvPr/>
        </p:nvSpPr>
        <p:spPr>
          <a:xfrm>
            <a:off x="606461" y="2971800"/>
            <a:ext cx="1998940" cy="1332277"/>
          </a:xfrm>
          <a:prstGeom prst="round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 name="Rectangle: Rounded Corners 10">
            <a:extLst>
              <a:ext uri="{FF2B5EF4-FFF2-40B4-BE49-F238E27FC236}">
                <a16:creationId xmlns:a16="http://schemas.microsoft.com/office/drawing/2014/main" id="{077C3A22-1169-CC63-BD62-759201E613F0}"/>
              </a:ext>
            </a:extLst>
          </p:cNvPr>
          <p:cNvSpPr/>
          <p:nvPr/>
        </p:nvSpPr>
        <p:spPr>
          <a:xfrm>
            <a:off x="2962526" y="2211456"/>
            <a:ext cx="1998940" cy="1332277"/>
          </a:xfrm>
          <a:prstGeom prst="round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 name="TextBox 11">
            <a:extLst>
              <a:ext uri="{FF2B5EF4-FFF2-40B4-BE49-F238E27FC236}">
                <a16:creationId xmlns:a16="http://schemas.microsoft.com/office/drawing/2014/main" id="{BE064434-5317-D5A9-A8C8-B900B784074F}"/>
              </a:ext>
            </a:extLst>
          </p:cNvPr>
          <p:cNvSpPr txBox="1"/>
          <p:nvPr/>
        </p:nvSpPr>
        <p:spPr>
          <a:xfrm>
            <a:off x="836300" y="2974178"/>
            <a:ext cx="1602895" cy="338554"/>
          </a:xfrm>
          <a:prstGeom prst="rect">
            <a:avLst/>
          </a:prstGeom>
          <a:noFill/>
        </p:spPr>
        <p:txBody>
          <a:bodyPr wrap="square" rtlCol="1">
            <a:spAutoFit/>
          </a:bodyPr>
          <a:lstStyle/>
          <a:p>
            <a:r>
              <a:rPr lang="en-US" sz="1600" b="1" dirty="0"/>
              <a:t>Neurons Activity</a:t>
            </a:r>
            <a:endParaRPr lang="he-IL" sz="1600" dirty="0"/>
          </a:p>
        </p:txBody>
      </p:sp>
      <p:sp>
        <p:nvSpPr>
          <p:cNvPr id="13" name="TextBox 12">
            <a:extLst>
              <a:ext uri="{FF2B5EF4-FFF2-40B4-BE49-F238E27FC236}">
                <a16:creationId xmlns:a16="http://schemas.microsoft.com/office/drawing/2014/main" id="{29C4D115-A085-1647-0EBC-BABCBBB8987F}"/>
              </a:ext>
            </a:extLst>
          </p:cNvPr>
          <p:cNvSpPr txBox="1"/>
          <p:nvPr/>
        </p:nvSpPr>
        <p:spPr>
          <a:xfrm>
            <a:off x="6351109" y="3794178"/>
            <a:ext cx="1738870" cy="338554"/>
          </a:xfrm>
          <a:prstGeom prst="rect">
            <a:avLst/>
          </a:prstGeom>
          <a:noFill/>
        </p:spPr>
        <p:txBody>
          <a:bodyPr wrap="square" rtlCol="1">
            <a:spAutoFit/>
          </a:bodyPr>
          <a:lstStyle/>
          <a:p>
            <a:r>
              <a:rPr lang="en-US" sz="1600" b="1" dirty="0"/>
              <a:t>Degree centrality</a:t>
            </a:r>
            <a:endParaRPr lang="he-IL" sz="1600" dirty="0"/>
          </a:p>
        </p:txBody>
      </p:sp>
      <p:sp>
        <p:nvSpPr>
          <p:cNvPr id="14" name="Rectangle: Rounded Corners 13">
            <a:extLst>
              <a:ext uri="{FF2B5EF4-FFF2-40B4-BE49-F238E27FC236}">
                <a16:creationId xmlns:a16="http://schemas.microsoft.com/office/drawing/2014/main" id="{0340B564-EBBC-CA2C-BB24-9170DD37F990}"/>
              </a:ext>
            </a:extLst>
          </p:cNvPr>
          <p:cNvSpPr/>
          <p:nvPr/>
        </p:nvSpPr>
        <p:spPr>
          <a:xfrm>
            <a:off x="6137842" y="3786029"/>
            <a:ext cx="1998940" cy="1332277"/>
          </a:xfrm>
          <a:prstGeom prst="round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Rectangle: Rounded Corners 14">
            <a:extLst>
              <a:ext uri="{FF2B5EF4-FFF2-40B4-BE49-F238E27FC236}">
                <a16:creationId xmlns:a16="http://schemas.microsoft.com/office/drawing/2014/main" id="{33136096-BC0C-C8EF-B819-BE730AE3819D}"/>
              </a:ext>
            </a:extLst>
          </p:cNvPr>
          <p:cNvSpPr/>
          <p:nvPr/>
        </p:nvSpPr>
        <p:spPr>
          <a:xfrm>
            <a:off x="5137968" y="2210769"/>
            <a:ext cx="1998940" cy="1332277"/>
          </a:xfrm>
          <a:prstGeom prst="round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6" name="TextBox 15">
            <a:extLst>
              <a:ext uri="{FF2B5EF4-FFF2-40B4-BE49-F238E27FC236}">
                <a16:creationId xmlns:a16="http://schemas.microsoft.com/office/drawing/2014/main" id="{A117E29D-6F08-88C2-BE47-7A402629F92C}"/>
              </a:ext>
            </a:extLst>
          </p:cNvPr>
          <p:cNvSpPr txBox="1"/>
          <p:nvPr/>
        </p:nvSpPr>
        <p:spPr>
          <a:xfrm>
            <a:off x="5279644" y="2223120"/>
            <a:ext cx="1781009" cy="338554"/>
          </a:xfrm>
          <a:prstGeom prst="rect">
            <a:avLst/>
          </a:prstGeom>
          <a:noFill/>
        </p:spPr>
        <p:txBody>
          <a:bodyPr wrap="square" rtlCol="1">
            <a:spAutoFit/>
          </a:bodyPr>
          <a:lstStyle/>
          <a:p>
            <a:r>
              <a:rPr lang="en-US" sz="1600" b="1" dirty="0"/>
              <a:t>Logistic Regression</a:t>
            </a:r>
            <a:endParaRPr lang="he-IL" sz="1600" dirty="0"/>
          </a:p>
        </p:txBody>
      </p:sp>
      <p:sp>
        <p:nvSpPr>
          <p:cNvPr id="17" name="TextBox 16">
            <a:extLst>
              <a:ext uri="{FF2B5EF4-FFF2-40B4-BE49-F238E27FC236}">
                <a16:creationId xmlns:a16="http://schemas.microsoft.com/office/drawing/2014/main" id="{2A67CAF6-5F4F-3FB7-005E-DC3358937FEC}"/>
              </a:ext>
            </a:extLst>
          </p:cNvPr>
          <p:cNvSpPr txBox="1"/>
          <p:nvPr/>
        </p:nvSpPr>
        <p:spPr>
          <a:xfrm>
            <a:off x="3617703" y="2217903"/>
            <a:ext cx="680987" cy="338554"/>
          </a:xfrm>
          <a:prstGeom prst="rect">
            <a:avLst/>
          </a:prstGeom>
          <a:noFill/>
        </p:spPr>
        <p:txBody>
          <a:bodyPr wrap="square" rtlCol="1">
            <a:spAutoFit/>
          </a:bodyPr>
          <a:lstStyle/>
          <a:p>
            <a:r>
              <a:rPr lang="en-US" sz="1600" b="1" dirty="0"/>
              <a:t>SPCA</a:t>
            </a:r>
            <a:endParaRPr lang="he-IL" sz="1600" dirty="0"/>
          </a:p>
        </p:txBody>
      </p:sp>
      <p:sp>
        <p:nvSpPr>
          <p:cNvPr id="18" name="Rectangle: Rounded Corners 17">
            <a:extLst>
              <a:ext uri="{FF2B5EF4-FFF2-40B4-BE49-F238E27FC236}">
                <a16:creationId xmlns:a16="http://schemas.microsoft.com/office/drawing/2014/main" id="{8813B2E4-7505-C409-0DEB-E389F91F34CE}"/>
              </a:ext>
            </a:extLst>
          </p:cNvPr>
          <p:cNvSpPr/>
          <p:nvPr/>
        </p:nvSpPr>
        <p:spPr>
          <a:xfrm>
            <a:off x="9689671" y="2971800"/>
            <a:ext cx="1998940" cy="1332277"/>
          </a:xfrm>
          <a:prstGeom prst="round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9" name="TextBox 18">
            <a:extLst>
              <a:ext uri="{FF2B5EF4-FFF2-40B4-BE49-F238E27FC236}">
                <a16:creationId xmlns:a16="http://schemas.microsoft.com/office/drawing/2014/main" id="{21EC89D1-76A7-ED38-1101-E7DB1E2BD12D}"/>
              </a:ext>
            </a:extLst>
          </p:cNvPr>
          <p:cNvSpPr txBox="1"/>
          <p:nvPr/>
        </p:nvSpPr>
        <p:spPr>
          <a:xfrm>
            <a:off x="9605225" y="2930368"/>
            <a:ext cx="2128248" cy="338554"/>
          </a:xfrm>
          <a:prstGeom prst="rect">
            <a:avLst/>
          </a:prstGeom>
          <a:noFill/>
        </p:spPr>
        <p:txBody>
          <a:bodyPr wrap="square" rtlCol="1">
            <a:spAutoFit/>
          </a:bodyPr>
          <a:lstStyle/>
          <a:p>
            <a:pPr algn="ctr"/>
            <a:r>
              <a:rPr lang="en-US" sz="1600" b="1" dirty="0"/>
              <a:t>Network Analysis</a:t>
            </a:r>
            <a:endParaRPr lang="he-IL" sz="1600" dirty="0"/>
          </a:p>
        </p:txBody>
      </p:sp>
      <p:pic>
        <p:nvPicPr>
          <p:cNvPr id="22" name="Picture 22">
            <a:extLst>
              <a:ext uri="{FF2B5EF4-FFF2-40B4-BE49-F238E27FC236}">
                <a16:creationId xmlns:a16="http://schemas.microsoft.com/office/drawing/2014/main" id="{0C85D494-413C-DED6-7ED9-8CDAEC135127}"/>
              </a:ext>
            </a:extLst>
          </p:cNvPr>
          <p:cNvPicPr>
            <a:picLocks noChangeAspect="1"/>
          </p:cNvPicPr>
          <p:nvPr/>
        </p:nvPicPr>
        <p:blipFill>
          <a:blip r:embed="rId6"/>
          <a:stretch>
            <a:fillRect/>
          </a:stretch>
        </p:blipFill>
        <p:spPr>
          <a:xfrm>
            <a:off x="888570" y="3242147"/>
            <a:ext cx="1434721" cy="956480"/>
          </a:xfrm>
          <a:prstGeom prst="rect">
            <a:avLst/>
          </a:prstGeom>
          <a:effectLst/>
        </p:spPr>
      </p:pic>
      <p:cxnSp>
        <p:nvCxnSpPr>
          <p:cNvPr id="24" name="Straight Arrow Connector 24">
            <a:extLst>
              <a:ext uri="{FF2B5EF4-FFF2-40B4-BE49-F238E27FC236}">
                <a16:creationId xmlns:a16="http://schemas.microsoft.com/office/drawing/2014/main" id="{420FA818-9AF9-EF03-7808-5B72FDFF999A}"/>
              </a:ext>
            </a:extLst>
          </p:cNvPr>
          <p:cNvCxnSpPr>
            <a:cxnSpLocks/>
          </p:cNvCxnSpPr>
          <p:nvPr/>
        </p:nvCxnSpPr>
        <p:spPr>
          <a:xfrm>
            <a:off x="2430660" y="3213774"/>
            <a:ext cx="531866" cy="0"/>
          </a:xfrm>
          <a:prstGeom prst="straightConnector1">
            <a:avLst/>
          </a:prstGeom>
          <a:ln w="57150">
            <a:solidFill>
              <a:srgbClr val="CEB0EF"/>
            </a:solidFill>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5">
            <a:extLst>
              <a:ext uri="{FF2B5EF4-FFF2-40B4-BE49-F238E27FC236}">
                <a16:creationId xmlns:a16="http://schemas.microsoft.com/office/drawing/2014/main" id="{408D0FB7-A439-06CF-DF9C-E905FDD5A38C}"/>
              </a:ext>
            </a:extLst>
          </p:cNvPr>
          <p:cNvCxnSpPr/>
          <p:nvPr/>
        </p:nvCxnSpPr>
        <p:spPr>
          <a:xfrm>
            <a:off x="4830170" y="2858505"/>
            <a:ext cx="531866" cy="0"/>
          </a:xfrm>
          <a:prstGeom prst="straightConnector1">
            <a:avLst/>
          </a:prstGeom>
          <a:ln w="57150">
            <a:solidFill>
              <a:srgbClr val="CEB0EF"/>
            </a:solidFill>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6">
            <a:extLst>
              <a:ext uri="{FF2B5EF4-FFF2-40B4-BE49-F238E27FC236}">
                <a16:creationId xmlns:a16="http://schemas.microsoft.com/office/drawing/2014/main" id="{BAF2FF77-466C-92E5-0A0D-EECAD1E058D8}"/>
              </a:ext>
            </a:extLst>
          </p:cNvPr>
          <p:cNvCxnSpPr/>
          <p:nvPr/>
        </p:nvCxnSpPr>
        <p:spPr>
          <a:xfrm>
            <a:off x="7007539" y="2889728"/>
            <a:ext cx="531866" cy="0"/>
          </a:xfrm>
          <a:prstGeom prst="straightConnector1">
            <a:avLst/>
          </a:prstGeom>
          <a:ln w="57150">
            <a:solidFill>
              <a:srgbClr val="CEB0EF"/>
            </a:solidFill>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7">
            <a:extLst>
              <a:ext uri="{FF2B5EF4-FFF2-40B4-BE49-F238E27FC236}">
                <a16:creationId xmlns:a16="http://schemas.microsoft.com/office/drawing/2014/main" id="{265F1BDD-53AF-9E16-7E02-CD6173C21ACA}"/>
              </a:ext>
            </a:extLst>
          </p:cNvPr>
          <p:cNvCxnSpPr>
            <a:cxnSpLocks/>
          </p:cNvCxnSpPr>
          <p:nvPr/>
        </p:nvCxnSpPr>
        <p:spPr>
          <a:xfrm>
            <a:off x="9351598" y="3179425"/>
            <a:ext cx="518085" cy="2638"/>
          </a:xfrm>
          <a:prstGeom prst="straightConnector1">
            <a:avLst/>
          </a:prstGeom>
          <a:ln w="57150">
            <a:solidFill>
              <a:srgbClr val="CEB0EF"/>
            </a:solidFill>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8">
            <a:extLst>
              <a:ext uri="{FF2B5EF4-FFF2-40B4-BE49-F238E27FC236}">
                <a16:creationId xmlns:a16="http://schemas.microsoft.com/office/drawing/2014/main" id="{FACC592A-C62D-4C9A-0214-CAA09B6C61E9}"/>
              </a:ext>
            </a:extLst>
          </p:cNvPr>
          <p:cNvCxnSpPr>
            <a:cxnSpLocks/>
          </p:cNvCxnSpPr>
          <p:nvPr/>
        </p:nvCxnSpPr>
        <p:spPr>
          <a:xfrm>
            <a:off x="8125945" y="3995458"/>
            <a:ext cx="1627655" cy="6961"/>
          </a:xfrm>
          <a:prstGeom prst="straightConnector1">
            <a:avLst/>
          </a:prstGeom>
          <a:ln w="57150">
            <a:solidFill>
              <a:srgbClr val="CEB0EF"/>
            </a:solidFill>
            <a:tailEnd type="triangle"/>
          </a:ln>
        </p:spPr>
        <p:style>
          <a:lnRef idx="2">
            <a:schemeClr val="accent1"/>
          </a:lnRef>
          <a:fillRef idx="0">
            <a:schemeClr val="accent1"/>
          </a:fillRef>
          <a:effectRef idx="1">
            <a:schemeClr val="accent1"/>
          </a:effectRef>
          <a:fontRef idx="minor">
            <a:schemeClr val="tx1"/>
          </a:fontRef>
        </p:style>
      </p:cxnSp>
      <p:sp>
        <p:nvSpPr>
          <p:cNvPr id="29" name="Rectangle: Rounded Corners 30">
            <a:extLst>
              <a:ext uri="{FF2B5EF4-FFF2-40B4-BE49-F238E27FC236}">
                <a16:creationId xmlns:a16="http://schemas.microsoft.com/office/drawing/2014/main" id="{D6E29CC6-7C9F-77CF-31E8-54C44BF2A607}"/>
              </a:ext>
            </a:extLst>
          </p:cNvPr>
          <p:cNvSpPr/>
          <p:nvPr/>
        </p:nvSpPr>
        <p:spPr>
          <a:xfrm>
            <a:off x="3962400" y="3799459"/>
            <a:ext cx="1998940" cy="1332277"/>
          </a:xfrm>
          <a:prstGeom prst="round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0" name="TextBox 31">
            <a:extLst>
              <a:ext uri="{FF2B5EF4-FFF2-40B4-BE49-F238E27FC236}">
                <a16:creationId xmlns:a16="http://schemas.microsoft.com/office/drawing/2014/main" id="{8C53FA86-E7DA-BA30-24D4-D45E918F6022}"/>
              </a:ext>
            </a:extLst>
          </p:cNvPr>
          <p:cNvSpPr txBox="1"/>
          <p:nvPr/>
        </p:nvSpPr>
        <p:spPr>
          <a:xfrm>
            <a:off x="4434113" y="3811443"/>
            <a:ext cx="1205135" cy="338554"/>
          </a:xfrm>
          <a:prstGeom prst="rect">
            <a:avLst/>
          </a:prstGeom>
          <a:noFill/>
        </p:spPr>
        <p:txBody>
          <a:bodyPr wrap="square" rtlCol="1">
            <a:spAutoFit/>
          </a:bodyPr>
          <a:lstStyle/>
          <a:p>
            <a:r>
              <a:rPr lang="en-US" sz="1600" b="1" dirty="0"/>
              <a:t>Correlation</a:t>
            </a:r>
            <a:endParaRPr lang="he-IL" sz="1600" dirty="0"/>
          </a:p>
        </p:txBody>
      </p:sp>
      <p:cxnSp>
        <p:nvCxnSpPr>
          <p:cNvPr id="31" name="Straight Arrow Connector 33">
            <a:extLst>
              <a:ext uri="{FF2B5EF4-FFF2-40B4-BE49-F238E27FC236}">
                <a16:creationId xmlns:a16="http://schemas.microsoft.com/office/drawing/2014/main" id="{516BECCE-91A5-5C60-8C3F-CC6307648E87}"/>
              </a:ext>
            </a:extLst>
          </p:cNvPr>
          <p:cNvCxnSpPr/>
          <p:nvPr/>
        </p:nvCxnSpPr>
        <p:spPr>
          <a:xfrm>
            <a:off x="5838464" y="4479405"/>
            <a:ext cx="531866" cy="0"/>
          </a:xfrm>
          <a:prstGeom prst="straightConnector1">
            <a:avLst/>
          </a:prstGeom>
          <a:ln w="57150">
            <a:solidFill>
              <a:srgbClr val="CEB0EF"/>
            </a:solidFill>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4">
            <a:extLst>
              <a:ext uri="{FF2B5EF4-FFF2-40B4-BE49-F238E27FC236}">
                <a16:creationId xmlns:a16="http://schemas.microsoft.com/office/drawing/2014/main" id="{27462BA4-8A00-02E4-E27C-3B0653B1798A}"/>
              </a:ext>
            </a:extLst>
          </p:cNvPr>
          <p:cNvCxnSpPr>
            <a:cxnSpLocks/>
          </p:cNvCxnSpPr>
          <p:nvPr/>
        </p:nvCxnSpPr>
        <p:spPr>
          <a:xfrm>
            <a:off x="2439195" y="4101955"/>
            <a:ext cx="1516911" cy="17265"/>
          </a:xfrm>
          <a:prstGeom prst="straightConnector1">
            <a:avLst/>
          </a:prstGeom>
          <a:ln w="57150">
            <a:solidFill>
              <a:srgbClr val="CEB0EF"/>
            </a:solidFill>
            <a:tailEnd type="triangle"/>
          </a:ln>
        </p:spPr>
        <p:style>
          <a:lnRef idx="2">
            <a:schemeClr val="accent1"/>
          </a:lnRef>
          <a:fillRef idx="0">
            <a:schemeClr val="accent1"/>
          </a:fillRef>
          <a:effectRef idx="1">
            <a:schemeClr val="accent1"/>
          </a:effectRef>
          <a:fontRef idx="minor">
            <a:schemeClr val="tx1"/>
          </a:fontRef>
        </p:style>
      </p:cxnSp>
      <p:pic>
        <p:nvPicPr>
          <p:cNvPr id="33" name="Picture 2" descr="covariance matrix - Intuition for correlation of N≥3 dimensional Normal  distribution - Cross Validated">
            <a:extLst>
              <a:ext uri="{FF2B5EF4-FFF2-40B4-BE49-F238E27FC236}">
                <a16:creationId xmlns:a16="http://schemas.microsoft.com/office/drawing/2014/main" id="{B330C0D3-B51A-F7B1-2C03-AA02AE1D7D87}"/>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252535" y="4085609"/>
            <a:ext cx="1304769" cy="987100"/>
          </a:xfrm>
          <a:prstGeom prst="rect">
            <a:avLst/>
          </a:prstGeom>
          <a:noFill/>
          <a:extLst>
            <a:ext uri="{909E8E84-426E-40DD-AFC4-6F175D3DCCD1}">
              <a14:hiddenFill xmlns:a14="http://schemas.microsoft.com/office/drawing/2010/main">
                <a:solidFill>
                  <a:srgbClr val="FFFFFF"/>
                </a:solidFill>
              </a14:hiddenFill>
            </a:ext>
          </a:extLst>
        </p:spPr>
      </p:pic>
      <p:sp>
        <p:nvSpPr>
          <p:cNvPr id="46" name="Rectangle: Rounded Corners 51">
            <a:extLst>
              <a:ext uri="{FF2B5EF4-FFF2-40B4-BE49-F238E27FC236}">
                <a16:creationId xmlns:a16="http://schemas.microsoft.com/office/drawing/2014/main" id="{1B365621-FEB7-8971-DF9A-B48027E5479D}"/>
              </a:ext>
            </a:extLst>
          </p:cNvPr>
          <p:cNvSpPr/>
          <p:nvPr/>
        </p:nvSpPr>
        <p:spPr>
          <a:xfrm>
            <a:off x="7297460" y="2210769"/>
            <a:ext cx="1998940" cy="1332277"/>
          </a:xfrm>
          <a:prstGeom prst="round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7" name="TextBox 71">
            <a:extLst>
              <a:ext uri="{FF2B5EF4-FFF2-40B4-BE49-F238E27FC236}">
                <a16:creationId xmlns:a16="http://schemas.microsoft.com/office/drawing/2014/main" id="{5616A9DA-04CC-C421-109B-1EB962CD545F}"/>
              </a:ext>
            </a:extLst>
          </p:cNvPr>
          <p:cNvSpPr txBox="1"/>
          <p:nvPr/>
        </p:nvSpPr>
        <p:spPr>
          <a:xfrm>
            <a:off x="7399385" y="2211695"/>
            <a:ext cx="1872893" cy="338554"/>
          </a:xfrm>
          <a:prstGeom prst="rect">
            <a:avLst/>
          </a:prstGeom>
          <a:noFill/>
        </p:spPr>
        <p:txBody>
          <a:bodyPr wrap="square" rtlCol="1">
            <a:spAutoFit/>
          </a:bodyPr>
          <a:lstStyle/>
          <a:p>
            <a:r>
              <a:rPr lang="en-US" sz="1600" b="1" dirty="0"/>
              <a:t>Permutation testing</a:t>
            </a:r>
            <a:endParaRPr lang="he-IL" sz="1600" dirty="0"/>
          </a:p>
        </p:txBody>
      </p:sp>
      <p:sp>
        <p:nvSpPr>
          <p:cNvPr id="48" name="אליפסה 47">
            <a:extLst>
              <a:ext uri="{FF2B5EF4-FFF2-40B4-BE49-F238E27FC236}">
                <a16:creationId xmlns:a16="http://schemas.microsoft.com/office/drawing/2014/main" id="{CD6EF098-AB90-7317-3B91-54F78E04F2B5}"/>
              </a:ext>
            </a:extLst>
          </p:cNvPr>
          <p:cNvSpPr/>
          <p:nvPr/>
        </p:nvSpPr>
        <p:spPr>
          <a:xfrm>
            <a:off x="8015974" y="2515372"/>
            <a:ext cx="133859" cy="132050"/>
          </a:xfrm>
          <a:prstGeom prst="ellipse">
            <a:avLst/>
          </a:prstGeom>
          <a:solidFill>
            <a:srgbClr val="00B0F0"/>
          </a:solidFill>
          <a:ln>
            <a:solidFill>
              <a:srgbClr val="0070C0"/>
            </a:solidFill>
          </a:ln>
        </p:spPr>
        <p:style>
          <a:lnRef idx="2">
            <a:schemeClr val="accent2">
              <a:shade val="15000"/>
            </a:schemeClr>
          </a:lnRef>
          <a:fillRef idx="1">
            <a:schemeClr val="accent2"/>
          </a:fillRef>
          <a:effectRef idx="0">
            <a:schemeClr val="accent2"/>
          </a:effectRef>
          <a:fontRef idx="minor">
            <a:schemeClr val="lt1"/>
          </a:fontRef>
        </p:style>
        <p:txBody>
          <a:bodyPr rtlCol="1" anchor="ctr"/>
          <a:lstStyle/>
          <a:p>
            <a:pPr algn="ctr"/>
            <a:endParaRPr lang="he-IL"/>
          </a:p>
        </p:txBody>
      </p:sp>
      <p:sp>
        <p:nvSpPr>
          <p:cNvPr id="49" name="אליפסה 48">
            <a:extLst>
              <a:ext uri="{FF2B5EF4-FFF2-40B4-BE49-F238E27FC236}">
                <a16:creationId xmlns:a16="http://schemas.microsoft.com/office/drawing/2014/main" id="{000FFF88-DCBB-2632-1A98-85FCFA743AF9}"/>
              </a:ext>
            </a:extLst>
          </p:cNvPr>
          <p:cNvSpPr/>
          <p:nvPr/>
        </p:nvSpPr>
        <p:spPr>
          <a:xfrm>
            <a:off x="8200611" y="2514745"/>
            <a:ext cx="133859" cy="132050"/>
          </a:xfrm>
          <a:prstGeom prst="ellipse">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0" name="אליפסה 49">
            <a:extLst>
              <a:ext uri="{FF2B5EF4-FFF2-40B4-BE49-F238E27FC236}">
                <a16:creationId xmlns:a16="http://schemas.microsoft.com/office/drawing/2014/main" id="{B9286BDC-84AD-6877-D969-4BE40F8248D7}"/>
              </a:ext>
            </a:extLst>
          </p:cNvPr>
          <p:cNvSpPr/>
          <p:nvPr/>
        </p:nvSpPr>
        <p:spPr>
          <a:xfrm>
            <a:off x="8379808" y="2514745"/>
            <a:ext cx="133859" cy="132050"/>
          </a:xfrm>
          <a:prstGeom prst="ellipse">
            <a:avLst/>
          </a:prstGeom>
          <a:solidFill>
            <a:srgbClr val="FF5BFA"/>
          </a:solidFill>
          <a:ln>
            <a:solidFill>
              <a:srgbClr val="82007F"/>
            </a:solidFill>
          </a:ln>
        </p:spPr>
        <p:style>
          <a:lnRef idx="2">
            <a:schemeClr val="accent6">
              <a:shade val="15000"/>
            </a:schemeClr>
          </a:lnRef>
          <a:fillRef idx="1">
            <a:schemeClr val="accent6"/>
          </a:fillRef>
          <a:effectRef idx="0">
            <a:schemeClr val="accent6"/>
          </a:effectRef>
          <a:fontRef idx="minor">
            <a:schemeClr val="lt1"/>
          </a:fontRef>
        </p:style>
        <p:txBody>
          <a:bodyPr rtlCol="1" anchor="ctr"/>
          <a:lstStyle/>
          <a:p>
            <a:pPr algn="ctr"/>
            <a:endParaRPr lang="he-IL"/>
          </a:p>
        </p:txBody>
      </p:sp>
      <p:sp>
        <p:nvSpPr>
          <p:cNvPr id="51" name="אליפסה 50">
            <a:extLst>
              <a:ext uri="{FF2B5EF4-FFF2-40B4-BE49-F238E27FC236}">
                <a16:creationId xmlns:a16="http://schemas.microsoft.com/office/drawing/2014/main" id="{1BB8F221-43DD-50AD-AA09-C85577952CBA}"/>
              </a:ext>
            </a:extLst>
          </p:cNvPr>
          <p:cNvSpPr/>
          <p:nvPr/>
        </p:nvSpPr>
        <p:spPr>
          <a:xfrm>
            <a:off x="8015974" y="2703387"/>
            <a:ext cx="133859" cy="132050"/>
          </a:xfrm>
          <a:prstGeom prst="ellipse">
            <a:avLst/>
          </a:prstGeom>
          <a:solidFill>
            <a:srgbClr val="00B0F0"/>
          </a:solidFill>
          <a:ln>
            <a:solidFill>
              <a:srgbClr val="0070C0"/>
            </a:solidFill>
          </a:ln>
        </p:spPr>
        <p:style>
          <a:lnRef idx="2">
            <a:schemeClr val="accent2">
              <a:shade val="15000"/>
            </a:schemeClr>
          </a:lnRef>
          <a:fillRef idx="1">
            <a:schemeClr val="accent2"/>
          </a:fillRef>
          <a:effectRef idx="0">
            <a:schemeClr val="accent2"/>
          </a:effectRef>
          <a:fontRef idx="minor">
            <a:schemeClr val="lt1"/>
          </a:fontRef>
        </p:style>
        <p:txBody>
          <a:bodyPr rtlCol="1" anchor="ctr"/>
          <a:lstStyle/>
          <a:p>
            <a:pPr algn="ctr"/>
            <a:endParaRPr lang="he-IL"/>
          </a:p>
        </p:txBody>
      </p:sp>
      <p:sp>
        <p:nvSpPr>
          <p:cNvPr id="52" name="אליפסה 51">
            <a:extLst>
              <a:ext uri="{FF2B5EF4-FFF2-40B4-BE49-F238E27FC236}">
                <a16:creationId xmlns:a16="http://schemas.microsoft.com/office/drawing/2014/main" id="{2E73D463-4DDB-45DD-0031-FEEDE1C84B78}"/>
              </a:ext>
            </a:extLst>
          </p:cNvPr>
          <p:cNvSpPr/>
          <p:nvPr/>
        </p:nvSpPr>
        <p:spPr>
          <a:xfrm>
            <a:off x="8200611" y="2702760"/>
            <a:ext cx="133859" cy="132050"/>
          </a:xfrm>
          <a:prstGeom prst="ellipse">
            <a:avLst/>
          </a:prstGeom>
          <a:solidFill>
            <a:srgbClr val="FF5BFA"/>
          </a:solidFill>
          <a:ln>
            <a:solidFill>
              <a:srgbClr val="82007F"/>
            </a:solidFill>
          </a:ln>
        </p:spPr>
        <p:style>
          <a:lnRef idx="2">
            <a:schemeClr val="accent6">
              <a:shade val="15000"/>
            </a:schemeClr>
          </a:lnRef>
          <a:fillRef idx="1">
            <a:schemeClr val="accent6"/>
          </a:fillRef>
          <a:effectRef idx="0">
            <a:schemeClr val="accent6"/>
          </a:effectRef>
          <a:fontRef idx="minor">
            <a:schemeClr val="lt1"/>
          </a:fontRef>
        </p:style>
        <p:txBody>
          <a:bodyPr rtlCol="1" anchor="ctr"/>
          <a:lstStyle/>
          <a:p>
            <a:pPr algn="ctr"/>
            <a:endParaRPr lang="he-IL"/>
          </a:p>
        </p:txBody>
      </p:sp>
      <p:sp>
        <p:nvSpPr>
          <p:cNvPr id="53" name="אליפסה 52">
            <a:extLst>
              <a:ext uri="{FF2B5EF4-FFF2-40B4-BE49-F238E27FC236}">
                <a16:creationId xmlns:a16="http://schemas.microsoft.com/office/drawing/2014/main" id="{6314E637-08F9-A358-EF9F-B29ABD893772}"/>
              </a:ext>
            </a:extLst>
          </p:cNvPr>
          <p:cNvSpPr/>
          <p:nvPr/>
        </p:nvSpPr>
        <p:spPr>
          <a:xfrm>
            <a:off x="8379808" y="2702760"/>
            <a:ext cx="133859" cy="132050"/>
          </a:xfrm>
          <a:prstGeom prst="ellipse">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4" name="אליפסה 53">
            <a:extLst>
              <a:ext uri="{FF2B5EF4-FFF2-40B4-BE49-F238E27FC236}">
                <a16:creationId xmlns:a16="http://schemas.microsoft.com/office/drawing/2014/main" id="{6226D82A-2CE3-0576-F049-4DB1177AE85A}"/>
              </a:ext>
            </a:extLst>
          </p:cNvPr>
          <p:cNvSpPr/>
          <p:nvPr/>
        </p:nvSpPr>
        <p:spPr>
          <a:xfrm>
            <a:off x="8015974" y="2891402"/>
            <a:ext cx="133859" cy="132050"/>
          </a:xfrm>
          <a:prstGeom prst="ellipse">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5" name="אליפסה 54">
            <a:extLst>
              <a:ext uri="{FF2B5EF4-FFF2-40B4-BE49-F238E27FC236}">
                <a16:creationId xmlns:a16="http://schemas.microsoft.com/office/drawing/2014/main" id="{9A06884F-E9F6-EFFF-8576-9F022D36EF34}"/>
              </a:ext>
            </a:extLst>
          </p:cNvPr>
          <p:cNvSpPr/>
          <p:nvPr/>
        </p:nvSpPr>
        <p:spPr>
          <a:xfrm>
            <a:off x="8200611" y="2890775"/>
            <a:ext cx="133859" cy="132050"/>
          </a:xfrm>
          <a:prstGeom prst="ellipse">
            <a:avLst/>
          </a:prstGeom>
          <a:solidFill>
            <a:srgbClr val="00B0F0"/>
          </a:solidFill>
          <a:ln>
            <a:solidFill>
              <a:srgbClr val="0070C0"/>
            </a:solidFill>
          </a:ln>
        </p:spPr>
        <p:style>
          <a:lnRef idx="2">
            <a:schemeClr val="accent2">
              <a:shade val="15000"/>
            </a:schemeClr>
          </a:lnRef>
          <a:fillRef idx="1">
            <a:schemeClr val="accent2"/>
          </a:fillRef>
          <a:effectRef idx="0">
            <a:schemeClr val="accent2"/>
          </a:effectRef>
          <a:fontRef idx="minor">
            <a:schemeClr val="lt1"/>
          </a:fontRef>
        </p:style>
        <p:txBody>
          <a:bodyPr rtlCol="1" anchor="ctr"/>
          <a:lstStyle/>
          <a:p>
            <a:pPr algn="ctr"/>
            <a:endParaRPr lang="he-IL"/>
          </a:p>
        </p:txBody>
      </p:sp>
      <p:sp>
        <p:nvSpPr>
          <p:cNvPr id="56" name="אליפסה 55">
            <a:extLst>
              <a:ext uri="{FF2B5EF4-FFF2-40B4-BE49-F238E27FC236}">
                <a16:creationId xmlns:a16="http://schemas.microsoft.com/office/drawing/2014/main" id="{CFD6EBD9-A6A2-9DD2-A854-BB264792AC28}"/>
              </a:ext>
            </a:extLst>
          </p:cNvPr>
          <p:cNvSpPr/>
          <p:nvPr/>
        </p:nvSpPr>
        <p:spPr>
          <a:xfrm>
            <a:off x="8379808" y="2890775"/>
            <a:ext cx="133859" cy="132050"/>
          </a:xfrm>
          <a:prstGeom prst="ellipse">
            <a:avLst/>
          </a:prstGeom>
          <a:solidFill>
            <a:srgbClr val="FF5BFA"/>
          </a:solidFill>
          <a:ln>
            <a:solidFill>
              <a:srgbClr val="82007F"/>
            </a:solidFill>
          </a:ln>
        </p:spPr>
        <p:style>
          <a:lnRef idx="2">
            <a:schemeClr val="accent6">
              <a:shade val="15000"/>
            </a:schemeClr>
          </a:lnRef>
          <a:fillRef idx="1">
            <a:schemeClr val="accent6"/>
          </a:fillRef>
          <a:effectRef idx="0">
            <a:schemeClr val="accent6"/>
          </a:effectRef>
          <a:fontRef idx="minor">
            <a:schemeClr val="lt1"/>
          </a:fontRef>
        </p:style>
        <p:txBody>
          <a:bodyPr rtlCol="1" anchor="ctr"/>
          <a:lstStyle/>
          <a:p>
            <a:pPr algn="ctr"/>
            <a:endParaRPr lang="he-IL"/>
          </a:p>
        </p:txBody>
      </p:sp>
      <p:sp>
        <p:nvSpPr>
          <p:cNvPr id="57" name="אליפסה 56">
            <a:extLst>
              <a:ext uri="{FF2B5EF4-FFF2-40B4-BE49-F238E27FC236}">
                <a16:creationId xmlns:a16="http://schemas.microsoft.com/office/drawing/2014/main" id="{D46920AC-7DF2-DA0E-B398-F60649D6166F}"/>
              </a:ext>
            </a:extLst>
          </p:cNvPr>
          <p:cNvSpPr/>
          <p:nvPr/>
        </p:nvSpPr>
        <p:spPr>
          <a:xfrm>
            <a:off x="8015974" y="3077985"/>
            <a:ext cx="133859" cy="132050"/>
          </a:xfrm>
          <a:prstGeom prst="ellipse">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8" name="אליפסה 57">
            <a:extLst>
              <a:ext uri="{FF2B5EF4-FFF2-40B4-BE49-F238E27FC236}">
                <a16:creationId xmlns:a16="http://schemas.microsoft.com/office/drawing/2014/main" id="{C40C35E3-745C-504D-31EA-F324FC450778}"/>
              </a:ext>
            </a:extLst>
          </p:cNvPr>
          <p:cNvSpPr/>
          <p:nvPr/>
        </p:nvSpPr>
        <p:spPr>
          <a:xfrm>
            <a:off x="8200611" y="3077358"/>
            <a:ext cx="133859" cy="132050"/>
          </a:xfrm>
          <a:prstGeom prst="ellipse">
            <a:avLst/>
          </a:prstGeom>
          <a:solidFill>
            <a:srgbClr val="FF5BFA"/>
          </a:solidFill>
          <a:ln>
            <a:solidFill>
              <a:srgbClr val="82007F"/>
            </a:solidFill>
          </a:ln>
        </p:spPr>
        <p:style>
          <a:lnRef idx="2">
            <a:schemeClr val="accent6">
              <a:shade val="15000"/>
            </a:schemeClr>
          </a:lnRef>
          <a:fillRef idx="1">
            <a:schemeClr val="accent6"/>
          </a:fillRef>
          <a:effectRef idx="0">
            <a:schemeClr val="accent6"/>
          </a:effectRef>
          <a:fontRef idx="minor">
            <a:schemeClr val="lt1"/>
          </a:fontRef>
        </p:style>
        <p:txBody>
          <a:bodyPr rtlCol="1" anchor="ctr"/>
          <a:lstStyle/>
          <a:p>
            <a:pPr algn="ctr"/>
            <a:endParaRPr lang="he-IL"/>
          </a:p>
        </p:txBody>
      </p:sp>
      <p:sp>
        <p:nvSpPr>
          <p:cNvPr id="59" name="אליפסה 58">
            <a:extLst>
              <a:ext uri="{FF2B5EF4-FFF2-40B4-BE49-F238E27FC236}">
                <a16:creationId xmlns:a16="http://schemas.microsoft.com/office/drawing/2014/main" id="{52C6F68B-C249-AF7A-AA3E-A986574A0090}"/>
              </a:ext>
            </a:extLst>
          </p:cNvPr>
          <p:cNvSpPr/>
          <p:nvPr/>
        </p:nvSpPr>
        <p:spPr>
          <a:xfrm>
            <a:off x="8379808" y="3077358"/>
            <a:ext cx="133859" cy="132050"/>
          </a:xfrm>
          <a:prstGeom prst="ellipse">
            <a:avLst/>
          </a:prstGeom>
          <a:solidFill>
            <a:srgbClr val="00B0F0"/>
          </a:solidFill>
          <a:ln>
            <a:solidFill>
              <a:srgbClr val="0070C0"/>
            </a:solidFill>
          </a:ln>
        </p:spPr>
        <p:style>
          <a:lnRef idx="2">
            <a:schemeClr val="accent2">
              <a:shade val="15000"/>
            </a:schemeClr>
          </a:lnRef>
          <a:fillRef idx="1">
            <a:schemeClr val="accent2"/>
          </a:fillRef>
          <a:effectRef idx="0">
            <a:schemeClr val="accent2"/>
          </a:effectRef>
          <a:fontRef idx="minor">
            <a:schemeClr val="lt1"/>
          </a:fontRef>
        </p:style>
        <p:txBody>
          <a:bodyPr rtlCol="1" anchor="ctr"/>
          <a:lstStyle/>
          <a:p>
            <a:pPr algn="ctr"/>
            <a:endParaRPr lang="he-IL"/>
          </a:p>
        </p:txBody>
      </p:sp>
      <p:sp>
        <p:nvSpPr>
          <p:cNvPr id="60" name="אליפסה 59">
            <a:extLst>
              <a:ext uri="{FF2B5EF4-FFF2-40B4-BE49-F238E27FC236}">
                <a16:creationId xmlns:a16="http://schemas.microsoft.com/office/drawing/2014/main" id="{C07727A9-7FE6-9B29-22D0-81A7A2E8C2ED}"/>
              </a:ext>
            </a:extLst>
          </p:cNvPr>
          <p:cNvSpPr/>
          <p:nvPr/>
        </p:nvSpPr>
        <p:spPr>
          <a:xfrm>
            <a:off x="8015974" y="3263941"/>
            <a:ext cx="133859" cy="132050"/>
          </a:xfrm>
          <a:prstGeom prst="ellipse">
            <a:avLst/>
          </a:prstGeom>
          <a:solidFill>
            <a:srgbClr val="FF5BFA"/>
          </a:solidFill>
          <a:ln>
            <a:solidFill>
              <a:srgbClr val="82007F"/>
            </a:solidFill>
          </a:ln>
        </p:spPr>
        <p:style>
          <a:lnRef idx="2">
            <a:schemeClr val="accent6">
              <a:shade val="15000"/>
            </a:schemeClr>
          </a:lnRef>
          <a:fillRef idx="1">
            <a:schemeClr val="accent6"/>
          </a:fillRef>
          <a:effectRef idx="0">
            <a:schemeClr val="accent6"/>
          </a:effectRef>
          <a:fontRef idx="minor">
            <a:schemeClr val="lt1"/>
          </a:fontRef>
        </p:style>
        <p:txBody>
          <a:bodyPr rtlCol="1" anchor="ctr"/>
          <a:lstStyle/>
          <a:p>
            <a:pPr algn="ctr"/>
            <a:endParaRPr lang="he-IL"/>
          </a:p>
        </p:txBody>
      </p:sp>
      <p:sp>
        <p:nvSpPr>
          <p:cNvPr id="61" name="אליפסה 60">
            <a:extLst>
              <a:ext uri="{FF2B5EF4-FFF2-40B4-BE49-F238E27FC236}">
                <a16:creationId xmlns:a16="http://schemas.microsoft.com/office/drawing/2014/main" id="{F4886C95-2A6B-E119-0909-7D82AA76D165}"/>
              </a:ext>
            </a:extLst>
          </p:cNvPr>
          <p:cNvSpPr/>
          <p:nvPr/>
        </p:nvSpPr>
        <p:spPr>
          <a:xfrm>
            <a:off x="8200611" y="3263314"/>
            <a:ext cx="133859" cy="132050"/>
          </a:xfrm>
          <a:prstGeom prst="ellipse">
            <a:avLst/>
          </a:prstGeom>
          <a:solidFill>
            <a:srgbClr val="00B0F0"/>
          </a:solidFill>
          <a:ln>
            <a:solidFill>
              <a:srgbClr val="0070C0"/>
            </a:solidFill>
          </a:ln>
        </p:spPr>
        <p:style>
          <a:lnRef idx="2">
            <a:schemeClr val="accent2">
              <a:shade val="15000"/>
            </a:schemeClr>
          </a:lnRef>
          <a:fillRef idx="1">
            <a:schemeClr val="accent2"/>
          </a:fillRef>
          <a:effectRef idx="0">
            <a:schemeClr val="accent2"/>
          </a:effectRef>
          <a:fontRef idx="minor">
            <a:schemeClr val="lt1"/>
          </a:fontRef>
        </p:style>
        <p:txBody>
          <a:bodyPr rtlCol="1" anchor="ctr"/>
          <a:lstStyle/>
          <a:p>
            <a:pPr algn="ctr"/>
            <a:endParaRPr lang="he-IL"/>
          </a:p>
        </p:txBody>
      </p:sp>
      <p:sp>
        <p:nvSpPr>
          <p:cNvPr id="62" name="אליפסה 61">
            <a:extLst>
              <a:ext uri="{FF2B5EF4-FFF2-40B4-BE49-F238E27FC236}">
                <a16:creationId xmlns:a16="http://schemas.microsoft.com/office/drawing/2014/main" id="{EDEB49FF-8DC4-93EA-1401-4BE2804A2520}"/>
              </a:ext>
            </a:extLst>
          </p:cNvPr>
          <p:cNvSpPr/>
          <p:nvPr/>
        </p:nvSpPr>
        <p:spPr>
          <a:xfrm>
            <a:off x="8379808" y="3263314"/>
            <a:ext cx="133859" cy="132050"/>
          </a:xfrm>
          <a:prstGeom prst="ellipse">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1036" name="Picture 12" descr="‪Pie chart on paper hi-res stock photography and images - Alamy‬‏">
            <a:extLst>
              <a:ext uri="{FF2B5EF4-FFF2-40B4-BE49-F238E27FC236}">
                <a16:creationId xmlns:a16="http://schemas.microsoft.com/office/drawing/2014/main" id="{F9A7B14C-177B-7349-7913-664EC4D67152}"/>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b="30766"/>
          <a:stretch/>
        </p:blipFill>
        <p:spPr bwMode="auto">
          <a:xfrm>
            <a:off x="9838412" y="3227489"/>
            <a:ext cx="1661874" cy="1006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6935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7B22B97-8A62-2697-4D84-68D2E52812F8}"/>
              </a:ext>
            </a:extLst>
          </p:cNvPr>
          <p:cNvSpPr>
            <a:spLocks noGrp="1"/>
          </p:cNvSpPr>
          <p:nvPr>
            <p:ph type="title"/>
          </p:nvPr>
        </p:nvSpPr>
        <p:spPr>
          <a:xfrm>
            <a:off x="586909" y="298178"/>
            <a:ext cx="10972800" cy="1143000"/>
          </a:xfrm>
        </p:spPr>
        <p:txBody>
          <a:bodyPr/>
          <a:lstStyle/>
          <a:p>
            <a:r>
              <a:rPr lang="en-US" dirty="0"/>
              <a:t>Neurons Activity</a:t>
            </a:r>
            <a:endParaRPr lang="he-IL" dirty="0"/>
          </a:p>
        </p:txBody>
      </p:sp>
      <p:sp>
        <p:nvSpPr>
          <p:cNvPr id="4" name="מציין מיקום של מספר שקופית 3">
            <a:extLst>
              <a:ext uri="{FF2B5EF4-FFF2-40B4-BE49-F238E27FC236}">
                <a16:creationId xmlns:a16="http://schemas.microsoft.com/office/drawing/2014/main" id="{7860CF11-98AF-792A-1950-499FE50FE14B}"/>
              </a:ext>
            </a:extLst>
          </p:cNvPr>
          <p:cNvSpPr>
            <a:spLocks noGrp="1"/>
          </p:cNvSpPr>
          <p:nvPr>
            <p:ph type="sldNum" sz="quarter" idx="12"/>
          </p:nvPr>
        </p:nvSpPr>
        <p:spPr/>
        <p:txBody>
          <a:bodyPr/>
          <a:lstStyle/>
          <a:p>
            <a:fld id="{B01D9778-10B4-40FB-B4E4-44FA89A86639}" type="slidenum">
              <a:rPr lang="en-US" smtClean="0"/>
              <a:pPr/>
              <a:t>9</a:t>
            </a:fld>
            <a:endParaRPr lang="en-US"/>
          </a:p>
        </p:txBody>
      </p:sp>
      <mc:AlternateContent xmlns:mc="http://schemas.openxmlformats.org/markup-compatibility/2006">
        <mc:Choice xmlns:a14="http://schemas.microsoft.com/office/drawing/2010/main" Requires="a14">
          <p:sp>
            <p:nvSpPr>
              <p:cNvPr id="8" name="מציין מיקום תוכן 2">
                <a:extLst>
                  <a:ext uri="{FF2B5EF4-FFF2-40B4-BE49-F238E27FC236}">
                    <a16:creationId xmlns:a16="http://schemas.microsoft.com/office/drawing/2014/main" id="{3294E3B9-316C-974D-2001-EF73AD44F0E3}"/>
                  </a:ext>
                </a:extLst>
              </p:cNvPr>
              <p:cNvSpPr txBox="1">
                <a:spLocks/>
              </p:cNvSpPr>
              <p:nvPr/>
            </p:nvSpPr>
            <p:spPr>
              <a:xfrm>
                <a:off x="3124200" y="2227022"/>
                <a:ext cx="5441950" cy="2573578"/>
              </a:xfrm>
              <a:prstGeom prst="rect">
                <a:avLst/>
              </a:prstGeom>
            </p:spPr>
            <p:txBody>
              <a:bodyPr vert="horz" lIns="91440" tIns="45720" rIns="91440" bIns="45720" rtlCol="0">
                <a:noAutofit/>
              </a:bodyPr>
              <a:lstStyle>
                <a:lvl1pPr marL="0" indent="0" algn="r" defTabSz="914400" rtl="1"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r" defTabSz="914400" rtl="1"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r" defTabSz="914400" rtl="1"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r" defTabSz="914400" rtl="1"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r" defTabSz="914400" rtl="1"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r" defTabSz="914400" rtl="1"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r" defTabSz="914400" rtl="1"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r" defTabSz="914400" rtl="1"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r" defTabSz="914400" rtl="1"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rtl="0"/>
                <a:r>
                  <a:rPr lang="en-US" dirty="0">
                    <a:solidFill>
                      <a:schemeClr val="tx1"/>
                    </a:solidFill>
                    <a:effectLst/>
                    <a:latin typeface="+mj-lt"/>
                    <a:ea typeface="Aptos" panose="020B0004020202020204" pitchFamily="34" charset="0"/>
                  </a:rPr>
                  <a:t>neuronal activity tensor</a:t>
                </a:r>
                <a:endParaRPr lang="en-US" i="1" dirty="0">
                  <a:solidFill>
                    <a:schemeClr val="tx1"/>
                  </a:solidFill>
                  <a:effectLst/>
                  <a:latin typeface="+mj-lt"/>
                  <a:ea typeface="Aptos" panose="020B0004020202020204" pitchFamily="34" charset="0"/>
                  <a:cs typeface="David" panose="020E0502060401010101" pitchFamily="34" charset="-79"/>
                </a:endParaRPr>
              </a:p>
              <a:p>
                <a:pPr algn="ctr" rtl="0"/>
                <a:endParaRPr lang="en-US" i="1" dirty="0">
                  <a:solidFill>
                    <a:schemeClr val="tx1"/>
                  </a:solidFill>
                  <a:effectLst/>
                  <a:latin typeface="Cambria Math" panose="02040503050406030204" pitchFamily="18" charset="0"/>
                  <a:ea typeface="Aptos" panose="020B0004020202020204" pitchFamily="34" charset="0"/>
                  <a:cs typeface="David" panose="020E0502060401010101" pitchFamily="34" charset="-79"/>
                </a:endParaRPr>
              </a:p>
              <a:p>
                <a:pPr algn="ctr" rtl="0"/>
                <a14:m>
                  <m:oMathPara xmlns:m="http://schemas.openxmlformats.org/officeDocument/2006/math">
                    <m:oMathParaPr>
                      <m:jc m:val="centerGroup"/>
                    </m:oMathParaPr>
                    <m:oMath xmlns:m="http://schemas.openxmlformats.org/officeDocument/2006/math">
                      <m:r>
                        <a:rPr lang="en-US" i="1" smtClean="0">
                          <a:solidFill>
                            <a:schemeClr val="tx1"/>
                          </a:solidFill>
                          <a:effectLst/>
                          <a:latin typeface="Cambria Math" panose="02040503050406030204" pitchFamily="18" charset="0"/>
                          <a:ea typeface="Aptos" panose="020B0004020202020204" pitchFamily="34" charset="0"/>
                          <a:cs typeface="David" panose="020E0502060401010101" pitchFamily="34" charset="-79"/>
                        </a:rPr>
                        <m:t>𝑁</m:t>
                      </m:r>
                      <m:r>
                        <a:rPr lang="en-US" i="1" smtClean="0">
                          <a:solidFill>
                            <a:schemeClr val="tx1"/>
                          </a:solidFill>
                          <a:effectLst/>
                          <a:latin typeface="Cambria Math" panose="02040503050406030204" pitchFamily="18" charset="0"/>
                          <a:ea typeface="Aptos" panose="020B0004020202020204" pitchFamily="34" charset="0"/>
                          <a:cs typeface="David" panose="020E0502060401010101" pitchFamily="34" charset="-79"/>
                        </a:rPr>
                        <m:t>×</m:t>
                      </m:r>
                      <m:r>
                        <a:rPr lang="en-US" i="1" smtClean="0">
                          <a:solidFill>
                            <a:schemeClr val="tx1"/>
                          </a:solidFill>
                          <a:effectLst/>
                          <a:latin typeface="Cambria Math" panose="02040503050406030204" pitchFamily="18" charset="0"/>
                          <a:ea typeface="Aptos" panose="020B0004020202020204" pitchFamily="34" charset="0"/>
                          <a:cs typeface="David" panose="020E0502060401010101" pitchFamily="34" charset="-79"/>
                        </a:rPr>
                        <m:t>𝑆</m:t>
                      </m:r>
                      <m:r>
                        <a:rPr lang="en-US" i="1" smtClean="0">
                          <a:solidFill>
                            <a:schemeClr val="tx1"/>
                          </a:solidFill>
                          <a:effectLst/>
                          <a:latin typeface="Cambria Math" panose="02040503050406030204" pitchFamily="18" charset="0"/>
                          <a:ea typeface="Aptos" panose="020B0004020202020204" pitchFamily="34" charset="0"/>
                          <a:cs typeface="David" panose="020E0502060401010101" pitchFamily="34" charset="-79"/>
                        </a:rPr>
                        <m:t>×</m:t>
                      </m:r>
                      <m:r>
                        <a:rPr lang="en-US" i="1" smtClean="0">
                          <a:solidFill>
                            <a:schemeClr val="tx1"/>
                          </a:solidFill>
                          <a:effectLst/>
                          <a:latin typeface="Cambria Math" panose="02040503050406030204" pitchFamily="18" charset="0"/>
                          <a:ea typeface="Aptos" panose="020B0004020202020204" pitchFamily="34" charset="0"/>
                          <a:cs typeface="David" panose="020E0502060401010101" pitchFamily="34" charset="-79"/>
                        </a:rPr>
                        <m:t>𝑇</m:t>
                      </m:r>
                    </m:oMath>
                  </m:oMathPara>
                </a14:m>
                <a:endParaRPr lang="en-US" dirty="0">
                  <a:solidFill>
                    <a:schemeClr val="tx1"/>
                  </a:solidFill>
                  <a:effectLst/>
                  <a:latin typeface="David" panose="020E0502060401010101" pitchFamily="34" charset="-79"/>
                  <a:ea typeface="Aptos" panose="020B0004020202020204" pitchFamily="34" charset="0"/>
                </a:endParaRPr>
              </a:p>
              <a:p>
                <a:pPr algn="ctr" rtl="0"/>
                <a14:m>
                  <m:oMath xmlns:m="http://schemas.openxmlformats.org/officeDocument/2006/math">
                    <m:r>
                      <a:rPr lang="en-US" i="1">
                        <a:solidFill>
                          <a:schemeClr val="tx1"/>
                        </a:solidFill>
                        <a:effectLst/>
                        <a:latin typeface="Cambria Math" panose="02040503050406030204" pitchFamily="18" charset="0"/>
                        <a:ea typeface="Aptos" panose="020B0004020202020204" pitchFamily="34" charset="0"/>
                        <a:cs typeface="David" panose="020E0502060401010101" pitchFamily="34" charset="-79"/>
                      </a:rPr>
                      <m:t>𝑁</m:t>
                    </m:r>
                  </m:oMath>
                </a14:m>
                <a:r>
                  <a:rPr lang="en-US" dirty="0">
                    <a:solidFill>
                      <a:schemeClr val="tx1"/>
                    </a:solidFill>
                    <a:effectLst/>
                    <a:latin typeface="+mj-lt"/>
                    <a:ea typeface="Aptos" panose="020B0004020202020204" pitchFamily="34" charset="0"/>
                  </a:rPr>
                  <a:t>: number of neurons</a:t>
                </a:r>
              </a:p>
              <a:p>
                <a:pPr algn="ctr" rtl="0"/>
                <a14:m>
                  <m:oMath xmlns:m="http://schemas.openxmlformats.org/officeDocument/2006/math">
                    <m:r>
                      <a:rPr lang="en-US" i="1">
                        <a:solidFill>
                          <a:schemeClr val="tx1"/>
                        </a:solidFill>
                        <a:effectLst/>
                        <a:latin typeface="Cambria Math" panose="02040503050406030204" pitchFamily="18" charset="0"/>
                        <a:ea typeface="Aptos" panose="020B0004020202020204" pitchFamily="34" charset="0"/>
                        <a:cs typeface="David" panose="020E0502060401010101" pitchFamily="34" charset="-79"/>
                      </a:rPr>
                      <m:t>𝑆</m:t>
                    </m:r>
                    <m:r>
                      <a:rPr lang="en-US" b="0" i="0" smtClean="0">
                        <a:solidFill>
                          <a:schemeClr val="tx1"/>
                        </a:solidFill>
                        <a:effectLst/>
                        <a:latin typeface="Cambria Math" panose="02040503050406030204" pitchFamily="18" charset="0"/>
                        <a:ea typeface="Aptos" panose="020B0004020202020204" pitchFamily="34" charset="0"/>
                        <a:cs typeface="David" panose="020E0502060401010101" pitchFamily="34" charset="-79"/>
                      </a:rPr>
                      <m:t>: </m:t>
                    </m:r>
                  </m:oMath>
                </a14:m>
                <a:r>
                  <a:rPr lang="en-US" dirty="0">
                    <a:solidFill>
                      <a:schemeClr val="tx1"/>
                    </a:solidFill>
                    <a:effectLst/>
                    <a:latin typeface="+mj-lt"/>
                    <a:ea typeface="Aptos" panose="020B0004020202020204" pitchFamily="34" charset="0"/>
                  </a:rPr>
                  <a:t>number of time samples in a trial </a:t>
                </a:r>
              </a:p>
              <a:p>
                <a:pPr algn="ctr" rtl="0"/>
                <a14:m>
                  <m:oMath xmlns:m="http://schemas.openxmlformats.org/officeDocument/2006/math">
                    <m:r>
                      <a:rPr lang="en-US" i="1">
                        <a:solidFill>
                          <a:schemeClr val="tx1"/>
                        </a:solidFill>
                        <a:effectLst/>
                        <a:latin typeface="Cambria Math" panose="02040503050406030204" pitchFamily="18" charset="0"/>
                        <a:ea typeface="Aptos" panose="020B0004020202020204" pitchFamily="34" charset="0"/>
                        <a:cs typeface="David" panose="020E0502060401010101" pitchFamily="34" charset="-79"/>
                      </a:rPr>
                      <m:t>𝑇</m:t>
                    </m:r>
                  </m:oMath>
                </a14:m>
                <a:r>
                  <a:rPr lang="en-US" dirty="0">
                    <a:solidFill>
                      <a:schemeClr val="tx1"/>
                    </a:solidFill>
                    <a:effectLst/>
                    <a:latin typeface="+mj-lt"/>
                    <a:ea typeface="Aptos" panose="020B0004020202020204" pitchFamily="34" charset="0"/>
                  </a:rPr>
                  <a:t>: is the number of trials</a:t>
                </a:r>
                <a:endParaRPr lang="en-US" dirty="0">
                  <a:solidFill>
                    <a:schemeClr val="tx1"/>
                  </a:solidFill>
                  <a:latin typeface="+mj-lt"/>
                </a:endParaRPr>
              </a:p>
            </p:txBody>
          </p:sp>
        </mc:Choice>
        <mc:Fallback>
          <p:sp>
            <p:nvSpPr>
              <p:cNvPr id="8" name="מציין מיקום תוכן 2">
                <a:extLst>
                  <a:ext uri="{FF2B5EF4-FFF2-40B4-BE49-F238E27FC236}">
                    <a16:creationId xmlns:a16="http://schemas.microsoft.com/office/drawing/2014/main" id="{3294E3B9-316C-974D-2001-EF73AD44F0E3}"/>
                  </a:ext>
                </a:extLst>
              </p:cNvPr>
              <p:cNvSpPr txBox="1">
                <a:spLocks noRot="1" noChangeAspect="1" noMove="1" noResize="1" noEditPoints="1" noAdjustHandles="1" noChangeArrowheads="1" noChangeShapeType="1" noTextEdit="1"/>
              </p:cNvSpPr>
              <p:nvPr/>
            </p:nvSpPr>
            <p:spPr>
              <a:xfrm>
                <a:off x="3124200" y="2227022"/>
                <a:ext cx="5441950" cy="2573578"/>
              </a:xfrm>
              <a:prstGeom prst="rect">
                <a:avLst/>
              </a:prstGeom>
              <a:blipFill>
                <a:blip r:embed="rId3"/>
                <a:stretch>
                  <a:fillRect t="-3310" b="-5201"/>
                </a:stretch>
              </a:blipFill>
            </p:spPr>
            <p:txBody>
              <a:bodyPr/>
              <a:lstStyle/>
              <a:p>
                <a:r>
                  <a:rPr lang="he-IL">
                    <a:noFill/>
                  </a:rPr>
                  <a:t> </a:t>
                </a:r>
              </a:p>
            </p:txBody>
          </p:sp>
        </mc:Fallback>
      </mc:AlternateContent>
      <p:sp>
        <p:nvSpPr>
          <p:cNvPr id="9" name="Rectangle: Rounded Corners 9">
            <a:extLst>
              <a:ext uri="{FF2B5EF4-FFF2-40B4-BE49-F238E27FC236}">
                <a16:creationId xmlns:a16="http://schemas.microsoft.com/office/drawing/2014/main" id="{FE1774EA-5BB4-B3E9-C505-6FAFFD85CE7E}"/>
              </a:ext>
            </a:extLst>
          </p:cNvPr>
          <p:cNvSpPr/>
          <p:nvPr/>
        </p:nvSpPr>
        <p:spPr>
          <a:xfrm>
            <a:off x="9834997" y="178659"/>
            <a:ext cx="1998940" cy="1332277"/>
          </a:xfrm>
          <a:prstGeom prst="round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 name="TextBox 11">
            <a:extLst>
              <a:ext uri="{FF2B5EF4-FFF2-40B4-BE49-F238E27FC236}">
                <a16:creationId xmlns:a16="http://schemas.microsoft.com/office/drawing/2014/main" id="{2C65D173-9332-53F8-3FDF-34FF5A784369}"/>
              </a:ext>
            </a:extLst>
          </p:cNvPr>
          <p:cNvSpPr txBox="1"/>
          <p:nvPr/>
        </p:nvSpPr>
        <p:spPr>
          <a:xfrm>
            <a:off x="10064836" y="181037"/>
            <a:ext cx="1602895" cy="338554"/>
          </a:xfrm>
          <a:prstGeom prst="rect">
            <a:avLst/>
          </a:prstGeom>
          <a:noFill/>
        </p:spPr>
        <p:txBody>
          <a:bodyPr wrap="square" rtlCol="1">
            <a:spAutoFit/>
          </a:bodyPr>
          <a:lstStyle/>
          <a:p>
            <a:r>
              <a:rPr lang="en-US" sz="1600" b="1" dirty="0"/>
              <a:t>Neurons Activity</a:t>
            </a:r>
            <a:endParaRPr lang="he-IL" sz="1600" dirty="0"/>
          </a:p>
        </p:txBody>
      </p:sp>
      <p:pic>
        <p:nvPicPr>
          <p:cNvPr id="11" name="Picture 22">
            <a:extLst>
              <a:ext uri="{FF2B5EF4-FFF2-40B4-BE49-F238E27FC236}">
                <a16:creationId xmlns:a16="http://schemas.microsoft.com/office/drawing/2014/main" id="{BB2914A1-AE08-2ED4-DA91-5B7A6A5C7E21}"/>
              </a:ext>
            </a:extLst>
          </p:cNvPr>
          <p:cNvPicPr>
            <a:picLocks noChangeAspect="1"/>
          </p:cNvPicPr>
          <p:nvPr/>
        </p:nvPicPr>
        <p:blipFill>
          <a:blip r:embed="rId4"/>
          <a:stretch>
            <a:fillRect/>
          </a:stretch>
        </p:blipFill>
        <p:spPr>
          <a:xfrm>
            <a:off x="10117106" y="449006"/>
            <a:ext cx="1434721" cy="956480"/>
          </a:xfrm>
          <a:prstGeom prst="rect">
            <a:avLst/>
          </a:prstGeom>
          <a:effectLst/>
        </p:spPr>
      </p:pic>
      <p:pic>
        <p:nvPicPr>
          <p:cNvPr id="12" name="תמונה 11">
            <a:extLst>
              <a:ext uri="{FF2B5EF4-FFF2-40B4-BE49-F238E27FC236}">
                <a16:creationId xmlns:a16="http://schemas.microsoft.com/office/drawing/2014/main" id="{B689FB08-9EBF-5A13-2131-29ED9B860D5F}"/>
              </a:ext>
            </a:extLst>
          </p:cNvPr>
          <p:cNvPicPr>
            <a:picLocks noChangeAspect="1"/>
          </p:cNvPicPr>
          <p:nvPr/>
        </p:nvPicPr>
        <p:blipFill>
          <a:blip r:embed="rId5" cstate="print">
            <a:extLst>
              <a:ext uri="{28A0092B-C50C-407E-A947-70E740481C1C}">
                <a14:useLocalDpi xmlns:a14="http://schemas.microsoft.com/office/drawing/2010/main" val="0"/>
              </a:ext>
            </a:extLst>
          </a:blip>
          <a:srcRect t="23796" r="67846"/>
          <a:stretch/>
        </p:blipFill>
        <p:spPr bwMode="auto">
          <a:xfrm>
            <a:off x="8891108" y="2979105"/>
            <a:ext cx="2015674" cy="1502966"/>
          </a:xfrm>
          <a:prstGeom prst="rect">
            <a:avLst/>
          </a:prstGeom>
          <a:noFill/>
        </p:spPr>
      </p:pic>
      <p:pic>
        <p:nvPicPr>
          <p:cNvPr id="13" name="תמונה 12">
            <a:extLst>
              <a:ext uri="{FF2B5EF4-FFF2-40B4-BE49-F238E27FC236}">
                <a16:creationId xmlns:a16="http://schemas.microsoft.com/office/drawing/2014/main" id="{388E42A8-1EB9-742A-E17C-0B77A5C10335}"/>
              </a:ext>
            </a:extLst>
          </p:cNvPr>
          <p:cNvPicPr>
            <a:picLocks noChangeAspect="1"/>
          </p:cNvPicPr>
          <p:nvPr/>
        </p:nvPicPr>
        <p:blipFill>
          <a:blip r:embed="rId5" cstate="print">
            <a:extLst>
              <a:ext uri="{28A0092B-C50C-407E-A947-70E740481C1C}">
                <a14:useLocalDpi xmlns:a14="http://schemas.microsoft.com/office/drawing/2010/main" val="0"/>
              </a:ext>
            </a:extLst>
          </a:blip>
          <a:srcRect l="5154" t="297" r="75945" b="76694"/>
          <a:stretch/>
        </p:blipFill>
        <p:spPr bwMode="auto">
          <a:xfrm>
            <a:off x="9189048" y="2335990"/>
            <a:ext cx="1419795" cy="543752"/>
          </a:xfrm>
          <a:prstGeom prst="rect">
            <a:avLst/>
          </a:prstGeom>
          <a:noFill/>
        </p:spPr>
      </p:pic>
    </p:spTree>
    <p:extLst>
      <p:ext uri="{BB962C8B-B14F-4D97-AF65-F5344CB8AC3E}">
        <p14:creationId xmlns:p14="http://schemas.microsoft.com/office/powerpoint/2010/main" val="4097107375"/>
      </p:ext>
    </p:extLst>
  </p:cSld>
  <p:clrMapOvr>
    <a:masterClrMapping/>
  </p:clrMapOvr>
</p:sld>
</file>

<file path=ppt/theme/theme1.xml><?xml version="1.0" encoding="utf-8"?>
<a:theme xmlns:a="http://schemas.openxmlformats.org/drawingml/2006/main" name="Office Theme">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54391</TotalTime>
  <Words>3157</Words>
  <Application>Microsoft Office PowerPoint</Application>
  <PresentationFormat>מסך רחב</PresentationFormat>
  <Paragraphs>439</Paragraphs>
  <Slides>30</Slides>
  <Notes>24</Notes>
  <HiddenSlides>8</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30</vt:i4>
      </vt:variant>
    </vt:vector>
  </HeadingPairs>
  <TitlesOfParts>
    <vt:vector size="37" baseType="lpstr">
      <vt:lpstr>Arial</vt:lpstr>
      <vt:lpstr>Calibri</vt:lpstr>
      <vt:lpstr>Cambria Math</vt:lpstr>
      <vt:lpstr>David</vt:lpstr>
      <vt:lpstr>Segoe UI</vt:lpstr>
      <vt:lpstr>Symbol</vt:lpstr>
      <vt:lpstr>Office Theme</vt:lpstr>
      <vt:lpstr>Final Presentation  Sparse representations of sensory signals in neuronal networks</vt:lpstr>
      <vt:lpstr>Outline</vt:lpstr>
      <vt:lpstr>Context</vt:lpstr>
      <vt:lpstr>Background</vt:lpstr>
      <vt:lpstr>Project Goal</vt:lpstr>
      <vt:lpstr>Experimental Apparatus</vt:lpstr>
      <vt:lpstr>Literature Survey</vt:lpstr>
      <vt:lpstr>Analysis Pipeline</vt:lpstr>
      <vt:lpstr>Neurons Activity</vt:lpstr>
      <vt:lpstr>SPCA</vt:lpstr>
      <vt:lpstr>מצגת של PowerPoint‏</vt:lpstr>
      <vt:lpstr>Stop parameter</vt:lpstr>
      <vt:lpstr>Logistic Regression</vt:lpstr>
      <vt:lpstr>Permutation testing</vt:lpstr>
      <vt:lpstr>Degree Centrality</vt:lpstr>
      <vt:lpstr>Results Binary outcome representation</vt:lpstr>
      <vt:lpstr>Results Encoding of value</vt:lpstr>
      <vt:lpstr>Results Exposure to flavors induces a shift in binary outcome signaling</vt:lpstr>
      <vt:lpstr>Results Degree Centrality</vt:lpstr>
      <vt:lpstr>Results Spearman Correlation rank</vt:lpstr>
      <vt:lpstr>Conclusion</vt:lpstr>
      <vt:lpstr>Future Work</vt:lpstr>
      <vt:lpstr>Thank You!</vt:lpstr>
      <vt:lpstr>References</vt:lpstr>
      <vt:lpstr>Assumptions</vt:lpstr>
      <vt:lpstr>Giving Your Talk</vt:lpstr>
      <vt:lpstr>Giving Your Talk - Technicalities</vt:lpstr>
      <vt:lpstr>Presenting Information</vt:lpstr>
      <vt:lpstr>Presenting Information</vt:lpstr>
      <vt:lpstr>Formatting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SIPL Presentation Template</dc:title>
  <dc:creator>yair@ee.technion.ac.il</dc:creator>
  <cp:lastModifiedBy>Noa Elnhorn</cp:lastModifiedBy>
  <cp:revision>719</cp:revision>
  <cp:lastPrinted>2014-09-21T12:04:19Z</cp:lastPrinted>
  <dcterms:created xsi:type="dcterms:W3CDTF">2012-05-28T18:42:10Z</dcterms:created>
  <dcterms:modified xsi:type="dcterms:W3CDTF">2024-10-28T19:53:14Z</dcterms:modified>
</cp:coreProperties>
</file>