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58"/>
  </p:sldMasterIdLst>
  <p:notesMasterIdLst>
    <p:notesMasterId r:id="rId69"/>
  </p:notesMasterIdLst>
  <p:handoutMasterIdLst>
    <p:handoutMasterId r:id="rId70"/>
  </p:handoutMasterIdLst>
  <p:sldIdLst>
    <p:sldId id="264" r:id="rId59"/>
    <p:sldId id="256" r:id="rId60"/>
    <p:sldId id="257" r:id="rId61"/>
    <p:sldId id="259" r:id="rId62"/>
    <p:sldId id="263" r:id="rId63"/>
    <p:sldId id="260" r:id="rId64"/>
    <p:sldId id="262" r:id="rId65"/>
    <p:sldId id="261" r:id="rId66"/>
    <p:sldId id="258" r:id="rId67"/>
    <p:sldId id="265" r:id="rId6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97" autoAdjust="0"/>
    <p:restoredTop sz="96400" autoAdjust="0"/>
  </p:normalViewPr>
  <p:slideViewPr>
    <p:cSldViewPr snapToGrid="0">
      <p:cViewPr varScale="1">
        <p:scale>
          <a:sx n="51" d="100"/>
          <a:sy n="51" d="100"/>
        </p:scale>
        <p:origin x="2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5.xml"/><Relationship Id="rId68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slide" Target="slides/slide8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6.xml"/><Relationship Id="rId69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67" Type="http://schemas.openxmlformats.org/officeDocument/2006/relationships/slide" Target="slides/slide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slide" Target="slides/slide7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E87316B-FED9-49E6-BC57-71863EE4CD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24494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בס"ד</a:t>
            </a:r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749814-B47C-4544-895B-CB2EE9B86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986711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9CB8-7C7D-40F4-ADB3-7DD96A1B91D4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52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AAE-6092-4739-A70B-5981C86041D5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35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CAE1-405E-4ED1-9498-61878F3AE016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85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92-4276-47D1-9F00-1C57864D2124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2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91C7-4169-4A00-B7DE-C20F8F2430EB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15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36F4-7081-4E43-B311-7D24AEC7A1DA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54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1B53-70A1-4675-8CB0-C480CC24C44B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29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9884-6523-4BF6-B303-987FDB8D30D2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4133-7531-49AA-A05E-EA8F203D2F23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9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5207-A29A-4BC7-8201-A6BBC2F3C813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62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2B41-F3E7-4F1F-B8D4-E181EB3F6380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ןוןוןו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9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C7D9-FDCB-4357-B3BC-723455019ED0}" type="datetime8">
              <a:rPr lang="he-IL" smtClean="0"/>
              <a:t>09 ספטמבר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ןוןוןו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488E-A20F-42B4-AEC0-BE090BE4C9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.xml"/><Relationship Id="rId18" Type="http://schemas.openxmlformats.org/officeDocument/2006/relationships/customXml" Target="../../customXml/item43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6.xml"/><Relationship Id="rId21" Type="http://schemas.openxmlformats.org/officeDocument/2006/relationships/customXml" Target="../../customXml/item40.xml"/><Relationship Id="rId34" Type="http://schemas.openxmlformats.org/officeDocument/2006/relationships/image" Target="../media/image12.png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37.xml"/><Relationship Id="rId17" Type="http://schemas.openxmlformats.org/officeDocument/2006/relationships/customXml" Target="../../customXml/item24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45.xml"/><Relationship Id="rId20" Type="http://schemas.openxmlformats.org/officeDocument/2006/relationships/customXml" Target="../../customXml/item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11.xml"/><Relationship Id="rId24" Type="http://schemas.openxmlformats.org/officeDocument/2006/relationships/slideLayout" Target="../slideLayouts/slideLayout2.xml"/><Relationship Id="rId32" Type="http://schemas.openxmlformats.org/officeDocument/2006/relationships/image" Target="../media/image10.png"/><Relationship Id="rId5" Type="http://schemas.openxmlformats.org/officeDocument/2006/relationships/customXml" Target="../../customXml/item44.xml"/><Relationship Id="rId15" Type="http://schemas.openxmlformats.org/officeDocument/2006/relationships/customXml" Target="../../customXml/item27.xml"/><Relationship Id="rId23" Type="http://schemas.openxmlformats.org/officeDocument/2006/relationships/customXml" Target="../../customXml/item56.xml"/><Relationship Id="rId28" Type="http://schemas.openxmlformats.org/officeDocument/2006/relationships/image" Target="../media/image6.png"/><Relationship Id="rId10" Type="http://schemas.openxmlformats.org/officeDocument/2006/relationships/customXml" Target="../../customXml/item52.xml"/><Relationship Id="rId19" Type="http://schemas.openxmlformats.org/officeDocument/2006/relationships/customXml" Target="../../customXml/item20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4.xml"/><Relationship Id="rId22" Type="http://schemas.openxmlformats.org/officeDocument/2006/relationships/customXml" Target="../../customXml/item29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8" Type="http://schemas.openxmlformats.org/officeDocument/2006/relationships/customXml" Target="../../customXml/item4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3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22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2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5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../customXml/item41.xml"/><Relationship Id="rId7" Type="http://schemas.openxmlformats.org/officeDocument/2006/relationships/image" Target="../media/image5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26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34.xml"/><Relationship Id="rId21" Type="http://schemas.openxmlformats.org/officeDocument/2006/relationships/image" Target="../media/image15.png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28.xml"/><Relationship Id="rId2" Type="http://schemas.openxmlformats.org/officeDocument/2006/relationships/customXml" Target="../../customXml/item46.xml"/><Relationship Id="rId16" Type="http://schemas.openxmlformats.org/officeDocument/2006/relationships/customXml" Target="../../customXml/item36.xml"/><Relationship Id="rId20" Type="http://schemas.openxmlformats.org/officeDocument/2006/relationships/image" Target="../media/image14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49.xml"/><Relationship Id="rId24" Type="http://schemas.openxmlformats.org/officeDocument/2006/relationships/image" Target="../media/image18.png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57.xml"/><Relationship Id="rId23" Type="http://schemas.openxmlformats.org/officeDocument/2006/relationships/image" Target="../media/image17.png"/><Relationship Id="rId10" Type="http://schemas.openxmlformats.org/officeDocument/2006/relationships/customXml" Target="../../customXml/item1.xml"/><Relationship Id="rId19" Type="http://schemas.openxmlformats.org/officeDocument/2006/relationships/image" Target="../media/image13.png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53.xml"/><Relationship Id="rId14" Type="http://schemas.openxmlformats.org/officeDocument/2006/relationships/customXml" Target="../../customXml/item35.xml"/><Relationship Id="rId2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em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336291"/>
            <a:ext cx="6751320" cy="761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158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7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תאריך: ___________</a:t>
            </a:r>
            <a:endParaRPr kumimoji="0" lang="en-US" altLang="he-IL" sz="1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he-IL" altLang="he-IL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lang="he-IL" altLang="he-IL" sz="1200" b="1" u="sng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he-IL" altLang="he-IL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r>
              <a:rPr kumimoji="0" lang="he-IL" altLang="he-IL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הצעה לפרויקט גמר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lang="he-IL" altLang="he-IL" sz="1200" b="1" u="sng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algn="r" defTabSz="914400" rtl="1"/>
            <a:r>
              <a:rPr lang="he-IL" sz="1400" dirty="0"/>
              <a:t>   יש להדפיס את כל הנתונים הנדרשים</a:t>
            </a:r>
            <a:endParaRPr lang="en-US" sz="1400" dirty="0"/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en-US" altLang="he-IL" sz="1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17488" algn="l"/>
              </a:tabLst>
            </a:pPr>
            <a:r>
              <a:rPr kumimoji="0" lang="he-IL" altLang="he-IL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  פרטי הסטודנט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217488" algn="l"/>
              </a:tabLst>
            </a:pPr>
            <a:endParaRPr kumimoji="0" lang="he-IL" altLang="he-IL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217488" algn="l"/>
              </a:tabLst>
            </a:pPr>
            <a:endParaRPr lang="he-IL" altLang="he-IL" b="1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>
                <a:tab pos="217488" algn="l"/>
              </a:tabLst>
            </a:pPr>
            <a:endParaRPr kumimoji="0" lang="he-IL" altLang="he-IL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17488" algn="l"/>
              </a:tabLst>
            </a:pPr>
            <a:endParaRPr kumimoji="0" lang="en-US" altLang="he-IL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שם המכללה 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מרכז בית יעקב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 סמל המכללה: ______________</a:t>
            </a:r>
            <a:endParaRPr kumimoji="0" lang="en-US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מסלול ההכשרה: 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הנדסאים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מוסמכים.</a:t>
            </a:r>
            <a:endParaRPr kumimoji="0" lang="en-US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מגמת לימוד: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מחשבים – הנדסת תוכנה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מקום ביצוע הפרויקט: ________________________</a:t>
            </a:r>
            <a:endParaRPr kumimoji="0" lang="en-US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488" algn="l"/>
              </a:tabLst>
            </a:pPr>
            <a:endParaRPr kumimoji="0" lang="he-IL" altLang="he-IL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17488" algn="l"/>
              </a:tabLst>
            </a:pPr>
            <a:r>
              <a:rPr kumimoji="0" lang="he-IL" altLang="he-IL" sz="1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   פרטי המנחה האישי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488" algn="l"/>
              </a:tabLst>
            </a:pPr>
            <a:endParaRPr lang="he-IL" altLang="he-IL" sz="1200" b="1" u="sng" dirty="0">
              <a:latin typeface="Calibri Light" panose="020F03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488" algn="l"/>
              </a:tabLst>
            </a:pPr>
            <a:endParaRPr kumimoji="0" lang="he-IL" altLang="he-IL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488" algn="l"/>
              </a:tabLst>
            </a:pPr>
            <a:endParaRPr lang="he-IL" altLang="he-IL" sz="1200" b="1" u="sng" dirty="0">
              <a:latin typeface="Calibri Light" panose="020F03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488" algn="l"/>
              </a:tabLst>
            </a:pPr>
            <a:endParaRPr kumimoji="0" lang="he-IL" altLang="he-IL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  <a:p>
            <a:pPr algn="r" defTabSz="914400" rtl="1"/>
            <a:r>
              <a:rPr lang="he-IL" altLang="he-IL" sz="1200" dirty="0">
                <a:latin typeface="Calibri Light" panose="020F0302020204030204" pitchFamily="34" charset="0"/>
                <a:ea typeface="Calibri" panose="020F0502020204030204" pitchFamily="34" charset="0"/>
              </a:rPr>
              <a:t>    </a:t>
            </a:r>
          </a:p>
          <a:p>
            <a:pPr algn="r" defTabSz="914400" rtl="1"/>
            <a:r>
              <a:rPr lang="he-IL" altLang="he-IL" sz="1200" dirty="0">
                <a:latin typeface="Calibri Light" panose="020F0302020204030204" pitchFamily="34" charset="0"/>
                <a:ea typeface="Calibri" panose="020F0502020204030204" pitchFamily="34" charset="0"/>
              </a:rPr>
              <a:t>      עבור מנחה אישי חדש  יש לצרף קורות חיים, ניסיון מקצועי  ותעודות השכלה לאישור </a:t>
            </a:r>
            <a:r>
              <a:rPr lang="he-IL" altLang="he-IL" sz="1200" dirty="0" err="1">
                <a:latin typeface="Calibri Light" panose="020F0302020204030204" pitchFamily="34" charset="0"/>
                <a:ea typeface="Calibri" panose="020F0502020204030204" pitchFamily="34" charset="0"/>
              </a:rPr>
              <a:t>מה"ט</a:t>
            </a:r>
            <a:r>
              <a:rPr lang="he-IL" altLang="he-IL" sz="1200" dirty="0">
                <a:latin typeface="Calibri Light" panose="020F0302020204030204" pitchFamily="34" charset="0"/>
                <a:ea typeface="Calibri" panose="020F0502020204030204" pitchFamily="34" charset="0"/>
              </a:rPr>
              <a:t>.</a:t>
            </a:r>
            <a:endParaRPr lang="en-US" altLang="he-IL" sz="1200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488" algn="l"/>
              </a:tabLst>
            </a:pPr>
            <a:endParaRPr lang="he-IL" altLang="he-IL" sz="1200" b="1" u="sng" dirty="0">
              <a:latin typeface="Calibri Light" panose="020F03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17488" algn="l"/>
              </a:tabLst>
            </a:pP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lang="he-IL" altLang="he-IL" sz="1400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lang="he-IL" altLang="he-IL" sz="1400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lang="he-IL" altLang="he-IL" sz="1400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lang="he-IL" altLang="he-IL" sz="1400" dirty="0"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488" algn="l"/>
              </a:tabLst>
            </a:pPr>
            <a:endParaRPr lang="he-IL" altLang="he-IL" sz="1400" dirty="0">
              <a:latin typeface="Calibri Light" panose="020F03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79223"/>
              </p:ext>
            </p:extLst>
          </p:nvPr>
        </p:nvGraphicFramePr>
        <p:xfrm>
          <a:off x="965694" y="3242673"/>
          <a:ext cx="5526047" cy="85769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11196">
                  <a:extLst>
                    <a:ext uri="{9D8B030D-6E8A-4147-A177-3AD203B41FA5}">
                      <a16:colId xmlns:a16="http://schemas.microsoft.com/office/drawing/2014/main" val="389819528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19272392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06112268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657777832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91185315"/>
                    </a:ext>
                  </a:extLst>
                </a:gridCol>
              </a:tblGrid>
              <a:tr h="309057"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dirty="0">
                          <a:effectLst/>
                        </a:rPr>
                        <a:t>שם הסטודנט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dirty="0">
                          <a:effectLst/>
                        </a:rPr>
                        <a:t>ת.ז. 9 ספרות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b="1" dirty="0">
                          <a:effectLst/>
                        </a:rPr>
                        <a:t>כתובת</a:t>
                      </a:r>
                      <a:endParaRPr lang="he-I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dirty="0">
                          <a:effectLst/>
                        </a:rPr>
                        <a:t>טלפון נייד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1" dirty="0">
                          <a:effectLst/>
                        </a:rPr>
                        <a:t>תאריך </a:t>
                      </a:r>
                      <a:r>
                        <a:rPr lang="he-IL" sz="1200" b="1" dirty="0" err="1">
                          <a:effectLst/>
                        </a:rPr>
                        <a:t>ס.הלימודים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58760"/>
                  </a:ext>
                </a:extLst>
              </a:tr>
              <a:tr h="256687"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>
                          <a:effectLst/>
                        </a:rPr>
                        <a:t>נועה רדליך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effectLst/>
                        </a:rPr>
                        <a:t>314906090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effectLst/>
                        </a:rPr>
                        <a:t>עוזיאל 106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effectLst/>
                        </a:rPr>
                        <a:t>0527669394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66911"/>
                  </a:ext>
                </a:extLst>
              </a:tr>
              <a:tr h="256687"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effectLst/>
                        </a:rPr>
                        <a:t>שירה רייזמן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effectLst/>
                        </a:rPr>
                        <a:t>206500522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effectLst/>
                        </a:rPr>
                        <a:t>זרח ברנט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effectLst/>
                        </a:rPr>
                        <a:t>0583246977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70173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39743"/>
              </p:ext>
            </p:extLst>
          </p:nvPr>
        </p:nvGraphicFramePr>
        <p:xfrm>
          <a:off x="1223781" y="5636320"/>
          <a:ext cx="5267960" cy="639953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3437298026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835223577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401004758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317782513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38930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שם המנחה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כתובת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טלפון נייד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תואר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מקום עבודה/תפקיד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682458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013410"/>
                  </a:ext>
                </a:extLst>
              </a:tr>
            </a:tbl>
          </a:graphicData>
        </a:graphic>
      </p:graphicFrame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136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68642" y="7403701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___________</a:t>
            </a:r>
          </a:p>
          <a:p>
            <a:pPr algn="ctr"/>
            <a:r>
              <a:rPr lang="he-IL" dirty="0"/>
              <a:t>חתימת הסטודנט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7761" y="7403702"/>
            <a:ext cx="1828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___________</a:t>
            </a:r>
          </a:p>
          <a:p>
            <a:pPr algn="ctr"/>
            <a:r>
              <a:rPr lang="he-IL" dirty="0"/>
              <a:t>חתימת הסטודנט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52538" y="8250088"/>
            <a:ext cx="26642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___________</a:t>
            </a:r>
          </a:p>
          <a:p>
            <a:pPr algn="ctr"/>
            <a:r>
              <a:rPr lang="he-IL" dirty="0"/>
              <a:t>חתימת המנחה האישי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461" y="8250088"/>
            <a:ext cx="36455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________________</a:t>
            </a:r>
          </a:p>
          <a:p>
            <a:pPr algn="ctr"/>
            <a:r>
              <a:rPr lang="he-IL" dirty="0"/>
              <a:t>חתימת הגורם המקצועי מטעם </a:t>
            </a:r>
            <a:r>
              <a:rPr lang="he-IL" dirty="0" err="1"/>
              <a:t>מה"ט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705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0358" y="699658"/>
            <a:ext cx="355538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dirty="0"/>
              <a:t>הזדהות</a:t>
            </a:r>
          </a:p>
          <a:p>
            <a:pPr algn="ctr"/>
            <a:endParaRPr lang="he-IL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90358" y="2095003"/>
            <a:ext cx="355538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dirty="0"/>
              <a:t>פרטי ההזמנה</a:t>
            </a:r>
          </a:p>
          <a:p>
            <a:pPr algn="ctr"/>
            <a:r>
              <a:rPr lang="he-IL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0358" y="3490348"/>
            <a:ext cx="355538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dirty="0"/>
              <a:t>טעינת אנשי קשר</a:t>
            </a:r>
          </a:p>
          <a:p>
            <a:pPr algn="ctr"/>
            <a:r>
              <a:rPr lang="he-IL" sz="3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0358" y="4885693"/>
            <a:ext cx="355538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dirty="0"/>
              <a:t>אישור התאמת אנשי קשר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0359" y="6281038"/>
            <a:ext cx="355538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dirty="0"/>
              <a:t>סיום הזמנה</a:t>
            </a:r>
          </a:p>
          <a:p>
            <a:pPr algn="ctr"/>
            <a:r>
              <a:rPr lang="he-IL" sz="3200" dirty="0"/>
              <a:t> </a:t>
            </a:r>
          </a:p>
        </p:txBody>
      </p:sp>
      <p:cxnSp>
        <p:nvCxnSpPr>
          <p:cNvPr id="11" name="מחבר חץ ישר 10"/>
          <p:cNvCxnSpPr/>
          <p:nvPr/>
        </p:nvCxnSpPr>
        <p:spPr>
          <a:xfrm flipH="1">
            <a:off x="3445192" y="1392083"/>
            <a:ext cx="6668" cy="79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87982" y="730694"/>
            <a:ext cx="6770018" cy="8597383"/>
            <a:chOff x="39857" y="1296178"/>
            <a:chExt cx="6770018" cy="8597383"/>
          </a:xfrm>
        </p:grpSpPr>
        <p:grpSp>
          <p:nvGrpSpPr>
            <p:cNvPr id="3" name="קבוצה 2"/>
            <p:cNvGrpSpPr/>
            <p:nvPr/>
          </p:nvGrpSpPr>
          <p:grpSpPr>
            <a:xfrm>
              <a:off x="39857" y="1296178"/>
              <a:ext cx="6770018" cy="8597383"/>
              <a:chOff x="-98135" y="609850"/>
              <a:chExt cx="6770018" cy="8597383"/>
            </a:xfrm>
          </p:grpSpPr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-98135" y="609850"/>
                <a:ext cx="6770018" cy="8597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18169" tIns="59084" rIns="280972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174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1.שם פרויקט הגמר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r>
                  <a:rPr lang="en-US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DOTS</a:t>
                </a: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2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</a:rPr>
                  <a:t>2.רקע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600" b="1" dirty="0">
                    <a:latin typeface="David" panose="020E0502060401010101" pitchFamily="34" charset="-79"/>
                  </a:rPr>
                  <a:t>       2.1. תיאור ורקע כללי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</a:rPr>
                  <a:t>        האתר מיועד לציבור החרדי, והוא בא ליעל לציבור את שליחת ההזמנות לאירועים.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</a:rPr>
                  <a:t>        האתר מאגד בתוכו את ניהול את עיצוב ההזמנה ואופן שליחתה במייל.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</a:rPr>
                  <a:t>        הלקוח נדרש רק לבחור את ההזמנה הרצויה ולהטעין את קובץ הכתובות, מכאן והלאה            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</a:rPr>
                  <a:t>        הכל נעשה באופן אוטומטי.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600" b="1" dirty="0">
                    <a:latin typeface="Times New Roman" panose="02020603050405020304" pitchFamily="18" charset="0"/>
                  </a:rPr>
                  <a:t>       2.2.מטרת המערכת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600" b="1" u="sng" dirty="0">
                  <a:latin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600" b="1" u="sng" dirty="0">
                  <a:latin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600" b="1" u="sng" dirty="0">
                  <a:latin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600" b="1" u="sng" dirty="0">
                  <a:latin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3. סקירת מצב קיים בשוק אלו בעיות קימות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ישנם אתרים ליצירת הזמנות אך ללא שליחתם.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כיום אין מערכת שמנהלת גם את יצירת ההזמנה, גם את ניהול הכתובות וגם את שליחת המיילים.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4.מה הפרויקט אמור לחדש או לשפר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הפרויקט יציע יצירת הזמנה אינטראקטיבית ניהול כתובות ע"י מציאת כתובת מייל לכל אדם שליחת ההזמנות ומעקב אחר קבלתן.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5. דרישות מערכת פונקציונאליות</a:t>
                </a:r>
              </a:p>
              <a:p>
                <a:pPr marL="221565" indent="-221565" algn="r" defTabSz="1181679" rtl="1">
                  <a:buFont typeface="Arial" panose="020B0604020202020204" pitchFamily="34" charset="0"/>
                  <a:buChar char="•"/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בחירת דוגמת הזמנה מתוך הדוגמאות הניתנות. </a:t>
                </a:r>
              </a:p>
              <a:p>
                <a:pPr marL="221565" indent="-221565" algn="r" defTabSz="1181679" rtl="1">
                  <a:buFont typeface="Arial" panose="020B0604020202020204" pitchFamily="34" charset="0"/>
                  <a:buChar char="•"/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טעינת קובץ כתובות והתאמת הפרטים לכתובת המייל.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6. בעיות צפויות במהלך הפיתוח ופתרונות:</a:t>
                </a:r>
              </a:p>
              <a:p>
                <a:pPr marL="221565" indent="-221565" algn="r" defTabSz="1181679" rtl="1">
                  <a:buFont typeface="Arial" panose="020B0604020202020204" pitchFamily="34" charset="0"/>
                  <a:buChar char="•"/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 בעיה: מציאת שמות שדות זהים בחיפוש הכתובות.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	       פתרון:</a:t>
                </a:r>
                <a:r>
                  <a:rPr lang="en-US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 </a:t>
                </a: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התאמת השדות ע"י המשתמש.</a:t>
                </a:r>
              </a:p>
              <a:p>
                <a:pPr marL="285750" indent="-285750" algn="r" defTabSz="1181679" rtl="1">
                  <a:buFont typeface="Arial" panose="020B0604020202020204" pitchFamily="34" charset="0"/>
                  <a:buChar char="•"/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בעיה: שליחת המיילים באופן מרוכז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      פתרון: שימוש באתר נוסף שמציע את השרות.</a:t>
                </a:r>
                <a:endParaRPr lang="he-IL" altLang="he-IL" sz="1680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68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:endParaRPr lang="he-IL" altLang="he-IL" sz="2326" dirty="0"/>
              </a:p>
            </p:txBody>
          </p:sp>
          <p:pic>
            <p:nvPicPr>
              <p:cNvPr id="2" name="תמונה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39" t="22555" r="2083" b="49458"/>
              <a:stretch/>
            </p:blipFill>
            <p:spPr>
              <a:xfrm rot="16200000">
                <a:off x="4988293" y="769298"/>
                <a:ext cx="931828" cy="1679449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385012" y="4560159"/>
              <a:ext cx="5811253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Times New Roman" panose="02020603050405020304" pitchFamily="18" charset="0"/>
                </a:rPr>
                <a:t>להוזיל את עלות שליחת ההזמנות.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Times New Roman" panose="02020603050405020304" pitchFamily="18" charset="0"/>
                </a:rPr>
                <a:t>להקל במציאת כתובות המיילים.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Times New Roman" panose="02020603050405020304" pitchFamily="18" charset="0"/>
                </a:rPr>
                <a:t>לאפשר בחירת דוגמא של הזמנה מתוך מגון דוגמאות.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93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1494"/>
            <a:ext cx="6858000" cy="93871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</a:t>
            </a:r>
          </a:p>
          <a:p>
            <a:pPr algn="r" defTabSz="1181679" rtl="1"/>
            <a:r>
              <a: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rPr>
              <a:t>7.</a:t>
            </a:r>
            <a:r>
              <a:rPr lang="he-IL" b="1" dirty="0"/>
              <a:t> פתרון טכנולוגי נבחר:</a:t>
            </a:r>
            <a:endParaRPr lang="en-US" b="1" dirty="0"/>
          </a:p>
          <a:p>
            <a:pPr algn="r" defTabSz="1181679" rtl="1"/>
            <a:r>
              <a:rPr lang="he-IL" altLang="he-IL" sz="1600" b="1" dirty="0">
                <a:latin typeface="David" panose="020E0502060401010101" pitchFamily="34" charset="-79"/>
                <a:ea typeface="Times New Roman" panose="02020603050405020304" pitchFamily="18" charset="0"/>
              </a:rPr>
              <a:t>      7.1.</a:t>
            </a:r>
            <a:r>
              <a:rPr lang="he-IL" sz="1600" b="1" dirty="0"/>
              <a:t> טופולוגית הפתרון – פריסת המערכת:</a:t>
            </a:r>
          </a:p>
          <a:p>
            <a:pPr algn="r" rtl="1"/>
            <a:r>
              <a:rPr lang="he-IL" sz="1400" dirty="0"/>
              <a:t>       המערכת מורכבת מ:</a:t>
            </a:r>
          </a:p>
          <a:p>
            <a:pPr algn="r" rtl="1"/>
            <a:r>
              <a:rPr lang="he-IL" sz="1400" dirty="0"/>
              <a:t>       -אתר אינטרנט</a:t>
            </a:r>
            <a:endParaRPr lang="en-US" sz="1400" dirty="0"/>
          </a:p>
          <a:p>
            <a:pPr algn="r"/>
            <a:r>
              <a:rPr lang="en-US" sz="1400" dirty="0"/>
              <a:t>          (DB</a:t>
            </a:r>
            <a:r>
              <a:rPr lang="he-IL" sz="1400" dirty="0"/>
              <a:t> (</a:t>
            </a:r>
            <a:r>
              <a:rPr lang="en-US" sz="1400" dirty="0"/>
              <a:t>SQL server</a:t>
            </a:r>
            <a:r>
              <a:rPr lang="he-IL" sz="1400" dirty="0"/>
              <a:t>       -</a:t>
            </a:r>
            <a:endParaRPr lang="en-US" sz="1400" dirty="0"/>
          </a:p>
          <a:p>
            <a:pPr algn="r"/>
            <a:r>
              <a:rPr lang="he-IL" sz="1400" dirty="0"/>
              <a:t>       -ממשק טעינת קבצים</a:t>
            </a:r>
          </a:p>
          <a:p>
            <a:pPr algn="r"/>
            <a:r>
              <a:rPr lang="he-IL" sz="1400" dirty="0"/>
              <a:t>       -ממשק שליחת מיילים</a:t>
            </a:r>
            <a:endParaRPr lang="en-US" sz="1400" dirty="0"/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600" b="1" dirty="0">
                <a:latin typeface="David" panose="020E0502060401010101" pitchFamily="34" charset="-79"/>
                <a:ea typeface="Times New Roman" panose="02020603050405020304" pitchFamily="18" charset="0"/>
              </a:rPr>
              <a:t>      7.2. טכנולוגיות בשימוש</a:t>
            </a:r>
          </a:p>
          <a:p>
            <a:pPr algn="r" defTabSz="1181679" rtl="1">
              <a:tabLst>
                <a:tab pos="281060" algn="l"/>
              </a:tabLst>
            </a:pPr>
            <a:r>
              <a:rPr lang="en-US" altLang="he-IL" sz="1600" dirty="0">
                <a:latin typeface="David" panose="020E0502060401010101" pitchFamily="34" charset="-79"/>
                <a:ea typeface="Times New Roman" panose="02020603050405020304" pitchFamily="18" charset="0"/>
              </a:rPr>
              <a:t>SPA-single page </a:t>
            </a:r>
            <a:r>
              <a:rPr lang="en-US" altLang="he-IL" sz="1600" dirty="0" err="1">
                <a:latin typeface="David" panose="020E0502060401010101" pitchFamily="34" charset="-79"/>
                <a:ea typeface="Times New Roman" panose="02020603050405020304" pitchFamily="18" charset="0"/>
              </a:rPr>
              <a:t>apliction</a:t>
            </a:r>
            <a:r>
              <a:rPr lang="en-US" altLang="he-IL" sz="1600" dirty="0">
                <a:latin typeface="David" panose="020E0502060401010101" pitchFamily="34" charset="-79"/>
                <a:ea typeface="Times New Roman" panose="02020603050405020304" pitchFamily="18" charset="0"/>
              </a:rPr>
              <a:t>        </a:t>
            </a:r>
          </a:p>
          <a:p>
            <a:pPr algn="r" defTabSz="1181679" rtl="1">
              <a:tabLst>
                <a:tab pos="281060" algn="l"/>
              </a:tabLst>
            </a:pPr>
            <a:r>
              <a:rPr lang="en-US" altLang="he-IL" sz="1600" dirty="0" err="1">
                <a:latin typeface="David" panose="020E0502060401010101" pitchFamily="34" charset="-79"/>
                <a:ea typeface="Times New Roman" panose="02020603050405020304" pitchFamily="18" charset="0"/>
              </a:rPr>
              <a:t>Smtp</a:t>
            </a:r>
            <a:r>
              <a:rPr lang="en-US" altLang="he-IL" sz="1600" dirty="0">
                <a:latin typeface="David" panose="020E0502060401010101" pitchFamily="34" charset="-79"/>
                <a:ea typeface="Times New Roman" panose="02020603050405020304" pitchFamily="18" charset="0"/>
              </a:rPr>
              <a:t>        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600" b="1" dirty="0">
                <a:latin typeface="David" panose="020E0502060401010101" pitchFamily="34" charset="-79"/>
                <a:ea typeface="Times New Roman" panose="02020603050405020304" pitchFamily="18" charset="0"/>
              </a:rPr>
              <a:t>      7.3. שפת פיתוח: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שפות אלו נבחרו משום שהן נוחות לתכנות ועונות לדרישות תכנות המערכת.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-#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C</a:t>
            </a:r>
            <a:endParaRPr lang="he-IL" altLang="he-IL" sz="1400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-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Html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-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Angular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600" b="1" dirty="0">
                <a:latin typeface="David" panose="020E0502060401010101" pitchFamily="34" charset="-79"/>
                <a:ea typeface="Times New Roman" panose="02020603050405020304" pitchFamily="18" charset="0"/>
              </a:rPr>
              <a:t>      7.4. תאור הארכיטקטורה הנבחרת:</a:t>
            </a: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u="sng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u="sng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u="sng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u="sng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u="sng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u="sng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endParaRPr lang="he-IL" altLang="he-IL" sz="1600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600" b="1" dirty="0">
                <a:latin typeface="David" panose="020E0502060401010101" pitchFamily="34" charset="-79"/>
                <a:ea typeface="Times New Roman" panose="02020603050405020304" pitchFamily="18" charset="0"/>
              </a:rPr>
              <a:t>      7.5. חלוקה לתוכניות ומודלים: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600" dirty="0">
                <a:latin typeface="David" panose="020E0502060401010101" pitchFamily="34" charset="-79"/>
                <a:ea typeface="Times New Roman" panose="02020603050405020304" pitchFamily="18" charset="0"/>
              </a:rPr>
              <a:t>       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UI</a:t>
            </a:r>
            <a:endParaRPr lang="he-IL" altLang="he-IL" sz="1400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 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API</a:t>
            </a:r>
            <a:endParaRPr lang="he-IL" altLang="he-IL" sz="1400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BL</a:t>
            </a:r>
            <a:endParaRPr lang="he-IL" altLang="he-IL" sz="1400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DL</a:t>
            </a:r>
            <a:endParaRPr lang="he-IL" altLang="he-IL" sz="1400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MODEL</a:t>
            </a:r>
            <a:endParaRPr lang="he-IL" altLang="he-IL" sz="1400" dirty="0">
              <a:latin typeface="David" panose="020E0502060401010101" pitchFamily="34" charset="-79"/>
              <a:ea typeface="Times New Roman" panose="02020603050405020304" pitchFamily="18" charset="0"/>
            </a:endParaRP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פונקציות: לכל טבלה תהינה הפונקציות 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select insert update  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לפי הצורך.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פונקציות נוספות: </a:t>
            </a:r>
            <a:r>
              <a:rPr lang="en-US" altLang="he-IL" sz="1400" dirty="0" err="1">
                <a:latin typeface="David" panose="020E0502060401010101" pitchFamily="34" charset="-79"/>
                <a:ea typeface="Times New Roman" panose="02020603050405020304" pitchFamily="18" charset="0"/>
              </a:rPr>
              <a:t>MatchContact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- התאמת מייל לכל נמען.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		       </a:t>
            </a:r>
            <a:r>
              <a:rPr lang="en-US" altLang="he-IL" sz="1400" dirty="0" err="1">
                <a:latin typeface="David" panose="020E0502060401010101" pitchFamily="34" charset="-79"/>
                <a:ea typeface="Times New Roman" panose="02020603050405020304" pitchFamily="18" charset="0"/>
              </a:rPr>
              <a:t>SendMail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- שליחת מייל לכל הנמענים.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                        </a:t>
            </a:r>
            <a:r>
              <a:rPr lang="en-US" altLang="he-IL" sz="1400" dirty="0" err="1">
                <a:latin typeface="David" panose="020E0502060401010101" pitchFamily="34" charset="-79"/>
                <a:ea typeface="Times New Roman" panose="02020603050405020304" pitchFamily="18" charset="0"/>
              </a:rPr>
              <a:t>LoadExcelFile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- טעינת קובץ 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excel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ושפיכתו לתוך ה</a:t>
            </a:r>
            <a:r>
              <a:rPr lang="en-US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DB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.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                              </a:t>
            </a:r>
            <a:r>
              <a:rPr lang="en-US" altLang="he-IL" sz="1400" dirty="0" err="1">
                <a:latin typeface="David" panose="020E0502060401010101" pitchFamily="34" charset="-79"/>
                <a:ea typeface="Times New Roman" panose="02020603050405020304" pitchFamily="18" charset="0"/>
              </a:rPr>
              <a:t>ExsportSqlToCsv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- יצוא רשומות מה</a:t>
            </a:r>
            <a:r>
              <a:rPr lang="en-US" altLang="he-IL" sz="1400" dirty="0" err="1">
                <a:latin typeface="David" panose="020E0502060401010101" pitchFamily="34" charset="-79"/>
                <a:ea typeface="Times New Roman" panose="02020603050405020304" pitchFamily="18" charset="0"/>
              </a:rPr>
              <a:t>sql</a:t>
            </a:r>
            <a:r>
              <a: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rPr>
              <a:t> לקובץ </a:t>
            </a:r>
            <a:r>
              <a:rPr lang="en-US" altLang="he-IL" sz="1600" dirty="0">
                <a:latin typeface="David" panose="020E0502060401010101" pitchFamily="34" charset="-79"/>
                <a:ea typeface="Times New Roman" panose="02020603050405020304" pitchFamily="18" charset="0"/>
              </a:rPr>
              <a:t>csv</a:t>
            </a:r>
          </a:p>
          <a:p>
            <a:pPr algn="r" defTabSz="1181679" rtl="1">
              <a:tabLst>
                <a:tab pos="281060" algn="l"/>
              </a:tabLst>
            </a:pPr>
            <a:r>
              <a:rPr lang="en-US" altLang="he-IL" sz="1600" dirty="0">
                <a:solidFill>
                  <a:srgbClr val="FF0000"/>
                </a:solidFill>
                <a:latin typeface="David" panose="020E0502060401010101" pitchFamily="34" charset="-79"/>
                <a:ea typeface="Times New Roman" panose="02020603050405020304" pitchFamily="18" charset="0"/>
              </a:rPr>
              <a:t>   </a:t>
            </a:r>
            <a:r>
              <a:rPr lang="en-US" altLang="he-IL" sz="1600" dirty="0">
                <a:latin typeface="David" panose="020E0502060401010101" pitchFamily="34" charset="-79"/>
                <a:ea typeface="Times New Roman" panose="02020603050405020304" pitchFamily="18" charset="0"/>
              </a:rPr>
              <a:t>     </a:t>
            </a:r>
            <a:r>
              <a:rPr lang="he-IL" altLang="he-IL" sz="1600" b="1" dirty="0">
                <a:latin typeface="David" panose="020E0502060401010101" pitchFamily="34" charset="-79"/>
                <a:ea typeface="Times New Roman" panose="02020603050405020304" pitchFamily="18" charset="0"/>
              </a:rPr>
              <a:t>7.6. סביבת שרת:</a:t>
            </a:r>
          </a:p>
          <a:p>
            <a:pPr algn="r" defTabSz="1181679" rtl="1">
              <a:tabLst>
                <a:tab pos="281060" algn="l"/>
              </a:tabLst>
            </a:pPr>
            <a:r>
              <a:rPr lang="he-IL" altLang="he-IL" sz="1400" b="1" dirty="0">
                <a:latin typeface="David" panose="020E0502060401010101" pitchFamily="34" charset="-79"/>
                <a:ea typeface="Times New Roman" panose="02020603050405020304" pitchFamily="18" charset="0"/>
              </a:rPr>
              <a:t>       </a:t>
            </a:r>
            <a:r>
              <a:rPr lang="he-IL" sz="1400" dirty="0"/>
              <a:t>שרת מקומי.</a:t>
            </a:r>
            <a:endParaRPr lang="en-US" sz="1400" dirty="0"/>
          </a:p>
          <a:p>
            <a:pPr algn="r" defTabSz="1181679" rtl="1">
              <a:tabLst>
                <a:tab pos="281060" algn="l"/>
              </a:tabLst>
            </a:pPr>
            <a:endParaRPr lang="he-IL" altLang="he-IL" sz="1600" b="1" dirty="0">
              <a:latin typeface="David" panose="020E0502060401010101" pitchFamily="34" charset="-79"/>
              <a:ea typeface="Times New Roman" panose="02020603050405020304" pitchFamily="18" charset="0"/>
            </a:endParaRPr>
          </a:p>
        </p:txBody>
      </p:sp>
      <p:grpSp>
        <p:nvGrpSpPr>
          <p:cNvPr id="3" name="קבוצה 2"/>
          <p:cNvGrpSpPr/>
          <p:nvPr/>
        </p:nvGrpSpPr>
        <p:grpSpPr>
          <a:xfrm>
            <a:off x="3123700" y="4092082"/>
            <a:ext cx="3163695" cy="1686585"/>
            <a:chOff x="1671138" y="1034717"/>
            <a:chExt cx="4189700" cy="5072149"/>
          </a:xfrm>
        </p:grpSpPr>
        <p:sp>
          <p:nvSpPr>
            <p:cNvPr id="5" name="מלבן 4"/>
            <p:cNvSpPr/>
            <p:nvPr/>
          </p:nvSpPr>
          <p:spPr>
            <a:xfrm>
              <a:off x="1671138" y="1034717"/>
              <a:ext cx="1216441" cy="17205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800" b="1" dirty="0">
                  <a:solidFill>
                    <a:schemeClr val="tx1"/>
                  </a:solidFill>
                </a:rPr>
                <a:t>אתר</a:t>
              </a:r>
            </a:p>
          </p:txBody>
        </p:sp>
        <p:cxnSp>
          <p:nvCxnSpPr>
            <p:cNvPr id="6" name="מחבר חץ ישר 5"/>
            <p:cNvCxnSpPr/>
            <p:nvPr/>
          </p:nvCxnSpPr>
          <p:spPr>
            <a:xfrm>
              <a:off x="2989127" y="1785310"/>
              <a:ext cx="1106905" cy="1203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מלבן 6"/>
            <p:cNvSpPr/>
            <p:nvPr/>
          </p:nvSpPr>
          <p:spPr>
            <a:xfrm>
              <a:off x="4197581" y="1091870"/>
              <a:ext cx="1353119" cy="17205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SMTP</a:t>
              </a:r>
              <a:endParaRPr lang="he-IL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משולש שווה-שוקיים 7"/>
            <p:cNvSpPr/>
            <p:nvPr/>
          </p:nvSpPr>
          <p:spPr>
            <a:xfrm>
              <a:off x="3406396" y="3322855"/>
              <a:ext cx="2454442" cy="2784011"/>
            </a:xfrm>
            <a:prstGeom prst="triangle">
              <a:avLst>
                <a:gd name="adj" fmla="val 4989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600" b="1" dirty="0">
                  <a:solidFill>
                    <a:schemeClr val="tx1"/>
                  </a:solidFill>
                </a:rPr>
                <a:t>קליטת קבצים</a:t>
              </a:r>
            </a:p>
          </p:txBody>
        </p:sp>
        <p:sp>
          <p:nvSpPr>
            <p:cNvPr id="9" name="פחית 8"/>
            <p:cNvSpPr/>
            <p:nvPr/>
          </p:nvSpPr>
          <p:spPr>
            <a:xfrm>
              <a:off x="1930280" y="3838073"/>
              <a:ext cx="829087" cy="1925053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DB</a:t>
              </a:r>
              <a:endParaRPr lang="he-IL" sz="1200" b="1" dirty="0"/>
            </a:p>
          </p:txBody>
        </p:sp>
        <p:cxnSp>
          <p:nvCxnSpPr>
            <p:cNvPr id="10" name="מחבר חץ ישר 9"/>
            <p:cNvCxnSpPr/>
            <p:nvPr/>
          </p:nvCxnSpPr>
          <p:spPr>
            <a:xfrm>
              <a:off x="2991853" y="2965785"/>
              <a:ext cx="1104180" cy="121819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מחבר חץ ישר 10"/>
            <p:cNvCxnSpPr/>
            <p:nvPr/>
          </p:nvCxnSpPr>
          <p:spPr>
            <a:xfrm>
              <a:off x="2344822" y="2938593"/>
              <a:ext cx="1" cy="76852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2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-4319068" y="-5206903"/>
            <a:ext cx="15335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פתיחה</a:t>
            </a:r>
          </a:p>
        </p:txBody>
      </p:sp>
      <p:grpSp>
        <p:nvGrpSpPr>
          <p:cNvPr id="7" name="קבוצה 6"/>
          <p:cNvGrpSpPr/>
          <p:nvPr>
            <p:custDataLst>
              <p:custData r:id="rId1"/>
            </p:custDataLst>
          </p:nvPr>
        </p:nvGrpSpPr>
        <p:grpSpPr>
          <a:xfrm>
            <a:off x="127457" y="505940"/>
            <a:ext cx="6456314" cy="4625415"/>
            <a:chOff x="200198" y="12912"/>
            <a:chExt cx="6456314" cy="4625415"/>
          </a:xfrm>
        </p:grpSpPr>
        <p:grpSp>
          <p:nvGrpSpPr>
            <p:cNvPr id="4" name="קבוצה 3"/>
            <p:cNvGrpSpPr/>
            <p:nvPr/>
          </p:nvGrpSpPr>
          <p:grpSpPr>
            <a:xfrm>
              <a:off x="200198" y="12912"/>
              <a:ext cx="6456314" cy="4625415"/>
              <a:chOff x="-8861315" y="882344"/>
              <a:chExt cx="9144000" cy="6159720"/>
            </a:xfrm>
          </p:grpSpPr>
          <p:grpSp>
            <p:nvGrpSpPr>
              <p:cNvPr id="49" name="WebBrowser"/>
              <p:cNvGrpSpPr/>
              <p:nvPr>
                <p:custDataLst>
                  <p:custData r:id="rId21"/>
                </p:custDataLst>
              </p:nvPr>
            </p:nvGrpSpPr>
            <p:grpSpPr>
              <a:xfrm>
                <a:off x="-8861315" y="882344"/>
                <a:ext cx="9144000" cy="6159720"/>
                <a:chOff x="0" y="0"/>
                <a:chExt cx="9144000" cy="6159720"/>
              </a:xfrm>
            </p:grpSpPr>
            <p:sp>
              <p:nvSpPr>
                <p:cNvPr id="50" name="Background"/>
                <p:cNvSpPr/>
                <p:nvPr/>
              </p:nvSpPr>
              <p:spPr>
                <a:xfrm>
                  <a:off x="0" y="0"/>
                  <a:ext cx="9144000" cy="615972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51" name="WindowTitle"/>
                <p:cNvSpPr txBox="1"/>
                <p:nvPr/>
              </p:nvSpPr>
              <p:spPr>
                <a:xfrm>
                  <a:off x="22515" y="22341"/>
                  <a:ext cx="1176028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Web page title</a:t>
                  </a:r>
                </a:p>
              </p:txBody>
            </p:sp>
            <p:grpSp>
              <p:nvGrpSpPr>
                <p:cNvPr id="52" name="Group 4"/>
                <p:cNvGrpSpPr/>
                <p:nvPr/>
              </p:nvGrpSpPr>
              <p:grpSpPr>
                <a:xfrm>
                  <a:off x="81598" y="286385"/>
                  <a:ext cx="320040" cy="316520"/>
                  <a:chOff x="72073" y="221749"/>
                  <a:chExt cx="320040" cy="316520"/>
                </a:xfrm>
              </p:grpSpPr>
              <p:sp>
                <p:nvSpPr>
                  <p:cNvPr id="94" name="Oval 28"/>
                  <p:cNvSpPr/>
                  <p:nvPr/>
                </p:nvSpPr>
                <p:spPr>
                  <a:xfrm>
                    <a:off x="72073" y="221749"/>
                    <a:ext cx="320040" cy="316520"/>
                  </a:xfrm>
                  <a:prstGeom prst="ellipse">
                    <a:avLst/>
                  </a:prstGeom>
                  <a:gradFill flip="none" rotWithShape="1">
                    <a:gsLst>
                      <a:gs pos="91000">
                        <a:srgbClr val="FFFFFF">
                          <a:lumMod val="85000"/>
                        </a:srgbClr>
                      </a:gs>
                      <a:gs pos="36000">
                        <a:srgbClr val="FFFFFF">
                          <a:lumMod val="95000"/>
                        </a:srgbClr>
                      </a:gs>
                      <a:gs pos="100000">
                        <a:srgbClr val="FFFFFF">
                          <a:lumMod val="95000"/>
                        </a:srgbClr>
                      </a:gs>
                    </a:gsLst>
                    <a:lin ang="5400000" scaled="0"/>
                    <a:tileRect/>
                  </a:gra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5" name="Left Arrow 29"/>
                  <p:cNvSpPr/>
                  <p:nvPr/>
                </p:nvSpPr>
                <p:spPr>
                  <a:xfrm>
                    <a:off x="109358" y="275512"/>
                    <a:ext cx="223133" cy="208998"/>
                  </a:xfrm>
                  <a:prstGeom prst="leftArrow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53" name="Group 5"/>
                <p:cNvGrpSpPr/>
                <p:nvPr/>
              </p:nvGrpSpPr>
              <p:grpSpPr>
                <a:xfrm>
                  <a:off x="453671" y="286384"/>
                  <a:ext cx="320040" cy="316520"/>
                  <a:chOff x="444146" y="221748"/>
                  <a:chExt cx="320040" cy="316520"/>
                </a:xfrm>
              </p:grpSpPr>
              <p:sp>
                <p:nvSpPr>
                  <p:cNvPr id="92" name="Oval 26"/>
                  <p:cNvSpPr/>
                  <p:nvPr/>
                </p:nvSpPr>
                <p:spPr>
                  <a:xfrm>
                    <a:off x="444146" y="221748"/>
                    <a:ext cx="320040" cy="316520"/>
                  </a:xfrm>
                  <a:prstGeom prst="ellipse">
                    <a:avLst/>
                  </a:prstGeom>
                  <a:gradFill flip="none" rotWithShape="1">
                    <a:gsLst>
                      <a:gs pos="91000">
                        <a:srgbClr val="FFFFFF">
                          <a:lumMod val="85000"/>
                        </a:srgbClr>
                      </a:gs>
                      <a:gs pos="36000">
                        <a:srgbClr val="FFFFFF">
                          <a:lumMod val="95000"/>
                        </a:srgbClr>
                      </a:gs>
                      <a:gs pos="100000">
                        <a:srgbClr val="FFFFFF">
                          <a:lumMod val="95000"/>
                        </a:srgbClr>
                      </a:gs>
                    </a:gsLst>
                    <a:lin ang="5400000" scaled="0"/>
                    <a:tileRect/>
                  </a:gra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Right Arrow 27"/>
                  <p:cNvSpPr/>
                  <p:nvPr/>
                </p:nvSpPr>
                <p:spPr>
                  <a:xfrm>
                    <a:off x="481249" y="275509"/>
                    <a:ext cx="257146" cy="208999"/>
                  </a:xfrm>
                  <a:prstGeom prst="rightArrow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54" name="Minimize - Maximize - Close"/>
                <p:cNvGrpSpPr/>
                <p:nvPr/>
              </p:nvGrpSpPr>
              <p:grpSpPr>
                <a:xfrm>
                  <a:off x="8632311" y="92599"/>
                  <a:ext cx="384527" cy="78032"/>
                  <a:chOff x="9347642" y="131588"/>
                  <a:chExt cx="384527" cy="78032"/>
                </a:xfrm>
              </p:grpSpPr>
              <p:cxnSp>
                <p:nvCxnSpPr>
                  <p:cNvPr id="87" name="Line"/>
                  <p:cNvCxnSpPr/>
                  <p:nvPr/>
                </p:nvCxnSpPr>
                <p:spPr>
                  <a:xfrm>
                    <a:off x="9661396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88" name="Line"/>
                  <p:cNvCxnSpPr/>
                  <p:nvPr/>
                </p:nvCxnSpPr>
                <p:spPr>
                  <a:xfrm flipH="1">
                    <a:off x="9661395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sp>
                <p:nvSpPr>
                  <p:cNvPr id="89" name="Line"/>
                  <p:cNvSpPr/>
                  <p:nvPr/>
                </p:nvSpPr>
                <p:spPr>
                  <a:xfrm rot="10800000" flipV="1">
                    <a:off x="9499472" y="143255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Line"/>
                  <p:cNvSpPr/>
                  <p:nvPr/>
                </p:nvSpPr>
                <p:spPr>
                  <a:xfrm rot="10800000" flipV="1">
                    <a:off x="9498658" y="135261"/>
                    <a:ext cx="91440" cy="72527"/>
                  </a:xfrm>
                  <a:prstGeom prst="rect">
                    <a:avLst/>
                  </a:pr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" name="Line"/>
                  <p:cNvSpPr/>
                  <p:nvPr/>
                </p:nvSpPr>
                <p:spPr>
                  <a:xfrm rot="10800000" flipV="1">
                    <a:off x="9347642" y="200476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5" name="WebPageBody"/>
                <p:cNvSpPr/>
                <p:nvPr/>
              </p:nvSpPr>
              <p:spPr>
                <a:xfrm>
                  <a:off x="76201" y="685160"/>
                  <a:ext cx="8991600" cy="5444438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grpSp>
              <p:nvGrpSpPr>
                <p:cNvPr id="56" name="Group 8"/>
                <p:cNvGrpSpPr/>
                <p:nvPr/>
              </p:nvGrpSpPr>
              <p:grpSpPr>
                <a:xfrm>
                  <a:off x="8386335" y="360579"/>
                  <a:ext cx="640645" cy="183940"/>
                  <a:chOff x="8303527" y="360579"/>
                  <a:chExt cx="640645" cy="183940"/>
                </a:xfrm>
              </p:grpSpPr>
              <p:pic>
                <p:nvPicPr>
                  <p:cNvPr id="84" name="Picture 2" descr="C:\Users\t-dantay\Documents\Placeholders\home.png"/>
                  <p:cNvPicPr>
                    <a:picLocks noChangeAspect="1" noChangeArrowheads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3527" y="361109"/>
                    <a:ext cx="185783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5" name="Picture 2" descr="C:\Users\t-dantay\Documents\Placeholders\setting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480" r="35484"/>
                  <a:stretch/>
                </p:blipFill>
                <p:spPr bwMode="auto">
                  <a:xfrm>
                    <a:off x="8761292" y="360579"/>
                    <a:ext cx="182880" cy="1839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6" name="Picture 2" descr="C:\Users\t-dantay\Documents\Placeholders\star.png"/>
                  <p:cNvPicPr>
                    <a:picLocks noChangeAspect="1" noChangeArrowheads="1"/>
                  </p:cNvPicPr>
                  <p:nvPr/>
                </p:nvPicPr>
                <p:blipFill>
                  <a:blip r:embed="rId2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29364" y="361109"/>
                    <a:ext cx="191874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7" name="Group 9"/>
                <p:cNvGrpSpPr/>
                <p:nvPr/>
              </p:nvGrpSpPr>
              <p:grpSpPr>
                <a:xfrm>
                  <a:off x="923925" y="340846"/>
                  <a:ext cx="7142931" cy="228600"/>
                  <a:chOff x="923925" y="340846"/>
                  <a:chExt cx="7142931" cy="228600"/>
                </a:xfrm>
              </p:grpSpPr>
              <p:sp>
                <p:nvSpPr>
                  <p:cNvPr id="58" name="UrlBar"/>
                  <p:cNvSpPr/>
                  <p:nvPr/>
                </p:nvSpPr>
                <p:spPr>
                  <a:xfrm>
                    <a:off x="923925" y="340846"/>
                    <a:ext cx="7142931" cy="22860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r>
                      <a:rPr lang="en-US" sz="1200" kern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rPr>
                      <a:t>http://2dots.url.com</a:t>
                    </a:r>
                  </a:p>
                </p:txBody>
              </p:sp>
              <p:grpSp>
                <p:nvGrpSpPr>
                  <p:cNvPr id="59" name="Group 11"/>
                  <p:cNvGrpSpPr/>
                  <p:nvPr/>
                </p:nvGrpSpPr>
                <p:grpSpPr>
                  <a:xfrm>
                    <a:off x="7260350" y="363706"/>
                    <a:ext cx="744325" cy="182880"/>
                    <a:chOff x="7260350" y="363706"/>
                    <a:chExt cx="744325" cy="182880"/>
                  </a:xfrm>
                </p:grpSpPr>
                <p:pic>
                  <p:nvPicPr>
                    <p:cNvPr id="60" name="Search" descr="C:\Users\t-dantay\Documents\Placeholders\search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7260350" y="363706"/>
                      <a:ext cx="182880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1" name="Refresh" descr="C:\Users\t-dantay\Documents\First24\arrowrepeat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644400" y="363706"/>
                      <a:ext cx="182880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62" name="Drop Down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7476150" y="409426"/>
                      <a:ext cx="91440" cy="914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63" name="X"/>
                    <p:cNvGrpSpPr/>
                    <p:nvPr/>
                  </p:nvGrpSpPr>
                  <p:grpSpPr>
                    <a:xfrm>
                      <a:off x="7913235" y="409426"/>
                      <a:ext cx="91440" cy="91440"/>
                      <a:chOff x="4687215" y="1739180"/>
                      <a:chExt cx="91440" cy="91440"/>
                    </a:xfrm>
                  </p:grpSpPr>
                  <p:cxnSp>
                    <p:nvCxnSpPr>
                      <p:cNvPr id="82" name="Straight Connector 16"/>
                      <p:cNvCxnSpPr/>
                      <p:nvPr/>
                    </p:nvCxnSpPr>
                    <p:spPr>
                      <a:xfrm flipV="1">
                        <a:off x="4687215" y="1739180"/>
                        <a:ext cx="91440" cy="91440"/>
                      </a:xfrm>
                      <a:prstGeom prst="line">
                        <a:avLst/>
                      </a:prstGeom>
                      <a:ln w="28575">
                        <a:solidFill>
                          <a:srgbClr val="FFFFFF">
                            <a:lumMod val="50000"/>
                          </a:srgbClr>
                        </a:solidFill>
                      </a:ln>
                    </p:spPr>
                    <p:style>
                      <a:lnRef idx="1">
                        <a:srgbClr val="FFFFFF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rgbClr val="000000"/>
                      </a:fontRef>
                    </p:style>
                  </p:cxnSp>
                  <p:cxnSp>
                    <p:nvCxnSpPr>
                      <p:cNvPr id="83" name="Straight Connector 17"/>
                      <p:cNvCxnSpPr/>
                      <p:nvPr/>
                    </p:nvCxnSpPr>
                    <p:spPr>
                      <a:xfrm>
                        <a:off x="4687215" y="1739180"/>
                        <a:ext cx="91440" cy="91440"/>
                      </a:xfrm>
                      <a:prstGeom prst="line">
                        <a:avLst/>
                      </a:prstGeom>
                      <a:ln w="28575">
                        <a:solidFill>
                          <a:srgbClr val="FFFFFF">
                            <a:lumMod val="50000"/>
                          </a:srgbClr>
                        </a:solidFill>
                      </a:ln>
                    </p:spPr>
                    <p:style>
                      <a:lnRef idx="1">
                        <a:srgbClr val="FFFFFF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rgbClr val="000000"/>
                      </a:fontRef>
                    </p:style>
                  </p:cxnSp>
                </p:grpSp>
              </p:grpSp>
            </p:grpSp>
          </p:grpSp>
          <p:sp>
            <p:nvSpPr>
              <p:cNvPr id="96" name="Content"/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-8396659" y="6336418"/>
                <a:ext cx="2062322" cy="47535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r>
                  <a:rPr lang="he-IL" sz="1400" dirty="0">
                    <a:latin typeface="Segoe UI Semibold" pitchFamily="34" charset="0"/>
                    <a:ea typeface="Segoe UI Semibold" pitchFamily="34" charset="0"/>
                    <a:cs typeface="Segoe UI Semibold" pitchFamily="34" charset="0"/>
                  </a:rPr>
                  <a:t>שמירה והמשך</a:t>
                </a:r>
                <a:endParaRPr lang="en-US" sz="1400" dirty="0">
                  <a:solidFill>
                    <a:srgbClr val="000000"/>
                  </a:solidFill>
                  <a:latin typeface="Segoe UI Semibold" pitchFamily="34" charset="0"/>
                  <a:ea typeface="Segoe UI Semibold" pitchFamily="34" charset="0"/>
                  <a:cs typeface="Segoe UI Semibold" pitchFamily="34" charset="0"/>
                </a:endParaRPr>
              </a:p>
            </p:txBody>
          </p:sp>
          <p:grpSp>
            <p:nvGrpSpPr>
              <p:cNvPr id="97" name="Group 1"/>
              <p:cNvGrpSpPr/>
              <p:nvPr>
                <p:custDataLst>
                  <p:custData r:id="rId23"/>
                </p:custDataLst>
              </p:nvPr>
            </p:nvGrpSpPr>
            <p:grpSpPr>
              <a:xfrm>
                <a:off x="-7966338" y="2075408"/>
                <a:ext cx="5699198" cy="784857"/>
                <a:chOff x="-2235455" y="6245168"/>
                <a:chExt cx="6080380" cy="784857"/>
              </a:xfrm>
            </p:grpSpPr>
            <p:sp>
              <p:nvSpPr>
                <p:cNvPr id="98" name="Background"/>
                <p:cNvSpPr/>
                <p:nvPr/>
              </p:nvSpPr>
              <p:spPr>
                <a:xfrm>
                  <a:off x="-865899" y="6245168"/>
                  <a:ext cx="4674655" cy="64007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TextBox4"/>
                <p:cNvSpPr txBox="1"/>
                <p:nvPr/>
              </p:nvSpPr>
              <p:spPr>
                <a:xfrm>
                  <a:off x="-2235455" y="6681636"/>
                  <a:ext cx="811800" cy="348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107" name="TextBox3"/>
                <p:cNvSpPr txBox="1"/>
                <p:nvPr/>
              </p:nvSpPr>
              <p:spPr>
                <a:xfrm>
                  <a:off x="-147568" y="6569990"/>
                  <a:ext cx="1618996" cy="348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e-IL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rPr>
                    <a:t>פרטי הכתובות</a:t>
                  </a:r>
                  <a:endParaRPr lang="en-US" sz="1100" dirty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5" name="TextBox2"/>
                <p:cNvSpPr txBox="1"/>
                <p:nvPr/>
              </p:nvSpPr>
              <p:spPr>
                <a:xfrm>
                  <a:off x="1287475" y="6567710"/>
                  <a:ext cx="1376441" cy="348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e-IL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rPr>
                    <a:t>פרטי הזמנה</a:t>
                  </a:r>
                  <a:endParaRPr lang="en-US" sz="1100" dirty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2" name="Group 6"/>
                <p:cNvGrpSpPr/>
                <p:nvPr/>
              </p:nvGrpSpPr>
              <p:grpSpPr>
                <a:xfrm>
                  <a:off x="-593265" y="6305777"/>
                  <a:ext cx="4438190" cy="612600"/>
                  <a:chOff x="-3810626" y="6634452"/>
                  <a:chExt cx="6302557" cy="831387"/>
                </a:xfrm>
              </p:grpSpPr>
              <p:sp>
                <p:nvSpPr>
                  <p:cNvPr id="103" name="TextBox1"/>
                  <p:cNvSpPr txBox="1"/>
                  <p:nvPr/>
                </p:nvSpPr>
                <p:spPr>
                  <a:xfrm>
                    <a:off x="504191" y="6993026"/>
                    <a:ext cx="1987740" cy="4728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מילוי פרטים</a:t>
                    </a:r>
                    <a:endPara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04" name="Oval1"/>
                  <p:cNvSpPr/>
                  <p:nvPr/>
                </p:nvSpPr>
                <p:spPr>
                  <a:xfrm>
                    <a:off x="1415571" y="6648242"/>
                    <a:ext cx="381000" cy="3810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1"/>
                  <p:cNvSpPr/>
                  <p:nvPr/>
                </p:nvSpPr>
                <p:spPr>
                  <a:xfrm>
                    <a:off x="-299243" y="6634468"/>
                    <a:ext cx="381000" cy="38100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1"/>
                  <p:cNvSpPr/>
                  <p:nvPr/>
                </p:nvSpPr>
                <p:spPr>
                  <a:xfrm>
                    <a:off x="-2063109" y="6634461"/>
                    <a:ext cx="381000" cy="38100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1"/>
                  <p:cNvSpPr/>
                  <p:nvPr/>
                </p:nvSpPr>
                <p:spPr>
                  <a:xfrm>
                    <a:off x="-3810626" y="6634452"/>
                    <a:ext cx="381000" cy="38100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6" name="מלבן מעוגל 165"/>
              <p:cNvSpPr/>
              <p:nvPr/>
            </p:nvSpPr>
            <p:spPr>
              <a:xfrm>
                <a:off x="-6193498" y="3290620"/>
                <a:ext cx="3808363" cy="52186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2000" dirty="0">
                    <a:solidFill>
                      <a:schemeClr val="tx1"/>
                    </a:solidFill>
                  </a:rPr>
                  <a:t>הכנס פרטי משתמש</a:t>
                </a:r>
              </a:p>
            </p:txBody>
          </p:sp>
        </p:grpSp>
        <p:sp>
          <p:nvSpPr>
            <p:cNvPr id="200" name="TextBox3"/>
            <p:cNvSpPr txBox="1"/>
            <p:nvPr/>
          </p:nvSpPr>
          <p:spPr>
            <a:xfrm>
              <a:off x="1649116" y="1153967"/>
              <a:ext cx="677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תשלום</a:t>
              </a:r>
              <a:endParaRPr lang="en-US" sz="11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4" name="TabGroup"/>
            <p:cNvGrpSpPr/>
            <p:nvPr>
              <p:custDataLst>
                <p:custData r:id="rId11"/>
              </p:custDataLst>
            </p:nvPr>
          </p:nvGrpSpPr>
          <p:grpSpPr>
            <a:xfrm>
              <a:off x="1596896" y="1777773"/>
              <a:ext cx="3513043" cy="2143840"/>
              <a:chOff x="3153630" y="2637862"/>
              <a:chExt cx="3513043" cy="2143840"/>
            </a:xfrm>
          </p:grpSpPr>
          <p:sp>
            <p:nvSpPr>
              <p:cNvPr id="245" name="Container"/>
              <p:cNvSpPr/>
              <p:nvPr/>
            </p:nvSpPr>
            <p:spPr>
              <a:xfrm>
                <a:off x="3153630" y="2836115"/>
                <a:ext cx="3513043" cy="194558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7" name="Tab2"/>
              <p:cNvSpPr txBox="1"/>
              <p:nvPr/>
            </p:nvSpPr>
            <p:spPr>
              <a:xfrm>
                <a:off x="4902444" y="2638886"/>
                <a:ext cx="1614396" cy="19594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45720" tIns="9144" rIns="45720" rtlCol="0">
                <a:noAutofit/>
              </a:bodyPr>
              <a:lstStyle/>
              <a:p>
                <a:pPr algn="ctr"/>
                <a:r>
                  <a:rPr lang="he-IL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מנוי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48" name="Group 5"/>
              <p:cNvGrpSpPr/>
              <p:nvPr/>
            </p:nvGrpSpPr>
            <p:grpSpPr>
              <a:xfrm>
                <a:off x="3153631" y="2637862"/>
                <a:ext cx="1748813" cy="267580"/>
                <a:chOff x="3446979" y="2730406"/>
                <a:chExt cx="1131935" cy="228301"/>
              </a:xfrm>
            </p:grpSpPr>
            <p:sp>
              <p:nvSpPr>
                <p:cNvPr id="250" name="ActiveTab"/>
                <p:cNvSpPr txBox="1"/>
                <p:nvPr/>
              </p:nvSpPr>
              <p:spPr>
                <a:xfrm>
                  <a:off x="3446979" y="2730406"/>
                  <a:ext cx="1131935" cy="168072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vertOverflow="ellipsis" lIns="0" tIns="18288" rIns="45720" rtlCol="0">
                  <a:noAutofit/>
                </a:bodyPr>
                <a:lstStyle/>
                <a:p>
                  <a:pPr algn="ctr"/>
                  <a:r>
                    <a:rPr lang="he-IL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משתמש חדש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1" name="TabLine"/>
                <p:cNvSpPr/>
                <p:nvPr/>
              </p:nvSpPr>
              <p:spPr>
                <a:xfrm flipV="1">
                  <a:off x="3451656" y="2882832"/>
                  <a:ext cx="1120794" cy="75875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252" name="Picture 2" descr="C:\Users\t-dantay\Documents\Placeholders\phone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478" y="3002033"/>
              <a:ext cx="161408" cy="17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2" descr="C:\Users\t-dantay\Documents\First24\envelope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478" y="3348484"/>
              <a:ext cx="161408" cy="120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324" y="2322695"/>
              <a:ext cx="147573" cy="171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324" y="2657124"/>
              <a:ext cx="147573" cy="171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Content"/>
            <p:cNvSpPr/>
            <p:nvPr>
              <p:custDataLst>
                <p:custData r:id="rId16"/>
              </p:custDataLst>
            </p:nvPr>
          </p:nvSpPr>
          <p:spPr>
            <a:xfrm>
              <a:off x="2422080" y="2324720"/>
              <a:ext cx="1507715" cy="21285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r>
                <a:rPr lang="he-IL" sz="1100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שם פרטי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7" name="Content"/>
            <p:cNvSpPr/>
            <p:nvPr>
              <p:custDataLst>
                <p:custData r:id="rId17"/>
              </p:custDataLst>
            </p:nvPr>
          </p:nvSpPr>
          <p:spPr>
            <a:xfrm>
              <a:off x="2422080" y="2649104"/>
              <a:ext cx="1507715" cy="21285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r>
                <a:rPr lang="he-IL" sz="1100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שם משפחה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8" name="Content"/>
            <p:cNvSpPr/>
            <p:nvPr>
              <p:custDataLst>
                <p:custData r:id="rId18"/>
              </p:custDataLst>
            </p:nvPr>
          </p:nvSpPr>
          <p:spPr>
            <a:xfrm>
              <a:off x="2422079" y="2973488"/>
              <a:ext cx="1507715" cy="21285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r>
                <a:rPr lang="he-IL" sz="1100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טלפון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9" name="Content"/>
            <p:cNvSpPr/>
            <p:nvPr>
              <p:custDataLst>
                <p:custData r:id="rId19"/>
              </p:custDataLst>
            </p:nvPr>
          </p:nvSpPr>
          <p:spPr>
            <a:xfrm>
              <a:off x="2422078" y="3297871"/>
              <a:ext cx="1507715" cy="21285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r>
                <a:rPr lang="he-IL" sz="1100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מייל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4" name="Content"/>
            <p:cNvSpPr/>
            <p:nvPr>
              <p:custDataLst>
                <p:custData r:id="rId20"/>
              </p:custDataLst>
            </p:nvPr>
          </p:nvSpPr>
          <p:spPr>
            <a:xfrm>
              <a:off x="2422235" y="3629614"/>
              <a:ext cx="1507715" cy="21285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r>
                <a:rPr lang="he-IL" sz="1100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סיסמא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2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27" y="3601275"/>
            <a:ext cx="195004" cy="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קבוצה 1"/>
          <p:cNvGrpSpPr/>
          <p:nvPr/>
        </p:nvGrpSpPr>
        <p:grpSpPr>
          <a:xfrm>
            <a:off x="111560" y="5203559"/>
            <a:ext cx="6456314" cy="4625415"/>
            <a:chOff x="-5007139" y="-23280"/>
            <a:chExt cx="6456314" cy="4625415"/>
          </a:xfrm>
        </p:grpSpPr>
        <p:grpSp>
          <p:nvGrpSpPr>
            <p:cNvPr id="123" name="קבוצה 122"/>
            <p:cNvGrpSpPr/>
            <p:nvPr/>
          </p:nvGrpSpPr>
          <p:grpSpPr>
            <a:xfrm>
              <a:off x="-5007139" y="-23280"/>
              <a:ext cx="6456314" cy="4625415"/>
              <a:chOff x="200198" y="12912"/>
              <a:chExt cx="6456314" cy="4625415"/>
            </a:xfrm>
          </p:grpSpPr>
          <p:grpSp>
            <p:nvGrpSpPr>
              <p:cNvPr id="124" name="קבוצה 123"/>
              <p:cNvGrpSpPr/>
              <p:nvPr/>
            </p:nvGrpSpPr>
            <p:grpSpPr>
              <a:xfrm>
                <a:off x="200198" y="12912"/>
                <a:ext cx="6456314" cy="4625415"/>
                <a:chOff x="-8861315" y="882344"/>
                <a:chExt cx="9144000" cy="6159720"/>
              </a:xfrm>
            </p:grpSpPr>
            <p:grpSp>
              <p:nvGrpSpPr>
                <p:cNvPr id="140" name="WebBrowser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-8861315" y="882344"/>
                  <a:ext cx="9144000" cy="6159720"/>
                  <a:chOff x="0" y="0"/>
                  <a:chExt cx="9144000" cy="6159720"/>
                </a:xfrm>
              </p:grpSpPr>
              <p:sp>
                <p:nvSpPr>
                  <p:cNvPr id="154" name="Background"/>
                  <p:cNvSpPr/>
                  <p:nvPr/>
                </p:nvSpPr>
                <p:spPr>
                  <a:xfrm>
                    <a:off x="0" y="0"/>
                    <a:ext cx="9144000" cy="615972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55" name="WindowTitle"/>
                  <p:cNvSpPr txBox="1"/>
                  <p:nvPr/>
                </p:nvSpPr>
                <p:spPr>
                  <a:xfrm>
                    <a:off x="22515" y="22341"/>
                    <a:ext cx="117602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156" name="Group 4"/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181" name="Oval 28"/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82" name="Left Arrow 29"/>
                    <p:cNvSpPr/>
                    <p:nvPr/>
                  </p:nvSpPr>
                  <p:spPr>
                    <a:xfrm>
                      <a:off x="109358" y="275512"/>
                      <a:ext cx="223133" cy="208998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50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157" name="Group 5"/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179" name="Oval 26"/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80" name="Right Arrow 27"/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50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158" name="Minimize - Maximize - Close"/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174" name="Line"/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175" name="Line"/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176" name="Line"/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7" name="Line"/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8" name="Line"/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9" name="WebPageBody"/>
                  <p:cNvSpPr/>
                  <p:nvPr/>
                </p:nvSpPr>
                <p:spPr>
                  <a:xfrm>
                    <a:off x="80697" y="693617"/>
                    <a:ext cx="8991600" cy="5444438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160" name="Group 8"/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171" name="Picture 2" descr="C:\Users\t-dantay\Documents\Placeholders\home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2" name="Picture 2" descr="C:\Users\t-dantay\Documents\Placeholders\setting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3" name="Picture 2" descr="C:\Users\t-dantay\Documents\Placeholders\star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61" name="Group 9"/>
                  <p:cNvGrpSpPr/>
                  <p:nvPr/>
                </p:nvGrpSpPr>
                <p:grpSpPr>
                  <a:xfrm>
                    <a:off x="923925" y="340846"/>
                    <a:ext cx="7142931" cy="228600"/>
                    <a:chOff x="923925" y="340846"/>
                    <a:chExt cx="7142931" cy="228600"/>
                  </a:xfrm>
                </p:grpSpPr>
                <p:sp>
                  <p:nvSpPr>
                    <p:cNvPr id="162" name="UrlBar"/>
                    <p:cNvSpPr/>
                    <p:nvPr/>
                  </p:nvSpPr>
                  <p:spPr>
                    <a:xfrm>
                      <a:off x="923925" y="340846"/>
                      <a:ext cx="7142931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0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http://2dots.url.com</a:t>
                      </a:r>
                    </a:p>
                  </p:txBody>
                </p:sp>
                <p:grpSp>
                  <p:nvGrpSpPr>
                    <p:cNvPr id="163" name="Group 11"/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164" name="Search" descr="C:\Users\t-dantay\Documents\Placeholders\search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65" name="Refresh" descr="C:\Users\t-dantay\Documents\First24\arrowrepeat1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67" name="Drop Down" descr="C:\Users\t-dantay\Documents\First24\arrowsimple1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168" name="X"/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169" name="Straight Connector 16"/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170" name="Straight Connector 17"/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141" name="Content"/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-8396659" y="6336418"/>
                  <a:ext cx="2062322" cy="47535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400" dirty="0">
                      <a:latin typeface="Segoe UI Semibold" pitchFamily="34" charset="0"/>
                      <a:ea typeface="Segoe UI Semibold" pitchFamily="34" charset="0"/>
                      <a:cs typeface="Segoe UI Semibold" pitchFamily="34" charset="0"/>
                    </a:rPr>
                    <a:t>שמירה והמשך</a:t>
                  </a:r>
                  <a:endParaRPr lang="en-US" sz="1400" dirty="0">
                    <a:solidFill>
                      <a:srgbClr val="000000"/>
                    </a:solidFill>
                    <a:latin typeface="Segoe UI Semibold" pitchFamily="34" charset="0"/>
                    <a:ea typeface="Segoe UI Semibold" pitchFamily="34" charset="0"/>
                    <a:cs typeface="Segoe UI Semibold" pitchFamily="34" charset="0"/>
                  </a:endParaRPr>
                </a:p>
              </p:txBody>
            </p:sp>
            <p:grpSp>
              <p:nvGrpSpPr>
                <p:cNvPr id="142" name="Group 1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-7966338" y="2075408"/>
                  <a:ext cx="5699198" cy="784857"/>
                  <a:chOff x="-2235455" y="6245168"/>
                  <a:chExt cx="6080380" cy="784857"/>
                </a:xfrm>
              </p:grpSpPr>
              <p:sp>
                <p:nvSpPr>
                  <p:cNvPr id="144" name="Background"/>
                  <p:cNvSpPr/>
                  <p:nvPr/>
                </p:nvSpPr>
                <p:spPr>
                  <a:xfrm>
                    <a:off x="-865899" y="6245168"/>
                    <a:ext cx="4674655" cy="640079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TextBox4"/>
                  <p:cNvSpPr txBox="1"/>
                  <p:nvPr/>
                </p:nvSpPr>
                <p:spPr>
                  <a:xfrm>
                    <a:off x="-2235455" y="6681636"/>
                    <a:ext cx="811800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Text</a:t>
                    </a:r>
                  </a:p>
                </p:txBody>
              </p:sp>
              <p:sp>
                <p:nvSpPr>
                  <p:cNvPr id="146" name="TextBox3"/>
                  <p:cNvSpPr txBox="1"/>
                  <p:nvPr/>
                </p:nvSpPr>
                <p:spPr>
                  <a:xfrm>
                    <a:off x="-147568" y="6569990"/>
                    <a:ext cx="1618996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פרטי הכתובות</a:t>
                    </a:r>
                    <a:endPara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47" name="TextBox2"/>
                  <p:cNvSpPr txBox="1"/>
                  <p:nvPr/>
                </p:nvSpPr>
                <p:spPr>
                  <a:xfrm>
                    <a:off x="1287475" y="6567710"/>
                    <a:ext cx="1376441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פרטי הזמנה</a:t>
                    </a:r>
                    <a:endPara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48" name="Group 6"/>
                  <p:cNvGrpSpPr/>
                  <p:nvPr/>
                </p:nvGrpSpPr>
                <p:grpSpPr>
                  <a:xfrm>
                    <a:off x="-593265" y="6305777"/>
                    <a:ext cx="4438190" cy="612600"/>
                    <a:chOff x="-3810626" y="6634452"/>
                    <a:chExt cx="6302557" cy="831387"/>
                  </a:xfrm>
                </p:grpSpPr>
                <p:sp>
                  <p:nvSpPr>
                    <p:cNvPr id="149" name="TextBox1"/>
                    <p:cNvSpPr txBox="1"/>
                    <p:nvPr/>
                  </p:nvSpPr>
                  <p:spPr>
                    <a:xfrm>
                      <a:off x="504191" y="6993026"/>
                      <a:ext cx="1987740" cy="4728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e-IL" sz="11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מילוי פרטים</a:t>
                      </a:r>
                      <a:endParaRPr lang="en-US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50" name="Oval1"/>
                    <p:cNvSpPr/>
                    <p:nvPr/>
                  </p:nvSpPr>
                  <p:spPr>
                    <a:xfrm>
                      <a:off x="1415571" y="6648242"/>
                      <a:ext cx="381000" cy="381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Oval1"/>
                    <p:cNvSpPr/>
                    <p:nvPr/>
                  </p:nvSpPr>
                  <p:spPr>
                    <a:xfrm>
                      <a:off x="-299243" y="6634468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1"/>
                    <p:cNvSpPr/>
                    <p:nvPr/>
                  </p:nvSpPr>
                  <p:spPr>
                    <a:xfrm>
                      <a:off x="-2063109" y="6634461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1"/>
                    <p:cNvSpPr/>
                    <p:nvPr/>
                  </p:nvSpPr>
                  <p:spPr>
                    <a:xfrm>
                      <a:off x="-3810626" y="6634452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43" name="מלבן מעוגל 142"/>
                <p:cNvSpPr/>
                <p:nvPr/>
              </p:nvSpPr>
              <p:spPr>
                <a:xfrm>
                  <a:off x="-6193498" y="3290620"/>
                  <a:ext cx="3808363" cy="5218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2000" dirty="0">
                      <a:solidFill>
                        <a:schemeClr val="tx1"/>
                      </a:solidFill>
                    </a:rPr>
                    <a:t>הכנס פרטי משתמש</a:t>
                  </a:r>
                </a:p>
              </p:txBody>
            </p:sp>
          </p:grpSp>
          <p:sp>
            <p:nvSpPr>
              <p:cNvPr id="125" name="TextBox3"/>
              <p:cNvSpPr txBox="1"/>
              <p:nvPr/>
            </p:nvSpPr>
            <p:spPr>
              <a:xfrm>
                <a:off x="1649116" y="1153967"/>
                <a:ext cx="677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1100" dirty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תשלום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26" name="Tab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1596896" y="1778627"/>
                <a:ext cx="3513043" cy="1964100"/>
                <a:chOff x="3153630" y="2638716"/>
                <a:chExt cx="3513043" cy="1964100"/>
              </a:xfrm>
            </p:grpSpPr>
            <p:sp>
              <p:nvSpPr>
                <p:cNvPr id="135" name="Container"/>
                <p:cNvSpPr/>
                <p:nvPr/>
              </p:nvSpPr>
              <p:spPr>
                <a:xfrm>
                  <a:off x="3153630" y="2836116"/>
                  <a:ext cx="3513043" cy="17667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Tab2"/>
                <p:cNvSpPr txBox="1"/>
                <p:nvPr/>
              </p:nvSpPr>
              <p:spPr>
                <a:xfrm>
                  <a:off x="3298930" y="2638716"/>
                  <a:ext cx="1614396" cy="195945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vertOverflow="ellipsis" lIns="45720" tIns="9144" rIns="45720" rtlCol="0">
                  <a:noAutofit/>
                </a:bodyPr>
                <a:lstStyle/>
                <a:p>
                  <a:pPr algn="ctr"/>
                  <a:r>
                    <a:rPr lang="he-IL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משתמש חדש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7" name="Group 5"/>
                <p:cNvGrpSpPr/>
                <p:nvPr/>
              </p:nvGrpSpPr>
              <p:grpSpPr>
                <a:xfrm>
                  <a:off x="4914870" y="2640900"/>
                  <a:ext cx="1748813" cy="258940"/>
                  <a:chOff x="4586957" y="2732993"/>
                  <a:chExt cx="1131935" cy="220929"/>
                </a:xfrm>
              </p:grpSpPr>
              <p:sp>
                <p:nvSpPr>
                  <p:cNvPr id="138" name="ActiveTab"/>
                  <p:cNvSpPr txBox="1"/>
                  <p:nvPr/>
                </p:nvSpPr>
                <p:spPr>
                  <a:xfrm>
                    <a:off x="4586957" y="2732993"/>
                    <a:ext cx="1131935" cy="168072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50000"/>
                      </a:srgbClr>
                    </a:solidFill>
                  </a:ln>
                </p:spPr>
                <p:txBody>
                  <a:bodyPr vertOverflow="ellipsis" lIns="0" tIns="18288" rIns="45720" rtlCol="0">
                    <a:noAutofit/>
                  </a:bodyPr>
                  <a:lstStyle/>
                  <a:p>
                    <a:pPr algn="ctr"/>
                    <a:r>
                      <a:rPr lang="he-IL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מנוי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9" name="TabLine"/>
                  <p:cNvSpPr/>
                  <p:nvPr/>
                </p:nvSpPr>
                <p:spPr>
                  <a:xfrm flipV="1">
                    <a:off x="4593439" y="2878047"/>
                    <a:ext cx="1120794" cy="7587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128" name="Picture 2" descr="C:\Users\t-dantay\Documents\First24\envelope1.png"/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0644" y="2644207"/>
                <a:ext cx="161408" cy="120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2435405" y="2564052"/>
                <a:ext cx="1507715" cy="21285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>
                    <a:lumMod val="7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r"/>
                <a:r>
                  <a:rPr lang="he-IL" sz="1100" dirty="0">
                    <a:solidFill>
                      <a:schemeClr val="bg2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מייל</a:t>
                </a: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1" name="Content"/>
            <p:cNvSpPr/>
            <p:nvPr>
              <p:custDataLst>
                <p:custData r:id="rId3"/>
              </p:custDataLst>
            </p:nvPr>
          </p:nvSpPr>
          <p:spPr>
            <a:xfrm>
              <a:off x="-2771932" y="2890662"/>
              <a:ext cx="1507715" cy="21285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>
                  <a:lumMod val="7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r"/>
              <a:r>
                <a:rPr lang="he-IL" sz="1100" dirty="0">
                  <a:solidFill>
                    <a:schemeClr val="bg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סיסמא</a:t>
              </a:r>
              <a:endParaRPr lang="en-US" sz="11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42" name="Picture 2" descr="C:\Users\t-dantay\Documents\Placeholders\star.png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9801" y="2894080"/>
              <a:ext cx="195004" cy="185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מלבן 2"/>
          <p:cNvSpPr/>
          <p:nvPr/>
        </p:nvSpPr>
        <p:spPr>
          <a:xfrm>
            <a:off x="3775958" y="51181"/>
            <a:ext cx="2536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181679" rtl="1">
              <a:tabLst>
                <a:tab pos="281060" algn="l"/>
              </a:tabLst>
            </a:pPr>
            <a:r>
              <a:rPr lang="he-IL" altLang="he-IL" sz="1600" b="1" dirty="0">
                <a:latin typeface="David" panose="020E0502060401010101" pitchFamily="34" charset="-79"/>
                <a:ea typeface="Times New Roman" panose="02020603050405020304" pitchFamily="18" charset="0"/>
              </a:rPr>
              <a:t>7.7. ממשק משתמש-מסכים:</a:t>
            </a:r>
          </a:p>
        </p:txBody>
      </p:sp>
    </p:spTree>
    <p:extLst>
      <p:ext uri="{BB962C8B-B14F-4D97-AF65-F5344CB8AC3E}">
        <p14:creationId xmlns:p14="http://schemas.microsoft.com/office/powerpoint/2010/main" val="409743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/>
        </p:nvGrpSpPr>
        <p:grpSpPr>
          <a:xfrm>
            <a:off x="184154" y="279984"/>
            <a:ext cx="6456314" cy="4625415"/>
            <a:chOff x="190648" y="4876642"/>
            <a:chExt cx="6456314" cy="4625415"/>
          </a:xfrm>
        </p:grpSpPr>
        <p:grpSp>
          <p:nvGrpSpPr>
            <p:cNvPr id="430" name="קבוצה 429"/>
            <p:cNvGrpSpPr/>
            <p:nvPr/>
          </p:nvGrpSpPr>
          <p:grpSpPr>
            <a:xfrm>
              <a:off x="190648" y="4876642"/>
              <a:ext cx="6456314" cy="4625415"/>
              <a:chOff x="200198" y="12912"/>
              <a:chExt cx="6456314" cy="4625415"/>
            </a:xfrm>
          </p:grpSpPr>
          <p:grpSp>
            <p:nvGrpSpPr>
              <p:cNvPr id="431" name="קבוצה 430"/>
              <p:cNvGrpSpPr/>
              <p:nvPr/>
            </p:nvGrpSpPr>
            <p:grpSpPr>
              <a:xfrm>
                <a:off x="200198" y="12912"/>
                <a:ext cx="6456314" cy="4625415"/>
                <a:chOff x="-8861315" y="882344"/>
                <a:chExt cx="9144000" cy="6159720"/>
              </a:xfrm>
            </p:grpSpPr>
            <p:grpSp>
              <p:nvGrpSpPr>
                <p:cNvPr id="447" name="WebBrowser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-8861315" y="882344"/>
                  <a:ext cx="9144000" cy="6159720"/>
                  <a:chOff x="0" y="0"/>
                  <a:chExt cx="9144000" cy="6159720"/>
                </a:xfrm>
              </p:grpSpPr>
              <p:sp>
                <p:nvSpPr>
                  <p:cNvPr id="461" name="Background"/>
                  <p:cNvSpPr/>
                  <p:nvPr/>
                </p:nvSpPr>
                <p:spPr>
                  <a:xfrm>
                    <a:off x="0" y="0"/>
                    <a:ext cx="9144000" cy="615972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462" name="WindowTitle"/>
                  <p:cNvSpPr txBox="1"/>
                  <p:nvPr/>
                </p:nvSpPr>
                <p:spPr>
                  <a:xfrm>
                    <a:off x="22515" y="22341"/>
                    <a:ext cx="117602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463" name="Group 4"/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487" name="Oval 28"/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8" name="Left Arrow 29"/>
                    <p:cNvSpPr/>
                    <p:nvPr/>
                  </p:nvSpPr>
                  <p:spPr>
                    <a:xfrm>
                      <a:off x="109358" y="275512"/>
                      <a:ext cx="223133" cy="208998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50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464" name="Group 5"/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485" name="Oval 26"/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6" name="Right Arrow 27"/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50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465" name="Minimize - Maximize - Close"/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480" name="Line"/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481" name="Line"/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482" name="Line"/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3" name="Line"/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4" name="Line"/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466" name="WebPageBody"/>
                  <p:cNvSpPr/>
                  <p:nvPr/>
                </p:nvSpPr>
                <p:spPr>
                  <a:xfrm>
                    <a:off x="76201" y="685160"/>
                    <a:ext cx="8991600" cy="5444438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467" name="Group 8"/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477" name="Picture 2" descr="C:\Users\t-dantay\Documents\Placeholders\home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8" name="Picture 2" descr="C:\Users\t-dantay\Documents\Placeholders\setting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9" name="Picture 2" descr="C:\Users\t-dantay\Documents\Placeholders\star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468" name="Group 9"/>
                  <p:cNvGrpSpPr/>
                  <p:nvPr/>
                </p:nvGrpSpPr>
                <p:grpSpPr>
                  <a:xfrm>
                    <a:off x="923925" y="340846"/>
                    <a:ext cx="7142931" cy="228600"/>
                    <a:chOff x="923925" y="340846"/>
                    <a:chExt cx="7142931" cy="228600"/>
                  </a:xfrm>
                </p:grpSpPr>
                <p:sp>
                  <p:nvSpPr>
                    <p:cNvPr id="469" name="UrlBar"/>
                    <p:cNvSpPr/>
                    <p:nvPr/>
                  </p:nvSpPr>
                  <p:spPr>
                    <a:xfrm>
                      <a:off x="923925" y="340846"/>
                      <a:ext cx="7142931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0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http://2dots.url.com</a:t>
                      </a:r>
                    </a:p>
                  </p:txBody>
                </p:sp>
                <p:grpSp>
                  <p:nvGrpSpPr>
                    <p:cNvPr id="470" name="Group 11"/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471" name="Search" descr="C:\Users\t-dantay\Documents\Placeholders\search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72" name="Refresh" descr="C:\Users\t-dantay\Documents\First24\arrowrepeat1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73" name="Drop Down" descr="C:\Users\t-dantay\Documents\First24\arrowsimple1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474" name="X"/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475" name="Straight Connector 16"/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476" name="Straight Connector 17"/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448" name="Content"/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-8396659" y="6336418"/>
                  <a:ext cx="2062322" cy="47535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400" dirty="0">
                      <a:latin typeface="Segoe UI Semibold" pitchFamily="34" charset="0"/>
                      <a:ea typeface="Segoe UI Semibold" pitchFamily="34" charset="0"/>
                      <a:cs typeface="Segoe UI Semibold" pitchFamily="34" charset="0"/>
                    </a:rPr>
                    <a:t>שמירה והמשך</a:t>
                  </a:r>
                  <a:endParaRPr lang="en-US" sz="1400" dirty="0">
                    <a:solidFill>
                      <a:srgbClr val="000000"/>
                    </a:solidFill>
                    <a:latin typeface="Segoe UI Semibold" pitchFamily="34" charset="0"/>
                    <a:ea typeface="Segoe UI Semibold" pitchFamily="34" charset="0"/>
                    <a:cs typeface="Segoe UI Semibold" pitchFamily="34" charset="0"/>
                  </a:endParaRPr>
                </a:p>
              </p:txBody>
            </p:sp>
            <p:grpSp>
              <p:nvGrpSpPr>
                <p:cNvPr id="449" name="Group 1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-7966338" y="2075408"/>
                  <a:ext cx="5699198" cy="784857"/>
                  <a:chOff x="-2235455" y="6245168"/>
                  <a:chExt cx="6080380" cy="784857"/>
                </a:xfrm>
              </p:grpSpPr>
              <p:sp>
                <p:nvSpPr>
                  <p:cNvPr id="451" name="Background"/>
                  <p:cNvSpPr/>
                  <p:nvPr/>
                </p:nvSpPr>
                <p:spPr>
                  <a:xfrm>
                    <a:off x="-865899" y="6245168"/>
                    <a:ext cx="4674655" cy="64008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2" name="TextBox4"/>
                  <p:cNvSpPr txBox="1"/>
                  <p:nvPr/>
                </p:nvSpPr>
                <p:spPr>
                  <a:xfrm>
                    <a:off x="-2235455" y="6681636"/>
                    <a:ext cx="811800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Text</a:t>
                    </a:r>
                  </a:p>
                </p:txBody>
              </p:sp>
              <p:sp>
                <p:nvSpPr>
                  <p:cNvPr id="453" name="TextBox3"/>
                  <p:cNvSpPr txBox="1"/>
                  <p:nvPr/>
                </p:nvSpPr>
                <p:spPr>
                  <a:xfrm>
                    <a:off x="-147568" y="6569990"/>
                    <a:ext cx="1618996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פרטי הכתובות</a:t>
                    </a:r>
                    <a:endPara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454" name="TextBox2"/>
                  <p:cNvSpPr txBox="1"/>
                  <p:nvPr/>
                </p:nvSpPr>
                <p:spPr>
                  <a:xfrm>
                    <a:off x="1287475" y="6567710"/>
                    <a:ext cx="1376441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פרטי הזמנה</a:t>
                    </a:r>
                    <a:endPara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55" name="Group 6"/>
                  <p:cNvGrpSpPr/>
                  <p:nvPr/>
                </p:nvGrpSpPr>
                <p:grpSpPr>
                  <a:xfrm>
                    <a:off x="-593265" y="6305778"/>
                    <a:ext cx="4438190" cy="612401"/>
                    <a:chOff x="-3810626" y="6634452"/>
                    <a:chExt cx="6302557" cy="831117"/>
                  </a:xfrm>
                </p:grpSpPr>
                <p:sp>
                  <p:nvSpPr>
                    <p:cNvPr id="456" name="TextBox1"/>
                    <p:cNvSpPr txBox="1"/>
                    <p:nvPr/>
                  </p:nvSpPr>
                  <p:spPr>
                    <a:xfrm>
                      <a:off x="703089" y="7020569"/>
                      <a:ext cx="1788842" cy="445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e-IL" sz="10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מילוי פרטים</a:t>
                      </a:r>
                      <a:endParaRPr lang="en-US" sz="10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57" name="Oval1"/>
                    <p:cNvSpPr/>
                    <p:nvPr/>
                  </p:nvSpPr>
                  <p:spPr>
                    <a:xfrm>
                      <a:off x="1415571" y="6648242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8" name="Oval1"/>
                    <p:cNvSpPr/>
                    <p:nvPr/>
                  </p:nvSpPr>
                  <p:spPr>
                    <a:xfrm>
                      <a:off x="-299243" y="6634468"/>
                      <a:ext cx="381000" cy="381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Oval1"/>
                    <p:cNvSpPr/>
                    <p:nvPr/>
                  </p:nvSpPr>
                  <p:spPr>
                    <a:xfrm>
                      <a:off x="-2063109" y="6634461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Oval1"/>
                    <p:cNvSpPr/>
                    <p:nvPr/>
                  </p:nvSpPr>
                  <p:spPr>
                    <a:xfrm>
                      <a:off x="-3810626" y="6634452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432" name="TextBox3"/>
              <p:cNvSpPr txBox="1"/>
              <p:nvPr/>
            </p:nvSpPr>
            <p:spPr>
              <a:xfrm>
                <a:off x="1649116" y="1153967"/>
                <a:ext cx="677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1100" dirty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תשלום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6" name="TabLine"/>
              <p:cNvSpPr/>
              <p:nvPr/>
            </p:nvSpPr>
            <p:spPr>
              <a:xfrm flipV="1">
                <a:off x="1607549" y="1949958"/>
                <a:ext cx="1726470" cy="6013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89" name="TextBox 488"/>
            <p:cNvSpPr txBox="1"/>
            <p:nvPr/>
          </p:nvSpPr>
          <p:spPr>
            <a:xfrm>
              <a:off x="3047994" y="6366311"/>
              <a:ext cx="342063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בחר דוגמא של הזמנה מתוך המאגר</a:t>
              </a:r>
            </a:p>
          </p:txBody>
        </p:sp>
        <p:sp>
          <p:nvSpPr>
            <p:cNvPr id="495" name="מלבן מעוגל 494"/>
            <p:cNvSpPr/>
            <p:nvPr/>
          </p:nvSpPr>
          <p:spPr>
            <a:xfrm>
              <a:off x="3010492" y="6781874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96" name="מלבן מעוגל 495"/>
            <p:cNvSpPr/>
            <p:nvPr/>
          </p:nvSpPr>
          <p:spPr>
            <a:xfrm>
              <a:off x="3907622" y="6781874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97" name="מלבן מעוגל 496"/>
            <p:cNvSpPr/>
            <p:nvPr/>
          </p:nvSpPr>
          <p:spPr>
            <a:xfrm>
              <a:off x="4776190" y="6781874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98" name="מלבן מעוגל 497"/>
            <p:cNvSpPr/>
            <p:nvPr/>
          </p:nvSpPr>
          <p:spPr>
            <a:xfrm>
              <a:off x="5678084" y="6781874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99" name="מלבן מעוגל 498"/>
            <p:cNvSpPr/>
            <p:nvPr/>
          </p:nvSpPr>
          <p:spPr>
            <a:xfrm>
              <a:off x="5678083" y="7861649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00" name="מלבן מעוגל 499"/>
            <p:cNvSpPr/>
            <p:nvPr/>
          </p:nvSpPr>
          <p:spPr>
            <a:xfrm>
              <a:off x="4778570" y="7861650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01" name="מלבן מעוגל 500"/>
            <p:cNvSpPr/>
            <p:nvPr/>
          </p:nvSpPr>
          <p:spPr>
            <a:xfrm>
              <a:off x="3872508" y="7861651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02" name="מלבן מעוגל 501"/>
            <p:cNvSpPr/>
            <p:nvPr/>
          </p:nvSpPr>
          <p:spPr>
            <a:xfrm>
              <a:off x="3010492" y="7861652"/>
              <a:ext cx="760488" cy="89294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534715" y="6390702"/>
              <a:ext cx="222408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הזן את פרטי ההזמנה</a:t>
              </a: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702390" y="6749630"/>
              <a:ext cx="1741879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he-IL" dirty="0"/>
                <a:t>פרטי ההזמנה...</a:t>
              </a:r>
            </a:p>
            <a:p>
              <a:pPr algn="r"/>
              <a:endParaRPr lang="he-IL" dirty="0"/>
            </a:p>
            <a:p>
              <a:pPr algn="r"/>
              <a:endParaRPr lang="he-IL" dirty="0"/>
            </a:p>
            <a:p>
              <a:pPr algn="r"/>
              <a:endParaRPr lang="he-IL" dirty="0"/>
            </a:p>
            <a:p>
              <a:pPr algn="r"/>
              <a:endParaRPr lang="he-IL" dirty="0"/>
            </a:p>
            <a:p>
              <a:pPr algn="r"/>
              <a:endParaRPr lang="he-IL" dirty="0"/>
            </a:p>
            <a:p>
              <a:pPr algn="r"/>
              <a:endParaRPr lang="he-IL" dirty="0"/>
            </a:p>
          </p:txBody>
        </p:sp>
      </p:grpSp>
      <p:grpSp>
        <p:nvGrpSpPr>
          <p:cNvPr id="60" name="קבוצה 59"/>
          <p:cNvGrpSpPr/>
          <p:nvPr/>
        </p:nvGrpSpPr>
        <p:grpSpPr>
          <a:xfrm>
            <a:off x="172050" y="5057093"/>
            <a:ext cx="6456314" cy="4625415"/>
            <a:chOff x="-750154" y="4572338"/>
            <a:chExt cx="6456314" cy="4625415"/>
          </a:xfrm>
        </p:grpSpPr>
        <p:grpSp>
          <p:nvGrpSpPr>
            <p:cNvPr id="61" name="קבוצה 60"/>
            <p:cNvGrpSpPr/>
            <p:nvPr/>
          </p:nvGrpSpPr>
          <p:grpSpPr>
            <a:xfrm>
              <a:off x="-750154" y="4572338"/>
              <a:ext cx="6456314" cy="4625415"/>
              <a:chOff x="200198" y="12912"/>
              <a:chExt cx="6456314" cy="4625415"/>
            </a:xfrm>
          </p:grpSpPr>
          <p:grpSp>
            <p:nvGrpSpPr>
              <p:cNvPr id="65" name="קבוצה 64"/>
              <p:cNvGrpSpPr/>
              <p:nvPr/>
            </p:nvGrpSpPr>
            <p:grpSpPr>
              <a:xfrm>
                <a:off x="200198" y="12912"/>
                <a:ext cx="6456314" cy="4625415"/>
                <a:chOff x="-8861315" y="882344"/>
                <a:chExt cx="9144000" cy="6159720"/>
              </a:xfrm>
            </p:grpSpPr>
            <p:grpSp>
              <p:nvGrpSpPr>
                <p:cNvPr id="68" name="WebBrowser"/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-8861315" y="882344"/>
                  <a:ext cx="9144000" cy="6159720"/>
                  <a:chOff x="0" y="0"/>
                  <a:chExt cx="9144000" cy="6159720"/>
                </a:xfrm>
              </p:grpSpPr>
              <p:sp>
                <p:nvSpPr>
                  <p:cNvPr id="81" name="Background"/>
                  <p:cNvSpPr/>
                  <p:nvPr/>
                </p:nvSpPr>
                <p:spPr>
                  <a:xfrm>
                    <a:off x="0" y="0"/>
                    <a:ext cx="9144000" cy="615972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82" name="WindowTitle"/>
                  <p:cNvSpPr txBox="1"/>
                  <p:nvPr/>
                </p:nvSpPr>
                <p:spPr>
                  <a:xfrm>
                    <a:off x="22515" y="22341"/>
                    <a:ext cx="117602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Web page title</a:t>
                    </a:r>
                  </a:p>
                </p:txBody>
              </p:sp>
              <p:grpSp>
                <p:nvGrpSpPr>
                  <p:cNvPr id="83" name="Group 4"/>
                  <p:cNvGrpSpPr/>
                  <p:nvPr/>
                </p:nvGrpSpPr>
                <p:grpSpPr>
                  <a:xfrm>
                    <a:off x="81598" y="286385"/>
                    <a:ext cx="320040" cy="316520"/>
                    <a:chOff x="72073" y="221749"/>
                    <a:chExt cx="320040" cy="316520"/>
                  </a:xfrm>
                </p:grpSpPr>
                <p:sp>
                  <p:nvSpPr>
                    <p:cNvPr id="107" name="Oval 28"/>
                    <p:cNvSpPr/>
                    <p:nvPr/>
                  </p:nvSpPr>
                  <p:spPr>
                    <a:xfrm>
                      <a:off x="72073" y="221749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8" name="Left Arrow 29"/>
                    <p:cNvSpPr/>
                    <p:nvPr/>
                  </p:nvSpPr>
                  <p:spPr>
                    <a:xfrm>
                      <a:off x="109358" y="275512"/>
                      <a:ext cx="223133" cy="208998"/>
                    </a:xfrm>
                    <a:prstGeom prst="lef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50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84" name="Group 5"/>
                  <p:cNvGrpSpPr/>
                  <p:nvPr/>
                </p:nvGrpSpPr>
                <p:grpSpPr>
                  <a:xfrm>
                    <a:off x="453671" y="286384"/>
                    <a:ext cx="320040" cy="316520"/>
                    <a:chOff x="444146" y="221748"/>
                    <a:chExt cx="320040" cy="316520"/>
                  </a:xfrm>
                </p:grpSpPr>
                <p:sp>
                  <p:nvSpPr>
                    <p:cNvPr id="105" name="Oval 26"/>
                    <p:cNvSpPr/>
                    <p:nvPr/>
                  </p:nvSpPr>
                  <p:spPr>
                    <a:xfrm>
                      <a:off x="444146" y="221748"/>
                      <a:ext cx="320040" cy="316520"/>
                    </a:xfrm>
                    <a:prstGeom prst="ellipse">
                      <a:avLst/>
                    </a:prstGeom>
                    <a:gradFill flip="none" rotWithShape="1">
                      <a:gsLst>
                        <a:gs pos="91000">
                          <a:srgbClr val="FFFFFF">
                            <a:lumMod val="85000"/>
                          </a:srgbClr>
                        </a:gs>
                        <a:gs pos="36000">
                          <a:srgbClr val="FFFFFF">
                            <a:lumMod val="95000"/>
                          </a:srgbClr>
                        </a:gs>
                        <a:gs pos="100000">
                          <a:srgbClr val="FFFFFF">
                            <a:lumMod val="95000"/>
                          </a:srgbClr>
                        </a:gs>
                      </a:gsLst>
                      <a:lin ang="5400000" scaled="0"/>
                      <a:tileRect/>
                    </a:gra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" name="Right Arrow 27"/>
                    <p:cNvSpPr/>
                    <p:nvPr/>
                  </p:nvSpPr>
                  <p:spPr>
                    <a:xfrm>
                      <a:off x="481249" y="275509"/>
                      <a:ext cx="257146" cy="208999"/>
                    </a:xfrm>
                    <a:prstGeom prst="rightArrow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/>
                      <a:endParaRPr lang="en-US" sz="1050" kern="0">
                        <a:solidFill>
                          <a:prstClr val="white"/>
                        </a:solidFill>
                        <a:latin typeface="Segoe UI"/>
                      </a:endParaRPr>
                    </a:p>
                  </p:txBody>
                </p:sp>
              </p:grpSp>
              <p:grpSp>
                <p:nvGrpSpPr>
                  <p:cNvPr id="85" name="Minimize - Maximize - Close"/>
                  <p:cNvGrpSpPr/>
                  <p:nvPr/>
                </p:nvGrpSpPr>
                <p:grpSpPr>
                  <a:xfrm>
                    <a:off x="8632311" y="92599"/>
                    <a:ext cx="384527" cy="78032"/>
                    <a:chOff x="9347642" y="131588"/>
                    <a:chExt cx="384527" cy="78032"/>
                  </a:xfrm>
                </p:grpSpPr>
                <p:cxnSp>
                  <p:nvCxnSpPr>
                    <p:cNvPr id="100" name="Line"/>
                    <p:cNvCxnSpPr/>
                    <p:nvPr/>
                  </p:nvCxnSpPr>
                  <p:spPr>
                    <a:xfrm>
                      <a:off x="9661396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101" name="Line"/>
                    <p:cNvCxnSpPr/>
                    <p:nvPr/>
                  </p:nvCxnSpPr>
                  <p:spPr>
                    <a:xfrm flipH="1">
                      <a:off x="9661395" y="131588"/>
                      <a:ext cx="70773" cy="76200"/>
                    </a:xfrm>
                    <a:prstGeom prst="line">
                      <a:avLst/>
                    </a:prstGeom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1">
                      <a:srgbClr val="4F81BD"/>
                    </a:lnRef>
                    <a:fillRef idx="0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</p:cxnSp>
                <p:sp>
                  <p:nvSpPr>
                    <p:cNvPr id="102" name="Line"/>
                    <p:cNvSpPr/>
                    <p:nvPr/>
                  </p:nvSpPr>
                  <p:spPr>
                    <a:xfrm rot="10800000" flipV="1">
                      <a:off x="9499472" y="143255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3" name="Line"/>
                    <p:cNvSpPr/>
                    <p:nvPr/>
                  </p:nvSpPr>
                  <p:spPr>
                    <a:xfrm rot="10800000" flipV="1">
                      <a:off x="9498658" y="135261"/>
                      <a:ext cx="91440" cy="725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4" name="Line"/>
                    <p:cNvSpPr/>
                    <p:nvPr/>
                  </p:nvSpPr>
                  <p:spPr>
                    <a:xfrm rot="10800000" flipV="1">
                      <a:off x="9347642" y="200476"/>
                      <a:ext cx="91440" cy="9144"/>
                    </a:xfrm>
                    <a:prstGeom prst="rect">
                      <a:avLst/>
                    </a:prstGeom>
                    <a:solidFill>
                      <a:srgbClr val="919191"/>
                    </a:solidFill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001">
                      <a:srgbClr val="000000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86" name="WebPageBody"/>
                  <p:cNvSpPr/>
                  <p:nvPr/>
                </p:nvSpPr>
                <p:spPr>
                  <a:xfrm>
                    <a:off x="76200" y="685160"/>
                    <a:ext cx="8991601" cy="5444438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grpSp>
                <p:nvGrpSpPr>
                  <p:cNvPr id="87" name="Group 8"/>
                  <p:cNvGrpSpPr/>
                  <p:nvPr/>
                </p:nvGrpSpPr>
                <p:grpSpPr>
                  <a:xfrm>
                    <a:off x="8386335" y="360579"/>
                    <a:ext cx="640645" cy="183940"/>
                    <a:chOff x="8303527" y="360579"/>
                    <a:chExt cx="640645" cy="183940"/>
                  </a:xfrm>
                </p:grpSpPr>
                <p:pic>
                  <p:nvPicPr>
                    <p:cNvPr id="97" name="Picture 2" descr="C:\Users\t-dantay\Documents\Placeholders\home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03527" y="361109"/>
                      <a:ext cx="185783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8" name="Picture 2" descr="C:\Users\t-dantay\Documents\Placeholders\setting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3480" r="35484"/>
                    <a:stretch/>
                  </p:blipFill>
                  <p:spPr bwMode="auto">
                    <a:xfrm>
                      <a:off x="8761292" y="360579"/>
                      <a:ext cx="182880" cy="1839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99" name="Picture 2" descr="C:\Users\t-dantay\Documents\Placeholders\star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529364" y="361109"/>
                      <a:ext cx="191874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88" name="Group 9"/>
                  <p:cNvGrpSpPr/>
                  <p:nvPr/>
                </p:nvGrpSpPr>
                <p:grpSpPr>
                  <a:xfrm>
                    <a:off x="923925" y="340846"/>
                    <a:ext cx="7142931" cy="228600"/>
                    <a:chOff x="923925" y="340846"/>
                    <a:chExt cx="7142931" cy="228600"/>
                  </a:xfrm>
                </p:grpSpPr>
                <p:sp>
                  <p:nvSpPr>
                    <p:cNvPr id="89" name="UrlBar"/>
                    <p:cNvSpPr/>
                    <p:nvPr/>
                  </p:nvSpPr>
                  <p:spPr>
                    <a:xfrm>
                      <a:off x="923925" y="340846"/>
                      <a:ext cx="7142931" cy="22860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3175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r>
                        <a:rPr lang="en-US" sz="1200" kern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/>
                        </a:rPr>
                        <a:t>http://2dots.url.com</a:t>
                      </a:r>
                    </a:p>
                  </p:txBody>
                </p:sp>
                <p:grpSp>
                  <p:nvGrpSpPr>
                    <p:cNvPr id="90" name="Group 11"/>
                    <p:cNvGrpSpPr/>
                    <p:nvPr/>
                  </p:nvGrpSpPr>
                  <p:grpSpPr>
                    <a:xfrm>
                      <a:off x="7260350" y="363706"/>
                      <a:ext cx="744325" cy="182880"/>
                      <a:chOff x="7260350" y="363706"/>
                      <a:chExt cx="744325" cy="182880"/>
                    </a:xfrm>
                  </p:grpSpPr>
                  <p:pic>
                    <p:nvPicPr>
                      <p:cNvPr id="91" name="Search" descr="C:\Users\t-dantay\Documents\Placeholders\search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6035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92" name="Refresh" descr="C:\Users\t-dantay\Documents\First24\arrowrepeat1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400" y="363706"/>
                        <a:ext cx="182880" cy="182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93" name="Drop Down" descr="C:\Users\t-dantay\Documents\First24\arrowsimple1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5400000">
                        <a:off x="7476150" y="409426"/>
                        <a:ext cx="91440" cy="9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94" name="X"/>
                      <p:cNvGrpSpPr/>
                      <p:nvPr/>
                    </p:nvGrpSpPr>
                    <p:grpSpPr>
                      <a:xfrm>
                        <a:off x="7913235" y="409426"/>
                        <a:ext cx="91440" cy="91440"/>
                        <a:chOff x="4687215" y="1739180"/>
                        <a:chExt cx="91440" cy="91440"/>
                      </a:xfrm>
                    </p:grpSpPr>
                    <p:cxnSp>
                      <p:nvCxnSpPr>
                        <p:cNvPr id="95" name="Straight Connector 16"/>
                        <p:cNvCxnSpPr/>
                        <p:nvPr/>
                      </p:nvCxnSpPr>
                      <p:spPr>
                        <a:xfrm flipV="1"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  <p:cxnSp>
                      <p:nvCxnSpPr>
                        <p:cNvPr id="96" name="Straight Connector 17"/>
                        <p:cNvCxnSpPr/>
                        <p:nvPr/>
                      </p:nvCxnSpPr>
                      <p:spPr>
                        <a:xfrm>
                          <a:off x="4687215" y="1739180"/>
                          <a:ext cx="91440" cy="91440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FFFFFF">
                              <a:lumMod val="50000"/>
                            </a:srgbClr>
                          </a:solidFill>
                        </a:ln>
                      </p:spPr>
                      <p:style>
                        <a:lnRef idx="1">
                          <a:srgbClr val="FFFFFF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rgbClr val="000000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69" name="Content"/>
                <p:cNvSpPr/>
                <p:nvPr>
                  <p:custDataLst>
                    <p:custData r:id="rId4"/>
                  </p:custDataLst>
                </p:nvPr>
              </p:nvSpPr>
              <p:spPr>
                <a:xfrm>
                  <a:off x="-8396659" y="6336418"/>
                  <a:ext cx="2062322" cy="47535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sz="1400" dirty="0">
                      <a:latin typeface="Segoe UI Semibold" pitchFamily="34" charset="0"/>
                      <a:ea typeface="Segoe UI Semibold" pitchFamily="34" charset="0"/>
                      <a:cs typeface="Segoe UI Semibold" pitchFamily="34" charset="0"/>
                    </a:rPr>
                    <a:t>שמירה והמשך</a:t>
                  </a:r>
                  <a:endParaRPr lang="en-US" sz="1400" dirty="0">
                    <a:solidFill>
                      <a:srgbClr val="000000"/>
                    </a:solidFill>
                    <a:latin typeface="Segoe UI Semibold" pitchFamily="34" charset="0"/>
                    <a:ea typeface="Segoe UI Semibold" pitchFamily="34" charset="0"/>
                    <a:cs typeface="Segoe UI Semibold" pitchFamily="34" charset="0"/>
                  </a:endParaRPr>
                </a:p>
              </p:txBody>
            </p:sp>
            <p:grpSp>
              <p:nvGrpSpPr>
                <p:cNvPr id="70" name="Group 1"/>
                <p:cNvGrpSpPr/>
                <p:nvPr>
                  <p:custDataLst>
                    <p:custData r:id="rId5"/>
                  </p:custDataLst>
                </p:nvPr>
              </p:nvGrpSpPr>
              <p:grpSpPr>
                <a:xfrm>
                  <a:off x="-7966338" y="2075408"/>
                  <a:ext cx="5699198" cy="784857"/>
                  <a:chOff x="-2235455" y="6245168"/>
                  <a:chExt cx="6080380" cy="784857"/>
                </a:xfrm>
              </p:grpSpPr>
              <p:sp>
                <p:nvSpPr>
                  <p:cNvPr id="71" name="Background"/>
                  <p:cNvSpPr/>
                  <p:nvPr/>
                </p:nvSpPr>
                <p:spPr>
                  <a:xfrm>
                    <a:off x="-865899" y="6245168"/>
                    <a:ext cx="4674655" cy="64008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TextBox4"/>
                  <p:cNvSpPr txBox="1"/>
                  <p:nvPr/>
                </p:nvSpPr>
                <p:spPr>
                  <a:xfrm>
                    <a:off x="-2235455" y="6681636"/>
                    <a:ext cx="811800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Text</a:t>
                    </a:r>
                  </a:p>
                </p:txBody>
              </p:sp>
              <p:sp>
                <p:nvSpPr>
                  <p:cNvPr id="73" name="TextBox3"/>
                  <p:cNvSpPr txBox="1"/>
                  <p:nvPr/>
                </p:nvSpPr>
                <p:spPr>
                  <a:xfrm>
                    <a:off x="-147568" y="6569990"/>
                    <a:ext cx="1618996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פרטי הכתובות</a:t>
                    </a:r>
                    <a:endPara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4" name="TextBox2"/>
                  <p:cNvSpPr txBox="1"/>
                  <p:nvPr/>
                </p:nvSpPr>
                <p:spPr>
                  <a:xfrm>
                    <a:off x="1287475" y="6567710"/>
                    <a:ext cx="1376441" cy="348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1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פרטי הזמנה</a:t>
                    </a:r>
                    <a:endPara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75" name="Group 6"/>
                  <p:cNvGrpSpPr/>
                  <p:nvPr/>
                </p:nvGrpSpPr>
                <p:grpSpPr>
                  <a:xfrm>
                    <a:off x="-593265" y="6305778"/>
                    <a:ext cx="4438190" cy="612401"/>
                    <a:chOff x="-3810626" y="6634452"/>
                    <a:chExt cx="6302557" cy="831117"/>
                  </a:xfrm>
                </p:grpSpPr>
                <p:sp>
                  <p:nvSpPr>
                    <p:cNvPr id="76" name="TextBox1"/>
                    <p:cNvSpPr txBox="1"/>
                    <p:nvPr/>
                  </p:nvSpPr>
                  <p:spPr>
                    <a:xfrm>
                      <a:off x="703089" y="7020569"/>
                      <a:ext cx="1788842" cy="4450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e-IL" sz="1000" dirty="0">
                          <a:solidFill>
                            <a:srgbClr val="FFFFFF"/>
                          </a:solidFill>
                          <a:latin typeface="Segoe UI" pitchFamily="34" charset="0"/>
                          <a:cs typeface="Segoe UI" pitchFamily="34" charset="0"/>
                        </a:rPr>
                        <a:t>מילוי פרטים</a:t>
                      </a:r>
                      <a:endParaRPr lang="en-US" sz="10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77" name="Oval1"/>
                    <p:cNvSpPr/>
                    <p:nvPr/>
                  </p:nvSpPr>
                  <p:spPr>
                    <a:xfrm>
                      <a:off x="1415571" y="6648242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1"/>
                    <p:cNvSpPr/>
                    <p:nvPr/>
                  </p:nvSpPr>
                  <p:spPr>
                    <a:xfrm>
                      <a:off x="-299243" y="6634468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Oval1"/>
                    <p:cNvSpPr/>
                    <p:nvPr/>
                  </p:nvSpPr>
                  <p:spPr>
                    <a:xfrm>
                      <a:off x="-2063109" y="6634461"/>
                      <a:ext cx="381000" cy="381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1"/>
                    <p:cNvSpPr/>
                    <p:nvPr/>
                  </p:nvSpPr>
                  <p:spPr>
                    <a:xfrm>
                      <a:off x="-3810626" y="6634452"/>
                      <a:ext cx="381000" cy="381001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66" name="TextBox3"/>
              <p:cNvSpPr txBox="1"/>
              <p:nvPr/>
            </p:nvSpPr>
            <p:spPr>
              <a:xfrm>
                <a:off x="1649116" y="1153967"/>
                <a:ext cx="677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1100" dirty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תשלום</a:t>
                </a:r>
                <a:endParaRPr lang="en-US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TabLine"/>
              <p:cNvSpPr/>
              <p:nvPr/>
            </p:nvSpPr>
            <p:spPr>
              <a:xfrm flipV="1">
                <a:off x="1607549" y="1949958"/>
                <a:ext cx="1726470" cy="6013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251239" y="6170119"/>
              <a:ext cx="22032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טען את קובץ הכתובות</a:t>
              </a:r>
            </a:p>
          </p:txBody>
        </p:sp>
        <p:sp>
          <p:nvSpPr>
            <p:cNvPr id="63" name="Content"/>
            <p:cNvSpPr/>
            <p:nvPr>
              <p:custDataLst>
                <p:custData r:id="rId2"/>
              </p:custDataLst>
            </p:nvPr>
          </p:nvSpPr>
          <p:spPr>
            <a:xfrm>
              <a:off x="1762948" y="6184809"/>
              <a:ext cx="1290426" cy="36888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he-IL" dirty="0"/>
                <a:t>טעינה</a:t>
              </a:r>
              <a:endPara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048" y="6693240"/>
              <a:ext cx="52586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2">
                      <a:lumMod val="75000"/>
                    </a:schemeClr>
                  </a:solidFill>
                </a:rPr>
                <a:t>מחזיר שאלה למשתמש על אנשים שההתאמה לא ברורה</a:t>
              </a:r>
            </a:p>
          </p:txBody>
        </p:sp>
      </p:grpSp>
      <p:sp>
        <p:nvSpPr>
          <p:cNvPr id="109" name="Content"/>
          <p:cNvSpPr/>
          <p:nvPr>
            <p:custDataLst>
              <p:custData r:id="rId1"/>
            </p:custDataLst>
          </p:nvPr>
        </p:nvSpPr>
        <p:spPr>
          <a:xfrm>
            <a:off x="413538" y="6669169"/>
            <a:ext cx="2073749" cy="36888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dirty="0"/>
              <a:t>הצג אנשי קשר שלי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5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קבוצה 194"/>
          <p:cNvGrpSpPr/>
          <p:nvPr/>
        </p:nvGrpSpPr>
        <p:grpSpPr>
          <a:xfrm>
            <a:off x="206815" y="128913"/>
            <a:ext cx="6456314" cy="4625415"/>
            <a:chOff x="200198" y="12912"/>
            <a:chExt cx="6456314" cy="4625415"/>
          </a:xfrm>
        </p:grpSpPr>
        <p:grpSp>
          <p:nvGrpSpPr>
            <p:cNvPr id="199" name="קבוצה 198"/>
            <p:cNvGrpSpPr/>
            <p:nvPr/>
          </p:nvGrpSpPr>
          <p:grpSpPr>
            <a:xfrm>
              <a:off x="200198" y="12912"/>
              <a:ext cx="6456314" cy="4625415"/>
              <a:chOff x="-8861315" y="882344"/>
              <a:chExt cx="9144000" cy="6159720"/>
            </a:xfrm>
          </p:grpSpPr>
          <p:grpSp>
            <p:nvGrpSpPr>
              <p:cNvPr id="202" name="WebBrowser"/>
              <p:cNvGrpSpPr/>
              <p:nvPr>
                <p:custDataLst>
                  <p:custData r:id="rId1"/>
                </p:custDataLst>
              </p:nvPr>
            </p:nvGrpSpPr>
            <p:grpSpPr>
              <a:xfrm>
                <a:off x="-8861315" y="882344"/>
                <a:ext cx="9144000" cy="6159720"/>
                <a:chOff x="0" y="0"/>
                <a:chExt cx="9144000" cy="6159720"/>
              </a:xfrm>
            </p:grpSpPr>
            <p:sp>
              <p:nvSpPr>
                <p:cNvPr id="215" name="Background"/>
                <p:cNvSpPr/>
                <p:nvPr/>
              </p:nvSpPr>
              <p:spPr>
                <a:xfrm>
                  <a:off x="0" y="0"/>
                  <a:ext cx="9144000" cy="615972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16" name="WindowTitle"/>
                <p:cNvSpPr txBox="1"/>
                <p:nvPr/>
              </p:nvSpPr>
              <p:spPr>
                <a:xfrm>
                  <a:off x="22515" y="22341"/>
                  <a:ext cx="1176028" cy="230832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Web page title</a:t>
                  </a:r>
                </a:p>
              </p:txBody>
            </p:sp>
            <p:grpSp>
              <p:nvGrpSpPr>
                <p:cNvPr id="217" name="Group 4"/>
                <p:cNvGrpSpPr/>
                <p:nvPr/>
              </p:nvGrpSpPr>
              <p:grpSpPr>
                <a:xfrm>
                  <a:off x="81598" y="286385"/>
                  <a:ext cx="320040" cy="316520"/>
                  <a:chOff x="72073" y="221749"/>
                  <a:chExt cx="320040" cy="316520"/>
                </a:xfrm>
              </p:grpSpPr>
              <p:sp>
                <p:nvSpPr>
                  <p:cNvPr id="241" name="Oval 28"/>
                  <p:cNvSpPr/>
                  <p:nvPr/>
                </p:nvSpPr>
                <p:spPr>
                  <a:xfrm>
                    <a:off x="72073" y="221749"/>
                    <a:ext cx="320040" cy="316520"/>
                  </a:xfrm>
                  <a:prstGeom prst="ellipse">
                    <a:avLst/>
                  </a:prstGeom>
                  <a:gradFill flip="none" rotWithShape="1">
                    <a:gsLst>
                      <a:gs pos="91000">
                        <a:srgbClr val="FFFFFF">
                          <a:lumMod val="85000"/>
                        </a:srgbClr>
                      </a:gs>
                      <a:gs pos="36000">
                        <a:srgbClr val="FFFFFF">
                          <a:lumMod val="95000"/>
                        </a:srgbClr>
                      </a:gs>
                      <a:gs pos="100000">
                        <a:srgbClr val="FFFFFF">
                          <a:lumMod val="95000"/>
                        </a:srgbClr>
                      </a:gs>
                    </a:gsLst>
                    <a:lin ang="5400000" scaled="0"/>
                    <a:tileRect/>
                  </a:gra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2" name="Left Arrow 29"/>
                  <p:cNvSpPr/>
                  <p:nvPr/>
                </p:nvSpPr>
                <p:spPr>
                  <a:xfrm>
                    <a:off x="109358" y="275512"/>
                    <a:ext cx="223133" cy="208998"/>
                  </a:xfrm>
                  <a:prstGeom prst="leftArrow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218" name="Group 5"/>
                <p:cNvGrpSpPr/>
                <p:nvPr/>
              </p:nvGrpSpPr>
              <p:grpSpPr>
                <a:xfrm>
                  <a:off x="453671" y="286384"/>
                  <a:ext cx="320040" cy="316520"/>
                  <a:chOff x="444146" y="221748"/>
                  <a:chExt cx="320040" cy="316520"/>
                </a:xfrm>
              </p:grpSpPr>
              <p:sp>
                <p:nvSpPr>
                  <p:cNvPr id="239" name="Oval 26"/>
                  <p:cNvSpPr/>
                  <p:nvPr/>
                </p:nvSpPr>
                <p:spPr>
                  <a:xfrm>
                    <a:off x="444146" y="221748"/>
                    <a:ext cx="320040" cy="316520"/>
                  </a:xfrm>
                  <a:prstGeom prst="ellipse">
                    <a:avLst/>
                  </a:prstGeom>
                  <a:gradFill flip="none" rotWithShape="1">
                    <a:gsLst>
                      <a:gs pos="91000">
                        <a:srgbClr val="FFFFFF">
                          <a:lumMod val="85000"/>
                        </a:srgbClr>
                      </a:gs>
                      <a:gs pos="36000">
                        <a:srgbClr val="FFFFFF">
                          <a:lumMod val="95000"/>
                        </a:srgbClr>
                      </a:gs>
                      <a:gs pos="100000">
                        <a:srgbClr val="FFFFFF">
                          <a:lumMod val="95000"/>
                        </a:srgbClr>
                      </a:gs>
                    </a:gsLst>
                    <a:lin ang="5400000" scaled="0"/>
                    <a:tileRect/>
                  </a:gradFill>
                  <a:ln w="3175">
                    <a:solidFill>
                      <a:srgbClr val="000000">
                        <a:lumMod val="50000"/>
                        <a:lumOff val="50000"/>
                      </a:srgbClr>
                    </a:solidFill>
                  </a:ln>
                  <a:effectLst/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0" name="Right Arrow 27"/>
                  <p:cNvSpPr/>
                  <p:nvPr/>
                </p:nvSpPr>
                <p:spPr>
                  <a:xfrm>
                    <a:off x="481249" y="275509"/>
                    <a:ext cx="257146" cy="208999"/>
                  </a:xfrm>
                  <a:prstGeom prst="rightArrow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105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</p:grpSp>
            <p:grpSp>
              <p:nvGrpSpPr>
                <p:cNvPr id="219" name="Minimize - Maximize - Close"/>
                <p:cNvGrpSpPr/>
                <p:nvPr/>
              </p:nvGrpSpPr>
              <p:grpSpPr>
                <a:xfrm>
                  <a:off x="8632311" y="92599"/>
                  <a:ext cx="384527" cy="78032"/>
                  <a:chOff x="9347642" y="131588"/>
                  <a:chExt cx="384527" cy="78032"/>
                </a:xfrm>
              </p:grpSpPr>
              <p:cxnSp>
                <p:nvCxnSpPr>
                  <p:cNvPr id="234" name="Line"/>
                  <p:cNvCxnSpPr/>
                  <p:nvPr/>
                </p:nvCxnSpPr>
                <p:spPr>
                  <a:xfrm>
                    <a:off x="9661396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5" name="Line"/>
                  <p:cNvCxnSpPr/>
                  <p:nvPr/>
                </p:nvCxnSpPr>
                <p:spPr>
                  <a:xfrm flipH="1">
                    <a:off x="9661395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sp>
                <p:nvSpPr>
                  <p:cNvPr id="236" name="Line"/>
                  <p:cNvSpPr/>
                  <p:nvPr/>
                </p:nvSpPr>
                <p:spPr>
                  <a:xfrm rot="10800000" flipV="1">
                    <a:off x="9499472" y="143255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7" name="Line"/>
                  <p:cNvSpPr/>
                  <p:nvPr/>
                </p:nvSpPr>
                <p:spPr>
                  <a:xfrm rot="10800000" flipV="1">
                    <a:off x="9498658" y="135261"/>
                    <a:ext cx="91440" cy="72527"/>
                  </a:xfrm>
                  <a:prstGeom prst="rect">
                    <a:avLst/>
                  </a:pr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8" name="Line"/>
                  <p:cNvSpPr/>
                  <p:nvPr/>
                </p:nvSpPr>
                <p:spPr>
                  <a:xfrm rot="10800000" flipV="1">
                    <a:off x="9347642" y="200476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20" name="WebPageBody"/>
                <p:cNvSpPr/>
                <p:nvPr/>
              </p:nvSpPr>
              <p:spPr>
                <a:xfrm>
                  <a:off x="76200" y="685160"/>
                  <a:ext cx="8991601" cy="5444438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grpSp>
              <p:nvGrpSpPr>
                <p:cNvPr id="221" name="Group 8"/>
                <p:cNvGrpSpPr/>
                <p:nvPr/>
              </p:nvGrpSpPr>
              <p:grpSpPr>
                <a:xfrm>
                  <a:off x="8386335" y="360579"/>
                  <a:ext cx="640645" cy="183940"/>
                  <a:chOff x="8303527" y="360579"/>
                  <a:chExt cx="640645" cy="183940"/>
                </a:xfrm>
              </p:grpSpPr>
              <p:pic>
                <p:nvPicPr>
                  <p:cNvPr id="231" name="Picture 2" descr="C:\Users\t-dantay\Documents\Placeholders\home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03527" y="361109"/>
                    <a:ext cx="185783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2" name="Picture 2" descr="C:\Users\t-dantay\Documents\Placeholders\setting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480" r="35484"/>
                  <a:stretch/>
                </p:blipFill>
                <p:spPr bwMode="auto">
                  <a:xfrm>
                    <a:off x="8761292" y="360579"/>
                    <a:ext cx="182880" cy="1839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" name="Picture 2" descr="C:\Users\t-dantay\Documents\Placeholders\sta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29364" y="361109"/>
                    <a:ext cx="191874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2" name="Group 9"/>
                <p:cNvGrpSpPr/>
                <p:nvPr/>
              </p:nvGrpSpPr>
              <p:grpSpPr>
                <a:xfrm>
                  <a:off x="923925" y="340846"/>
                  <a:ext cx="7142931" cy="228600"/>
                  <a:chOff x="923925" y="340846"/>
                  <a:chExt cx="7142931" cy="228600"/>
                </a:xfrm>
              </p:grpSpPr>
              <p:sp>
                <p:nvSpPr>
                  <p:cNvPr id="223" name="UrlBar"/>
                  <p:cNvSpPr/>
                  <p:nvPr/>
                </p:nvSpPr>
                <p:spPr>
                  <a:xfrm>
                    <a:off x="923925" y="340846"/>
                    <a:ext cx="7142931" cy="22860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r>
                      <a:rPr lang="en-US" sz="1200" kern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rPr>
                      <a:t>http://2dots.url.com</a:t>
                    </a:r>
                  </a:p>
                </p:txBody>
              </p:sp>
              <p:grpSp>
                <p:nvGrpSpPr>
                  <p:cNvPr id="224" name="Group 11"/>
                  <p:cNvGrpSpPr/>
                  <p:nvPr/>
                </p:nvGrpSpPr>
                <p:grpSpPr>
                  <a:xfrm>
                    <a:off x="7260350" y="363706"/>
                    <a:ext cx="744325" cy="182880"/>
                    <a:chOff x="7260350" y="363706"/>
                    <a:chExt cx="744325" cy="182880"/>
                  </a:xfrm>
                </p:grpSpPr>
                <p:pic>
                  <p:nvPicPr>
                    <p:cNvPr id="225" name="Search" descr="C:\Users\t-dantay\Documents\Placeholders\search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7260350" y="363706"/>
                      <a:ext cx="182880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6" name="Refresh" descr="C:\Users\t-dantay\Documents\First24\arrowrepeat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644400" y="363706"/>
                      <a:ext cx="182880" cy="18288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7" name="Drop Down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7476150" y="409426"/>
                      <a:ext cx="91440" cy="9144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28" name="X"/>
                    <p:cNvGrpSpPr/>
                    <p:nvPr/>
                  </p:nvGrpSpPr>
                  <p:grpSpPr>
                    <a:xfrm>
                      <a:off x="7913235" y="409426"/>
                      <a:ext cx="91440" cy="91440"/>
                      <a:chOff x="4687215" y="1739180"/>
                      <a:chExt cx="91440" cy="91440"/>
                    </a:xfrm>
                  </p:grpSpPr>
                  <p:cxnSp>
                    <p:nvCxnSpPr>
                      <p:cNvPr id="229" name="Straight Connector 16"/>
                      <p:cNvCxnSpPr/>
                      <p:nvPr/>
                    </p:nvCxnSpPr>
                    <p:spPr>
                      <a:xfrm flipV="1">
                        <a:off x="4687215" y="1739180"/>
                        <a:ext cx="91440" cy="91440"/>
                      </a:xfrm>
                      <a:prstGeom prst="line">
                        <a:avLst/>
                      </a:prstGeom>
                      <a:ln w="28575">
                        <a:solidFill>
                          <a:srgbClr val="FFFFFF">
                            <a:lumMod val="50000"/>
                          </a:srgbClr>
                        </a:solidFill>
                      </a:ln>
                    </p:spPr>
                    <p:style>
                      <a:lnRef idx="1">
                        <a:srgbClr val="FFFFFF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rgbClr val="000000"/>
                      </a:fontRef>
                    </p:style>
                  </p:cxnSp>
                  <p:cxnSp>
                    <p:nvCxnSpPr>
                      <p:cNvPr id="230" name="Straight Connector 17"/>
                      <p:cNvCxnSpPr/>
                      <p:nvPr/>
                    </p:nvCxnSpPr>
                    <p:spPr>
                      <a:xfrm>
                        <a:off x="4687215" y="1739180"/>
                        <a:ext cx="91440" cy="91440"/>
                      </a:xfrm>
                      <a:prstGeom prst="line">
                        <a:avLst/>
                      </a:prstGeom>
                      <a:ln w="28575">
                        <a:solidFill>
                          <a:srgbClr val="FFFFFF">
                            <a:lumMod val="50000"/>
                          </a:srgbClr>
                        </a:solidFill>
                      </a:ln>
                    </p:spPr>
                    <p:style>
                      <a:lnRef idx="1">
                        <a:srgbClr val="FFFFFF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rgbClr val="000000"/>
                      </a:fontRef>
                    </p:style>
                  </p:cxnSp>
                </p:grpSp>
              </p:grpSp>
            </p:grpSp>
          </p:grpSp>
          <p:sp>
            <p:nvSpPr>
              <p:cNvPr id="203" name="Content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-8396659" y="5741766"/>
                <a:ext cx="2062322" cy="107001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r>
                  <a:rPr lang="he-IL" sz="1400" dirty="0"/>
                  <a:t>אישור התשלום וסיום</a:t>
                </a:r>
              </a:p>
            </p:txBody>
          </p:sp>
          <p:grpSp>
            <p:nvGrpSpPr>
              <p:cNvPr id="204" name="Group 1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-7966338" y="2075408"/>
                <a:ext cx="5699198" cy="784857"/>
                <a:chOff x="-2235455" y="6245168"/>
                <a:chExt cx="6080380" cy="784857"/>
              </a:xfrm>
            </p:grpSpPr>
            <p:sp>
              <p:nvSpPr>
                <p:cNvPr id="205" name="Background"/>
                <p:cNvSpPr/>
                <p:nvPr/>
              </p:nvSpPr>
              <p:spPr>
                <a:xfrm>
                  <a:off x="-865899" y="6245168"/>
                  <a:ext cx="4674655" cy="64008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TextBox4"/>
                <p:cNvSpPr txBox="1"/>
                <p:nvPr/>
              </p:nvSpPr>
              <p:spPr>
                <a:xfrm>
                  <a:off x="-2235455" y="6681636"/>
                  <a:ext cx="811800" cy="348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207" name="TextBox3"/>
                <p:cNvSpPr txBox="1"/>
                <p:nvPr/>
              </p:nvSpPr>
              <p:spPr>
                <a:xfrm>
                  <a:off x="-147568" y="6569990"/>
                  <a:ext cx="1618996" cy="348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e-IL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rPr>
                    <a:t>פרטי הכתובות</a:t>
                  </a:r>
                  <a:endParaRPr lang="en-US" sz="1100" dirty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08" name="TextBox2"/>
                <p:cNvSpPr txBox="1"/>
                <p:nvPr/>
              </p:nvSpPr>
              <p:spPr>
                <a:xfrm>
                  <a:off x="1287475" y="6567710"/>
                  <a:ext cx="1376441" cy="348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e-IL" sz="11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rPr>
                    <a:t>פרטי הזמנה</a:t>
                  </a:r>
                  <a:endParaRPr lang="en-US" sz="1100" dirty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09" name="Group 6"/>
                <p:cNvGrpSpPr/>
                <p:nvPr/>
              </p:nvGrpSpPr>
              <p:grpSpPr>
                <a:xfrm>
                  <a:off x="-593265" y="6305778"/>
                  <a:ext cx="4438190" cy="612401"/>
                  <a:chOff x="-3810626" y="6634452"/>
                  <a:chExt cx="6302557" cy="831117"/>
                </a:xfrm>
              </p:grpSpPr>
              <p:sp>
                <p:nvSpPr>
                  <p:cNvPr id="210" name="TextBox1"/>
                  <p:cNvSpPr txBox="1"/>
                  <p:nvPr/>
                </p:nvSpPr>
                <p:spPr>
                  <a:xfrm>
                    <a:off x="703089" y="7020569"/>
                    <a:ext cx="1788842" cy="445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e-IL" sz="1000" dirty="0">
                        <a:solidFill>
                          <a:srgbClr val="FFFFFF"/>
                        </a:solidFill>
                        <a:latin typeface="Segoe UI" pitchFamily="34" charset="0"/>
                        <a:cs typeface="Segoe UI" pitchFamily="34" charset="0"/>
                      </a:rPr>
                      <a:t>מילוי פרטים</a:t>
                    </a:r>
                    <a:endParaRPr lang="en-US" sz="1000" dirty="0">
                      <a:solidFill>
                        <a:srgbClr val="FFFFFF"/>
                      </a:solidFill>
                      <a:latin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1" name="Oval1"/>
                  <p:cNvSpPr/>
                  <p:nvPr/>
                </p:nvSpPr>
                <p:spPr>
                  <a:xfrm>
                    <a:off x="1415571" y="6648242"/>
                    <a:ext cx="381000" cy="38100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1"/>
                  <p:cNvSpPr/>
                  <p:nvPr/>
                </p:nvSpPr>
                <p:spPr>
                  <a:xfrm>
                    <a:off x="-299243" y="6634468"/>
                    <a:ext cx="381000" cy="38100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1"/>
                  <p:cNvSpPr/>
                  <p:nvPr/>
                </p:nvSpPr>
                <p:spPr>
                  <a:xfrm>
                    <a:off x="-2063109" y="6634461"/>
                    <a:ext cx="381000" cy="38100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1"/>
                  <p:cNvSpPr/>
                  <p:nvPr/>
                </p:nvSpPr>
                <p:spPr>
                  <a:xfrm>
                    <a:off x="-3810626" y="6634452"/>
                    <a:ext cx="381000" cy="3810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00" name="TextBox3"/>
            <p:cNvSpPr txBox="1"/>
            <p:nvPr/>
          </p:nvSpPr>
          <p:spPr>
            <a:xfrm>
              <a:off x="1649116" y="1153967"/>
              <a:ext cx="677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1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תשלום</a:t>
              </a:r>
              <a:endParaRPr lang="en-US" sz="11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01" name="TabLine"/>
            <p:cNvSpPr/>
            <p:nvPr/>
          </p:nvSpPr>
          <p:spPr>
            <a:xfrm flipV="1">
              <a:off x="1607549" y="1949958"/>
              <a:ext cx="1726470" cy="6013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2017788" y="1643721"/>
            <a:ext cx="2613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הכנס פרטי כרטיס אשראי: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2453471" y="2476837"/>
            <a:ext cx="17418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sz="1600" dirty="0"/>
              <a:t>פרטי האשראי...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2453471" y="2897105"/>
            <a:ext cx="17418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sz="1600" dirty="0"/>
              <a:t>פרטי האשראי...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2453471" y="2054796"/>
            <a:ext cx="17418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sz="1600" dirty="0"/>
              <a:t>פרטי האשראי...</a:t>
            </a:r>
          </a:p>
        </p:txBody>
      </p:sp>
    </p:spTree>
    <p:extLst>
      <p:ext uri="{BB962C8B-B14F-4D97-AF65-F5344CB8AC3E}">
        <p14:creationId xmlns:p14="http://schemas.microsoft.com/office/powerpoint/2010/main" val="205136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529629" y="455818"/>
            <a:ext cx="5928793" cy="4383683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http://2dots.url.com</a:t>
                </a: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33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52784703"/>
              </p:ext>
            </p:extLst>
          </p:nvPr>
        </p:nvGraphicFramePr>
        <p:xfrm>
          <a:off x="1781778" y="1559656"/>
          <a:ext cx="3397811" cy="23730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8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634">
                <a:tc>
                  <a:txBody>
                    <a:bodyPr/>
                    <a:lstStyle/>
                    <a:p>
                      <a:r>
                        <a:rPr lang="he-IL" sz="1100" dirty="0">
                          <a:solidFill>
                            <a:srgbClr val="000000"/>
                          </a:solidFill>
                        </a:rPr>
                        <a:t>פרטי ההזמנה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100" dirty="0">
                          <a:solidFill>
                            <a:srgbClr val="000000"/>
                          </a:solidFill>
                        </a:rPr>
                        <a:t>שם הלקוח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100" dirty="0">
                          <a:solidFill>
                            <a:srgbClr val="000000"/>
                          </a:solidFill>
                        </a:rPr>
                        <a:t>מספר הזמנה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e-IL" sz="11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e-IL" sz="11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e-IL" sz="11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4">
                <a:tc>
                  <a:txBody>
                    <a:bodyPr/>
                    <a:lstStyle/>
                    <a:p>
                      <a:r>
                        <a:rPr lang="he-IL" sz="1200" dirty="0">
                          <a:solidFill>
                            <a:srgbClr val="000000"/>
                          </a:solidFill>
                        </a:rPr>
                        <a:t>....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0000"/>
                          </a:solidFill>
                        </a:rPr>
                        <a:t>….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e-IL" sz="1100" dirty="0">
                          <a:solidFill>
                            <a:srgbClr val="000000"/>
                          </a:solidFill>
                        </a:rPr>
                        <a:t>....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6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1850900" y="1887345"/>
            <a:ext cx="917680" cy="20854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700" dirty="0">
                <a:latin typeface="Segoe UI" pitchFamily="34" charset="0"/>
                <a:cs typeface="Segoe UI" pitchFamily="34" charset="0"/>
              </a:rPr>
              <a:t>מסך פרטי הזמנה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4"/>
            </p:custDataLst>
          </p:nvPr>
        </p:nvSpPr>
        <p:spPr>
          <a:xfrm>
            <a:off x="1850900" y="2196252"/>
            <a:ext cx="917680" cy="20854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700" dirty="0">
                <a:latin typeface="Segoe UI" pitchFamily="34" charset="0"/>
                <a:cs typeface="Segoe UI" pitchFamily="34" charset="0"/>
              </a:rPr>
              <a:t>מסך פרטי הזמנה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/>
          <p:nvPr>
            <p:custDataLst>
              <p:custData r:id="rId5"/>
            </p:custDataLst>
          </p:nvPr>
        </p:nvSpPr>
        <p:spPr>
          <a:xfrm>
            <a:off x="1850900" y="2478758"/>
            <a:ext cx="917680" cy="20854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700" dirty="0">
                <a:latin typeface="Segoe UI" pitchFamily="34" charset="0"/>
                <a:cs typeface="Segoe UI" pitchFamily="34" charset="0"/>
              </a:rPr>
              <a:t>מסך פרטי הזמנה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98332" y="77678"/>
            <a:ext cx="1251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מנהל</a:t>
            </a:r>
          </a:p>
        </p:txBody>
      </p:sp>
      <p:grpSp>
        <p:nvGrpSpPr>
          <p:cNvPr id="75" name="WebBrowser"/>
          <p:cNvGrpSpPr/>
          <p:nvPr>
            <p:custDataLst>
              <p:custData r:id="rId6"/>
            </p:custDataLst>
          </p:nvPr>
        </p:nvGrpSpPr>
        <p:grpSpPr>
          <a:xfrm>
            <a:off x="529629" y="5209679"/>
            <a:ext cx="5928793" cy="4378292"/>
            <a:chOff x="0" y="0"/>
            <a:chExt cx="9144000" cy="6858000"/>
          </a:xfrm>
        </p:grpSpPr>
        <p:sp>
          <p:nvSpPr>
            <p:cNvPr id="7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 2dots.url.com</a:t>
                </a:r>
              </a:p>
            </p:txBody>
          </p:sp>
          <p:grpSp>
            <p:nvGrpSpPr>
              <p:cNvPr id="8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TextBox 103"/>
          <p:cNvSpPr txBox="1"/>
          <p:nvPr/>
        </p:nvSpPr>
        <p:spPr>
          <a:xfrm>
            <a:off x="2530765" y="4828221"/>
            <a:ext cx="18271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פרטי הזמנה</a:t>
            </a:r>
          </a:p>
        </p:txBody>
      </p:sp>
      <p:sp>
        <p:nvSpPr>
          <p:cNvPr id="121" name="Content"/>
          <p:cNvSpPr/>
          <p:nvPr>
            <p:custDataLst>
              <p:custData r:id="rId7"/>
            </p:custDataLst>
          </p:nvPr>
        </p:nvSpPr>
        <p:spPr>
          <a:xfrm>
            <a:off x="679049" y="9051362"/>
            <a:ext cx="1082669" cy="2921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900" dirty="0">
                <a:latin typeface="Segoe UI" pitchFamily="34" charset="0"/>
                <a:cs typeface="Segoe UI" pitchFamily="34" charset="0"/>
              </a:rPr>
              <a:t>שליחת ההזמנות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8"/>
            </p:custDataLst>
          </p:nvPr>
        </p:nvSpPr>
        <p:spPr>
          <a:xfrm>
            <a:off x="3087821" y="9077887"/>
            <a:ext cx="1446951" cy="2834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he-IL" sz="900" dirty="0">
                <a:latin typeface="Segoe UI" pitchFamily="34" charset="0"/>
                <a:cs typeface="Segoe UI" pitchFamily="34" charset="0"/>
              </a:rPr>
              <a:t>יצירת קובץ למי שאין מייל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34" name="DropdownBox"/>
          <p:cNvGrpSpPr/>
          <p:nvPr>
            <p:custDataLst>
              <p:custData r:id="rId9"/>
            </p:custDataLst>
          </p:nvPr>
        </p:nvGrpSpPr>
        <p:grpSpPr>
          <a:xfrm>
            <a:off x="1887579" y="9056617"/>
            <a:ext cx="1074380" cy="286845"/>
            <a:chOff x="4016824" y="3329200"/>
            <a:chExt cx="1097652" cy="228600"/>
          </a:xfrm>
        </p:grpSpPr>
        <p:sp>
          <p:nvSpPr>
            <p:cNvPr id="13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he-IL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הסתים בהצלחה</a:t>
              </a:r>
              <a:endPara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539793" y="6029215"/>
            <a:ext cx="220035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רשימת אנשי קשר של המשתמש</a:t>
            </a:r>
          </a:p>
        </p:txBody>
      </p:sp>
      <p:graphicFrame>
        <p:nvGraphicFramePr>
          <p:cNvPr id="146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3294287998"/>
              </p:ext>
            </p:extLst>
          </p:nvPr>
        </p:nvGraphicFramePr>
        <p:xfrm>
          <a:off x="2609729" y="6306215"/>
          <a:ext cx="1925043" cy="253770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323">
                <a:tc>
                  <a:txBody>
                    <a:bodyPr/>
                    <a:lstStyle/>
                    <a:p>
                      <a:r>
                        <a:rPr lang="he-IL" sz="1050" dirty="0">
                          <a:solidFill>
                            <a:srgbClr val="000000"/>
                          </a:solidFill>
                        </a:rPr>
                        <a:t>עיר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dirty="0">
                          <a:solidFill>
                            <a:srgbClr val="000000"/>
                          </a:solidFill>
                        </a:rPr>
                        <a:t>כתובת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800" dirty="0">
                          <a:solidFill>
                            <a:srgbClr val="000000"/>
                          </a:solidFill>
                        </a:rPr>
                        <a:t>משפחה</a:t>
                      </a:r>
                      <a:endParaRPr lang="en-US" sz="7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dirty="0">
                          <a:solidFill>
                            <a:srgbClr val="000000"/>
                          </a:solidFill>
                        </a:rPr>
                        <a:t>שם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1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19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2" name="Table"/>
          <p:cNvGraphicFramePr>
            <a:graphicFrameLocks noGrp="1"/>
          </p:cNvGraphicFramePr>
          <p:nvPr>
            <p:custDataLst>
              <p:custData r:id="rId11"/>
            </p:custDataLst>
            <p:extLst>
              <p:ext uri="{D42A27DB-BD31-4B8C-83A1-F6EECF244321}">
                <p14:modId xmlns:p14="http://schemas.microsoft.com/office/powerpoint/2010/main" val="291163382"/>
              </p:ext>
            </p:extLst>
          </p:nvPr>
        </p:nvGraphicFramePr>
        <p:xfrm>
          <a:off x="686290" y="6306214"/>
          <a:ext cx="1925043" cy="25377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995">
                <a:tc>
                  <a:txBody>
                    <a:bodyPr/>
                    <a:lstStyle/>
                    <a:p>
                      <a:r>
                        <a:rPr lang="he-IL" sz="1050" dirty="0">
                          <a:solidFill>
                            <a:srgbClr val="000000"/>
                          </a:solidFill>
                        </a:rPr>
                        <a:t>מייל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dirty="0">
                          <a:solidFill>
                            <a:srgbClr val="000000"/>
                          </a:solidFill>
                        </a:rPr>
                        <a:t>פרטים נוספים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sz="1050" dirty="0">
                          <a:solidFill>
                            <a:srgbClr val="000000"/>
                          </a:solidFill>
                        </a:rPr>
                        <a:t>טלפון</a:t>
                      </a:r>
                      <a:endParaRPr lang="en-US" sz="7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dirty="0">
                          <a:solidFill>
                            <a:srgbClr val="000000"/>
                          </a:solidFill>
                        </a:rPr>
                        <a:t>בן\בת</a:t>
                      </a:r>
                      <a:r>
                        <a:rPr lang="he-IL" sz="1000" baseline="0" dirty="0">
                          <a:solidFill>
                            <a:srgbClr val="000000"/>
                          </a:solidFill>
                        </a:rPr>
                        <a:t> זוג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5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5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5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74" name="מחבר ישר 373"/>
          <p:cNvCxnSpPr/>
          <p:nvPr/>
        </p:nvCxnSpPr>
        <p:spPr>
          <a:xfrm>
            <a:off x="4875681" y="6289935"/>
            <a:ext cx="1" cy="300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Content"/>
          <p:cNvSpPr txBox="1"/>
          <p:nvPr>
            <p:custDataLst>
              <p:custData r:id="rId12"/>
            </p:custDataLst>
          </p:nvPr>
        </p:nvSpPr>
        <p:spPr>
          <a:xfrm>
            <a:off x="5286862" y="6424391"/>
            <a:ext cx="89920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he-IL" sz="12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שם המזמין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2" name="Content"/>
          <p:cNvSpPr txBox="1"/>
          <p:nvPr>
            <p:custDataLst>
              <p:custData r:id="rId13"/>
            </p:custDataLst>
          </p:nvPr>
        </p:nvSpPr>
        <p:spPr>
          <a:xfrm>
            <a:off x="5296388" y="7092643"/>
            <a:ext cx="89920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he-IL" sz="12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טלפון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3" name="Content"/>
          <p:cNvSpPr txBox="1"/>
          <p:nvPr>
            <p:custDataLst>
              <p:custData r:id="rId14"/>
            </p:custDataLst>
          </p:nvPr>
        </p:nvSpPr>
        <p:spPr>
          <a:xfrm>
            <a:off x="5296387" y="7790392"/>
            <a:ext cx="89920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he-IL" sz="12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מייל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4" name="Content"/>
          <p:cNvSpPr txBox="1"/>
          <p:nvPr>
            <p:custDataLst>
              <p:custData r:id="rId15"/>
            </p:custDataLst>
          </p:nvPr>
        </p:nvSpPr>
        <p:spPr>
          <a:xfrm>
            <a:off x="5286738" y="6238339"/>
            <a:ext cx="899203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he-IL" sz="1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שם המזמין:</a:t>
            </a:r>
            <a:endParaRPr lang="en-US" sz="1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5" name="Content"/>
          <p:cNvSpPr txBox="1"/>
          <p:nvPr>
            <p:custDataLst>
              <p:custData r:id="rId16"/>
            </p:custDataLst>
          </p:nvPr>
        </p:nvSpPr>
        <p:spPr>
          <a:xfrm>
            <a:off x="5286738" y="6906696"/>
            <a:ext cx="899203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he-IL" sz="1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טלפון:</a:t>
            </a:r>
            <a:endParaRPr lang="en-US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Content"/>
          <p:cNvSpPr txBox="1"/>
          <p:nvPr>
            <p:custDataLst>
              <p:custData r:id="rId17"/>
            </p:custDataLst>
          </p:nvPr>
        </p:nvSpPr>
        <p:spPr>
          <a:xfrm>
            <a:off x="5286738" y="7622666"/>
            <a:ext cx="899203" cy="2000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he-IL" sz="1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מייל: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0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קבוצה 9"/>
          <p:cNvGrpSpPr/>
          <p:nvPr/>
        </p:nvGrpSpPr>
        <p:grpSpPr>
          <a:xfrm>
            <a:off x="0" y="0"/>
            <a:ext cx="6858000" cy="9541073"/>
            <a:chOff x="0" y="120650"/>
            <a:chExt cx="6858000" cy="9541073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550" y="3856729"/>
              <a:ext cx="2763265" cy="2173121"/>
            </a:xfrm>
            <a:prstGeom prst="rect">
              <a:avLst/>
            </a:prstGeom>
          </p:spPr>
        </p:pic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194" y="1588942"/>
              <a:ext cx="2977834" cy="187603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55020" y="1242079"/>
              <a:ext cx="86059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users</a:t>
              </a:r>
              <a:endParaRPr lang="he-IL" dirty="0"/>
            </a:p>
          </p:txBody>
        </p:sp>
        <p:grpSp>
          <p:nvGrpSpPr>
            <p:cNvPr id="9" name="קבוצה 8"/>
            <p:cNvGrpSpPr/>
            <p:nvPr/>
          </p:nvGrpSpPr>
          <p:grpSpPr>
            <a:xfrm>
              <a:off x="0" y="120650"/>
              <a:ext cx="6858000" cy="9541073"/>
              <a:chOff x="0" y="120650"/>
              <a:chExt cx="6858000" cy="954107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0" y="120650"/>
                <a:ext cx="6858000" cy="95410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600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  7.8. שימוש בחבילות תוכנה: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en-US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Meser10    </a:t>
                </a:r>
                <a:r>
                  <a:rPr lang="he-IL" altLang="he-IL" sz="1400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600" dirty="0">
                  <a:solidFill>
                    <a:srgbClr val="FF0000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8.שימוש במבני נתונים וארגון קבצים: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600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  8.1. צילומי טבלאות </a:t>
                </a:r>
                <a:r>
                  <a:rPr lang="en-US" altLang="he-IL" sz="1600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data base</a:t>
                </a:r>
                <a:r>
                  <a:rPr lang="he-IL" altLang="he-IL" sz="1600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:</a:t>
                </a: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b="1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en-US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sz="1600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    8.2. שיטת אחסון: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en-US" sz="1600" dirty="0"/>
                  <a:t>  SQL server     </a:t>
                </a:r>
                <a:endParaRPr lang="en-US" sz="1600" b="1" u="sng" dirty="0"/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sz="1600" b="1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r>
                  <a:rPr lang="he-IL" altLang="he-IL" b="1" dirty="0">
                    <a:latin typeface="David" panose="020E0502060401010101" pitchFamily="34" charset="-79"/>
                    <a:ea typeface="Times New Roman" panose="02020603050405020304" pitchFamily="18" charset="0"/>
                  </a:rPr>
                  <a:t>9. תרשימי מערכת מרכזיים:</a:t>
                </a: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b="1" u="sng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r" defTabSz="1181679" rtl="1">
                  <a:tabLst>
                    <a:tab pos="281060" algn="l"/>
                  </a:tabLst>
                </a:pPr>
                <a:endParaRPr lang="he-IL" altLang="he-IL" dirty="0"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" name="תמונה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489" y="1604096"/>
                <a:ext cx="2638933" cy="209229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224195" y="1169530"/>
                <a:ext cx="136771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contact</a:t>
                </a:r>
                <a:endParaRPr lang="he-IL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149321" y="3442508"/>
              <a:ext cx="16557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User_contact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80189" y="4020080"/>
              <a:ext cx="16557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Order</a:t>
              </a:r>
              <a:endParaRPr lang="he-IL" dirty="0"/>
            </a:p>
          </p:txBody>
        </p:sp>
      </p:grp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5"/>
          <a:srcRect l="13750" t="9125" r="64868" b="72395"/>
          <a:stretch/>
        </p:blipFill>
        <p:spPr>
          <a:xfrm>
            <a:off x="513227" y="4317038"/>
            <a:ext cx="2638933" cy="1592162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67" y="7105550"/>
            <a:ext cx="3368944" cy="2621667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136" y="7638581"/>
            <a:ext cx="2844038" cy="16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1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1102226" y="231441"/>
            <a:ext cx="5542381" cy="7909858"/>
            <a:chOff x="1114926" y="180641"/>
            <a:chExt cx="5542381" cy="7909858"/>
          </a:xfrm>
        </p:grpSpPr>
        <p:sp>
          <p:nvSpPr>
            <p:cNvPr id="4" name="TextBox 3"/>
            <p:cNvSpPr txBox="1"/>
            <p:nvPr/>
          </p:nvSpPr>
          <p:spPr>
            <a:xfrm>
              <a:off x="1114926" y="180641"/>
              <a:ext cx="5542381" cy="79098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defTabSz="1181679" rtl="1">
                <a:tabLst>
                  <a:tab pos="281060" algn="l"/>
                </a:tabLst>
              </a:pPr>
              <a:r>
                <a:rPr lang="he-IL" altLang="he-IL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10. תאור / התייחסות לנושאי אבטחת מידע:</a:t>
              </a: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11. משאבים נדרשים לפרויקט: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600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	       11.1. מספר שעות המוקדש לפרויקט: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400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 </a:t>
              </a: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700 שעות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600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11.2. חלוקת עבודה בין חברי הצוות: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 העבודה תחולק בין המגישות בצורה מאוזנת.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600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11.3.  ציוד נדרש: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 מחשב ורשת.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600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11.4. תוכנות נדרשות: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en-US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Vs, node </a:t>
              </a:r>
              <a:r>
                <a:rPr lang="en-US" altLang="he-IL" sz="1400" dirty="0" err="1">
                  <a:latin typeface="David" panose="020E0502060401010101" pitchFamily="34" charset="-79"/>
                  <a:ea typeface="Times New Roman" panose="02020603050405020304" pitchFamily="18" charset="0"/>
                </a:rPr>
                <a:t>js</a:t>
              </a:r>
              <a:r>
                <a:rPr lang="en-US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, </a:t>
              </a:r>
              <a:r>
                <a:rPr lang="en-US" altLang="he-IL" sz="1400" dirty="0" err="1">
                  <a:latin typeface="David" panose="020E0502060401010101" pitchFamily="34" charset="-79"/>
                  <a:ea typeface="Times New Roman" panose="02020603050405020304" pitchFamily="18" charset="0"/>
                </a:rPr>
                <a:t>sql</a:t>
              </a:r>
              <a:r>
                <a:rPr lang="en-US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 server          </a:t>
              </a: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.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600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11.5. ידע חדש שנדרש ללמוד לצורך ביצוע הפרויקט: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 ספריות ליצירת הזמנה.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600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11.6. ספרות ומקורות ידע: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        אינטרנט.</a:t>
              </a: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12. תכנית עבודה ושלבים למימוש הפרויקט:</a:t>
              </a: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endParaRPr lang="he-IL" altLang="he-IL" sz="1400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13. תכנון הבדיקות שיבוצעו:</a:t>
              </a: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b="1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endParaRPr lang="he-IL" altLang="he-IL" sz="1600" dirty="0">
                <a:latin typeface="David" panose="020E0502060401010101" pitchFamily="34" charset="-79"/>
                <a:ea typeface="Times New Roman" panose="02020603050405020304" pitchFamily="18" charset="0"/>
              </a:endParaRP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14. בקרת גרסאות(</a:t>
              </a:r>
              <a:r>
                <a:rPr lang="en-US" altLang="he-IL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(version control</a:t>
              </a:r>
              <a:r>
                <a:rPr lang="he-IL" altLang="he-IL" b="1" dirty="0">
                  <a:latin typeface="David" panose="020E0502060401010101" pitchFamily="34" charset="-79"/>
                  <a:ea typeface="Times New Roman" panose="02020603050405020304" pitchFamily="18" charset="0"/>
                </a:rPr>
                <a:t>:</a:t>
              </a:r>
            </a:p>
            <a:p>
              <a:pPr algn="r" defTabSz="1181679" rtl="1"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המערכת תנוהל ב-</a:t>
              </a:r>
              <a:r>
                <a:rPr lang="en-US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 </a:t>
              </a:r>
              <a:r>
                <a:rPr lang="en-US" altLang="he-IL" sz="1400" dirty="0" err="1">
                  <a:latin typeface="David" panose="020E0502060401010101" pitchFamily="34" charset="-79"/>
                  <a:ea typeface="Times New Roman" panose="02020603050405020304" pitchFamily="18" charset="0"/>
                </a:rPr>
                <a:t>Tfs</a:t>
              </a: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.            </a:t>
              </a:r>
              <a:endParaRPr lang="he-IL" sz="14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8907" y="4699000"/>
              <a:ext cx="2387600" cy="11695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תכנון מבנה הפרויקט.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בנית  </a:t>
              </a:r>
              <a:r>
                <a:rPr lang="en-US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DB</a:t>
              </a: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כתיבת אלגוריתם.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בנית מסכים.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בדיקת תקינות.</a:t>
              </a:r>
              <a:endParaRPr lang="he-IL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8907" y="512903"/>
              <a:ext cx="238760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הזדהות.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הרשאות לפי רמת משתמש.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3814" y="6137316"/>
              <a:ext cx="3502693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הכנסת שם ואיתורו במאגר כתובות.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הוספת משתמש ובדיקת הימצאותו ב-</a:t>
              </a:r>
              <a:r>
                <a:rPr lang="en-US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DB</a:t>
              </a: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שליחת מייל ובדיקה האם  נשלח כראוי.</a:t>
              </a:r>
            </a:p>
            <a:p>
              <a:pPr marL="285750" indent="-285750" algn="r" defTabSz="1181679" rtl="1">
                <a:buFont typeface="Arial" panose="020B0604020202020204" pitchFamily="34" charset="0"/>
                <a:buChar char="•"/>
                <a:tabLst>
                  <a:tab pos="281060" algn="l"/>
                </a:tabLst>
              </a:pPr>
              <a:r>
                <a:rPr lang="he-IL" altLang="he-IL" sz="1400" dirty="0">
                  <a:latin typeface="David" panose="020E0502060401010101" pitchFamily="34" charset="-79"/>
                  <a:ea typeface="Times New Roman" panose="02020603050405020304" pitchFamily="18" charset="0"/>
                </a:rPr>
                <a:t>בדיקה האם התאמת המיילים פועלת כראוי.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3498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c4190d64-ed72-417c-af6a-0544b6648bf5" Revision="1" Stencil="System.MyShapes" StencilVersion="1.0"/>
</Control>
</file>

<file path=customXml/item56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7E5AC540-3996-48FE-975A-8D15051A840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BDAEC97-38CE-43E4-AB5A-7C4286B409E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8459F7F-1F36-4CB6-B699-0797B43732F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2401919-072A-401F-8912-27562254ECC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22B37C4-07BC-495C-8918-57C72389F60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44438B8-4504-4912-B6F5-F9B2CBA2131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FBB7380-913C-428B-9C5D-C46F0D75C42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56722FA-A83E-4291-86D5-ED630783472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A620F8B-0276-400A-945D-BFE126A81C4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8E257CE-492A-4F6D-9F45-515AA6EB9EB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2618268-F4F3-4E67-9AA6-A65EFC5E312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F10A0BB-F7CC-456F-A141-5A8A84B6C2A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48833BF-AE78-47AC-9A38-2A507DD1482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44A4A5B-7758-43EB-8B24-D77167211C1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91F1872-5EDE-476F-8BB1-3B1720C4763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1244253-BCAD-4055-8273-912FFFD9497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B9E3BA8-7096-4134-B72F-0EC3FEE2D27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44ACADF-F32C-48E2-835C-2534808D5B1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B2897C2-D677-4740-A38E-C899185B674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A9D7C94-4C51-41DF-A7CB-53D2FAA8A8C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CC43D83-EAD3-44C8-B2EA-E32F8B1B929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CD8DBD2-11D1-4ABB-A8D1-2287DDC9465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4631E6E-9ADD-4AD4-AE48-A98AA74D1C7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1A77998-51F0-4B1B-8D91-AD5E66F4441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3D2C446-751E-46F3-8685-6B7BDD68E7D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5C85ABE-9A3E-4E40-B3EC-EC63F27A116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9B298F2-A700-463C-B37D-41FE236CD91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2F32992-3BA7-41F7-85BE-4EE702124FD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5BD56FE-283F-44B9-8E7C-FDEF70766D0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8EB9465-BEA2-4FE5-844C-E87CDB812F8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28FBB50-9ABD-433C-81FD-15F8BC46271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4AF0A23-9391-44AA-BC52-59505BE0FFF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AC04462-2AC2-43A9-8CD2-A6DD396081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11DA7A6-DDA8-47AA-8685-4EDFDFAF58F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4E01F70-C55A-40D3-91A1-961BF65A0C5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7B555F6-58E2-4EEF-82E1-EFC1D3E81C2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47A90F8-7244-46A9-B6CB-26B8F3C80DE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DFBA4C2-CEE6-4F39-813F-4B902DA56D6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D45EC11-4BE4-4358-B3B5-5370E748F18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2187943-8F9E-4A59-9B89-ACE8D2D8260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E2E3549-D2F5-4C24-A237-08457230A69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058F2E1-B436-4E08-B35B-1902E5D6347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EC71765-4453-4B4D-9E0D-A544841AB8D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091F5A8-6518-4AA7-9CFE-1006D843977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B933E5E-6F36-4EDE-A988-54D848009C6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1F4701C-78AA-4082-A807-39104D9284F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522B832-5FFD-4822-8E81-5706ED7AE7B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C7C8863-DF35-4405-99B3-F56F04FE395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2A2CFED-4A3E-47A1-B1FC-2C597C8C8AB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C76CFF4-387E-4216-8126-C43D1470ED6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416488C-2391-4F39-9596-38246D3C7EE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083353E-C0FB-4851-A327-1EECDD18986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BB5B6CB-0DEE-49F7-954A-64CA08220CE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AE8EC5C-6C9C-4BCE-A3B9-6D71AC94A6A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3A97337-1FA9-4E88-B7EA-6816BD9835A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3D20959-9229-4C3D-9DEE-B43A594E8E3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5976BD0-5B3A-422D-9429-C5F38F0006D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</TotalTime>
  <Words>1007</Words>
  <Application>Microsoft Office PowerPoint</Application>
  <PresentationFormat>נייר A4 ‏(210x297 מ"מ)</PresentationFormat>
  <Paragraphs>342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David</vt:lpstr>
      <vt:lpstr>Segoe UI</vt:lpstr>
      <vt:lpstr>Segoe UI Semibold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נועה רדליך</dc:creator>
  <cp:lastModifiedBy>NOA</cp:lastModifiedBy>
  <cp:revision>101</cp:revision>
  <cp:lastPrinted>2019-05-30T10:09:24Z</cp:lastPrinted>
  <dcterms:created xsi:type="dcterms:W3CDTF">2018-12-23T17:10:58Z</dcterms:created>
  <dcterms:modified xsi:type="dcterms:W3CDTF">2020-09-09T11:05:08Z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