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1"/>
  </p:notesMasterIdLst>
  <p:sldIdLst>
    <p:sldId id="325" r:id="rId2"/>
    <p:sldId id="343" r:id="rId3"/>
    <p:sldId id="326" r:id="rId4"/>
    <p:sldId id="306" r:id="rId5"/>
    <p:sldId id="342" r:id="rId6"/>
    <p:sldId id="344" r:id="rId7"/>
    <p:sldId id="345" r:id="rId8"/>
    <p:sldId id="324" r:id="rId9"/>
    <p:sldId id="346" r:id="rId10"/>
  </p:sldIdLst>
  <p:sldSz cx="9144000" cy="5143500" type="screen16x9"/>
  <p:notesSz cx="6858000" cy="9144000"/>
  <p:embeddedFontLst>
    <p:embeddedFont>
      <p:font typeface="Arial Narrow" panose="020B0606020202030204" pitchFamily="3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Galdeano" panose="020B0604020202020204"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65" d="100"/>
          <a:sy n="65" d="100"/>
        </p:scale>
        <p:origin x="557" y="43"/>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152408829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0" name="Shape 250"/>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buNone/>
            </a:pPr>
            <a:endParaRPr sz="1200" b="0" i="0" u="none" strike="noStrike" cap="none">
              <a:solidFill>
                <a:schemeClr val="dk1"/>
              </a:solidFill>
              <a:latin typeface="Calibri"/>
              <a:ea typeface="Calibri"/>
              <a:cs typeface="Calibri"/>
              <a:sym typeface="Calibri"/>
            </a:endParaRPr>
          </a:p>
        </p:txBody>
      </p:sp>
      <p:sp>
        <p:nvSpPr>
          <p:cNvPr id="251" name="Shape 251"/>
          <p:cNvSpPr txBox="1">
            <a:spLocks noGrp="1"/>
          </p:cNvSpPr>
          <p:nvPr>
            <p:ph type="sldNum" idx="12"/>
          </p:nvPr>
        </p:nvSpPr>
        <p:spPr>
          <a:xfrm>
            <a:off x="3884612" y="8685213"/>
            <a:ext cx="2971800"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rgbClr val="000000"/>
                </a:solidFill>
                <a:latin typeface="Calibri"/>
                <a:ea typeface="Calibri"/>
                <a:cs typeface="Calibri"/>
                <a:sym typeface="Calibri"/>
              </a:rPr>
              <a:t>1</a:t>
            </a:fld>
            <a:endParaRPr lang="en"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293391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672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2700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216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2862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Conten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0" y="342900"/>
            <a:ext cx="8229600" cy="507000"/>
          </a:xfrm>
          <a:prstGeom prst="rect">
            <a:avLst/>
          </a:prstGeom>
          <a:noFill/>
          <a:ln>
            <a:noFill/>
          </a:ln>
        </p:spPr>
        <p:txBody>
          <a:bodyPr lIns="91425" tIns="91425" rIns="91425" bIns="91425" anchor="t" anchorCtr="0"/>
          <a:lstStyle>
            <a:lvl1pPr marL="0" marR="0" lvl="0" indent="0" algn="l" rtl="0">
              <a:spcBef>
                <a:spcPts val="0"/>
              </a:spcBef>
              <a:buClr>
                <a:srgbClr val="FFFFFF"/>
              </a:buClr>
              <a:buFont typeface="Arial Narrow"/>
              <a:buNone/>
              <a:defRPr sz="3600" b="1" i="0" u="none" strike="noStrike" cap="none">
                <a:solidFill>
                  <a:srgbClr val="FFFFFF"/>
                </a:solidFill>
                <a:latin typeface="Arial Narrow"/>
                <a:ea typeface="Arial Narrow"/>
                <a:cs typeface="Arial Narrow"/>
                <a:sym typeface="Arial Narrow"/>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8" name="Shape 58"/>
          <p:cNvSpPr txBox="1">
            <a:spLocks noGrp="1"/>
          </p:cNvSpPr>
          <p:nvPr>
            <p:ph type="body" idx="1"/>
          </p:nvPr>
        </p:nvSpPr>
        <p:spPr>
          <a:xfrm>
            <a:off x="457200" y="905469"/>
            <a:ext cx="8229600" cy="3394500"/>
          </a:xfrm>
          <a:prstGeom prst="rect">
            <a:avLst/>
          </a:prstGeom>
          <a:noFill/>
          <a:ln>
            <a:noFill/>
          </a:ln>
        </p:spPr>
        <p:txBody>
          <a:bodyPr lIns="91425" tIns="91425" rIns="91425" bIns="91425" anchor="t" anchorCtr="0"/>
          <a:lstStyle>
            <a:lvl1pPr marL="0" marR="0" lvl="0" indent="0" algn="r" rtl="0">
              <a:spcBef>
                <a:spcPts val="400"/>
              </a:spcBef>
              <a:buClr>
                <a:schemeClr val="dk2"/>
              </a:buClr>
              <a:buFont typeface="Arial"/>
              <a:buChar char="●"/>
              <a:defRPr sz="2000" b="0" i="0" u="none" strike="noStrike" cap="none">
                <a:solidFill>
                  <a:schemeClr val="dk2"/>
                </a:solidFill>
                <a:latin typeface="Arial Narrow"/>
                <a:ea typeface="Arial Narrow"/>
                <a:cs typeface="Arial Narrow"/>
                <a:sym typeface="Arial Narrow"/>
              </a:defRPr>
            </a:lvl1pPr>
            <a:lvl2pPr marL="742950" marR="0" lvl="1" indent="-82550" algn="l" rtl="0">
              <a:spcBef>
                <a:spcPts val="640"/>
              </a:spcBef>
              <a:buNone/>
              <a:defRPr sz="3200" b="0" i="0" u="none" strike="noStrike" cap="none">
                <a:solidFill>
                  <a:schemeClr val="dk2"/>
                </a:solidFill>
                <a:latin typeface="Arial Narrow"/>
                <a:ea typeface="Arial Narrow"/>
                <a:cs typeface="Arial Narrow"/>
                <a:sym typeface="Arial Narrow"/>
              </a:defRPr>
            </a:lvl2pPr>
            <a:lvl3pPr marL="1143000" marR="0" lvl="2" indent="-50800" algn="l" rtl="0">
              <a:spcBef>
                <a:spcPts val="560"/>
              </a:spcBef>
              <a:buNone/>
              <a:defRPr sz="2800" b="0" i="0" u="none" strike="noStrike" cap="none">
                <a:solidFill>
                  <a:schemeClr val="dk2"/>
                </a:solidFill>
                <a:latin typeface="Arial Narrow"/>
                <a:ea typeface="Arial Narrow"/>
                <a:cs typeface="Arial Narrow"/>
                <a:sym typeface="Arial Narrow"/>
              </a:defRPr>
            </a:lvl3pPr>
            <a:lvl4pPr marL="1600200" marR="0" lvl="3" indent="-50800" algn="l" rtl="0">
              <a:spcBef>
                <a:spcPts val="560"/>
              </a:spcBef>
              <a:buNone/>
              <a:defRPr sz="2800" b="0" i="0" u="none" strike="noStrike" cap="none">
                <a:solidFill>
                  <a:schemeClr val="dk2"/>
                </a:solidFill>
                <a:latin typeface="Arial Narrow"/>
                <a:ea typeface="Arial Narrow"/>
                <a:cs typeface="Arial Narrow"/>
                <a:sym typeface="Arial Narrow"/>
              </a:defRPr>
            </a:lvl4pPr>
            <a:lvl5pPr marL="2057400" marR="0" lvl="4" indent="-50800" algn="l" rtl="0">
              <a:spcBef>
                <a:spcPts val="560"/>
              </a:spcBef>
              <a:buNone/>
              <a:defRPr sz="2800" b="0" i="0" u="none" strike="noStrike" cap="none">
                <a:solidFill>
                  <a:schemeClr val="dk2"/>
                </a:solidFill>
                <a:latin typeface="Arial Narrow"/>
                <a:ea typeface="Arial Narrow"/>
                <a:cs typeface="Arial Narrow"/>
                <a:sym typeface="Arial Narrow"/>
              </a:defRPr>
            </a:lvl5pPr>
            <a:lvl6pPr marL="2514600" marR="0" lvl="5" indent="-101600" algn="l" rtl="0">
              <a:spcBef>
                <a:spcPts val="400"/>
              </a:spcBef>
              <a:buNone/>
              <a:defRPr sz="2000" b="0" i="0" u="none" strike="noStrike" cap="none">
                <a:solidFill>
                  <a:schemeClr val="dk1"/>
                </a:solidFill>
                <a:latin typeface="Arial Narrow"/>
                <a:ea typeface="Arial Narrow"/>
                <a:cs typeface="Arial Narrow"/>
                <a:sym typeface="Arial Narrow"/>
              </a:defRPr>
            </a:lvl6pPr>
            <a:lvl7pPr marL="2971800" marR="0" lvl="6" indent="-101600" algn="l" rtl="0">
              <a:spcBef>
                <a:spcPts val="400"/>
              </a:spcBef>
              <a:buNone/>
              <a:defRPr sz="2000" b="0" i="0" u="none" strike="noStrike" cap="none">
                <a:solidFill>
                  <a:schemeClr val="dk1"/>
                </a:solidFill>
                <a:latin typeface="Arial Narrow"/>
                <a:ea typeface="Arial Narrow"/>
                <a:cs typeface="Arial Narrow"/>
                <a:sym typeface="Arial Narrow"/>
              </a:defRPr>
            </a:lvl7pPr>
            <a:lvl8pPr marL="3429000" marR="0" lvl="7" indent="-101600" algn="l" rtl="0">
              <a:spcBef>
                <a:spcPts val="400"/>
              </a:spcBef>
              <a:buNone/>
              <a:defRPr sz="2000" b="0" i="0" u="none" strike="noStrike" cap="none">
                <a:solidFill>
                  <a:schemeClr val="dk1"/>
                </a:solidFill>
                <a:latin typeface="Arial Narrow"/>
                <a:ea typeface="Arial Narrow"/>
                <a:cs typeface="Arial Narrow"/>
                <a:sym typeface="Arial Narrow"/>
              </a:defRPr>
            </a:lvl8pPr>
            <a:lvl9pPr marL="3886200" marR="0" lvl="8" indent="-101600" algn="l" rtl="0">
              <a:spcBef>
                <a:spcPts val="400"/>
              </a:spcBef>
              <a:buNone/>
              <a:defRPr sz="2000" b="0" i="0" u="none" strike="noStrike" cap="none">
                <a:solidFill>
                  <a:schemeClr val="dk1"/>
                </a:solidFill>
                <a:latin typeface="Arial Narrow"/>
                <a:ea typeface="Arial Narrow"/>
                <a:cs typeface="Arial Narrow"/>
                <a:sym typeface="Arial Narrow"/>
              </a:defRPr>
            </a:lvl9pPr>
          </a:lstStyle>
          <a:p>
            <a:endParaRPr/>
          </a:p>
        </p:txBody>
      </p:sp>
      <p:sp>
        <p:nvSpPr>
          <p:cNvPr id="59" name="Shape 59"/>
          <p:cNvSpPr txBox="1">
            <a:spLocks noGrp="1"/>
          </p:cNvSpPr>
          <p:nvPr>
            <p:ph type="sldNum" idx="12"/>
          </p:nvPr>
        </p:nvSpPr>
        <p:spPr>
          <a:xfrm>
            <a:off x="2285999" y="4766310"/>
            <a:ext cx="6400800" cy="377100"/>
          </a:xfrm>
          <a:prstGeom prst="rect">
            <a:avLst/>
          </a:prstGeom>
          <a:noFill/>
          <a:ln>
            <a:noFill/>
          </a:ln>
        </p:spPr>
        <p:txBody>
          <a:bodyPr lIns="0" tIns="45700" rIns="0" bIns="45700" anchor="ctr" anchorCtr="0">
            <a:noAutofit/>
          </a:bodyPr>
          <a:lstStyle/>
          <a:p>
            <a:pPr marL="0" marR="0" lvl="0" indent="0" algn="r" rtl="0">
              <a:spcBef>
                <a:spcPts val="0"/>
              </a:spcBef>
              <a:buSzPct val="25000"/>
              <a:buNone/>
            </a:pPr>
            <a:r>
              <a:rPr lang="en" sz="800" b="0" i="0" u="none" strike="noStrike" cap="none">
                <a:solidFill>
                  <a:srgbClr val="FFFFFF"/>
                </a:solidFill>
                <a:latin typeface="Arial Narrow"/>
                <a:ea typeface="Arial Narrow"/>
                <a:cs typeface="Arial Narrow"/>
                <a:sym typeface="Arial Narrow"/>
              </a:rPr>
              <a:t>U.S. Department of Commerce | National Oceanic and Atmospheric Administration | NOAA Fisheries | Page </a:t>
            </a:r>
            <a:fld id="{00000000-1234-1234-1234-123412341234}" type="slidenum">
              <a:rPr lang="en" sz="800" b="0" i="0" u="none" strike="noStrike" cap="none">
                <a:solidFill>
                  <a:srgbClr val="FFFFFF"/>
                </a:solidFill>
                <a:latin typeface="Arial Narrow"/>
                <a:ea typeface="Arial Narrow"/>
                <a:cs typeface="Arial Narrow"/>
                <a:sym typeface="Arial Narrow"/>
              </a:rPr>
              <a:t>‹#›</a:t>
            </a:fld>
            <a:endParaRPr lang="en" sz="800" b="0" i="0" u="none" strike="noStrike" cap="none">
              <a:solidFill>
                <a:srgbClr val="FFFFFF"/>
              </a:solidFill>
              <a:latin typeface="Arial Narrow"/>
              <a:ea typeface="Arial Narrow"/>
              <a:cs typeface="Arial Narrow"/>
              <a:sym typeface="Arial Narrow"/>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 Fish">
    <p:bg>
      <p:bgPr>
        <a:blipFill rotWithShape="1">
          <a:blip r:embed="rId2">
            <a:alphaModFix/>
          </a:blip>
          <a:stretch>
            <a:fillRect/>
          </a:stretch>
        </a:blipFill>
        <a:effectLst/>
      </p:bgPr>
    </p:bg>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3201682" y="856249"/>
            <a:ext cx="5485200" cy="1049100"/>
          </a:xfrm>
          <a:prstGeom prst="rect">
            <a:avLst/>
          </a:prstGeom>
          <a:noFill/>
          <a:ln>
            <a:noFill/>
          </a:ln>
        </p:spPr>
        <p:txBody>
          <a:bodyPr lIns="91425" tIns="91425" rIns="91425" bIns="91425" anchor="t" anchorCtr="0"/>
          <a:lstStyle>
            <a:lvl1pPr marL="0" marR="0" lvl="0" indent="0" algn="r" rtl="0">
              <a:lnSpc>
                <a:spcPct val="80000"/>
              </a:lnSpc>
              <a:spcBef>
                <a:spcPts val="0"/>
              </a:spcBef>
              <a:buClr>
                <a:schemeClr val="accent1"/>
              </a:buClr>
              <a:buFont typeface="Arial Narrow"/>
              <a:buNone/>
              <a:defRPr sz="4400" b="1" i="0" u="none" strike="noStrike" cap="none">
                <a:solidFill>
                  <a:schemeClr val="accent1"/>
                </a:solidFill>
                <a:latin typeface="Arial Narrow"/>
                <a:ea typeface="Arial Narrow"/>
                <a:cs typeface="Arial Narrow"/>
                <a:sym typeface="Arial Narrow"/>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82" name="Shape 82"/>
          <p:cNvSpPr txBox="1">
            <a:spLocks noGrp="1"/>
          </p:cNvSpPr>
          <p:nvPr>
            <p:ph type="body" idx="1"/>
          </p:nvPr>
        </p:nvSpPr>
        <p:spPr>
          <a:xfrm>
            <a:off x="3201988" y="2030592"/>
            <a:ext cx="5484900" cy="918300"/>
          </a:xfrm>
          <a:prstGeom prst="rect">
            <a:avLst/>
          </a:prstGeom>
          <a:noFill/>
          <a:ln>
            <a:noFill/>
          </a:ln>
        </p:spPr>
        <p:txBody>
          <a:bodyPr lIns="91425" tIns="91425" rIns="91425" bIns="91425" anchor="t" anchorCtr="0"/>
          <a:lstStyle>
            <a:lvl1pPr marL="0" marR="0" lvl="0" indent="0" algn="r" rtl="0">
              <a:spcBef>
                <a:spcPts val="480"/>
              </a:spcBef>
              <a:buClr>
                <a:schemeClr val="dk2"/>
              </a:buClr>
              <a:buFont typeface="Arial"/>
              <a:buChar char="●"/>
              <a:defRPr sz="2400" b="0" i="0" u="none" strike="noStrike" cap="none">
                <a:solidFill>
                  <a:schemeClr val="dk2"/>
                </a:solidFill>
                <a:latin typeface="Arial Narrow"/>
                <a:ea typeface="Arial Narrow"/>
                <a:cs typeface="Arial Narrow"/>
                <a:sym typeface="Arial Narrow"/>
              </a:defRPr>
            </a:lvl1pPr>
            <a:lvl2pPr marL="742950" marR="0" lvl="1" indent="-82550" algn="l" rtl="0">
              <a:spcBef>
                <a:spcPts val="640"/>
              </a:spcBef>
              <a:buNone/>
              <a:defRPr sz="3200" b="0" i="0" u="none" strike="noStrike" cap="none">
                <a:solidFill>
                  <a:schemeClr val="dk2"/>
                </a:solidFill>
                <a:latin typeface="Arial Narrow"/>
                <a:ea typeface="Arial Narrow"/>
                <a:cs typeface="Arial Narrow"/>
                <a:sym typeface="Arial Narrow"/>
              </a:defRPr>
            </a:lvl2pPr>
            <a:lvl3pPr marL="1143000" marR="0" lvl="2" indent="-50800" algn="l" rtl="0">
              <a:spcBef>
                <a:spcPts val="560"/>
              </a:spcBef>
              <a:buNone/>
              <a:defRPr sz="2800" b="0" i="0" u="none" strike="noStrike" cap="none">
                <a:solidFill>
                  <a:schemeClr val="dk2"/>
                </a:solidFill>
                <a:latin typeface="Arial Narrow"/>
                <a:ea typeface="Arial Narrow"/>
                <a:cs typeface="Arial Narrow"/>
                <a:sym typeface="Arial Narrow"/>
              </a:defRPr>
            </a:lvl3pPr>
            <a:lvl4pPr marL="1600200" marR="0" lvl="3" indent="-50800" algn="l" rtl="0">
              <a:spcBef>
                <a:spcPts val="560"/>
              </a:spcBef>
              <a:buNone/>
              <a:defRPr sz="2800" b="0" i="0" u="none" strike="noStrike" cap="none">
                <a:solidFill>
                  <a:schemeClr val="dk2"/>
                </a:solidFill>
                <a:latin typeface="Arial Narrow"/>
                <a:ea typeface="Arial Narrow"/>
                <a:cs typeface="Arial Narrow"/>
                <a:sym typeface="Arial Narrow"/>
              </a:defRPr>
            </a:lvl4pPr>
            <a:lvl5pPr marL="2057400" marR="0" lvl="4" indent="-50800" algn="l" rtl="0">
              <a:spcBef>
                <a:spcPts val="560"/>
              </a:spcBef>
              <a:buNone/>
              <a:defRPr sz="2800" b="0" i="0" u="none" strike="noStrike" cap="none">
                <a:solidFill>
                  <a:schemeClr val="dk2"/>
                </a:solidFill>
                <a:latin typeface="Arial Narrow"/>
                <a:ea typeface="Arial Narrow"/>
                <a:cs typeface="Arial Narrow"/>
                <a:sym typeface="Arial Narrow"/>
              </a:defRPr>
            </a:lvl5pPr>
            <a:lvl6pPr marL="2514600" marR="0" lvl="5" indent="-101600" algn="l" rtl="0">
              <a:spcBef>
                <a:spcPts val="400"/>
              </a:spcBef>
              <a:buNone/>
              <a:defRPr sz="2000" b="0" i="0" u="none" strike="noStrike" cap="none">
                <a:solidFill>
                  <a:schemeClr val="dk1"/>
                </a:solidFill>
                <a:latin typeface="Arial Narrow"/>
                <a:ea typeface="Arial Narrow"/>
                <a:cs typeface="Arial Narrow"/>
                <a:sym typeface="Arial Narrow"/>
              </a:defRPr>
            </a:lvl6pPr>
            <a:lvl7pPr marL="2971800" marR="0" lvl="6" indent="-101600" algn="l" rtl="0">
              <a:spcBef>
                <a:spcPts val="400"/>
              </a:spcBef>
              <a:buNone/>
              <a:defRPr sz="2000" b="0" i="0" u="none" strike="noStrike" cap="none">
                <a:solidFill>
                  <a:schemeClr val="dk1"/>
                </a:solidFill>
                <a:latin typeface="Arial Narrow"/>
                <a:ea typeface="Arial Narrow"/>
                <a:cs typeface="Arial Narrow"/>
                <a:sym typeface="Arial Narrow"/>
              </a:defRPr>
            </a:lvl7pPr>
            <a:lvl8pPr marL="3429000" marR="0" lvl="7" indent="-101600" algn="l" rtl="0">
              <a:spcBef>
                <a:spcPts val="400"/>
              </a:spcBef>
              <a:buNone/>
              <a:defRPr sz="2000" b="0" i="0" u="none" strike="noStrike" cap="none">
                <a:solidFill>
                  <a:schemeClr val="dk1"/>
                </a:solidFill>
                <a:latin typeface="Arial Narrow"/>
                <a:ea typeface="Arial Narrow"/>
                <a:cs typeface="Arial Narrow"/>
                <a:sym typeface="Arial Narrow"/>
              </a:defRPr>
            </a:lvl8pPr>
            <a:lvl9pPr marL="3886200" marR="0" lvl="8" indent="-101600" algn="l" rtl="0">
              <a:spcBef>
                <a:spcPts val="400"/>
              </a:spcBef>
              <a:buNone/>
              <a:defRPr sz="2000" b="0" i="0" u="none" strike="noStrike" cap="none">
                <a:solidFill>
                  <a:schemeClr val="dk1"/>
                </a:solidFill>
                <a:latin typeface="Arial Narrow"/>
                <a:ea typeface="Arial Narrow"/>
                <a:cs typeface="Arial Narrow"/>
                <a:sym typeface="Arial Narrow"/>
              </a:defRPr>
            </a:lvl9pPr>
          </a:lstStyle>
          <a:p>
            <a:endParaRPr/>
          </a:p>
        </p:txBody>
      </p:sp>
      <p:sp>
        <p:nvSpPr>
          <p:cNvPr id="83" name="Shape 83"/>
          <p:cNvSpPr txBox="1">
            <a:spLocks noGrp="1"/>
          </p:cNvSpPr>
          <p:nvPr>
            <p:ph type="body" idx="2"/>
          </p:nvPr>
        </p:nvSpPr>
        <p:spPr>
          <a:xfrm>
            <a:off x="463550" y="2338942"/>
            <a:ext cx="1293900" cy="564300"/>
          </a:xfrm>
          <a:prstGeom prst="rect">
            <a:avLst/>
          </a:prstGeom>
          <a:noFill/>
          <a:ln>
            <a:noFill/>
          </a:ln>
        </p:spPr>
        <p:txBody>
          <a:bodyPr lIns="91425" tIns="91425" rIns="91425" bIns="91425" anchor="t" anchorCtr="0"/>
          <a:lstStyle>
            <a:lvl1pPr marL="0" marR="0" lvl="0" indent="0" algn="l" rtl="0">
              <a:spcBef>
                <a:spcPts val="360"/>
              </a:spcBef>
              <a:buClr>
                <a:schemeClr val="accent1"/>
              </a:buClr>
              <a:buFont typeface="Arial"/>
              <a:buChar char="●"/>
              <a:defRPr sz="1800" b="1" i="0" u="none" strike="noStrike" cap="none">
                <a:solidFill>
                  <a:schemeClr val="accent1"/>
                </a:solidFill>
                <a:latin typeface="Arial Narrow"/>
                <a:ea typeface="Arial Narrow"/>
                <a:cs typeface="Arial Narrow"/>
                <a:sym typeface="Arial Narrow"/>
              </a:defRPr>
            </a:lvl1pPr>
            <a:lvl2pPr marL="742950" marR="0" lvl="1" indent="-82550" algn="l" rtl="0">
              <a:spcBef>
                <a:spcPts val="640"/>
              </a:spcBef>
              <a:buNone/>
              <a:defRPr sz="3200" b="0" i="0" u="none" strike="noStrike" cap="none">
                <a:solidFill>
                  <a:schemeClr val="dk2"/>
                </a:solidFill>
                <a:latin typeface="Arial Narrow"/>
                <a:ea typeface="Arial Narrow"/>
                <a:cs typeface="Arial Narrow"/>
                <a:sym typeface="Arial Narrow"/>
              </a:defRPr>
            </a:lvl2pPr>
            <a:lvl3pPr marL="1143000" marR="0" lvl="2" indent="-50800" algn="l" rtl="0">
              <a:spcBef>
                <a:spcPts val="560"/>
              </a:spcBef>
              <a:buNone/>
              <a:defRPr sz="2800" b="0" i="0" u="none" strike="noStrike" cap="none">
                <a:solidFill>
                  <a:schemeClr val="dk2"/>
                </a:solidFill>
                <a:latin typeface="Arial Narrow"/>
                <a:ea typeface="Arial Narrow"/>
                <a:cs typeface="Arial Narrow"/>
                <a:sym typeface="Arial Narrow"/>
              </a:defRPr>
            </a:lvl3pPr>
            <a:lvl4pPr marL="1600200" marR="0" lvl="3" indent="-50800" algn="l" rtl="0">
              <a:spcBef>
                <a:spcPts val="560"/>
              </a:spcBef>
              <a:buNone/>
              <a:defRPr sz="2800" b="0" i="0" u="none" strike="noStrike" cap="none">
                <a:solidFill>
                  <a:schemeClr val="dk2"/>
                </a:solidFill>
                <a:latin typeface="Arial Narrow"/>
                <a:ea typeface="Arial Narrow"/>
                <a:cs typeface="Arial Narrow"/>
                <a:sym typeface="Arial Narrow"/>
              </a:defRPr>
            </a:lvl4pPr>
            <a:lvl5pPr marL="2057400" marR="0" lvl="4" indent="-50800" algn="l" rtl="0">
              <a:spcBef>
                <a:spcPts val="560"/>
              </a:spcBef>
              <a:buNone/>
              <a:defRPr sz="2800" b="0" i="0" u="none" strike="noStrike" cap="none">
                <a:solidFill>
                  <a:schemeClr val="dk2"/>
                </a:solidFill>
                <a:latin typeface="Arial Narrow"/>
                <a:ea typeface="Arial Narrow"/>
                <a:cs typeface="Arial Narrow"/>
                <a:sym typeface="Arial Narrow"/>
              </a:defRPr>
            </a:lvl5pPr>
            <a:lvl6pPr marL="2514600" marR="0" lvl="5" indent="-101600" algn="l" rtl="0">
              <a:spcBef>
                <a:spcPts val="400"/>
              </a:spcBef>
              <a:buNone/>
              <a:defRPr sz="2000" b="0" i="0" u="none" strike="noStrike" cap="none">
                <a:solidFill>
                  <a:schemeClr val="dk1"/>
                </a:solidFill>
                <a:latin typeface="Arial Narrow"/>
                <a:ea typeface="Arial Narrow"/>
                <a:cs typeface="Arial Narrow"/>
                <a:sym typeface="Arial Narrow"/>
              </a:defRPr>
            </a:lvl6pPr>
            <a:lvl7pPr marL="2971800" marR="0" lvl="6" indent="-101600" algn="l" rtl="0">
              <a:spcBef>
                <a:spcPts val="400"/>
              </a:spcBef>
              <a:buNone/>
              <a:defRPr sz="2000" b="0" i="0" u="none" strike="noStrike" cap="none">
                <a:solidFill>
                  <a:schemeClr val="dk1"/>
                </a:solidFill>
                <a:latin typeface="Arial Narrow"/>
                <a:ea typeface="Arial Narrow"/>
                <a:cs typeface="Arial Narrow"/>
                <a:sym typeface="Arial Narrow"/>
              </a:defRPr>
            </a:lvl7pPr>
            <a:lvl8pPr marL="3429000" marR="0" lvl="7" indent="-101600" algn="l" rtl="0">
              <a:spcBef>
                <a:spcPts val="400"/>
              </a:spcBef>
              <a:buNone/>
              <a:defRPr sz="2000" b="0" i="0" u="none" strike="noStrike" cap="none">
                <a:solidFill>
                  <a:schemeClr val="dk1"/>
                </a:solidFill>
                <a:latin typeface="Arial Narrow"/>
                <a:ea typeface="Arial Narrow"/>
                <a:cs typeface="Arial Narrow"/>
                <a:sym typeface="Arial Narrow"/>
              </a:defRPr>
            </a:lvl8pPr>
            <a:lvl9pPr marL="3886200" marR="0" lvl="8" indent="-101600" algn="l" rtl="0">
              <a:spcBef>
                <a:spcPts val="400"/>
              </a:spcBef>
              <a:buNone/>
              <a:defRPr sz="2000" b="0" i="0" u="none" strike="noStrike" cap="none">
                <a:solidFill>
                  <a:schemeClr val="dk1"/>
                </a:solidFill>
                <a:latin typeface="Arial Narrow"/>
                <a:ea typeface="Arial Narrow"/>
                <a:cs typeface="Arial Narrow"/>
                <a:sym typeface="Arial Narrow"/>
              </a:defRPr>
            </a:lvl9pPr>
          </a:lstStyle>
          <a:p>
            <a:endParaRPr/>
          </a:p>
        </p:txBody>
      </p:sp>
      <p:sp>
        <p:nvSpPr>
          <p:cNvPr id="84" name="Shape 84"/>
          <p:cNvSpPr txBox="1">
            <a:spLocks noGrp="1"/>
          </p:cNvSpPr>
          <p:nvPr>
            <p:ph type="body" idx="3"/>
          </p:nvPr>
        </p:nvSpPr>
        <p:spPr>
          <a:xfrm>
            <a:off x="3201988" y="3211727"/>
            <a:ext cx="5484900" cy="433200"/>
          </a:xfrm>
          <a:prstGeom prst="rect">
            <a:avLst/>
          </a:prstGeom>
          <a:noFill/>
          <a:ln>
            <a:noFill/>
          </a:ln>
        </p:spPr>
        <p:txBody>
          <a:bodyPr lIns="91425" tIns="91425" rIns="91425" bIns="91425" anchor="t" anchorCtr="0"/>
          <a:lstStyle>
            <a:lvl1pPr marL="0" marR="0" lvl="0" indent="0" algn="r" rtl="0">
              <a:spcBef>
                <a:spcPts val="360"/>
              </a:spcBef>
              <a:buClr>
                <a:schemeClr val="dk2"/>
              </a:buClr>
              <a:buFont typeface="Arial"/>
              <a:buChar char="●"/>
              <a:defRPr sz="1800" b="0" i="0" u="none" strike="noStrike" cap="none">
                <a:solidFill>
                  <a:schemeClr val="dk2"/>
                </a:solidFill>
                <a:latin typeface="Arial Narrow"/>
                <a:ea typeface="Arial Narrow"/>
                <a:cs typeface="Arial Narrow"/>
                <a:sym typeface="Arial Narrow"/>
              </a:defRPr>
            </a:lvl1pPr>
            <a:lvl2pPr marL="742950" marR="0" lvl="1" indent="-82550" algn="l" rtl="0">
              <a:spcBef>
                <a:spcPts val="640"/>
              </a:spcBef>
              <a:buNone/>
              <a:defRPr sz="3200" b="0" i="0" u="none" strike="noStrike" cap="none">
                <a:solidFill>
                  <a:schemeClr val="dk2"/>
                </a:solidFill>
                <a:latin typeface="Arial Narrow"/>
                <a:ea typeface="Arial Narrow"/>
                <a:cs typeface="Arial Narrow"/>
                <a:sym typeface="Arial Narrow"/>
              </a:defRPr>
            </a:lvl2pPr>
            <a:lvl3pPr marL="1143000" marR="0" lvl="2" indent="-50800" algn="l" rtl="0">
              <a:spcBef>
                <a:spcPts val="560"/>
              </a:spcBef>
              <a:buNone/>
              <a:defRPr sz="2800" b="0" i="0" u="none" strike="noStrike" cap="none">
                <a:solidFill>
                  <a:schemeClr val="dk2"/>
                </a:solidFill>
                <a:latin typeface="Arial Narrow"/>
                <a:ea typeface="Arial Narrow"/>
                <a:cs typeface="Arial Narrow"/>
                <a:sym typeface="Arial Narrow"/>
              </a:defRPr>
            </a:lvl3pPr>
            <a:lvl4pPr marL="1600200" marR="0" lvl="3" indent="-50800" algn="l" rtl="0">
              <a:spcBef>
                <a:spcPts val="560"/>
              </a:spcBef>
              <a:buNone/>
              <a:defRPr sz="2800" b="0" i="0" u="none" strike="noStrike" cap="none">
                <a:solidFill>
                  <a:schemeClr val="dk2"/>
                </a:solidFill>
                <a:latin typeface="Arial Narrow"/>
                <a:ea typeface="Arial Narrow"/>
                <a:cs typeface="Arial Narrow"/>
                <a:sym typeface="Arial Narrow"/>
              </a:defRPr>
            </a:lvl4pPr>
            <a:lvl5pPr marL="2057400" marR="0" lvl="4" indent="-50800" algn="l" rtl="0">
              <a:spcBef>
                <a:spcPts val="560"/>
              </a:spcBef>
              <a:buNone/>
              <a:defRPr sz="2800" b="0" i="0" u="none" strike="noStrike" cap="none">
                <a:solidFill>
                  <a:schemeClr val="dk2"/>
                </a:solidFill>
                <a:latin typeface="Arial Narrow"/>
                <a:ea typeface="Arial Narrow"/>
                <a:cs typeface="Arial Narrow"/>
                <a:sym typeface="Arial Narrow"/>
              </a:defRPr>
            </a:lvl5pPr>
            <a:lvl6pPr marL="2514600" marR="0" lvl="5" indent="-101600" algn="l" rtl="0">
              <a:spcBef>
                <a:spcPts val="400"/>
              </a:spcBef>
              <a:buNone/>
              <a:defRPr sz="2000" b="0" i="0" u="none" strike="noStrike" cap="none">
                <a:solidFill>
                  <a:schemeClr val="dk1"/>
                </a:solidFill>
                <a:latin typeface="Arial Narrow"/>
                <a:ea typeface="Arial Narrow"/>
                <a:cs typeface="Arial Narrow"/>
                <a:sym typeface="Arial Narrow"/>
              </a:defRPr>
            </a:lvl6pPr>
            <a:lvl7pPr marL="2971800" marR="0" lvl="6" indent="-101600" algn="l" rtl="0">
              <a:spcBef>
                <a:spcPts val="400"/>
              </a:spcBef>
              <a:buNone/>
              <a:defRPr sz="2000" b="0" i="0" u="none" strike="noStrike" cap="none">
                <a:solidFill>
                  <a:schemeClr val="dk1"/>
                </a:solidFill>
                <a:latin typeface="Arial Narrow"/>
                <a:ea typeface="Arial Narrow"/>
                <a:cs typeface="Arial Narrow"/>
                <a:sym typeface="Arial Narrow"/>
              </a:defRPr>
            </a:lvl7pPr>
            <a:lvl8pPr marL="3429000" marR="0" lvl="7" indent="-101600" algn="l" rtl="0">
              <a:spcBef>
                <a:spcPts val="400"/>
              </a:spcBef>
              <a:buNone/>
              <a:defRPr sz="2000" b="0" i="0" u="none" strike="noStrike" cap="none">
                <a:solidFill>
                  <a:schemeClr val="dk1"/>
                </a:solidFill>
                <a:latin typeface="Arial Narrow"/>
                <a:ea typeface="Arial Narrow"/>
                <a:cs typeface="Arial Narrow"/>
                <a:sym typeface="Arial Narrow"/>
              </a:defRPr>
            </a:lvl8pPr>
            <a:lvl9pPr marL="3886200" marR="0" lvl="8" indent="-101600" algn="l" rtl="0">
              <a:spcBef>
                <a:spcPts val="400"/>
              </a:spcBef>
              <a:buNone/>
              <a:defRPr sz="2000" b="0" i="0" u="none" strike="noStrike" cap="none">
                <a:solidFill>
                  <a:schemeClr val="dk1"/>
                </a:solidFill>
                <a:latin typeface="Arial Narrow"/>
                <a:ea typeface="Arial Narrow"/>
                <a:cs typeface="Arial Narrow"/>
                <a:sym typeface="Arial Narrow"/>
              </a:defRPr>
            </a:lvl9pPr>
          </a:lstStyle>
          <a:p>
            <a:endParaRPr/>
          </a:p>
        </p:txBody>
      </p:sp>
    </p:spTree>
    <p:extLst>
      <p:ext uri="{BB962C8B-B14F-4D97-AF65-F5344CB8AC3E}">
        <p14:creationId xmlns:p14="http://schemas.microsoft.com/office/powerpoint/2010/main" val="19326641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p:nvPr/>
        </p:nvSpPr>
        <p:spPr>
          <a:xfrm>
            <a:off x="0" y="4766310"/>
            <a:ext cx="9144000" cy="377100"/>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Arial Narrow"/>
              <a:ea typeface="Arial Narrow"/>
              <a:cs typeface="Arial Narrow"/>
              <a:sym typeface="Arial Narrow"/>
            </a:endParaRPr>
          </a:p>
        </p:txBody>
      </p:sp>
      <p:sp>
        <p:nvSpPr>
          <p:cNvPr id="52" name="Shape 52"/>
          <p:cNvSpPr txBox="1">
            <a:spLocks noGrp="1"/>
          </p:cNvSpPr>
          <p:nvPr>
            <p:ph type="title"/>
          </p:nvPr>
        </p:nvSpPr>
        <p:spPr>
          <a:xfrm>
            <a:off x="457200" y="342900"/>
            <a:ext cx="8229600" cy="507000"/>
          </a:xfrm>
          <a:prstGeom prst="rect">
            <a:avLst/>
          </a:prstGeom>
          <a:noFill/>
          <a:ln>
            <a:noFill/>
          </a:ln>
        </p:spPr>
        <p:txBody>
          <a:bodyPr lIns="91425" tIns="91425" rIns="91425" bIns="91425" anchor="t" anchorCtr="0"/>
          <a:lstStyle>
            <a:lvl1pPr marL="0" marR="0" lvl="0" indent="0" algn="l" rtl="0">
              <a:spcBef>
                <a:spcPts val="0"/>
              </a:spcBef>
              <a:buClr>
                <a:srgbClr val="FFFFFF"/>
              </a:buClr>
              <a:buFont typeface="Arial Narrow"/>
              <a:buNone/>
              <a:defRPr sz="3600" b="1" i="0" u="none" strike="noStrike" cap="none">
                <a:solidFill>
                  <a:srgbClr val="FFFFFF"/>
                </a:solidFill>
                <a:latin typeface="Arial Narrow"/>
                <a:ea typeface="Arial Narrow"/>
                <a:cs typeface="Arial Narrow"/>
                <a:sym typeface="Arial Narrow"/>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53" name="Shape 53"/>
          <p:cNvSpPr txBox="1">
            <a:spLocks noGrp="1"/>
          </p:cNvSpPr>
          <p:nvPr>
            <p:ph type="body" idx="1"/>
          </p:nvPr>
        </p:nvSpPr>
        <p:spPr>
          <a:xfrm>
            <a:off x="457200" y="905469"/>
            <a:ext cx="8229600" cy="3394500"/>
          </a:xfrm>
          <a:prstGeom prst="rect">
            <a:avLst/>
          </a:prstGeom>
          <a:noFill/>
          <a:ln>
            <a:noFill/>
          </a:ln>
        </p:spPr>
        <p:txBody>
          <a:bodyPr lIns="91425" tIns="91425" rIns="91425" bIns="91425" anchor="t" anchorCtr="0"/>
          <a:lstStyle>
            <a:lvl1pPr marL="0" marR="0" lvl="0" indent="0" algn="r" rtl="0">
              <a:spcBef>
                <a:spcPts val="400"/>
              </a:spcBef>
              <a:buClr>
                <a:srgbClr val="FFFFFF"/>
              </a:buClr>
              <a:buFont typeface="Arial"/>
              <a:buChar char="●"/>
              <a:defRPr sz="2000" b="0" i="0" u="none" strike="noStrike" cap="none">
                <a:solidFill>
                  <a:srgbClr val="FFFFFF"/>
                </a:solidFill>
                <a:latin typeface="Arial Narrow"/>
                <a:ea typeface="Arial Narrow"/>
                <a:cs typeface="Arial Narrow"/>
                <a:sym typeface="Arial Narrow"/>
              </a:defRPr>
            </a:lvl1pPr>
            <a:lvl2pPr marL="742950" marR="0" lvl="1" indent="-82550" algn="l" rtl="0">
              <a:spcBef>
                <a:spcPts val="640"/>
              </a:spcBef>
              <a:buNone/>
              <a:defRPr sz="3200" b="0" i="0" u="none" strike="noStrike" cap="none">
                <a:solidFill>
                  <a:schemeClr val="dk2"/>
                </a:solidFill>
                <a:latin typeface="Arial Narrow"/>
                <a:ea typeface="Arial Narrow"/>
                <a:cs typeface="Arial Narrow"/>
                <a:sym typeface="Arial Narrow"/>
              </a:defRPr>
            </a:lvl2pPr>
            <a:lvl3pPr marL="1143000" marR="0" lvl="2" indent="-50800" algn="l" rtl="0">
              <a:spcBef>
                <a:spcPts val="560"/>
              </a:spcBef>
              <a:buNone/>
              <a:defRPr sz="2800" b="0" i="0" u="none" strike="noStrike" cap="none">
                <a:solidFill>
                  <a:schemeClr val="dk2"/>
                </a:solidFill>
                <a:latin typeface="Arial Narrow"/>
                <a:ea typeface="Arial Narrow"/>
                <a:cs typeface="Arial Narrow"/>
                <a:sym typeface="Arial Narrow"/>
              </a:defRPr>
            </a:lvl3pPr>
            <a:lvl4pPr marL="1600200" marR="0" lvl="3" indent="-50800" algn="l" rtl="0">
              <a:spcBef>
                <a:spcPts val="560"/>
              </a:spcBef>
              <a:buNone/>
              <a:defRPr sz="2800" b="0" i="0" u="none" strike="noStrike" cap="none">
                <a:solidFill>
                  <a:schemeClr val="dk2"/>
                </a:solidFill>
                <a:latin typeface="Arial Narrow"/>
                <a:ea typeface="Arial Narrow"/>
                <a:cs typeface="Arial Narrow"/>
                <a:sym typeface="Arial Narrow"/>
              </a:defRPr>
            </a:lvl4pPr>
            <a:lvl5pPr marL="2057400" marR="0" lvl="4" indent="-50800" algn="l" rtl="0">
              <a:spcBef>
                <a:spcPts val="560"/>
              </a:spcBef>
              <a:buNone/>
              <a:defRPr sz="2800" b="0" i="0" u="none" strike="noStrike" cap="none">
                <a:solidFill>
                  <a:schemeClr val="dk2"/>
                </a:solidFill>
                <a:latin typeface="Arial Narrow"/>
                <a:ea typeface="Arial Narrow"/>
                <a:cs typeface="Arial Narrow"/>
                <a:sym typeface="Arial Narrow"/>
              </a:defRPr>
            </a:lvl5pPr>
            <a:lvl6pPr marL="2514600" marR="0" lvl="5" indent="-101600" algn="l" rtl="0">
              <a:spcBef>
                <a:spcPts val="400"/>
              </a:spcBef>
              <a:buNone/>
              <a:defRPr sz="2000" b="0" i="0" u="none" strike="noStrike" cap="none">
                <a:solidFill>
                  <a:schemeClr val="dk1"/>
                </a:solidFill>
                <a:latin typeface="Arial Narrow"/>
                <a:ea typeface="Arial Narrow"/>
                <a:cs typeface="Arial Narrow"/>
                <a:sym typeface="Arial Narrow"/>
              </a:defRPr>
            </a:lvl6pPr>
            <a:lvl7pPr marL="2971800" marR="0" lvl="6" indent="-101600" algn="l" rtl="0">
              <a:spcBef>
                <a:spcPts val="400"/>
              </a:spcBef>
              <a:buNone/>
              <a:defRPr sz="2000" b="0" i="0" u="none" strike="noStrike" cap="none">
                <a:solidFill>
                  <a:schemeClr val="dk1"/>
                </a:solidFill>
                <a:latin typeface="Arial Narrow"/>
                <a:ea typeface="Arial Narrow"/>
                <a:cs typeface="Arial Narrow"/>
                <a:sym typeface="Arial Narrow"/>
              </a:defRPr>
            </a:lvl7pPr>
            <a:lvl8pPr marL="3429000" marR="0" lvl="7" indent="-101600" algn="l" rtl="0">
              <a:spcBef>
                <a:spcPts val="400"/>
              </a:spcBef>
              <a:buNone/>
              <a:defRPr sz="2000" b="0" i="0" u="none" strike="noStrike" cap="none">
                <a:solidFill>
                  <a:schemeClr val="dk1"/>
                </a:solidFill>
                <a:latin typeface="Arial Narrow"/>
                <a:ea typeface="Arial Narrow"/>
                <a:cs typeface="Arial Narrow"/>
                <a:sym typeface="Arial Narrow"/>
              </a:defRPr>
            </a:lvl8pPr>
            <a:lvl9pPr marL="3886200" marR="0" lvl="8" indent="-101600" algn="l" rtl="0">
              <a:spcBef>
                <a:spcPts val="400"/>
              </a:spcBef>
              <a:buNone/>
              <a:defRPr sz="2000" b="0" i="0" u="none" strike="noStrike" cap="none">
                <a:solidFill>
                  <a:schemeClr val="dk1"/>
                </a:solidFill>
                <a:latin typeface="Arial Narrow"/>
                <a:ea typeface="Arial Narrow"/>
                <a:cs typeface="Arial Narrow"/>
                <a:sym typeface="Arial Narrow"/>
              </a:defRPr>
            </a:lvl9pPr>
          </a:lstStyle>
          <a:p>
            <a:endParaRPr/>
          </a:p>
        </p:txBody>
      </p:sp>
      <p:sp>
        <p:nvSpPr>
          <p:cNvPr id="54" name="Shape 54"/>
          <p:cNvSpPr txBox="1">
            <a:spLocks noGrp="1"/>
          </p:cNvSpPr>
          <p:nvPr>
            <p:ph type="sldNum" idx="12"/>
          </p:nvPr>
        </p:nvSpPr>
        <p:spPr>
          <a:xfrm>
            <a:off x="2285999" y="4766310"/>
            <a:ext cx="6400800" cy="377100"/>
          </a:xfrm>
          <a:prstGeom prst="rect">
            <a:avLst/>
          </a:prstGeom>
          <a:noFill/>
          <a:ln>
            <a:noFill/>
          </a:ln>
        </p:spPr>
        <p:txBody>
          <a:bodyPr lIns="0" tIns="45700" rIns="0" bIns="45700" anchor="ctr" anchorCtr="0">
            <a:noAutofit/>
          </a:bodyPr>
          <a:lstStyle/>
          <a:p>
            <a:pPr marL="0" marR="0" lvl="0" indent="0" algn="r" rtl="0">
              <a:spcBef>
                <a:spcPts val="0"/>
              </a:spcBef>
              <a:buSzPct val="25000"/>
              <a:buNone/>
            </a:pPr>
            <a:r>
              <a:rPr lang="en" sz="800" b="0" i="0" u="none" strike="noStrike" cap="none">
                <a:solidFill>
                  <a:srgbClr val="FFFFFF"/>
                </a:solidFill>
                <a:latin typeface="Arial Narrow"/>
                <a:ea typeface="Arial Narrow"/>
                <a:cs typeface="Arial Narrow"/>
                <a:sym typeface="Arial Narrow"/>
              </a:rPr>
              <a:t>U.S. Department of Commerce | National Oceanic and Atmospheric Administration | NOAA Fisheries | Page </a:t>
            </a:r>
            <a:fld id="{00000000-1234-1234-1234-123412341234}" type="slidenum">
              <a:rPr lang="en" sz="800" b="0" i="0" u="none" strike="noStrike" cap="none">
                <a:solidFill>
                  <a:srgbClr val="FFFFFF"/>
                </a:solidFill>
                <a:latin typeface="Arial Narrow"/>
                <a:ea typeface="Arial Narrow"/>
                <a:cs typeface="Arial Narrow"/>
                <a:sym typeface="Arial Narrow"/>
              </a:rPr>
              <a:t>‹#›</a:t>
            </a:fld>
            <a:endParaRPr lang="en" sz="800" b="0" i="0" u="none" strike="noStrike" cap="none">
              <a:solidFill>
                <a:srgbClr val="FFFFFF"/>
              </a:solidFill>
              <a:latin typeface="Arial Narrow"/>
              <a:ea typeface="Arial Narrow"/>
              <a:cs typeface="Arial Narrow"/>
              <a:sym typeface="Arial Narrow"/>
            </a:endParaRPr>
          </a:p>
        </p:txBody>
      </p:sp>
      <p:pic>
        <p:nvPicPr>
          <p:cNvPr id="55" name="Shape 55"/>
          <p:cNvPicPr preferRelativeResize="0"/>
          <p:nvPr/>
        </p:nvPicPr>
        <p:blipFill rotWithShape="1">
          <a:blip r:embed="rId4">
            <a:alphaModFix/>
          </a:blip>
          <a:srcRect/>
          <a:stretch/>
        </p:blipFill>
        <p:spPr>
          <a:xfrm>
            <a:off x="444504" y="4814315"/>
            <a:ext cx="1644000" cy="291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7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2285999" y="429537"/>
            <a:ext cx="6792603" cy="2050652"/>
          </a:xfrm>
          <a:prstGeom prst="rect">
            <a:avLst/>
          </a:prstGeom>
          <a:noFill/>
          <a:ln>
            <a:noFill/>
          </a:ln>
        </p:spPr>
        <p:txBody>
          <a:bodyPr lIns="91425" tIns="45700" rIns="91425" bIns="45700" anchor="t" anchorCtr="0">
            <a:noAutofit/>
          </a:bodyPr>
          <a:lstStyle/>
          <a:p>
            <a:pPr lvl="0" algn="ctr">
              <a:lnSpc>
                <a:spcPct val="100000"/>
              </a:lnSpc>
              <a:buClr>
                <a:srgbClr val="002060"/>
              </a:buClr>
              <a:buSzPct val="25000"/>
            </a:pPr>
            <a:r>
              <a:rPr lang="en-US" dirty="0" smtClean="0"/>
              <a:t>Observer </a:t>
            </a:r>
            <a:r>
              <a:rPr lang="en-US" dirty="0"/>
              <a:t>statements calculated as </a:t>
            </a:r>
            <a:r>
              <a:rPr lang="en-US" dirty="0" smtClean="0"/>
              <a:t>rates, and ODDS trip-logging compliance rates</a:t>
            </a:r>
            <a:endParaRPr lang="en" sz="3600" b="0" dirty="0">
              <a:solidFill>
                <a:srgbClr val="002060"/>
              </a:solidFill>
              <a:latin typeface="Galdeano" panose="020B0604020202020204" charset="0"/>
              <a:ea typeface="Galdeano"/>
              <a:cs typeface="Galdeano"/>
              <a:sym typeface="Galdeano"/>
            </a:endParaRPr>
          </a:p>
        </p:txBody>
      </p:sp>
      <p:sp>
        <p:nvSpPr>
          <p:cNvPr id="256" name="Shape 256"/>
          <p:cNvSpPr txBox="1"/>
          <p:nvPr/>
        </p:nvSpPr>
        <p:spPr>
          <a:xfrm>
            <a:off x="799514" y="2667758"/>
            <a:ext cx="8111344" cy="646250"/>
          </a:xfrm>
          <a:prstGeom prst="rect">
            <a:avLst/>
          </a:prstGeom>
          <a:noFill/>
          <a:ln>
            <a:noFill/>
          </a:ln>
        </p:spPr>
        <p:txBody>
          <a:bodyPr lIns="91425" tIns="45700" rIns="91425" bIns="45700" anchor="t" anchorCtr="0">
            <a:noAutofit/>
          </a:bodyPr>
          <a:lstStyle/>
          <a:p>
            <a:r>
              <a:rPr lang="en-US" sz="1800" dirty="0" smtClean="0">
                <a:solidFill>
                  <a:srgbClr val="002060"/>
                </a:solidFill>
              </a:rPr>
              <a:t>Andy </a:t>
            </a:r>
            <a:r>
              <a:rPr lang="en-US" sz="1800" dirty="0">
                <a:solidFill>
                  <a:srgbClr val="002060"/>
                </a:solidFill>
              </a:rPr>
              <a:t>Kingham </a:t>
            </a:r>
            <a:endParaRPr lang="en-US" sz="1800" dirty="0" smtClean="0">
              <a:solidFill>
                <a:srgbClr val="002060"/>
              </a:solidFill>
            </a:endParaRPr>
          </a:p>
          <a:p>
            <a:r>
              <a:rPr lang="en-US" sz="1800" dirty="0" smtClean="0">
                <a:solidFill>
                  <a:srgbClr val="002060"/>
                </a:solidFill>
              </a:rPr>
              <a:t>Craig </a:t>
            </a:r>
            <a:r>
              <a:rPr lang="en-US" sz="1800" dirty="0" err="1" smtClean="0">
                <a:solidFill>
                  <a:srgbClr val="002060"/>
                </a:solidFill>
              </a:rPr>
              <a:t>Faunce</a:t>
            </a:r>
            <a:r>
              <a:rPr lang="en-US" sz="1800" dirty="0" smtClean="0">
                <a:solidFill>
                  <a:srgbClr val="002060"/>
                </a:solidFill>
              </a:rPr>
              <a:t> </a:t>
            </a:r>
          </a:p>
          <a:p>
            <a:r>
              <a:rPr lang="en-US" sz="1800" dirty="0" smtClean="0">
                <a:solidFill>
                  <a:srgbClr val="002060"/>
                </a:solidFill>
              </a:rPr>
              <a:t>Jennifer Ferdinand</a:t>
            </a:r>
          </a:p>
          <a:p>
            <a:endParaRPr lang="en-US" sz="1800" dirty="0">
              <a:solidFill>
                <a:srgbClr val="002060"/>
              </a:solidFill>
            </a:endParaRPr>
          </a:p>
          <a:p>
            <a:r>
              <a:rPr lang="en-US" sz="1800" dirty="0" smtClean="0">
                <a:solidFill>
                  <a:srgbClr val="002060"/>
                </a:solidFill>
              </a:rPr>
              <a:t>Fisheries Monitoring Advisory Committee Meeting</a:t>
            </a:r>
            <a:endParaRPr lang="en-US" sz="1600" dirty="0">
              <a:solidFill>
                <a:srgbClr val="002060"/>
              </a:solidFill>
            </a:endParaRPr>
          </a:p>
          <a:p>
            <a:r>
              <a:rPr lang="en-US" sz="1600" dirty="0" smtClean="0">
                <a:solidFill>
                  <a:srgbClr val="002060"/>
                </a:solidFill>
              </a:rPr>
              <a:t>27 May </a:t>
            </a:r>
            <a:r>
              <a:rPr lang="en-US" sz="1600" dirty="0">
                <a:solidFill>
                  <a:srgbClr val="002060"/>
                </a:solidFill>
              </a:rPr>
              <a:t>2019</a:t>
            </a:r>
          </a:p>
          <a:p>
            <a:endParaRPr lang="en-US" sz="1800" dirty="0">
              <a:solidFill>
                <a:srgbClr val="002060"/>
              </a:solidFill>
            </a:endParaRPr>
          </a:p>
        </p:txBody>
      </p:sp>
      <p:sp>
        <p:nvSpPr>
          <p:cNvPr id="4" name="Shape 123"/>
          <p:cNvSpPr txBox="1">
            <a:spLocks/>
          </p:cNvSpPr>
          <p:nvPr/>
        </p:nvSpPr>
        <p:spPr>
          <a:xfrm>
            <a:off x="2285999" y="4766310"/>
            <a:ext cx="6400800" cy="377100"/>
          </a:xfrm>
          <a:prstGeom prst="rect">
            <a:avLst/>
          </a:prstGeom>
          <a:noFill/>
          <a:ln>
            <a:noFill/>
          </a:ln>
        </p:spPr>
        <p:txBody>
          <a:bodyPr lIns="0" tIns="45700" rIns="0"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buClr>
                <a:srgbClr val="000000"/>
              </a:buClr>
              <a:buSzPct val="25000"/>
            </a:pPr>
            <a:r>
              <a:rPr lang="en" sz="800">
                <a:solidFill>
                  <a:schemeClr val="bg1"/>
                </a:solidFill>
                <a:latin typeface="Arial Narrow" panose="020B0606020202030204" pitchFamily="34" charset="0"/>
              </a:rPr>
              <a:t>U.S. Department of Commerce | National Oceanic and Atmospheric Administration | NOAA Fisheries | Page </a:t>
            </a:r>
            <a:fld id="{00000000-1234-1234-1234-123412341234}" type="slidenum">
              <a:rPr lang="en" sz="800" smtClean="0">
                <a:solidFill>
                  <a:schemeClr val="bg1"/>
                </a:solidFill>
                <a:latin typeface="Arial Narrow" panose="020B0606020202030204" pitchFamily="34" charset="0"/>
              </a:rPr>
              <a:pPr algn="r">
                <a:buClr>
                  <a:srgbClr val="000000"/>
                </a:buClr>
                <a:buSzPct val="25000"/>
              </a:pPr>
              <a:t>1</a:t>
            </a:fld>
            <a:endParaRPr lang="en" sz="8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064957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880"/>
            <a:ext cx="8229600" cy="507000"/>
          </a:xfrm>
        </p:spPr>
        <p:txBody>
          <a:bodyPr>
            <a:normAutofit fontScale="90000"/>
          </a:bodyPr>
          <a:lstStyle/>
          <a:p>
            <a:pPr algn="ctr"/>
            <a:r>
              <a:rPr lang="en-US" dirty="0" smtClean="0">
                <a:solidFill>
                  <a:srgbClr val="002060"/>
                </a:solidFill>
              </a:rPr>
              <a:t>Background and Purpose</a:t>
            </a:r>
            <a:endParaRPr lang="en-US" dirty="0">
              <a:solidFill>
                <a:srgbClr val="002060"/>
              </a:solidFill>
            </a:endParaRPr>
          </a:p>
        </p:txBody>
      </p:sp>
      <p:sp>
        <p:nvSpPr>
          <p:cNvPr id="3" name="Text Placeholder 2"/>
          <p:cNvSpPr>
            <a:spLocks noGrp="1"/>
          </p:cNvSpPr>
          <p:nvPr>
            <p:ph type="body" idx="1"/>
          </p:nvPr>
        </p:nvSpPr>
        <p:spPr>
          <a:xfrm>
            <a:off x="457200" y="761649"/>
            <a:ext cx="8229600" cy="3394500"/>
          </a:xfrm>
        </p:spPr>
        <p:txBody>
          <a:bodyPr/>
          <a:lstStyle/>
          <a:p>
            <a:pPr marL="342900" indent="-342900" algn="l"/>
            <a:r>
              <a:rPr lang="en-US" dirty="0" smtClean="0">
                <a:solidFill>
                  <a:srgbClr val="002060"/>
                </a:solidFill>
              </a:rPr>
              <a:t>Attempts to answer the question: </a:t>
            </a:r>
          </a:p>
          <a:p>
            <a:pPr marL="1085850" lvl="1" indent="-342900"/>
            <a:r>
              <a:rPr lang="en-US" sz="2400" dirty="0" smtClean="0">
                <a:solidFill>
                  <a:srgbClr val="002060"/>
                </a:solidFill>
              </a:rPr>
              <a:t>	“how often do incidents occur in some of the different deployment situations in which observers find themselves placed into, and how do patterns change when we group the data by factors associated with certain fisheries?”</a:t>
            </a:r>
          </a:p>
          <a:p>
            <a:pPr algn="l">
              <a:buNone/>
            </a:pPr>
            <a:endParaRPr lang="en-US" sz="2400" dirty="0" smtClean="0">
              <a:solidFill>
                <a:srgbClr val="002060"/>
              </a:solidFill>
            </a:endParaRPr>
          </a:p>
          <a:p>
            <a:pPr marL="342900" indent="-342900" algn="l"/>
            <a:r>
              <a:rPr lang="en-US" sz="2400" dirty="0" smtClean="0">
                <a:solidFill>
                  <a:srgbClr val="002060"/>
                </a:solidFill>
              </a:rPr>
              <a:t>… have proven difficult to answer without controlling for how many observers are deployed, and how many days they are deployed. </a:t>
            </a:r>
            <a:endParaRPr lang="en-US" sz="1800" dirty="0" smtClean="0">
              <a:solidFill>
                <a:srgbClr val="002060"/>
              </a:solidFill>
            </a:endParaRPr>
          </a:p>
          <a:p>
            <a:pPr marL="1200150" lvl="1" indent="-457200">
              <a:buFont typeface="Wingdings" panose="05000000000000000000" pitchFamily="2" charset="2"/>
              <a:buChar char="§"/>
            </a:pPr>
            <a:endParaRPr lang="en-US" sz="1800" dirty="0" smtClean="0">
              <a:solidFill>
                <a:srgbClr val="002060"/>
              </a:solidFill>
            </a:endParaRPr>
          </a:p>
          <a:p>
            <a:pPr marL="1085850" lvl="1" indent="-342900"/>
            <a:endParaRPr lang="en-US" dirty="0"/>
          </a:p>
        </p:txBody>
      </p:sp>
      <p:sp>
        <p:nvSpPr>
          <p:cNvPr id="5" name="Shape 123"/>
          <p:cNvSpPr txBox="1">
            <a:spLocks noGrp="1"/>
          </p:cNvSpPr>
          <p:nvPr>
            <p:ph type="sldNum" idx="12"/>
          </p:nvPr>
        </p:nvSpPr>
        <p:spPr>
          <a:xfrm>
            <a:off x="2285999" y="4766310"/>
            <a:ext cx="6400800" cy="377100"/>
          </a:xfrm>
          <a:prstGeom prst="rect">
            <a:avLst/>
          </a:prstGeom>
          <a:noFill/>
          <a:ln>
            <a:noFill/>
          </a:ln>
        </p:spPr>
        <p:txBody>
          <a:bodyPr lIns="0" tIns="45700" rIns="0" bIns="45700" anchor="ctr" anchorCtr="0">
            <a:noAutofit/>
          </a:bodyPr>
          <a:lstStyle/>
          <a:p>
            <a:pPr algn="r">
              <a:buClr>
                <a:srgbClr val="000000"/>
              </a:buClr>
              <a:buSzPct val="25000"/>
            </a:pPr>
            <a:r>
              <a:rPr lang="en" sz="800" dirty="0">
                <a:solidFill>
                  <a:schemeClr val="bg1"/>
                </a:solidFill>
                <a:latin typeface="Arial Narrow" panose="020B0606020202030204" pitchFamily="34" charset="0"/>
              </a:rPr>
              <a:t>U.S. Department of Commerce | National Oceanic and Atmospheric Administration | NOAA Fisheries | Page </a:t>
            </a:r>
            <a:fld id="{00000000-1234-1234-1234-123412341234}" type="slidenum">
              <a:rPr lang="en" sz="800" smtClean="0">
                <a:solidFill>
                  <a:schemeClr val="bg1"/>
                </a:solidFill>
                <a:latin typeface="Arial Narrow" panose="020B0606020202030204" pitchFamily="34" charset="0"/>
              </a:rPr>
              <a:pPr algn="r">
                <a:buClr>
                  <a:srgbClr val="000000"/>
                </a:buClr>
                <a:buSzPct val="25000"/>
              </a:pPr>
              <a:t>2</a:t>
            </a:fld>
            <a:endParaRPr lang="en" sz="8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05302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9880"/>
            <a:ext cx="8229600" cy="507000"/>
          </a:xfrm>
        </p:spPr>
        <p:txBody>
          <a:bodyPr>
            <a:normAutofit fontScale="90000"/>
          </a:bodyPr>
          <a:lstStyle/>
          <a:p>
            <a:pPr algn="ctr"/>
            <a:r>
              <a:rPr lang="en-US" dirty="0" smtClean="0">
                <a:solidFill>
                  <a:srgbClr val="002060"/>
                </a:solidFill>
              </a:rPr>
              <a:t>Standard Metric: </a:t>
            </a:r>
            <a:r>
              <a:rPr lang="en-US" dirty="0">
                <a:solidFill>
                  <a:srgbClr val="002060"/>
                </a:solidFill>
              </a:rPr>
              <a:t>Number </a:t>
            </a:r>
            <a:r>
              <a:rPr lang="en-US" dirty="0" smtClean="0">
                <a:solidFill>
                  <a:srgbClr val="002060"/>
                </a:solidFill>
              </a:rPr>
              <a:t>of </a:t>
            </a:r>
            <a:r>
              <a:rPr lang="en-US" dirty="0" err="1" smtClean="0">
                <a:solidFill>
                  <a:srgbClr val="002060"/>
                </a:solidFill>
              </a:rPr>
              <a:t>StatementsC</a:t>
            </a:r>
            <a:endParaRPr lang="en-US" dirty="0">
              <a:solidFill>
                <a:srgbClr val="002060"/>
              </a:solidFill>
            </a:endParaRPr>
          </a:p>
        </p:txBody>
      </p:sp>
      <p:sp>
        <p:nvSpPr>
          <p:cNvPr id="3" name="Text Placeholder 2"/>
          <p:cNvSpPr>
            <a:spLocks noGrp="1"/>
          </p:cNvSpPr>
          <p:nvPr>
            <p:ph type="body" idx="1"/>
          </p:nvPr>
        </p:nvSpPr>
        <p:spPr>
          <a:xfrm>
            <a:off x="457200" y="761649"/>
            <a:ext cx="8229600" cy="3394500"/>
          </a:xfrm>
        </p:spPr>
        <p:txBody>
          <a:bodyPr/>
          <a:lstStyle/>
          <a:p>
            <a:pPr algn="l">
              <a:buNone/>
            </a:pPr>
            <a:r>
              <a:rPr lang="en-US" sz="2400" dirty="0" smtClean="0">
                <a:solidFill>
                  <a:srgbClr val="002060"/>
                </a:solidFill>
              </a:rPr>
              <a:t>What does it mean when the number of statements changes from year to year in a given statement category?</a:t>
            </a:r>
          </a:p>
          <a:p>
            <a:pPr algn="l">
              <a:buNone/>
            </a:pPr>
            <a:endParaRPr lang="en-US" sz="2400" dirty="0" smtClean="0">
              <a:solidFill>
                <a:srgbClr val="002060"/>
              </a:solidFill>
            </a:endParaRPr>
          </a:p>
          <a:p>
            <a:pPr marL="1200150" lvl="1" indent="-457200">
              <a:buFont typeface="Wingdings" panose="05000000000000000000" pitchFamily="2" charset="2"/>
              <a:buChar char="§"/>
            </a:pPr>
            <a:r>
              <a:rPr lang="en-US" sz="1800" dirty="0" smtClean="0">
                <a:solidFill>
                  <a:srgbClr val="002060"/>
                </a:solidFill>
              </a:rPr>
              <a:t>Changes in fishing effort</a:t>
            </a:r>
          </a:p>
          <a:p>
            <a:pPr marL="1200150" lvl="1" indent="-457200">
              <a:buFont typeface="Wingdings" panose="05000000000000000000" pitchFamily="2" charset="2"/>
              <a:buChar char="§"/>
            </a:pPr>
            <a:r>
              <a:rPr lang="en-US" sz="1800" dirty="0" smtClean="0">
                <a:solidFill>
                  <a:srgbClr val="002060"/>
                </a:solidFill>
              </a:rPr>
              <a:t>Changes in coverage rate</a:t>
            </a:r>
          </a:p>
          <a:p>
            <a:pPr marL="1200150" lvl="1" indent="-457200">
              <a:buFont typeface="Wingdings" panose="05000000000000000000" pitchFamily="2" charset="2"/>
              <a:buChar char="§"/>
            </a:pPr>
            <a:r>
              <a:rPr lang="en-US" sz="1800" dirty="0" smtClean="0">
                <a:solidFill>
                  <a:srgbClr val="002060"/>
                </a:solidFill>
              </a:rPr>
              <a:t>Differences in total time spent deployed to vessels/plants across varying vessel/plant types</a:t>
            </a:r>
          </a:p>
          <a:p>
            <a:pPr lvl="1" indent="0"/>
            <a:endParaRPr lang="en-US" sz="1800" dirty="0" smtClean="0">
              <a:solidFill>
                <a:srgbClr val="002060"/>
              </a:solidFill>
            </a:endParaRPr>
          </a:p>
          <a:p>
            <a:pPr marL="1200150" lvl="1" indent="-457200">
              <a:buFont typeface="Wingdings" panose="05000000000000000000" pitchFamily="2" charset="2"/>
              <a:buChar char="§"/>
            </a:pPr>
            <a:endParaRPr lang="en-US" sz="1800" dirty="0" smtClean="0">
              <a:solidFill>
                <a:srgbClr val="002060"/>
              </a:solidFill>
            </a:endParaRPr>
          </a:p>
          <a:p>
            <a:pPr marL="1085850" lvl="1" indent="-342900"/>
            <a:endParaRPr lang="en-US" dirty="0"/>
          </a:p>
        </p:txBody>
      </p:sp>
      <p:sp>
        <p:nvSpPr>
          <p:cNvPr id="5" name="Shape 123"/>
          <p:cNvSpPr txBox="1">
            <a:spLocks noGrp="1"/>
          </p:cNvSpPr>
          <p:nvPr>
            <p:ph type="sldNum" idx="12"/>
          </p:nvPr>
        </p:nvSpPr>
        <p:spPr>
          <a:xfrm>
            <a:off x="2285999" y="4766310"/>
            <a:ext cx="6400800" cy="377100"/>
          </a:xfrm>
          <a:prstGeom prst="rect">
            <a:avLst/>
          </a:prstGeom>
          <a:noFill/>
          <a:ln>
            <a:noFill/>
          </a:ln>
        </p:spPr>
        <p:txBody>
          <a:bodyPr lIns="0" tIns="45700" rIns="0" bIns="45700" anchor="ctr" anchorCtr="0">
            <a:noAutofit/>
          </a:bodyPr>
          <a:lstStyle/>
          <a:p>
            <a:pPr algn="r">
              <a:buClr>
                <a:srgbClr val="000000"/>
              </a:buClr>
              <a:buSzPct val="25000"/>
            </a:pPr>
            <a:r>
              <a:rPr lang="en" sz="800" dirty="0">
                <a:solidFill>
                  <a:schemeClr val="bg1"/>
                </a:solidFill>
                <a:latin typeface="Arial Narrow" panose="020B0606020202030204" pitchFamily="34" charset="0"/>
              </a:rPr>
              <a:t>U.S. Department of Commerce | National Oceanic and Atmospheric Administration | NOAA Fisheries | Page </a:t>
            </a:r>
            <a:fld id="{00000000-1234-1234-1234-123412341234}" type="slidenum">
              <a:rPr lang="en" sz="800" smtClean="0">
                <a:solidFill>
                  <a:schemeClr val="bg1"/>
                </a:solidFill>
                <a:latin typeface="Arial Narrow" panose="020B0606020202030204" pitchFamily="34" charset="0"/>
              </a:rPr>
              <a:pPr algn="r">
                <a:buClr>
                  <a:srgbClr val="000000"/>
                </a:buClr>
                <a:buSzPct val="25000"/>
              </a:pPr>
              <a:t>3</a:t>
            </a:fld>
            <a:endParaRPr lang="en" sz="8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01857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457200" y="63118"/>
            <a:ext cx="8229600" cy="507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Galdeano"/>
              <a:buNone/>
            </a:pPr>
            <a:r>
              <a:rPr lang="en-US" sz="3240" dirty="0" smtClean="0">
                <a:solidFill>
                  <a:srgbClr val="000000"/>
                </a:solidFill>
              </a:rPr>
              <a:t>Alternative Approach: Incidents per…</a:t>
            </a:r>
            <a:endParaRPr lang="en" sz="3240" dirty="0">
              <a:solidFill>
                <a:srgbClr val="000000"/>
              </a:solidFill>
            </a:endParaRPr>
          </a:p>
        </p:txBody>
      </p:sp>
      <p:sp>
        <p:nvSpPr>
          <p:cNvPr id="122" name="Shape 122"/>
          <p:cNvSpPr txBox="1">
            <a:spLocks noGrp="1"/>
          </p:cNvSpPr>
          <p:nvPr>
            <p:ph type="body" idx="1"/>
          </p:nvPr>
        </p:nvSpPr>
        <p:spPr>
          <a:xfrm>
            <a:off x="72362" y="570118"/>
            <a:ext cx="8999275" cy="4113196"/>
          </a:xfrm>
          <a:prstGeom prst="rect">
            <a:avLst/>
          </a:prstGeom>
          <a:noFill/>
          <a:ln>
            <a:noFill/>
          </a:ln>
        </p:spPr>
        <p:txBody>
          <a:bodyPr lIns="91425" tIns="45700" rIns="91425" bIns="45700" anchor="t" anchorCtr="0">
            <a:noAutofit/>
          </a:bodyPr>
          <a:lstStyle/>
          <a:p>
            <a:pPr algn="l"/>
            <a:r>
              <a:rPr lang="en-US" sz="1600" dirty="0"/>
              <a:t>Factors were identified from observer and CAS data (e.g., gear type, vessel type, observer role, general fishing area) to summarize </a:t>
            </a:r>
            <a:r>
              <a:rPr lang="en-US" sz="1600" dirty="0" smtClean="0"/>
              <a:t>by</a:t>
            </a:r>
          </a:p>
          <a:p>
            <a:pPr algn="l">
              <a:buNone/>
            </a:pPr>
            <a:endParaRPr lang="en-US" sz="800" dirty="0" smtClean="0"/>
          </a:p>
          <a:p>
            <a:pPr algn="l"/>
            <a:r>
              <a:rPr lang="en-US" sz="1600" dirty="0"/>
              <a:t>Statements may incorporate multiple incidents of a potential violation (</a:t>
            </a:r>
            <a:r>
              <a:rPr lang="en-US" sz="1600" dirty="0" err="1"/>
              <a:t>e.g</a:t>
            </a:r>
            <a:r>
              <a:rPr lang="en-US" sz="1600" dirty="0"/>
              <a:t>, number of hauls).  This method used ‘number of incidents’ rather than ‘number of statements</a:t>
            </a:r>
            <a:r>
              <a:rPr lang="en-US" sz="1600" dirty="0" smtClean="0"/>
              <a:t>’</a:t>
            </a:r>
          </a:p>
          <a:p>
            <a:pPr algn="l">
              <a:buNone/>
            </a:pPr>
            <a:endParaRPr lang="en-US" sz="800" dirty="0"/>
          </a:p>
          <a:p>
            <a:pPr algn="l"/>
            <a:r>
              <a:rPr lang="en-US" sz="1600" dirty="0" smtClean="0"/>
              <a:t> </a:t>
            </a:r>
            <a:r>
              <a:rPr lang="en-US" sz="1600" dirty="0"/>
              <a:t>The number of incidents were linked to the factors where they applied </a:t>
            </a:r>
            <a:r>
              <a:rPr lang="en-US" sz="1400" dirty="0" smtClean="0"/>
              <a:t>(</a:t>
            </a:r>
            <a:r>
              <a:rPr lang="en-US" sz="1800" b="1" i="1" dirty="0" err="1" smtClean="0"/>
              <a:t>i</a:t>
            </a:r>
            <a:r>
              <a:rPr lang="en-US" sz="1400" dirty="0" smtClean="0"/>
              <a:t>)</a:t>
            </a:r>
            <a:endParaRPr lang="en-US" sz="1400" dirty="0"/>
          </a:p>
          <a:p>
            <a:pPr algn="l">
              <a:buNone/>
            </a:pPr>
            <a:endParaRPr lang="en-US" sz="800" dirty="0"/>
          </a:p>
          <a:p>
            <a:pPr algn="l"/>
            <a:r>
              <a:rPr lang="en-US" sz="1600" dirty="0" smtClean="0"/>
              <a:t>The number of total deployment days were </a:t>
            </a:r>
            <a:r>
              <a:rPr lang="en-US" sz="1600" dirty="0"/>
              <a:t>linked to the factors where they </a:t>
            </a:r>
            <a:r>
              <a:rPr lang="en-US" sz="1600" dirty="0" smtClean="0"/>
              <a:t>applied (</a:t>
            </a:r>
            <a:r>
              <a:rPr lang="en-US" sz="1600" b="1" i="1" dirty="0" smtClean="0"/>
              <a:t>d</a:t>
            </a:r>
            <a:r>
              <a:rPr lang="en-US" sz="1600" dirty="0" smtClean="0"/>
              <a:t>)</a:t>
            </a:r>
          </a:p>
          <a:p>
            <a:pPr algn="l"/>
            <a:r>
              <a:rPr lang="en-US" sz="1600" dirty="0"/>
              <a:t>The number of </a:t>
            </a:r>
            <a:r>
              <a:rPr lang="en-US" sz="1600" dirty="0" smtClean="0"/>
              <a:t>observer assignments (cruise/vessel combinations) were </a:t>
            </a:r>
            <a:r>
              <a:rPr lang="en-US" sz="1600" dirty="0"/>
              <a:t>linked to the factors where they applied </a:t>
            </a:r>
            <a:r>
              <a:rPr lang="en-US" sz="1600" dirty="0" smtClean="0"/>
              <a:t>(</a:t>
            </a:r>
            <a:r>
              <a:rPr lang="en-US" sz="1600" b="1" i="1" dirty="0" smtClean="0"/>
              <a:t>a</a:t>
            </a:r>
            <a:r>
              <a:rPr lang="en-US" sz="1600" dirty="0" smtClean="0"/>
              <a:t>)</a:t>
            </a:r>
            <a:endParaRPr lang="en-US" sz="1600" dirty="0"/>
          </a:p>
          <a:p>
            <a:pPr algn="l">
              <a:buNone/>
            </a:pPr>
            <a:endParaRPr lang="en-US" sz="800" dirty="0"/>
          </a:p>
          <a:p>
            <a:pPr algn="l"/>
            <a:r>
              <a:rPr lang="en-US" sz="1600" dirty="0" smtClean="0"/>
              <a:t> For each factor:</a:t>
            </a:r>
            <a:endParaRPr lang="en-US" sz="1600" dirty="0"/>
          </a:p>
          <a:p>
            <a:pPr algn="ctr">
              <a:buNone/>
            </a:pPr>
            <a:r>
              <a:rPr lang="en-US" sz="1600" b="1" i="1" dirty="0" smtClean="0"/>
              <a:t>(</a:t>
            </a:r>
            <a:r>
              <a:rPr lang="en-US" sz="1600" b="1" i="1" dirty="0" err="1" smtClean="0"/>
              <a:t>i</a:t>
            </a:r>
            <a:r>
              <a:rPr lang="en-US" sz="1600" b="1" i="1" dirty="0" smtClean="0"/>
              <a:t>/d)*1000 = incidents per 1000 deployed days</a:t>
            </a:r>
          </a:p>
          <a:p>
            <a:pPr algn="ctr">
              <a:buNone/>
            </a:pPr>
            <a:r>
              <a:rPr lang="en-US" sz="1600" b="1" i="1" dirty="0" smtClean="0"/>
              <a:t>(</a:t>
            </a:r>
            <a:r>
              <a:rPr lang="en-US" sz="1600" b="1" i="1" dirty="0" err="1" smtClean="0"/>
              <a:t>i</a:t>
            </a:r>
            <a:r>
              <a:rPr lang="en-US" sz="1600" b="1" i="1" dirty="0" smtClean="0"/>
              <a:t>/a) </a:t>
            </a:r>
            <a:r>
              <a:rPr lang="en-US" sz="1600" b="1" i="1" dirty="0"/>
              <a:t>= incidents per </a:t>
            </a:r>
            <a:r>
              <a:rPr lang="en-US" sz="1600" b="1" i="1" dirty="0" smtClean="0"/>
              <a:t>observer assignment</a:t>
            </a:r>
          </a:p>
          <a:p>
            <a:pPr algn="ctr">
              <a:buNone/>
            </a:pPr>
            <a:endParaRPr lang="en-US" sz="1600" b="1" i="1" dirty="0" smtClean="0"/>
          </a:p>
          <a:p>
            <a:pPr algn="l"/>
            <a:r>
              <a:rPr lang="en-US" sz="1600" b="1" i="1" dirty="0" smtClean="0"/>
              <a:t> </a:t>
            </a:r>
            <a:r>
              <a:rPr lang="en-US" sz="1600" dirty="0" smtClean="0"/>
              <a:t>Factors </a:t>
            </a:r>
            <a:r>
              <a:rPr lang="en-US" sz="1600" dirty="0"/>
              <a:t>are independent of each other</a:t>
            </a:r>
          </a:p>
        </p:txBody>
      </p:sp>
      <p:sp>
        <p:nvSpPr>
          <p:cNvPr id="123" name="Shape 123"/>
          <p:cNvSpPr txBox="1">
            <a:spLocks noGrp="1"/>
          </p:cNvSpPr>
          <p:nvPr>
            <p:ph type="sldNum" idx="12"/>
          </p:nvPr>
        </p:nvSpPr>
        <p:spPr>
          <a:prstGeom prst="rect">
            <a:avLst/>
          </a:prstGeom>
          <a:noFill/>
          <a:ln>
            <a:noFill/>
          </a:ln>
        </p:spPr>
        <p:txBody>
          <a:bodyPr lIns="0" tIns="45700" rIns="0" bIns="45700" anchor="ctr" anchorCtr="0">
            <a:noAutofit/>
          </a:bodyPr>
          <a:lstStyle/>
          <a:p>
            <a:pPr algn="r">
              <a:buClr>
                <a:srgbClr val="000000"/>
              </a:buClr>
              <a:buSzPct val="25000"/>
            </a:pPr>
            <a:r>
              <a:rPr lang="en" sz="800" dirty="0">
                <a:solidFill>
                  <a:schemeClr val="bg1"/>
                </a:solidFill>
                <a:latin typeface="Arial Narrow" panose="020B0606020202030204" pitchFamily="34" charset="0"/>
              </a:rPr>
              <a:t>U.S. Department of Commerce | National Oceanic and Atmospheric Administration | NOAA Fisheries | Page </a:t>
            </a:r>
            <a:fld id="{00000000-1234-1234-1234-123412341234}" type="slidenum">
              <a:rPr lang="en" sz="800" smtClean="0">
                <a:solidFill>
                  <a:schemeClr val="bg1"/>
                </a:solidFill>
                <a:latin typeface="Arial Narrow" panose="020B0606020202030204" pitchFamily="34" charset="0"/>
              </a:rPr>
              <a:pPr algn="r">
                <a:buClr>
                  <a:srgbClr val="000000"/>
                </a:buClr>
                <a:buSzPct val="25000"/>
              </a:pPr>
              <a:t>4</a:t>
            </a:fld>
            <a:endParaRPr lang="en" sz="8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265337106"/>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3" name="Shape 123"/>
          <p:cNvSpPr txBox="1">
            <a:spLocks noGrp="1"/>
          </p:cNvSpPr>
          <p:nvPr>
            <p:ph type="sldNum" idx="12"/>
          </p:nvPr>
        </p:nvSpPr>
        <p:spPr>
          <a:xfrm>
            <a:off x="2285999" y="4766310"/>
            <a:ext cx="6400800" cy="377100"/>
          </a:xfrm>
          <a:prstGeom prst="rect">
            <a:avLst/>
          </a:prstGeom>
          <a:noFill/>
          <a:ln>
            <a:noFill/>
          </a:ln>
        </p:spPr>
        <p:txBody>
          <a:bodyPr lIns="0" tIns="45700" rIns="0" bIns="45700" anchor="ctr" anchorCtr="0">
            <a:noAutofit/>
          </a:bodyPr>
          <a:lstStyle/>
          <a:p>
            <a:pPr algn="r">
              <a:buClr>
                <a:srgbClr val="000000"/>
              </a:buClr>
              <a:buSzPct val="25000"/>
            </a:pPr>
            <a:r>
              <a:rPr lang="en" sz="800" dirty="0">
                <a:solidFill>
                  <a:schemeClr val="bg1"/>
                </a:solidFill>
                <a:latin typeface="Arial Narrow" panose="020B0606020202030204" pitchFamily="34" charset="0"/>
              </a:rPr>
              <a:t>U.S. Department of Commerce | National Oceanic and Atmospheric Administration | NOAA Fisheries | Page </a:t>
            </a:r>
            <a:fld id="{00000000-1234-1234-1234-123412341234}" type="slidenum">
              <a:rPr lang="en" sz="800" smtClean="0">
                <a:solidFill>
                  <a:schemeClr val="bg1"/>
                </a:solidFill>
                <a:latin typeface="Arial Narrow" panose="020B0606020202030204" pitchFamily="34" charset="0"/>
              </a:rPr>
              <a:pPr algn="r">
                <a:buClr>
                  <a:srgbClr val="000000"/>
                </a:buClr>
                <a:buSzPct val="25000"/>
              </a:pPr>
              <a:t>5</a:t>
            </a:fld>
            <a:endParaRPr lang="en" sz="800" dirty="0">
              <a:solidFill>
                <a:schemeClr val="bg1"/>
              </a:solidFill>
              <a:latin typeface="Arial Narrow" panose="020B0606020202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77663959"/>
              </p:ext>
            </p:extLst>
          </p:nvPr>
        </p:nvGraphicFramePr>
        <p:xfrm>
          <a:off x="644685" y="128530"/>
          <a:ext cx="7663856" cy="4637780"/>
        </p:xfrm>
        <a:graphic>
          <a:graphicData uri="http://schemas.openxmlformats.org/drawingml/2006/table">
            <a:tbl>
              <a:tblPr>
                <a:tableStyleId>{5C22544A-7EE6-4342-B048-85BDC9FD1C3A}</a:tableStyleId>
              </a:tblPr>
              <a:tblGrid>
                <a:gridCol w="1768837">
                  <a:extLst>
                    <a:ext uri="{9D8B030D-6E8A-4147-A177-3AD203B41FA5}">
                      <a16:colId xmlns:a16="http://schemas.microsoft.com/office/drawing/2014/main" val="1427909742"/>
                    </a:ext>
                  </a:extLst>
                </a:gridCol>
                <a:gridCol w="1768837">
                  <a:extLst>
                    <a:ext uri="{9D8B030D-6E8A-4147-A177-3AD203B41FA5}">
                      <a16:colId xmlns:a16="http://schemas.microsoft.com/office/drawing/2014/main" val="1553254720"/>
                    </a:ext>
                  </a:extLst>
                </a:gridCol>
                <a:gridCol w="1810579">
                  <a:extLst>
                    <a:ext uri="{9D8B030D-6E8A-4147-A177-3AD203B41FA5}">
                      <a16:colId xmlns:a16="http://schemas.microsoft.com/office/drawing/2014/main" val="3030298900"/>
                    </a:ext>
                  </a:extLst>
                </a:gridCol>
                <a:gridCol w="2315603">
                  <a:extLst>
                    <a:ext uri="{9D8B030D-6E8A-4147-A177-3AD203B41FA5}">
                      <a16:colId xmlns:a16="http://schemas.microsoft.com/office/drawing/2014/main" val="988302691"/>
                    </a:ext>
                  </a:extLst>
                </a:gridCol>
              </a:tblGrid>
              <a:tr h="530693">
                <a:tc rowSpan="2">
                  <a:txBody>
                    <a:bodyPr/>
                    <a:lstStyle/>
                    <a:p>
                      <a:pPr algn="ctr" fontAlgn="ctr"/>
                      <a:r>
                        <a:rPr lang="en-US" sz="1100" b="1" u="none" strike="noStrike" dirty="0">
                          <a:effectLst/>
                        </a:rPr>
                        <a:t>Factor</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100" b="1" u="none" strike="noStrike" dirty="0">
                          <a:effectLst/>
                        </a:rPr>
                        <a:t>Value</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l" fontAlgn="ctr"/>
                      <a:r>
                        <a:rPr lang="en-US" sz="1100" b="1" u="none" strike="noStrike" dirty="0" smtClean="0">
                          <a:effectLst/>
                        </a:rPr>
                        <a:t>Statement types: OLE PRIORITY</a:t>
                      </a:r>
                      <a:r>
                        <a:rPr lang="en-US" sz="1100" b="1" u="none" strike="noStrike" baseline="0" dirty="0" smtClean="0">
                          <a:effectLst/>
                        </a:rPr>
                        <a:t> (</a:t>
                      </a:r>
                      <a:r>
                        <a:rPr lang="en-US" sz="1100" b="1" u="none" strike="noStrike" dirty="0" smtClean="0">
                          <a:effectLst/>
                        </a:rPr>
                        <a:t>Inter-Personal)</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42132505"/>
                  </a:ext>
                </a:extLst>
              </a:tr>
              <a:tr h="646059">
                <a:tc vMerge="1">
                  <a:txBody>
                    <a:bodyPr/>
                    <a:lstStyle/>
                    <a:p>
                      <a:endParaRPr lang="en-US"/>
                    </a:p>
                  </a:txBody>
                  <a:tcPr/>
                </a:tc>
                <a:tc vMerge="1">
                  <a:txBody>
                    <a:bodyPr/>
                    <a:lstStyle/>
                    <a:p>
                      <a:endParaRPr lang="en-US"/>
                    </a:p>
                  </a:txBody>
                  <a:tcPr/>
                </a:tc>
                <a:tc>
                  <a:txBody>
                    <a:bodyPr/>
                    <a:lstStyle/>
                    <a:p>
                      <a:pPr algn="l" fontAlgn="ctr"/>
                      <a:r>
                        <a:rPr lang="en-US" sz="1100" b="1" u="none" strike="noStrike" dirty="0">
                          <a:effectLst/>
                        </a:rPr>
                        <a:t>Incidents per assignment</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b="1" u="none" strike="noStrike" dirty="0">
                          <a:effectLst/>
                        </a:rPr>
                        <a:t>Incidents per 1000 deployed days</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6870377"/>
                  </a:ext>
                </a:extLst>
              </a:tr>
              <a:tr h="288419">
                <a:tc rowSpan="2">
                  <a:txBody>
                    <a:bodyPr/>
                    <a:lstStyle/>
                    <a:p>
                      <a:pPr algn="l" fontAlgn="ctr"/>
                      <a:r>
                        <a:rPr lang="en-US" sz="1100" b="1" u="none" strike="noStrike" dirty="0">
                          <a:effectLst/>
                        </a:rPr>
                        <a:t>COVERAGE TYPE</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dirty="0">
                          <a:effectLst/>
                        </a:rPr>
                        <a:t>FULL</a:t>
                      </a:r>
                      <a:endParaRPr lang="en-US" sz="1100" b="0"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0.22</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5.7</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4458165"/>
                  </a:ext>
                </a:extLst>
              </a:tr>
              <a:tr h="288419">
                <a:tc vMerge="1">
                  <a:txBody>
                    <a:bodyPr/>
                    <a:lstStyle/>
                    <a:p>
                      <a:endParaRPr lang="en-US"/>
                    </a:p>
                  </a:txBody>
                  <a:tcPr/>
                </a:tc>
                <a:tc>
                  <a:txBody>
                    <a:bodyPr/>
                    <a:lstStyle/>
                    <a:p>
                      <a:pPr algn="l" fontAlgn="ctr"/>
                      <a:r>
                        <a:rPr lang="en-US" sz="1100" u="none" strike="noStrike">
                          <a:effectLst/>
                        </a:rPr>
                        <a:t>PARTIAL</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0.02</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3.2</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3814649"/>
                  </a:ext>
                </a:extLst>
              </a:tr>
              <a:tr h="288419">
                <a:tc rowSpan="3">
                  <a:txBody>
                    <a:bodyPr/>
                    <a:lstStyle/>
                    <a:p>
                      <a:pPr algn="l" fontAlgn="ctr"/>
                      <a:r>
                        <a:rPr lang="en-US" sz="1100" b="1" u="none" strike="noStrike">
                          <a:effectLst/>
                        </a:rPr>
                        <a:t>VESSEL TYPE</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dirty="0">
                          <a:effectLst/>
                        </a:rPr>
                        <a:t>CP/MS</a:t>
                      </a:r>
                      <a:endParaRPr lang="en-US" sz="1100" b="0"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0.34</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7</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6179113"/>
                  </a:ext>
                </a:extLst>
              </a:tr>
              <a:tr h="288419">
                <a:tc vMerge="1">
                  <a:txBody>
                    <a:bodyPr/>
                    <a:lstStyle/>
                    <a:p>
                      <a:endParaRPr lang="en-US"/>
                    </a:p>
                  </a:txBody>
                  <a:tcPr/>
                </a:tc>
                <a:tc>
                  <a:txBody>
                    <a:bodyPr/>
                    <a:lstStyle/>
                    <a:p>
                      <a:pPr algn="l" fontAlgn="ctr"/>
                      <a:r>
                        <a:rPr lang="en-US" sz="1100" u="none" strike="noStrike">
                          <a:effectLst/>
                        </a:rPr>
                        <a:t>CV</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0.04</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3.2</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2272423"/>
                  </a:ext>
                </a:extLst>
              </a:tr>
              <a:tr h="288419">
                <a:tc vMerge="1">
                  <a:txBody>
                    <a:bodyPr/>
                    <a:lstStyle/>
                    <a:p>
                      <a:endParaRPr lang="en-US"/>
                    </a:p>
                  </a:txBody>
                  <a:tcPr/>
                </a:tc>
                <a:tc>
                  <a:txBody>
                    <a:bodyPr/>
                    <a:lstStyle/>
                    <a:p>
                      <a:pPr algn="l" fontAlgn="ctr"/>
                      <a:r>
                        <a:rPr lang="en-US" sz="1100" u="none" strike="noStrike">
                          <a:effectLst/>
                        </a:rPr>
                        <a:t>PLANT</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0.07</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2.1</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3507186"/>
                  </a:ext>
                </a:extLst>
              </a:tr>
              <a:tr h="288419">
                <a:tc rowSpan="3">
                  <a:txBody>
                    <a:bodyPr/>
                    <a:lstStyle/>
                    <a:p>
                      <a:pPr algn="l" fontAlgn="ctr"/>
                      <a:r>
                        <a:rPr lang="en-US" sz="1100" b="1" u="none" strike="noStrike">
                          <a:effectLst/>
                        </a:rPr>
                        <a:t>OBSERVER ROLE</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LEAD</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0.59</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12.2</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9560561"/>
                  </a:ext>
                </a:extLst>
              </a:tr>
              <a:tr h="288419">
                <a:tc vMerge="1">
                  <a:txBody>
                    <a:bodyPr/>
                    <a:lstStyle/>
                    <a:p>
                      <a:endParaRPr lang="en-US"/>
                    </a:p>
                  </a:txBody>
                  <a:tcPr/>
                </a:tc>
                <a:tc>
                  <a:txBody>
                    <a:bodyPr/>
                    <a:lstStyle/>
                    <a:p>
                      <a:pPr algn="l" fontAlgn="ctr"/>
                      <a:r>
                        <a:rPr lang="en-US" sz="1100" u="none" strike="noStrike">
                          <a:effectLst/>
                        </a:rPr>
                        <a:t>SECOND</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0.15</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3.6</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6243086"/>
                  </a:ext>
                </a:extLst>
              </a:tr>
              <a:tr h="288419">
                <a:tc vMerge="1">
                  <a:txBody>
                    <a:bodyPr/>
                    <a:lstStyle/>
                    <a:p>
                      <a:endParaRPr lang="en-US"/>
                    </a:p>
                  </a:txBody>
                  <a:tcPr/>
                </a:tc>
                <a:tc>
                  <a:txBody>
                    <a:bodyPr/>
                    <a:lstStyle/>
                    <a:p>
                      <a:pPr algn="l" fontAlgn="ctr"/>
                      <a:r>
                        <a:rPr lang="en-US" sz="1100" u="none" strike="noStrike">
                          <a:effectLst/>
                        </a:rPr>
                        <a:t>SOLE</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0.06</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3.2</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914711"/>
                  </a:ext>
                </a:extLst>
              </a:tr>
              <a:tr h="288419">
                <a:tc rowSpan="4">
                  <a:txBody>
                    <a:bodyPr/>
                    <a:lstStyle/>
                    <a:p>
                      <a:pPr algn="l" fontAlgn="ctr"/>
                      <a:r>
                        <a:rPr lang="en-US" sz="1100" b="1" u="none" strike="noStrike" dirty="0">
                          <a:effectLst/>
                        </a:rPr>
                        <a:t>NMFS REGION</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100" u="none" strike="noStrike">
                          <a:effectLst/>
                        </a:rPr>
                        <a:t>AI</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0.29</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11.4</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7424732"/>
                  </a:ext>
                </a:extLst>
              </a:tr>
              <a:tr h="288419">
                <a:tc vMerge="1">
                  <a:txBody>
                    <a:bodyPr/>
                    <a:lstStyle/>
                    <a:p>
                      <a:endParaRPr lang="en-US"/>
                    </a:p>
                  </a:txBody>
                  <a:tcPr/>
                </a:tc>
                <a:tc>
                  <a:txBody>
                    <a:bodyPr/>
                    <a:lstStyle/>
                    <a:p>
                      <a:pPr algn="l" fontAlgn="ctr"/>
                      <a:r>
                        <a:rPr lang="en-US" sz="1100" u="none" strike="noStrike">
                          <a:effectLst/>
                        </a:rPr>
                        <a:t>BS</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0.2</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5.8</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3330666"/>
                  </a:ext>
                </a:extLst>
              </a:tr>
              <a:tr h="288419">
                <a:tc vMerge="1">
                  <a:txBody>
                    <a:bodyPr/>
                    <a:lstStyle/>
                    <a:p>
                      <a:endParaRPr lang="en-US"/>
                    </a:p>
                  </a:txBody>
                  <a:tcPr/>
                </a:tc>
                <a:tc>
                  <a:txBody>
                    <a:bodyPr/>
                    <a:lstStyle/>
                    <a:p>
                      <a:pPr algn="l" fontAlgn="ctr"/>
                      <a:r>
                        <a:rPr lang="en-US" sz="1100" u="none" strike="noStrike">
                          <a:effectLst/>
                        </a:rPr>
                        <a:t>GOA</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0.03</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4.2</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5578915"/>
                  </a:ext>
                </a:extLst>
              </a:tr>
              <a:tr h="288419">
                <a:tc vMerge="1">
                  <a:txBody>
                    <a:bodyPr/>
                    <a:lstStyle/>
                    <a:p>
                      <a:endParaRPr lang="en-US"/>
                    </a:p>
                  </a:txBody>
                  <a:tcPr/>
                </a:tc>
                <a:tc>
                  <a:txBody>
                    <a:bodyPr/>
                    <a:lstStyle/>
                    <a:p>
                      <a:pPr algn="l" fontAlgn="ctr"/>
                      <a:r>
                        <a:rPr lang="en-US" sz="1100" u="none" strike="noStrike">
                          <a:effectLst/>
                        </a:rPr>
                        <a:t>PLANT</a:t>
                      </a:r>
                      <a:endParaRPr lang="en-US" sz="1100" b="0"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a:effectLst/>
                        </a:rPr>
                        <a:t>0.07</a:t>
                      </a:r>
                      <a:endParaRPr lang="en-US" sz="1100" b="1" i="0" u="none" strike="noStrike">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100" b="1" u="none" strike="noStrike" dirty="0">
                          <a:effectLst/>
                        </a:rPr>
                        <a:t>2.1</a:t>
                      </a:r>
                      <a:endParaRPr lang="en-US" sz="1100" b="1" i="0" u="none" strike="noStrike" dirty="0">
                        <a:solidFill>
                          <a:srgbClr val="000000"/>
                        </a:solidFill>
                        <a:effectLst/>
                        <a:latin typeface="Times New Roman" panose="02020603050405020304" pitchFamily="18"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7824221"/>
                  </a:ext>
                </a:extLst>
              </a:tr>
            </a:tbl>
          </a:graphicData>
        </a:graphic>
      </p:graphicFrame>
    </p:spTree>
    <p:extLst>
      <p:ext uri="{BB962C8B-B14F-4D97-AF65-F5344CB8AC3E}">
        <p14:creationId xmlns:p14="http://schemas.microsoft.com/office/powerpoint/2010/main" val="3354566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3" name="Shape 123"/>
          <p:cNvSpPr txBox="1">
            <a:spLocks noGrp="1"/>
          </p:cNvSpPr>
          <p:nvPr>
            <p:ph type="sldNum" idx="12"/>
          </p:nvPr>
        </p:nvSpPr>
        <p:spPr>
          <a:xfrm>
            <a:off x="2285999" y="4766310"/>
            <a:ext cx="6400800" cy="377100"/>
          </a:xfrm>
          <a:prstGeom prst="rect">
            <a:avLst/>
          </a:prstGeom>
          <a:noFill/>
          <a:ln>
            <a:noFill/>
          </a:ln>
        </p:spPr>
        <p:txBody>
          <a:bodyPr lIns="0" tIns="45700" rIns="0" bIns="45700" anchor="ctr" anchorCtr="0">
            <a:noAutofit/>
          </a:bodyPr>
          <a:lstStyle/>
          <a:p>
            <a:pPr algn="r">
              <a:buClr>
                <a:srgbClr val="000000"/>
              </a:buClr>
              <a:buSzPct val="25000"/>
            </a:pPr>
            <a:r>
              <a:rPr lang="en" sz="800" dirty="0">
                <a:solidFill>
                  <a:schemeClr val="bg1"/>
                </a:solidFill>
                <a:latin typeface="Arial Narrow" panose="020B0606020202030204" pitchFamily="34" charset="0"/>
              </a:rPr>
              <a:t>U.S. Department of Commerce | National Oceanic and Atmospheric Administration | NOAA Fisheries | Page </a:t>
            </a:r>
            <a:fld id="{00000000-1234-1234-1234-123412341234}" type="slidenum">
              <a:rPr lang="en" sz="800" smtClean="0">
                <a:solidFill>
                  <a:schemeClr val="bg1"/>
                </a:solidFill>
                <a:latin typeface="Arial Narrow" panose="020B0606020202030204" pitchFamily="34" charset="0"/>
              </a:rPr>
              <a:pPr algn="r">
                <a:buClr>
                  <a:srgbClr val="000000"/>
                </a:buClr>
                <a:buSzPct val="25000"/>
              </a:pPr>
              <a:t>6</a:t>
            </a:fld>
            <a:endParaRPr lang="en" sz="800" dirty="0">
              <a:solidFill>
                <a:schemeClr val="bg1"/>
              </a:solidFill>
              <a:latin typeface="Arial Narrow" panose="020B0606020202030204" pitchFamily="34" charset="0"/>
            </a:endParaRPr>
          </a:p>
        </p:txBody>
      </p:sp>
      <p:pic>
        <p:nvPicPr>
          <p:cNvPr id="7" name="image6.png"/>
          <p:cNvPicPr/>
          <p:nvPr/>
        </p:nvPicPr>
        <p:blipFill>
          <a:blip r:embed="rId3"/>
          <a:srcRect/>
          <a:stretch>
            <a:fillRect/>
          </a:stretch>
        </p:blipFill>
        <p:spPr>
          <a:xfrm>
            <a:off x="1309124" y="0"/>
            <a:ext cx="6366263" cy="4766310"/>
          </a:xfrm>
          <a:prstGeom prst="rect">
            <a:avLst/>
          </a:prstGeom>
          <a:ln/>
        </p:spPr>
      </p:pic>
    </p:spTree>
    <p:extLst>
      <p:ext uri="{BB962C8B-B14F-4D97-AF65-F5344CB8AC3E}">
        <p14:creationId xmlns:p14="http://schemas.microsoft.com/office/powerpoint/2010/main" val="399894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3" name="Shape 123"/>
          <p:cNvSpPr txBox="1">
            <a:spLocks noGrp="1"/>
          </p:cNvSpPr>
          <p:nvPr>
            <p:ph type="sldNum" idx="12"/>
          </p:nvPr>
        </p:nvSpPr>
        <p:spPr>
          <a:xfrm>
            <a:off x="2285999" y="4766310"/>
            <a:ext cx="6400800" cy="377100"/>
          </a:xfrm>
          <a:prstGeom prst="rect">
            <a:avLst/>
          </a:prstGeom>
          <a:noFill/>
          <a:ln>
            <a:noFill/>
          </a:ln>
        </p:spPr>
        <p:txBody>
          <a:bodyPr lIns="0" tIns="45700" rIns="0" bIns="45700" anchor="ctr" anchorCtr="0">
            <a:noAutofit/>
          </a:bodyPr>
          <a:lstStyle/>
          <a:p>
            <a:pPr algn="r">
              <a:buClr>
                <a:srgbClr val="000000"/>
              </a:buClr>
              <a:buSzPct val="25000"/>
            </a:pPr>
            <a:r>
              <a:rPr lang="en" sz="800" dirty="0">
                <a:solidFill>
                  <a:schemeClr val="bg1"/>
                </a:solidFill>
                <a:latin typeface="Arial Narrow" panose="020B0606020202030204" pitchFamily="34" charset="0"/>
              </a:rPr>
              <a:t>U.S. Department of Commerce | National Oceanic and Atmospheric Administration | NOAA Fisheries | Page </a:t>
            </a:r>
            <a:fld id="{00000000-1234-1234-1234-123412341234}" type="slidenum">
              <a:rPr lang="en" sz="800" smtClean="0">
                <a:solidFill>
                  <a:schemeClr val="bg1"/>
                </a:solidFill>
                <a:latin typeface="Arial Narrow" panose="020B0606020202030204" pitchFamily="34" charset="0"/>
              </a:rPr>
              <a:pPr algn="r">
                <a:buClr>
                  <a:srgbClr val="000000"/>
                </a:buClr>
                <a:buSzPct val="25000"/>
              </a:pPr>
              <a:t>7</a:t>
            </a:fld>
            <a:endParaRPr lang="en" sz="800" dirty="0">
              <a:solidFill>
                <a:schemeClr val="bg1"/>
              </a:solidFill>
              <a:latin typeface="Arial Narrow" panose="020B0606020202030204" pitchFamily="34" charset="0"/>
            </a:endParaRPr>
          </a:p>
        </p:txBody>
      </p:sp>
      <p:pic>
        <p:nvPicPr>
          <p:cNvPr id="4" name="image7.png"/>
          <p:cNvPicPr/>
          <p:nvPr/>
        </p:nvPicPr>
        <p:blipFill>
          <a:blip r:embed="rId3"/>
          <a:srcRect/>
          <a:stretch>
            <a:fillRect/>
          </a:stretch>
        </p:blipFill>
        <p:spPr>
          <a:xfrm>
            <a:off x="1848535" y="165100"/>
            <a:ext cx="5695265" cy="4538468"/>
          </a:xfrm>
          <a:prstGeom prst="rect">
            <a:avLst/>
          </a:prstGeom>
          <a:ln/>
        </p:spPr>
      </p:pic>
    </p:spTree>
    <p:extLst>
      <p:ext uri="{BB962C8B-B14F-4D97-AF65-F5344CB8AC3E}">
        <p14:creationId xmlns:p14="http://schemas.microsoft.com/office/powerpoint/2010/main" val="166219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a:xfrm>
            <a:off x="342077" y="873524"/>
            <a:ext cx="8163816" cy="3270877"/>
          </a:xfrm>
        </p:spPr>
        <p:txBody>
          <a:bodyPr/>
          <a:lstStyle/>
          <a:p>
            <a:pPr algn="l"/>
            <a:r>
              <a:rPr lang="en-US" dirty="0"/>
              <a:t>   </a:t>
            </a:r>
            <a:r>
              <a:rPr lang="en-US" dirty="0" smtClean="0"/>
              <a:t>Future direction for fisheries analysis team:  </a:t>
            </a:r>
          </a:p>
          <a:p>
            <a:pPr marL="400050" lvl="2" indent="0">
              <a:spcBef>
                <a:spcPts val="400"/>
              </a:spcBef>
              <a:buClr>
                <a:schemeClr val="dk2"/>
              </a:buClr>
              <a:buFont typeface="Arial"/>
              <a:buChar char="●"/>
            </a:pPr>
            <a:endParaRPr lang="en-US" sz="1600" dirty="0" smtClean="0"/>
          </a:p>
          <a:p>
            <a:pPr marL="400050" lvl="2" indent="0">
              <a:spcBef>
                <a:spcPts val="400"/>
              </a:spcBef>
              <a:buClr>
                <a:schemeClr val="dk2"/>
              </a:buClr>
              <a:buFont typeface="Arial"/>
              <a:buChar char="●"/>
            </a:pPr>
            <a:r>
              <a:rPr lang="en-US" sz="1600" dirty="0" smtClean="0"/>
              <a:t>Determine which factors are most informative and report incident rates for those factors in annual reports</a:t>
            </a:r>
          </a:p>
          <a:p>
            <a:pPr marL="400050" lvl="2" indent="0">
              <a:spcBef>
                <a:spcPts val="400"/>
              </a:spcBef>
              <a:buClr>
                <a:schemeClr val="dk2"/>
              </a:buClr>
            </a:pPr>
            <a:endParaRPr lang="en-US" sz="800" dirty="0" smtClean="0"/>
          </a:p>
          <a:p>
            <a:pPr marL="400050" lvl="2" indent="0">
              <a:spcBef>
                <a:spcPts val="400"/>
              </a:spcBef>
              <a:buClr>
                <a:schemeClr val="dk2"/>
              </a:buClr>
              <a:buFont typeface="Arial"/>
              <a:buChar char="●"/>
            </a:pPr>
            <a:r>
              <a:rPr lang="en-US" sz="1600" dirty="0" smtClean="0"/>
              <a:t>Explore time trends for these rates</a:t>
            </a:r>
          </a:p>
          <a:p>
            <a:pPr marL="400050" lvl="2" indent="0">
              <a:spcBef>
                <a:spcPts val="400"/>
              </a:spcBef>
              <a:buClr>
                <a:schemeClr val="dk2"/>
              </a:buClr>
            </a:pPr>
            <a:endParaRPr lang="en-US" sz="800" dirty="0" smtClean="0"/>
          </a:p>
          <a:p>
            <a:pPr marL="400050" lvl="2" indent="0">
              <a:spcBef>
                <a:spcPts val="400"/>
              </a:spcBef>
              <a:buClr>
                <a:schemeClr val="dk2"/>
              </a:buClr>
              <a:buFont typeface="Arial"/>
              <a:buChar char="●"/>
            </a:pPr>
            <a:r>
              <a:rPr lang="en-US" sz="1600" dirty="0" smtClean="0"/>
              <a:t> Continue to work with OLE to identify the best use of this information</a:t>
            </a:r>
          </a:p>
          <a:p>
            <a:pPr marL="400050" lvl="2" indent="0">
              <a:spcBef>
                <a:spcPts val="400"/>
              </a:spcBef>
              <a:buClr>
                <a:schemeClr val="dk2"/>
              </a:buClr>
            </a:pPr>
            <a:endParaRPr lang="en-US" sz="900" dirty="0" smtClean="0"/>
          </a:p>
          <a:p>
            <a:pPr marL="400050" lvl="2" indent="0">
              <a:spcBef>
                <a:spcPts val="400"/>
              </a:spcBef>
              <a:buClr>
                <a:schemeClr val="dk2"/>
              </a:buClr>
              <a:buFont typeface="Arial"/>
              <a:buChar char="●"/>
            </a:pPr>
            <a:r>
              <a:rPr lang="en-US" sz="1600" dirty="0" smtClean="0"/>
              <a:t>Overhaul the observer statement database to more clearly define the ‘incident units’, as applicable to various statement types (2020)</a:t>
            </a:r>
            <a:r>
              <a:rPr lang="en-US" dirty="0"/>
              <a:t/>
            </a:r>
            <a:br>
              <a:rPr lang="en-US" dirty="0"/>
            </a:br>
            <a:endParaRPr lang="en-US" dirty="0"/>
          </a:p>
        </p:txBody>
      </p:sp>
      <p:sp>
        <p:nvSpPr>
          <p:cNvPr id="4" name="Shape 123"/>
          <p:cNvSpPr txBox="1">
            <a:spLocks noGrp="1"/>
          </p:cNvSpPr>
          <p:nvPr>
            <p:ph type="sldNum" idx="12"/>
          </p:nvPr>
        </p:nvSpPr>
        <p:spPr>
          <a:xfrm>
            <a:off x="2285999" y="4766310"/>
            <a:ext cx="6400800" cy="377100"/>
          </a:xfrm>
          <a:prstGeom prst="rect">
            <a:avLst/>
          </a:prstGeom>
          <a:noFill/>
          <a:ln>
            <a:noFill/>
          </a:ln>
        </p:spPr>
        <p:txBody>
          <a:bodyPr lIns="0" tIns="45700" rIns="0" bIns="45700" anchor="ctr" anchorCtr="0">
            <a:noAutofit/>
          </a:bodyPr>
          <a:lstStyle/>
          <a:p>
            <a:pPr algn="r">
              <a:buClr>
                <a:srgbClr val="000000"/>
              </a:buClr>
              <a:buSzPct val="25000"/>
            </a:pPr>
            <a:r>
              <a:rPr lang="en" sz="800" dirty="0">
                <a:solidFill>
                  <a:schemeClr val="bg1"/>
                </a:solidFill>
                <a:latin typeface="Arial Narrow" panose="020B0606020202030204" pitchFamily="34" charset="0"/>
              </a:rPr>
              <a:t>U.S. Department of Commerce | National Oceanic and Atmospheric Administration | NOAA Fisheries | Page </a:t>
            </a:r>
            <a:fld id="{00000000-1234-1234-1234-123412341234}" type="slidenum">
              <a:rPr lang="en" sz="800" smtClean="0">
                <a:solidFill>
                  <a:schemeClr val="bg1"/>
                </a:solidFill>
                <a:latin typeface="Arial Narrow" panose="020B0606020202030204" pitchFamily="34" charset="0"/>
              </a:rPr>
              <a:pPr algn="r">
                <a:buClr>
                  <a:srgbClr val="000000"/>
                </a:buClr>
                <a:buSzPct val="25000"/>
              </a:pPr>
              <a:t>8</a:t>
            </a:fld>
            <a:endParaRPr lang="en" sz="800" dirty="0">
              <a:solidFill>
                <a:schemeClr val="bg1"/>
              </a:solidFill>
              <a:latin typeface="Arial Narrow" panose="020B0606020202030204" pitchFamily="34" charset="0"/>
            </a:endParaRPr>
          </a:p>
        </p:txBody>
      </p:sp>
      <p:sp>
        <p:nvSpPr>
          <p:cNvPr id="6" name="Shape 121"/>
          <p:cNvSpPr txBox="1">
            <a:spLocks noGrp="1"/>
          </p:cNvSpPr>
          <p:nvPr>
            <p:ph type="title"/>
          </p:nvPr>
        </p:nvSpPr>
        <p:spPr>
          <a:xfrm>
            <a:off x="457200" y="63118"/>
            <a:ext cx="8229600" cy="507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Galdeano"/>
              <a:buNone/>
            </a:pPr>
            <a:r>
              <a:rPr lang="en-US" sz="3240" dirty="0" smtClean="0">
                <a:solidFill>
                  <a:srgbClr val="000000"/>
                </a:solidFill>
              </a:rPr>
              <a:t>Discussion</a:t>
            </a:r>
            <a:endParaRPr lang="en" sz="3240" dirty="0">
              <a:solidFill>
                <a:srgbClr val="000000"/>
              </a:solidFill>
            </a:endParaRPr>
          </a:p>
        </p:txBody>
      </p:sp>
    </p:spTree>
    <p:extLst>
      <p:ext uri="{BB962C8B-B14F-4D97-AF65-F5344CB8AC3E}">
        <p14:creationId xmlns:p14="http://schemas.microsoft.com/office/powerpoint/2010/main" val="731359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a:srcRect/>
          <a:stretch>
            <a:fillRect/>
          </a:stretch>
        </p:blipFill>
        <p:spPr>
          <a:xfrm>
            <a:off x="1600200" y="844062"/>
            <a:ext cx="5943600" cy="3868616"/>
          </a:xfrm>
          <a:prstGeom prst="rect">
            <a:avLst/>
          </a:prstGeom>
          <a:ln/>
        </p:spPr>
      </p:pic>
      <p:sp>
        <p:nvSpPr>
          <p:cNvPr id="5" name="Shape 121"/>
          <p:cNvSpPr txBox="1">
            <a:spLocks noGrp="1"/>
          </p:cNvSpPr>
          <p:nvPr>
            <p:ph type="title"/>
          </p:nvPr>
        </p:nvSpPr>
        <p:spPr>
          <a:xfrm>
            <a:off x="457200" y="63118"/>
            <a:ext cx="8229600" cy="507000"/>
          </a:xfrm>
          <a:prstGeom prst="rect">
            <a:avLst/>
          </a:prstGeom>
          <a:noFill/>
          <a:ln>
            <a:noFill/>
          </a:ln>
        </p:spPr>
        <p:txBody>
          <a:bodyPr lIns="91425" tIns="45700" rIns="91425" bIns="45700" anchor="t" anchorCtr="0">
            <a:noAutofit/>
          </a:bodyPr>
          <a:lstStyle/>
          <a:p>
            <a:pPr marL="0" marR="0" lvl="0" indent="0" algn="ctr" rtl="0">
              <a:spcBef>
                <a:spcPts val="0"/>
              </a:spcBef>
              <a:buClr>
                <a:schemeClr val="dk1"/>
              </a:buClr>
              <a:buSzPct val="25000"/>
              <a:buFont typeface="Galdeano"/>
              <a:buNone/>
            </a:pPr>
            <a:r>
              <a:rPr lang="en-US" sz="3240" dirty="0" smtClean="0">
                <a:solidFill>
                  <a:srgbClr val="000000"/>
                </a:solidFill>
              </a:rPr>
              <a:t>ODDS trip-logging compliance rates</a:t>
            </a:r>
            <a:endParaRPr lang="en" sz="3240" dirty="0">
              <a:solidFill>
                <a:srgbClr val="000000"/>
              </a:solidFill>
            </a:endParaRPr>
          </a:p>
        </p:txBody>
      </p:sp>
    </p:spTree>
    <p:extLst>
      <p:ext uri="{BB962C8B-B14F-4D97-AF65-F5344CB8AC3E}">
        <p14:creationId xmlns:p14="http://schemas.microsoft.com/office/powerpoint/2010/main" val="3749875357"/>
      </p:ext>
    </p:extLst>
  </p:cSld>
  <p:clrMapOvr>
    <a:masterClrMapping/>
  </p:clrMapOvr>
</p:sld>
</file>

<file path=ppt/theme/theme1.xml><?xml version="1.0" encoding="utf-8"?>
<a:theme xmlns:a="http://schemas.openxmlformats.org/drawingml/2006/main" name="NOAA Divider Slides">
  <a:themeElements>
    <a:clrScheme name="Custom 11">
      <a:dk1>
        <a:srgbClr val="000000"/>
      </a:dk1>
      <a:lt1>
        <a:srgbClr val="FFFFFF"/>
      </a:lt1>
      <a:dk2>
        <a:srgbClr val="00467F"/>
      </a:dk2>
      <a:lt2>
        <a:srgbClr val="CCE7EA"/>
      </a:lt2>
      <a:accent1>
        <a:srgbClr val="008998"/>
      </a:accent1>
      <a:accent2>
        <a:srgbClr val="CC9C4A"/>
      </a:accent2>
      <a:accent3>
        <a:srgbClr val="EA7125"/>
      </a:accent3>
      <a:accent4>
        <a:srgbClr val="738539"/>
      </a:accent4>
      <a:accent5>
        <a:srgbClr val="9C552D"/>
      </a:accent5>
      <a:accent6>
        <a:srgbClr val="C0311A"/>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11">
    <a:dk1>
      <a:srgbClr val="000000"/>
    </a:dk1>
    <a:lt1>
      <a:srgbClr val="FFFFFF"/>
    </a:lt1>
    <a:dk2>
      <a:srgbClr val="00467F"/>
    </a:dk2>
    <a:lt2>
      <a:srgbClr val="CCE7EA"/>
    </a:lt2>
    <a:accent1>
      <a:srgbClr val="008998"/>
    </a:accent1>
    <a:accent2>
      <a:srgbClr val="CC9C4A"/>
    </a:accent2>
    <a:accent3>
      <a:srgbClr val="EA7125"/>
    </a:accent3>
    <a:accent4>
      <a:srgbClr val="738539"/>
    </a:accent4>
    <a:accent5>
      <a:srgbClr val="9C552D"/>
    </a:accent5>
    <a:accent6>
      <a:srgbClr val="C0311A"/>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5422</TotalTime>
  <Words>402</Words>
  <Application>Microsoft Office PowerPoint</Application>
  <PresentationFormat>On-screen Show (16:9)</PresentationFormat>
  <Paragraphs>99</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Times New Roman</vt:lpstr>
      <vt:lpstr>Arial Narrow</vt:lpstr>
      <vt:lpstr>Calibri</vt:lpstr>
      <vt:lpstr>Galdeano</vt:lpstr>
      <vt:lpstr>Wingdings</vt:lpstr>
      <vt:lpstr>NOAA Divider Slides</vt:lpstr>
      <vt:lpstr>Observer statements calculated as rates, and ODDS trip-logging compliance rates</vt:lpstr>
      <vt:lpstr>Background and Purpose</vt:lpstr>
      <vt:lpstr>Standard Metric: Number of StatementsC</vt:lpstr>
      <vt:lpstr>Alternative Approach: Incidents per…</vt:lpstr>
      <vt:lpstr>PowerPoint Presentation</vt:lpstr>
      <vt:lpstr>PowerPoint Presentation</vt:lpstr>
      <vt:lpstr>PowerPoint Presentation</vt:lpstr>
      <vt:lpstr>Discussion</vt:lpstr>
      <vt:lpstr>ODDS trip-logging compliance rates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AFSC Observer Debriefing System and Data Validation</dc:title>
  <dc:creator>Andy.Kingham</dc:creator>
  <cp:lastModifiedBy>Andy.Kingham</cp:lastModifiedBy>
  <cp:revision>243</cp:revision>
  <dcterms:modified xsi:type="dcterms:W3CDTF">2019-05-20T17:00:59Z</dcterms:modified>
</cp:coreProperties>
</file>