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 id="264" r:id="rId8"/>
    <p:sldId id="269" r:id="rId9"/>
    <p:sldId id="263" r:id="rId10"/>
    <p:sldId id="266" r:id="rId11"/>
    <p:sldId id="267" r:id="rId12"/>
    <p:sldId id="268" r:id="rId13"/>
    <p:sldId id="265" r:id="rId14"/>
    <p:sldId id="272" r:id="rId15"/>
    <p:sldId id="273" r:id="rId16"/>
    <p:sldId id="274" r:id="rId17"/>
    <p:sldId id="276" r:id="rId18"/>
    <p:sldId id="277" r:id="rId19"/>
    <p:sldId id="279" r:id="rId20"/>
    <p:sldId id="278" r:id="rId21"/>
    <p:sldId id="280" r:id="rId22"/>
    <p:sldId id="282" r:id="rId23"/>
    <p:sldId id="281" r:id="rId24"/>
    <p:sldId id="283" r:id="rId25"/>
    <p:sldId id="284"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36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D5249-9C44-42B2-8239-FE1D107B9B67}" type="datetimeFigureOut">
              <a:rPr lang="en-US" smtClean="0"/>
              <a:pPr/>
              <a:t>9/12/2011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D5249-9C44-42B2-8239-FE1D107B9B67}" type="datetimeFigureOut">
              <a:rPr lang="en-US" smtClean="0"/>
              <a:pPr/>
              <a:t>9/12/2011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D5249-9C44-42B2-8239-FE1D107B9B67}" type="datetimeFigureOut">
              <a:rPr lang="en-US" smtClean="0"/>
              <a:pPr/>
              <a:t>9/12/2011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D5249-9C44-42B2-8239-FE1D107B9B67}" type="datetimeFigureOut">
              <a:rPr lang="en-US" smtClean="0"/>
              <a:pPr/>
              <a:t>9/12/2011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D5249-9C44-42B2-8239-FE1D107B9B67}" type="datetimeFigureOut">
              <a:rPr lang="en-US" smtClean="0"/>
              <a:pPr/>
              <a:t>9/12/2011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9D5249-9C44-42B2-8239-FE1D107B9B67}" type="datetimeFigureOut">
              <a:rPr lang="en-US" smtClean="0"/>
              <a:pPr/>
              <a:t>9/12/2011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9D5249-9C44-42B2-8239-FE1D107B9B67}" type="datetimeFigureOut">
              <a:rPr lang="en-US" smtClean="0"/>
              <a:pPr/>
              <a:t>9/12/2011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D5249-9C44-42B2-8239-FE1D107B9B67}" type="datetimeFigureOut">
              <a:rPr lang="en-US" smtClean="0"/>
              <a:pPr/>
              <a:t>9/12/2011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D5249-9C44-42B2-8239-FE1D107B9B67}" type="datetimeFigureOut">
              <a:rPr lang="en-US" smtClean="0"/>
              <a:pPr/>
              <a:t>9/12/2011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D5249-9C44-42B2-8239-FE1D107B9B67}" type="datetimeFigureOut">
              <a:rPr lang="en-US" smtClean="0"/>
              <a:pPr/>
              <a:t>9/12/2011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D5249-9C44-42B2-8239-FE1D107B9B67}" type="datetimeFigureOut">
              <a:rPr lang="en-US" smtClean="0"/>
              <a:pPr/>
              <a:t>9/12/2011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A968-37D9-4142-B59A-C7D890871E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D5249-9C44-42B2-8239-FE1D107B9B67}" type="datetimeFigureOut">
              <a:rPr lang="en-US" smtClean="0"/>
              <a:pPr/>
              <a:t>9/12/2011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2A968-37D9-4142-B59A-C7D890871E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quest.com/jclass-desktopview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752600"/>
            <a:ext cx="7848600" cy="4419600"/>
          </a:xfrm>
        </p:spPr>
        <p:txBody>
          <a:bodyPr>
            <a:normAutofit/>
          </a:bodyPr>
          <a:lstStyle/>
          <a:p>
            <a:r>
              <a:rPr lang="en-US" b="1" dirty="0" smtClean="0">
                <a:solidFill>
                  <a:schemeClr val="accent1">
                    <a:lumMod val="75000"/>
                  </a:schemeClr>
                </a:solidFill>
              </a:rPr>
              <a:t>Topics Covered</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Resources, how to learn and develop with JClass</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Examples of JClass used in the verification project.</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Resources for help</a:t>
            </a:r>
          </a:p>
          <a:p>
            <a:endParaRPr lang="en-US" dirty="0"/>
          </a:p>
        </p:txBody>
      </p:sp>
      <p:sp>
        <p:nvSpPr>
          <p:cNvPr id="4" name="Rounded Rectangle 3"/>
          <p:cNvSpPr/>
          <p:nvPr/>
        </p:nvSpPr>
        <p:spPr>
          <a:xfrm>
            <a:off x="609600" y="4572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 Desktop Tutorial</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5" name="Picture 4" descr="the_more_you_know1.jpg"/>
          <p:cNvPicPr>
            <a:picLocks noChangeAspect="1"/>
          </p:cNvPicPr>
          <p:nvPr/>
        </p:nvPicPr>
        <p:blipFill>
          <a:blip r:embed="rId2" cstate="print"/>
          <a:stretch>
            <a:fillRect/>
          </a:stretch>
        </p:blipFill>
        <p:spPr>
          <a:xfrm>
            <a:off x="5029200" y="3962400"/>
            <a:ext cx="3304886" cy="2181225"/>
          </a:xfrm>
          <a:prstGeom prst="rect">
            <a:avLst/>
          </a:prstGeom>
        </p:spPr>
      </p:pic>
      <p:sp>
        <p:nvSpPr>
          <p:cNvPr id="7" name="TextBox 6"/>
          <p:cNvSpPr txBox="1"/>
          <p:nvPr/>
        </p:nvSpPr>
        <p:spPr>
          <a:xfrm>
            <a:off x="1905000" y="6324600"/>
            <a:ext cx="5867400" cy="369332"/>
          </a:xfrm>
          <a:prstGeom prst="rect">
            <a:avLst/>
          </a:prstGeom>
          <a:noFill/>
        </p:spPr>
        <p:txBody>
          <a:bodyPr wrap="square" rtlCol="0">
            <a:spAutoFit/>
          </a:bodyPr>
          <a:lstStyle/>
          <a:p>
            <a:r>
              <a:rPr lang="en-US" dirty="0" smtClean="0"/>
              <a:t>JClass and this tutorial was not endorsed by Bill Cosby.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buFont typeface="Arial" pitchFamily="34" charset="0"/>
              <a:buChar char="•"/>
            </a:pPr>
            <a:r>
              <a:rPr lang="en-US" sz="2800" dirty="0" smtClean="0">
                <a:solidFill>
                  <a:schemeClr val="accent1">
                    <a:lumMod val="75000"/>
                  </a:schemeClr>
                </a:solidFill>
              </a:rPr>
              <a:t>The JClass </a:t>
            </a:r>
            <a:r>
              <a:rPr lang="en-US" sz="2800" dirty="0" err="1" smtClean="0">
                <a:solidFill>
                  <a:schemeClr val="accent1">
                    <a:lumMod val="75000"/>
                  </a:schemeClr>
                </a:solidFill>
              </a:rPr>
              <a:t>pdf</a:t>
            </a:r>
            <a:r>
              <a:rPr lang="en-US" sz="2800" dirty="0" smtClean="0">
                <a:solidFill>
                  <a:schemeClr val="accent1">
                    <a:lumMod val="75000"/>
                  </a:schemeClr>
                </a:solidFill>
              </a:rPr>
              <a:t> documentation explains how the chart object works and how to use the methods associated with the chart. </a:t>
            </a:r>
          </a:p>
          <a:p>
            <a:pPr algn="l">
              <a:buFont typeface="Arial" pitchFamily="34" charset="0"/>
              <a:buChar char="•"/>
            </a:pPr>
            <a:r>
              <a:rPr lang="en-US" sz="2800" dirty="0" smtClean="0">
                <a:solidFill>
                  <a:schemeClr val="accent1">
                    <a:lumMod val="75000"/>
                  </a:schemeClr>
                </a:solidFill>
              </a:rPr>
              <a:t> Read all about relevant chart attributes and how you can set and manipulate them. </a:t>
            </a:r>
          </a:p>
          <a:p>
            <a:pPr algn="l">
              <a:buFont typeface="Arial" pitchFamily="34" charset="0"/>
              <a:buChar char="•"/>
            </a:pPr>
            <a:endParaRPr lang="en-US" sz="2800" dirty="0" smtClean="0">
              <a:solidFill>
                <a:schemeClr val="accent1">
                  <a:lumMod val="75000"/>
                </a:schemeClr>
              </a:solidFill>
            </a:endParaRPr>
          </a:p>
          <a:p>
            <a:pPr algn="l"/>
            <a:r>
              <a:rPr lang="en-US" sz="2800" dirty="0" smtClean="0">
                <a:solidFill>
                  <a:schemeClr val="accent1">
                    <a:lumMod val="75000"/>
                  </a:schemeClr>
                </a:solidFill>
              </a:rPr>
              <a:t>* Demo PlotChart.java, show framework and example usages of methods. http://lnx92/Verif_System/browser/trunk/source/gov/noaa/ncep/cpc/display/PlotChart.java</a:t>
            </a: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 Features and How it Works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fontScale="92500" lnSpcReduction="10000"/>
          </a:bodyPr>
          <a:lstStyle/>
          <a:p>
            <a:pPr algn="l">
              <a:buFont typeface="Arial" pitchFamily="34" charset="0"/>
              <a:buChar char="•"/>
            </a:pPr>
            <a:r>
              <a:rPr lang="en-US" sz="2800" dirty="0" smtClean="0">
                <a:solidFill>
                  <a:schemeClr val="accent1">
                    <a:lumMod val="75000"/>
                  </a:schemeClr>
                </a:solidFill>
              </a:rPr>
              <a:t>Get the JClass software </a:t>
            </a:r>
          </a:p>
          <a:p>
            <a:pPr algn="l">
              <a:buFont typeface="Arial" pitchFamily="34" charset="0"/>
              <a:buChar char="•"/>
            </a:pPr>
            <a:r>
              <a:rPr lang="en-US" sz="2800" dirty="0" smtClean="0">
                <a:solidFill>
                  <a:schemeClr val="accent1">
                    <a:lumMod val="75000"/>
                  </a:schemeClr>
                </a:solidFill>
              </a:rPr>
              <a:t> Read the </a:t>
            </a:r>
            <a:r>
              <a:rPr lang="en-US" sz="2800" dirty="0" err="1" smtClean="0">
                <a:solidFill>
                  <a:schemeClr val="accent1">
                    <a:lumMod val="75000"/>
                  </a:schemeClr>
                </a:solidFill>
              </a:rPr>
              <a:t>pdf</a:t>
            </a:r>
            <a:r>
              <a:rPr lang="en-US" sz="2800" dirty="0" smtClean="0">
                <a:solidFill>
                  <a:schemeClr val="accent1">
                    <a:lumMod val="75000"/>
                  </a:schemeClr>
                </a:solidFill>
              </a:rPr>
              <a:t> documentation and get used to the API. This includes examples and output you would get from the example code.</a:t>
            </a:r>
          </a:p>
          <a:p>
            <a:pPr algn="l">
              <a:buFont typeface="Arial" pitchFamily="34" charset="0"/>
              <a:buChar char="•"/>
            </a:pPr>
            <a:r>
              <a:rPr lang="en-US" sz="2800" dirty="0" smtClean="0">
                <a:solidFill>
                  <a:schemeClr val="accent1">
                    <a:lumMod val="75000"/>
                  </a:schemeClr>
                </a:solidFill>
              </a:rPr>
              <a:t> Open the examples on your machine.</a:t>
            </a:r>
          </a:p>
          <a:p>
            <a:pPr algn="l">
              <a:buFont typeface="Arial" pitchFamily="34" charset="0"/>
              <a:buChar char="•"/>
            </a:pPr>
            <a:r>
              <a:rPr lang="en-US" sz="2800" dirty="0" smtClean="0">
                <a:solidFill>
                  <a:schemeClr val="accent1">
                    <a:lumMod val="75000"/>
                  </a:schemeClr>
                </a:solidFill>
              </a:rPr>
              <a:t> Use template examples to create your own basic chart as a simple command line run program.</a:t>
            </a:r>
          </a:p>
          <a:p>
            <a:pPr algn="l">
              <a:buFont typeface="Arial" pitchFamily="34" charset="0"/>
              <a:buChar char="•"/>
            </a:pPr>
            <a:r>
              <a:rPr lang="en-US" sz="2800" dirty="0" smtClean="0">
                <a:solidFill>
                  <a:schemeClr val="accent1">
                    <a:lumMod val="75000"/>
                  </a:schemeClr>
                </a:solidFill>
              </a:rPr>
              <a:t> Add features to this chart, utilizing all the available documentation. </a:t>
            </a:r>
          </a:p>
          <a:p>
            <a:pPr algn="l">
              <a:buFont typeface="Arial" pitchFamily="34" charset="0"/>
              <a:buChar char="•"/>
            </a:pPr>
            <a:r>
              <a:rPr lang="en-US" sz="2800" dirty="0" smtClean="0">
                <a:solidFill>
                  <a:schemeClr val="accent1">
                    <a:lumMod val="75000"/>
                  </a:schemeClr>
                </a:solidFill>
              </a:rPr>
              <a:t> When you get comfortable with this, convert your program to an applet that you can either run on command line or in a browser.</a:t>
            </a: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Start practicing JClass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fontScale="85000" lnSpcReduction="20000"/>
          </a:bodyPr>
          <a:lstStyle/>
          <a:p>
            <a:pPr algn="l"/>
            <a:r>
              <a:rPr lang="en-US" sz="2800" b="1" dirty="0" smtClean="0">
                <a:solidFill>
                  <a:schemeClr val="accent1">
                    <a:lumMod val="75000"/>
                  </a:schemeClr>
                </a:solidFill>
              </a:rPr>
              <a:t>Guidelines for how to develop with JClass :</a:t>
            </a:r>
          </a:p>
          <a:p>
            <a:pPr algn="l">
              <a:buFont typeface="Arial" pitchFamily="34" charset="0"/>
              <a:buChar char="•"/>
            </a:pPr>
            <a:r>
              <a:rPr lang="en-US" sz="2800" dirty="0" smtClean="0">
                <a:solidFill>
                  <a:schemeClr val="accent1">
                    <a:lumMod val="75000"/>
                  </a:schemeClr>
                </a:solidFill>
              </a:rPr>
              <a:t> Identify the type of chart</a:t>
            </a:r>
          </a:p>
          <a:p>
            <a:pPr algn="l">
              <a:buFont typeface="Arial" pitchFamily="34" charset="0"/>
              <a:buChar char="•"/>
            </a:pPr>
            <a:r>
              <a:rPr lang="en-US" sz="2800" dirty="0" smtClean="0">
                <a:solidFill>
                  <a:schemeClr val="accent1">
                    <a:lumMod val="75000"/>
                  </a:schemeClr>
                </a:solidFill>
              </a:rPr>
              <a:t> Create the chart</a:t>
            </a:r>
          </a:p>
          <a:p>
            <a:pPr algn="l">
              <a:buFont typeface="Arial" pitchFamily="34" charset="0"/>
              <a:buChar char="•"/>
            </a:pPr>
            <a:r>
              <a:rPr lang="en-US" sz="2800" dirty="0" smtClean="0">
                <a:solidFill>
                  <a:schemeClr val="accent1">
                    <a:lumMod val="75000"/>
                  </a:schemeClr>
                </a:solidFill>
              </a:rPr>
              <a:t> Read the </a:t>
            </a:r>
            <a:r>
              <a:rPr lang="en-US" sz="2800" dirty="0" err="1" smtClean="0">
                <a:solidFill>
                  <a:schemeClr val="accent1">
                    <a:lumMod val="75000"/>
                  </a:schemeClr>
                </a:solidFill>
              </a:rPr>
              <a:t>pdf</a:t>
            </a:r>
            <a:r>
              <a:rPr lang="en-US" sz="2800" dirty="0" smtClean="0">
                <a:solidFill>
                  <a:schemeClr val="accent1">
                    <a:lumMod val="75000"/>
                  </a:schemeClr>
                </a:solidFill>
              </a:rPr>
              <a:t> and API on specific methods and features you can add, change, or remove from the default JClass object.</a:t>
            </a:r>
          </a:p>
          <a:p>
            <a:pPr algn="l">
              <a:buFont typeface="Arial" pitchFamily="34" charset="0"/>
              <a:buChar char="•"/>
            </a:pPr>
            <a:r>
              <a:rPr lang="en-US" sz="2800" dirty="0" smtClean="0">
                <a:solidFill>
                  <a:schemeClr val="accent1">
                    <a:lumMod val="75000"/>
                  </a:schemeClr>
                </a:solidFill>
              </a:rPr>
              <a:t> As you code use these methods to create the chart look and feel and functionality that you want.</a:t>
            </a:r>
          </a:p>
          <a:p>
            <a:pPr algn="l">
              <a:buFont typeface="Arial" pitchFamily="34" charset="0"/>
              <a:buChar char="•"/>
            </a:pPr>
            <a:r>
              <a:rPr lang="en-US" sz="2800" dirty="0" smtClean="0">
                <a:solidFill>
                  <a:schemeClr val="accent1">
                    <a:lumMod val="75000"/>
                  </a:schemeClr>
                </a:solidFill>
              </a:rPr>
              <a:t> A good method is using the </a:t>
            </a:r>
            <a:r>
              <a:rPr lang="en-US" sz="2800" dirty="0" err="1" smtClean="0">
                <a:solidFill>
                  <a:schemeClr val="accent1">
                    <a:lumMod val="75000"/>
                  </a:schemeClr>
                </a:solidFill>
              </a:rPr>
              <a:t>JClass</a:t>
            </a:r>
            <a:r>
              <a:rPr lang="en-US" sz="2800" dirty="0" smtClean="0">
                <a:solidFill>
                  <a:schemeClr val="accent1">
                    <a:lumMod val="75000"/>
                  </a:schemeClr>
                </a:solidFill>
              </a:rPr>
              <a:t> Chart Customizer to dynamically change attributes in the chart like a mock-up and then finding the appropriate methods and syntax you can use to code it into your code. </a:t>
            </a:r>
          </a:p>
          <a:p>
            <a:pPr algn="l">
              <a:buFont typeface="Arial" pitchFamily="34" charset="0"/>
              <a:buChar char="•"/>
            </a:pPr>
            <a:r>
              <a:rPr lang="en-US" sz="2800" dirty="0" smtClean="0">
                <a:solidFill>
                  <a:schemeClr val="accent1">
                    <a:lumMod val="75000"/>
                  </a:schemeClr>
                </a:solidFill>
              </a:rPr>
              <a:t> There are 2 methods of creating a chart, options and attributes set by an XML settings file, or hard-coded features in the Java code itself. This XML file that can be read in has not been used yet. Stick to coding it in using various methods.</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Development with JClass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fontScale="92500" lnSpcReduction="10000"/>
          </a:bodyPr>
          <a:lstStyle/>
          <a:p>
            <a:pPr algn="l">
              <a:buFont typeface="Arial" pitchFamily="34" charset="0"/>
              <a:buChar char="•"/>
            </a:pPr>
            <a:r>
              <a:rPr lang="en-US" sz="2800" dirty="0" smtClean="0">
                <a:solidFill>
                  <a:schemeClr val="accent1">
                    <a:lumMod val="75000"/>
                  </a:schemeClr>
                </a:solidFill>
              </a:rPr>
              <a:t> Sometimes the JClass documentation between API, </a:t>
            </a:r>
            <a:r>
              <a:rPr lang="en-US" sz="2800" dirty="0" err="1" smtClean="0">
                <a:solidFill>
                  <a:schemeClr val="accent1">
                    <a:lumMod val="75000"/>
                  </a:schemeClr>
                </a:solidFill>
              </a:rPr>
              <a:t>pdf</a:t>
            </a:r>
            <a:r>
              <a:rPr lang="en-US" sz="2800" dirty="0" smtClean="0">
                <a:solidFill>
                  <a:schemeClr val="accent1">
                    <a:lumMod val="75000"/>
                  </a:schemeClr>
                </a:solidFill>
              </a:rPr>
              <a:t>, and actual methods differ and are not completely correct. Contact JClass if something is definitely not agreeing between documentation and the errors you’re getting.</a:t>
            </a:r>
          </a:p>
          <a:p>
            <a:pPr algn="l">
              <a:buFont typeface="Arial" pitchFamily="34" charset="0"/>
              <a:buChar char="•"/>
            </a:pPr>
            <a:r>
              <a:rPr lang="en-US" sz="2800" dirty="0" smtClean="0">
                <a:solidFill>
                  <a:schemeClr val="accent1">
                    <a:lumMod val="75000"/>
                  </a:schemeClr>
                </a:solidFill>
              </a:rPr>
              <a:t> There are update methods you should use to update chart attributes, rather than creating a new chart object. See the PlotChart.java code in the verification project (display package) for code that JClass built in that does updates. </a:t>
            </a:r>
          </a:p>
          <a:p>
            <a:pPr algn="l">
              <a:buFont typeface="Arial" pitchFamily="34" charset="0"/>
              <a:buChar char="•"/>
            </a:pPr>
            <a:r>
              <a:rPr lang="en-US" sz="2800" dirty="0" smtClean="0">
                <a:solidFill>
                  <a:schemeClr val="accent1">
                    <a:lumMod val="75000"/>
                  </a:schemeClr>
                </a:solidFill>
              </a:rPr>
              <a:t> Use the forums and support help for JClass for questions that no documentation, co-workers, forums, etc. can solve.</a:t>
            </a: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Lessons learned in the verification project</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buFont typeface="Arial" pitchFamily="34" charset="0"/>
              <a:buChar char="•"/>
            </a:pPr>
            <a:r>
              <a:rPr lang="en-US" sz="2800" dirty="0" smtClean="0">
                <a:solidFill>
                  <a:schemeClr val="accent1">
                    <a:lumMod val="75000"/>
                  </a:schemeClr>
                </a:solidFill>
              </a:rPr>
              <a:t> Many errors in trying to create a chart and manipulating it occurs because the developer did not understand the hierarchy of the object or attribute they are trying to work with. </a:t>
            </a:r>
          </a:p>
          <a:p>
            <a:pPr algn="l">
              <a:buFont typeface="Arial" pitchFamily="34" charset="0"/>
              <a:buChar char="•"/>
            </a:pPr>
            <a:endParaRPr lang="en-US" sz="2800" dirty="0" smtClean="0">
              <a:solidFill>
                <a:schemeClr val="accent1">
                  <a:lumMod val="75000"/>
                </a:schemeClr>
              </a:solidFill>
            </a:endParaRPr>
          </a:p>
          <a:p>
            <a:pPr algn="l"/>
            <a:r>
              <a:rPr lang="en-US" sz="2800" dirty="0" smtClean="0">
                <a:solidFill>
                  <a:schemeClr val="accent1">
                    <a:lumMod val="75000"/>
                  </a:schemeClr>
                </a:solidFill>
              </a:rPr>
              <a:t>This is why you must be able to know what is directly a Swing component vs. JClass component and spend time really understanding the hierarchy of chart features. </a:t>
            </a:r>
          </a:p>
          <a:p>
            <a:pPr algn="l"/>
            <a:endParaRPr lang="en-US" sz="2800" dirty="0" smtClean="0">
              <a:solidFill>
                <a:schemeClr val="accent1">
                  <a:lumMod val="75000"/>
                </a:schemeClr>
              </a:solidFill>
            </a:endParaRP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Lessons learned in the verification project (cont’d)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fontScale="85000" lnSpcReduction="20000"/>
          </a:bodyPr>
          <a:lstStyle/>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In some chart attributes, you have to do chained syntax (calling multiple methods on a single line of syntax) or similarly, do multiple steps to change what you want.</a:t>
            </a:r>
          </a:p>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 For example, getting a part of an object and then setting it, or in separate lines get the appropriate attribute(s) and then set what you want. In this example you want to make the</a:t>
            </a:r>
          </a:p>
          <a:p>
            <a:pPr algn="l"/>
            <a:r>
              <a:rPr lang="en-US" sz="2800" dirty="0" smtClean="0">
                <a:solidFill>
                  <a:schemeClr val="accent1">
                    <a:lumMod val="75000"/>
                  </a:schemeClr>
                </a:solidFill>
              </a:rPr>
              <a:t>y-axis invisible.</a:t>
            </a:r>
          </a:p>
          <a:p>
            <a:pPr algn="l"/>
            <a:r>
              <a:rPr lang="en-US" sz="2800" dirty="0" smtClean="0">
                <a:solidFill>
                  <a:schemeClr val="bg1">
                    <a:lumMod val="65000"/>
                  </a:schemeClr>
                </a:solidFill>
              </a:rPr>
              <a:t>	// Get the </a:t>
            </a:r>
            <a:r>
              <a:rPr lang="en-US" sz="2800" dirty="0" err="1" smtClean="0">
                <a:solidFill>
                  <a:schemeClr val="bg1">
                    <a:lumMod val="65000"/>
                  </a:schemeClr>
                </a:solidFill>
              </a:rPr>
              <a:t>ChartDataView</a:t>
            </a:r>
            <a:endParaRPr lang="en-US" sz="2800" dirty="0" smtClean="0">
              <a:solidFill>
                <a:schemeClr val="bg1">
                  <a:lumMod val="65000"/>
                </a:schemeClr>
              </a:solidFill>
            </a:endParaRPr>
          </a:p>
          <a:p>
            <a:pPr algn="l"/>
            <a:r>
              <a:rPr lang="en-US" sz="2800" dirty="0" smtClean="0">
                <a:solidFill>
                  <a:schemeClr val="tx1"/>
                </a:solidFill>
              </a:rPr>
              <a:t>	</a:t>
            </a:r>
            <a:r>
              <a:rPr lang="en-US" sz="2800" dirty="0" err="1" smtClean="0">
                <a:solidFill>
                  <a:schemeClr val="tx1"/>
                </a:solidFill>
              </a:rPr>
              <a:t>ChartDataView</a:t>
            </a:r>
            <a:r>
              <a:rPr lang="en-US" sz="2800" dirty="0" smtClean="0">
                <a:solidFill>
                  <a:schemeClr val="tx1"/>
                </a:solidFill>
              </a:rPr>
              <a:t> </a:t>
            </a:r>
            <a:r>
              <a:rPr lang="en-US" sz="2800" dirty="0" err="1" smtClean="0">
                <a:solidFill>
                  <a:schemeClr val="tx1"/>
                </a:solidFill>
              </a:rPr>
              <a:t>dataView</a:t>
            </a:r>
            <a:r>
              <a:rPr lang="en-US" sz="2800" dirty="0" smtClean="0">
                <a:solidFill>
                  <a:schemeClr val="tx1"/>
                </a:solidFill>
              </a:rPr>
              <a:t> = </a:t>
            </a:r>
            <a:r>
              <a:rPr lang="en-US" sz="2800" dirty="0" err="1" smtClean="0">
                <a:solidFill>
                  <a:schemeClr val="tx1"/>
                </a:solidFill>
              </a:rPr>
              <a:t>chart.getDataView</a:t>
            </a:r>
            <a:r>
              <a:rPr lang="en-US" sz="2800" dirty="0" smtClean="0">
                <a:solidFill>
                  <a:schemeClr val="tx1"/>
                </a:solidFill>
              </a:rPr>
              <a:t>(0);</a:t>
            </a:r>
          </a:p>
          <a:p>
            <a:pPr algn="l"/>
            <a:r>
              <a:rPr lang="en-US" sz="2800" dirty="0" smtClean="0">
                <a:solidFill>
                  <a:schemeClr val="bg1">
                    <a:lumMod val="65000"/>
                  </a:schemeClr>
                </a:solidFill>
              </a:rPr>
              <a:t>	// Create Y-axis label</a:t>
            </a:r>
          </a:p>
          <a:p>
            <a:pPr algn="l"/>
            <a:r>
              <a:rPr lang="en-US" sz="2800" dirty="0" smtClean="0">
                <a:solidFill>
                  <a:schemeClr val="tx1"/>
                </a:solidFill>
              </a:rPr>
              <a:t>	</a:t>
            </a:r>
            <a:r>
              <a:rPr lang="en-US" sz="2800" dirty="0" err="1" smtClean="0">
                <a:solidFill>
                  <a:schemeClr val="tx1"/>
                </a:solidFill>
              </a:rPr>
              <a:t>JCAxis</a:t>
            </a:r>
            <a:r>
              <a:rPr lang="en-US" sz="2800" dirty="0" smtClean="0">
                <a:solidFill>
                  <a:schemeClr val="tx1"/>
                </a:solidFill>
              </a:rPr>
              <a:t> </a:t>
            </a:r>
            <a:r>
              <a:rPr lang="en-US" sz="2800" dirty="0" err="1" smtClean="0">
                <a:solidFill>
                  <a:schemeClr val="tx1"/>
                </a:solidFill>
              </a:rPr>
              <a:t>yaxis</a:t>
            </a:r>
            <a:r>
              <a:rPr lang="en-US" sz="2800" dirty="0" smtClean="0">
                <a:solidFill>
                  <a:schemeClr val="tx1"/>
                </a:solidFill>
              </a:rPr>
              <a:t> = </a:t>
            </a:r>
            <a:r>
              <a:rPr lang="en-US" sz="2800" dirty="0" err="1" smtClean="0">
                <a:solidFill>
                  <a:schemeClr val="tx1"/>
                </a:solidFill>
              </a:rPr>
              <a:t>dataView.getYAxis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yaxis.setVisible</a:t>
            </a:r>
            <a:r>
              <a:rPr lang="en-US" sz="2800" dirty="0" smtClean="0">
                <a:solidFill>
                  <a:schemeClr val="tx1"/>
                </a:solidFill>
              </a:rPr>
              <a:t>(false);</a:t>
            </a: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Lessons learned in the verification project (cont’d)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In some chart attributes, you have to do chained syntax, </a:t>
            </a:r>
            <a:r>
              <a:rPr lang="en-US" sz="2800" dirty="0" err="1" smtClean="0">
                <a:solidFill>
                  <a:schemeClr val="accent1">
                    <a:lumMod val="75000"/>
                  </a:schemeClr>
                </a:solidFill>
              </a:rPr>
              <a:t>ie</a:t>
            </a:r>
            <a:r>
              <a:rPr lang="en-US" sz="2800" dirty="0" smtClean="0">
                <a:solidFill>
                  <a:schemeClr val="accent1">
                    <a:lumMod val="75000"/>
                  </a:schemeClr>
                </a:solidFill>
              </a:rPr>
              <a:t>. getting a part of an object and then setting it, or in separate lines get the appropriate attribute(s) and then set what you want :</a:t>
            </a:r>
          </a:p>
          <a:p>
            <a:pPr algn="l"/>
            <a:endParaRPr lang="en-US" sz="2800" dirty="0" smtClean="0">
              <a:solidFill>
                <a:schemeClr val="accent1">
                  <a:lumMod val="75000"/>
                </a:schemeClr>
              </a:solidFill>
            </a:endParaRPr>
          </a:p>
          <a:p>
            <a:pPr algn="l">
              <a:buFont typeface="Arial" pitchFamily="34" charset="0"/>
              <a:buChar char="•"/>
            </a:pPr>
            <a:r>
              <a:rPr lang="en-US" sz="2800" dirty="0" smtClean="0">
                <a:solidFill>
                  <a:schemeClr val="accent1">
                    <a:lumMod val="75000"/>
                  </a:schemeClr>
                </a:solidFill>
              </a:rPr>
              <a:t> By using the </a:t>
            </a:r>
            <a:r>
              <a:rPr lang="en-US" sz="2800" dirty="0" err="1" smtClean="0">
                <a:solidFill>
                  <a:schemeClr val="accent1">
                    <a:lumMod val="75000"/>
                  </a:schemeClr>
                </a:solidFill>
              </a:rPr>
              <a:t>JClass</a:t>
            </a:r>
            <a:r>
              <a:rPr lang="en-US" sz="2800" dirty="0" smtClean="0">
                <a:solidFill>
                  <a:schemeClr val="accent1">
                    <a:lumMod val="75000"/>
                  </a:schemeClr>
                </a:solidFill>
              </a:rPr>
              <a:t> Chart Customizer (see next slide) method, you can dynamically make changes to a chart like a mock-up and then code the changes in.</a:t>
            </a: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Lessons learned in the verification project (cont’d)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r>
              <a:rPr lang="en-US" sz="2400" dirty="0" smtClean="0">
                <a:solidFill>
                  <a:schemeClr val="accent1">
                    <a:lumMod val="75000"/>
                  </a:schemeClr>
                </a:solidFill>
              </a:rPr>
              <a:t>Access the </a:t>
            </a:r>
            <a:r>
              <a:rPr lang="en-US" sz="2400" dirty="0" err="1" smtClean="0">
                <a:solidFill>
                  <a:schemeClr val="accent1">
                    <a:lumMod val="75000"/>
                  </a:schemeClr>
                </a:solidFill>
              </a:rPr>
              <a:t>JClass</a:t>
            </a:r>
            <a:r>
              <a:rPr lang="en-US" sz="2400" dirty="0" smtClean="0">
                <a:solidFill>
                  <a:schemeClr val="accent1">
                    <a:lumMod val="75000"/>
                  </a:schemeClr>
                </a:solidFill>
              </a:rPr>
              <a:t> Chart customizer by creating/displaying a </a:t>
            </a:r>
            <a:r>
              <a:rPr lang="en-US" sz="2400" dirty="0" err="1" smtClean="0">
                <a:solidFill>
                  <a:schemeClr val="accent1">
                    <a:lumMod val="75000"/>
                  </a:schemeClr>
                </a:solidFill>
              </a:rPr>
              <a:t>JClass</a:t>
            </a:r>
            <a:r>
              <a:rPr lang="en-US" sz="2400" dirty="0" smtClean="0">
                <a:solidFill>
                  <a:schemeClr val="accent1">
                    <a:lumMod val="75000"/>
                  </a:schemeClr>
                </a:solidFill>
              </a:rPr>
              <a:t> chart. </a:t>
            </a:r>
            <a:r>
              <a:rPr lang="en-US" sz="2400" dirty="0">
                <a:solidFill>
                  <a:schemeClr val="accent1">
                    <a:lumMod val="75000"/>
                  </a:schemeClr>
                </a:solidFill>
              </a:rPr>
              <a:t>M</a:t>
            </a:r>
            <a:r>
              <a:rPr lang="en-US" sz="2400" dirty="0" smtClean="0">
                <a:solidFill>
                  <a:schemeClr val="accent1">
                    <a:lumMod val="75000"/>
                  </a:schemeClr>
                </a:solidFill>
              </a:rPr>
              <a:t>ake sure that the customizer is enabled:</a:t>
            </a:r>
          </a:p>
          <a:p>
            <a:pPr algn="l"/>
            <a:r>
              <a:rPr lang="en-US" sz="2400" dirty="0" err="1" smtClean="0">
                <a:solidFill>
                  <a:schemeClr val="accent1">
                    <a:lumMod val="75000"/>
                  </a:schemeClr>
                </a:solidFill>
              </a:rPr>
              <a:t>ie</a:t>
            </a:r>
            <a:r>
              <a:rPr lang="en-US" sz="2400" dirty="0" smtClean="0">
                <a:solidFill>
                  <a:schemeClr val="accent1">
                    <a:lumMod val="75000"/>
                  </a:schemeClr>
                </a:solidFill>
              </a:rPr>
              <a:t>. </a:t>
            </a:r>
            <a:r>
              <a:rPr lang="en-US" sz="2400" dirty="0" err="1" smtClean="0">
                <a:solidFill>
                  <a:schemeClr val="accent1">
                    <a:lumMod val="75000"/>
                  </a:schemeClr>
                </a:solidFill>
              </a:rPr>
              <a:t>chart.setAllowUserChanges</a:t>
            </a:r>
            <a:r>
              <a:rPr lang="en-US" sz="2400" dirty="0" smtClean="0">
                <a:solidFill>
                  <a:schemeClr val="accent1">
                    <a:lumMod val="75000"/>
                  </a:schemeClr>
                </a:solidFill>
              </a:rPr>
              <a:t>(true);</a:t>
            </a:r>
          </a:p>
          <a:p>
            <a:pPr algn="l"/>
            <a:r>
              <a:rPr lang="en-US" sz="2400" dirty="0" smtClean="0">
                <a:solidFill>
                  <a:schemeClr val="accent1">
                    <a:lumMod val="75000"/>
                  </a:schemeClr>
                </a:solidFill>
              </a:rPr>
              <a:t>Where “chart” is a </a:t>
            </a:r>
            <a:r>
              <a:rPr lang="en-US" sz="2400" dirty="0" err="1" smtClean="0">
                <a:solidFill>
                  <a:schemeClr val="accent1">
                    <a:lumMod val="75000"/>
                  </a:schemeClr>
                </a:solidFill>
              </a:rPr>
              <a:t>JCChart</a:t>
            </a:r>
            <a:r>
              <a:rPr lang="en-US" sz="2400" dirty="0" smtClean="0">
                <a:solidFill>
                  <a:schemeClr val="accent1">
                    <a:lumMod val="75000"/>
                  </a:schemeClr>
                </a:solidFill>
              </a:rPr>
              <a:t> object. Then right-click on the chart to bring up the pop-up customizer. Below is a screenshot of what the customizer looks like:</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Customizer</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962400"/>
            <a:ext cx="5029200" cy="2768885"/>
          </a:xfrm>
          <a:prstGeom prst="rect">
            <a:avLst/>
          </a:prstGeom>
        </p:spPr>
      </p:pic>
    </p:spTree>
    <p:extLst>
      <p:ext uri="{BB962C8B-B14F-4D97-AF65-F5344CB8AC3E}">
        <p14:creationId xmlns:p14="http://schemas.microsoft.com/office/powerpoint/2010/main" val="25553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endParaRPr lang="en-US" sz="2400" dirty="0" smtClean="0">
              <a:solidFill>
                <a:schemeClr val="accent1">
                  <a:lumMod val="75000"/>
                </a:schemeClr>
              </a:solidFill>
            </a:endParaRPr>
          </a:p>
          <a:p>
            <a:pPr algn="l"/>
            <a:r>
              <a:rPr lang="en-US" sz="2400" dirty="0" smtClean="0">
                <a:solidFill>
                  <a:schemeClr val="accent1">
                    <a:lumMod val="75000"/>
                  </a:schemeClr>
                </a:solidFill>
              </a:rPr>
              <a:t>Use </a:t>
            </a:r>
            <a:r>
              <a:rPr lang="en-US" sz="2400" dirty="0" smtClean="0">
                <a:solidFill>
                  <a:schemeClr val="accent1">
                    <a:lumMod val="75000"/>
                  </a:schemeClr>
                </a:solidFill>
              </a:rPr>
              <a:t>the names of properties to help figure out what the name of the objects that make up the components are, as well as hints for </a:t>
            </a:r>
            <a:r>
              <a:rPr lang="en-US" sz="2400" dirty="0" smtClean="0">
                <a:solidFill>
                  <a:schemeClr val="accent1">
                    <a:lumMod val="75000"/>
                  </a:schemeClr>
                </a:solidFill>
              </a:rPr>
              <a:t>hierarchy (by seeing the level of the option in the chart customizer). </a:t>
            </a:r>
            <a:r>
              <a:rPr lang="en-US" sz="2400" dirty="0" smtClean="0">
                <a:solidFill>
                  <a:schemeClr val="accent1">
                    <a:lumMod val="75000"/>
                  </a:schemeClr>
                </a:solidFill>
              </a:rPr>
              <a:t>Click around and change selections to figure out what the name of properties are and available options</a:t>
            </a:r>
            <a:r>
              <a:rPr lang="en-US" sz="2400" dirty="0" smtClean="0">
                <a:solidFill>
                  <a:schemeClr val="accent1">
                    <a:lumMod val="75000"/>
                  </a:schemeClr>
                </a:solidFill>
              </a:rPr>
              <a:t>.</a:t>
            </a:r>
          </a:p>
          <a:p>
            <a:pPr algn="l"/>
            <a:endParaRPr lang="en-US" sz="2400" dirty="0">
              <a:solidFill>
                <a:schemeClr val="accent1">
                  <a:lumMod val="75000"/>
                </a:schemeClr>
              </a:solidFill>
            </a:endParaRPr>
          </a:p>
          <a:p>
            <a:pPr algn="l"/>
            <a:r>
              <a:rPr lang="en-US" sz="2400" dirty="0" smtClean="0">
                <a:solidFill>
                  <a:schemeClr val="accent1">
                    <a:lumMod val="75000"/>
                  </a:schemeClr>
                </a:solidFill>
              </a:rPr>
              <a:t>By figuring out what objects contain what components, you can figure out how to retrieve objects and then manipulate their properties. </a:t>
            </a:r>
            <a:endParaRPr lang="en-US" sz="24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Customizer (cont’d)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94027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r>
              <a:rPr lang="en-US" sz="2400" b="1" dirty="0" smtClean="0">
                <a:solidFill>
                  <a:schemeClr val="accent1">
                    <a:lumMod val="75000"/>
                  </a:schemeClr>
                </a:solidFill>
              </a:rPr>
              <a:t>Task : </a:t>
            </a:r>
            <a:r>
              <a:rPr lang="en-US" sz="2400" dirty="0" smtClean="0">
                <a:solidFill>
                  <a:schemeClr val="accent1">
                    <a:lumMod val="75000"/>
                  </a:schemeClr>
                </a:solidFill>
              </a:rPr>
              <a:t>We wanted to add a horizontal line at y=0 to the chart.</a:t>
            </a:r>
          </a:p>
          <a:p>
            <a:pPr algn="l"/>
            <a:endParaRPr lang="en-US" sz="2400" dirty="0" smtClean="0">
              <a:solidFill>
                <a:schemeClr val="accent1">
                  <a:lumMod val="75000"/>
                </a:schemeClr>
              </a:solidFill>
            </a:endParaRPr>
          </a:p>
          <a:p>
            <a:pPr algn="l"/>
            <a:r>
              <a:rPr lang="en-US" sz="2400" b="1" dirty="0" smtClean="0">
                <a:solidFill>
                  <a:schemeClr val="accent1">
                    <a:lumMod val="75000"/>
                  </a:schemeClr>
                </a:solidFill>
              </a:rPr>
              <a:t>Approach Steps : </a:t>
            </a:r>
          </a:p>
          <a:p>
            <a:pPr algn="l"/>
            <a:r>
              <a:rPr lang="en-US" sz="2400" b="1" u="sng" dirty="0" smtClean="0">
                <a:solidFill>
                  <a:schemeClr val="accent1">
                    <a:lumMod val="75000"/>
                  </a:schemeClr>
                </a:solidFill>
              </a:rPr>
              <a:t>Step 1:</a:t>
            </a:r>
            <a:r>
              <a:rPr lang="en-US" sz="2400" b="1" dirty="0" smtClean="0">
                <a:solidFill>
                  <a:schemeClr val="accent1">
                    <a:lumMod val="75000"/>
                  </a:schemeClr>
                </a:solidFill>
              </a:rPr>
              <a:t> </a:t>
            </a:r>
            <a:r>
              <a:rPr lang="en-US" sz="2400" dirty="0" smtClean="0">
                <a:solidFill>
                  <a:schemeClr val="accent1">
                    <a:lumMod val="75000"/>
                  </a:schemeClr>
                </a:solidFill>
              </a:rPr>
              <a:t>Open the </a:t>
            </a:r>
            <a:r>
              <a:rPr lang="en-US" sz="2400" dirty="0" err="1" smtClean="0">
                <a:solidFill>
                  <a:schemeClr val="accent1">
                    <a:lumMod val="75000"/>
                  </a:schemeClr>
                </a:solidFill>
              </a:rPr>
              <a:t>JClass</a:t>
            </a:r>
            <a:r>
              <a:rPr lang="en-US" sz="2400" dirty="0" smtClean="0">
                <a:solidFill>
                  <a:schemeClr val="accent1">
                    <a:lumMod val="75000"/>
                  </a:schemeClr>
                </a:solidFill>
              </a:rPr>
              <a:t> Chart Customizer on any displayed chart</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Customizer</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9869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4419600"/>
          </a:xfrm>
        </p:spPr>
        <p:txBody>
          <a:bodyPr>
            <a:normAutofit/>
          </a:bodyPr>
          <a:lstStyle/>
          <a:p>
            <a:r>
              <a:rPr lang="en-US" b="1" dirty="0" smtClean="0">
                <a:solidFill>
                  <a:schemeClr val="accent1">
                    <a:lumMod val="75000"/>
                  </a:schemeClr>
                </a:solidFill>
              </a:rPr>
              <a:t>Read overview of the JClass </a:t>
            </a:r>
            <a:r>
              <a:rPr lang="en-US" b="1" dirty="0" err="1" smtClean="0">
                <a:solidFill>
                  <a:schemeClr val="accent1">
                    <a:lumMod val="75000"/>
                  </a:schemeClr>
                </a:solidFill>
              </a:rPr>
              <a:t>pdf</a:t>
            </a:r>
            <a:endParaRPr lang="en-US" b="1" dirty="0" smtClean="0">
              <a:solidFill>
                <a:schemeClr val="accent1">
                  <a:lumMod val="75000"/>
                </a:schemeClr>
              </a:solidFill>
            </a:endParaRPr>
          </a:p>
          <a:p>
            <a:pPr algn="l">
              <a:buFont typeface="Arial" pitchFamily="34" charset="0"/>
              <a:buChar char="•"/>
            </a:pPr>
            <a:r>
              <a:rPr lang="en-US" sz="2800" dirty="0" smtClean="0">
                <a:solidFill>
                  <a:schemeClr val="accent1">
                    <a:lumMod val="75000"/>
                  </a:schemeClr>
                </a:solidFill>
              </a:rPr>
              <a:t> This is in the /docs of where JClass is installed on your machine. (</a:t>
            </a:r>
            <a:r>
              <a:rPr lang="en-US" sz="2800" dirty="0" err="1" smtClean="0">
                <a:solidFill>
                  <a:schemeClr val="accent1">
                    <a:lumMod val="75000"/>
                  </a:schemeClr>
                </a:solidFill>
              </a:rPr>
              <a:t>ie</a:t>
            </a:r>
            <a:r>
              <a:rPr lang="en-US" sz="2800" dirty="0" smtClean="0">
                <a:solidFill>
                  <a:schemeClr val="accent1">
                    <a:lumMod val="75000"/>
                  </a:schemeClr>
                </a:solidFill>
              </a:rPr>
              <a:t>. </a:t>
            </a:r>
            <a:r>
              <a:rPr lang="en-US" sz="2800" dirty="0" err="1" smtClean="0">
                <a:solidFill>
                  <a:schemeClr val="accent1">
                    <a:lumMod val="75000"/>
                  </a:schemeClr>
                </a:solidFill>
              </a:rPr>
              <a:t>JClassDesktopViews</a:t>
            </a:r>
            <a:r>
              <a:rPr lang="en-US" sz="2800" dirty="0" smtClean="0">
                <a:solidFill>
                  <a:schemeClr val="accent1">
                    <a:lumMod val="75000"/>
                  </a:schemeClr>
                </a:solidFill>
              </a:rPr>
              <a:t>/docs/chart/</a:t>
            </a:r>
            <a:r>
              <a:rPr lang="en-US" sz="2800" dirty="0" err="1" smtClean="0">
                <a:solidFill>
                  <a:schemeClr val="accent1">
                    <a:lumMod val="75000"/>
                  </a:schemeClr>
                </a:solidFill>
              </a:rPr>
              <a:t>pdf</a:t>
            </a:r>
            <a:r>
              <a:rPr lang="en-US" sz="2800" dirty="0" smtClean="0">
                <a:solidFill>
                  <a:schemeClr val="accent1">
                    <a:lumMod val="75000"/>
                  </a:schemeClr>
                </a:solidFill>
              </a:rPr>
              <a:t>)</a:t>
            </a:r>
          </a:p>
          <a:p>
            <a:pPr algn="l">
              <a:buFont typeface="Arial" pitchFamily="34" charset="0"/>
              <a:buChar char="•"/>
            </a:pPr>
            <a:r>
              <a:rPr lang="en-US" sz="2800" dirty="0" smtClean="0">
                <a:solidFill>
                  <a:schemeClr val="accent1">
                    <a:lumMod val="75000"/>
                  </a:schemeClr>
                </a:solidFill>
              </a:rPr>
              <a:t> There is also the online JClass API. This is in /docs, view this in the browser by using the intranet to access the html file (</a:t>
            </a:r>
            <a:r>
              <a:rPr lang="en-US" sz="2800" dirty="0" err="1" smtClean="0">
                <a:solidFill>
                  <a:schemeClr val="accent1">
                    <a:lumMod val="75000"/>
                  </a:schemeClr>
                </a:solidFill>
              </a:rPr>
              <a:t>ie</a:t>
            </a:r>
            <a:r>
              <a:rPr lang="en-US" sz="2800" dirty="0" smtClean="0">
                <a:solidFill>
                  <a:schemeClr val="accent1">
                    <a:lumMod val="75000"/>
                  </a:schemeClr>
                </a:solidFill>
              </a:rPr>
              <a:t>. www2.cpc.ncep.noaa.gov/export/lnx369/JClassDestopViews/docs/api)</a:t>
            </a:r>
            <a:endParaRPr lang="en-US" dirty="0"/>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Resources – How to learn/develop with JClass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3048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Customizer</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47800"/>
            <a:ext cx="4863031" cy="26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789762"/>
            <a:ext cx="4124190" cy="3068238"/>
          </a:xfrm>
          <a:prstGeom prst="rect">
            <a:avLst/>
          </a:prstGeom>
        </p:spPr>
      </p:pic>
      <p:sp>
        <p:nvSpPr>
          <p:cNvPr id="6" name="Rounded Rectangle 5"/>
          <p:cNvSpPr/>
          <p:nvPr/>
        </p:nvSpPr>
        <p:spPr>
          <a:xfrm>
            <a:off x="4343400" y="2743200"/>
            <a:ext cx="1828800" cy="7620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These options produced the below chart</a:t>
            </a:r>
            <a:endParaRPr lang="en-US" sz="1600" dirty="0">
              <a:solidFill>
                <a:schemeClr val="tx1"/>
              </a:solidFill>
            </a:endParaRPr>
          </a:p>
        </p:txBody>
      </p:sp>
      <p:sp>
        <p:nvSpPr>
          <p:cNvPr id="7" name="Down Arrow 6"/>
          <p:cNvSpPr/>
          <p:nvPr/>
        </p:nvSpPr>
        <p:spPr>
          <a:xfrm>
            <a:off x="5186295" y="3505200"/>
            <a:ext cx="147705"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57800" y="1463618"/>
            <a:ext cx="3665317" cy="1200329"/>
          </a:xfrm>
          <a:prstGeom prst="rect">
            <a:avLst/>
          </a:prstGeom>
          <a:solidFill>
            <a:schemeClr val="accent1">
              <a:lumMod val="20000"/>
              <a:lumOff val="80000"/>
            </a:schemeClr>
          </a:solidFill>
        </p:spPr>
        <p:txBody>
          <a:bodyPr wrap="square">
            <a:spAutoFit/>
          </a:bodyPr>
          <a:lstStyle/>
          <a:p>
            <a:r>
              <a:rPr lang="en-US" b="1" u="sng" dirty="0" smtClean="0">
                <a:solidFill>
                  <a:schemeClr val="accent1">
                    <a:lumMod val="75000"/>
                  </a:schemeClr>
                </a:solidFill>
              </a:rPr>
              <a:t>Step 2: </a:t>
            </a:r>
            <a:r>
              <a:rPr lang="en-US" dirty="0">
                <a:solidFill>
                  <a:schemeClr val="accent1">
                    <a:lumMod val="75000"/>
                  </a:schemeClr>
                </a:solidFill>
              </a:rPr>
              <a:t>Try changing various properties to try to create the line. </a:t>
            </a:r>
            <a:r>
              <a:rPr lang="en-US" dirty="0" smtClean="0">
                <a:solidFill>
                  <a:schemeClr val="accent1">
                    <a:lumMod val="75000"/>
                  </a:schemeClr>
                </a:solidFill>
              </a:rPr>
              <a:t>We </a:t>
            </a:r>
            <a:r>
              <a:rPr lang="en-US" dirty="0">
                <a:solidFill>
                  <a:schemeClr val="accent1">
                    <a:lumMod val="75000"/>
                  </a:schemeClr>
                </a:solidFill>
              </a:rPr>
              <a:t>found that by changing these options, it produced the desired line. </a:t>
            </a:r>
          </a:p>
        </p:txBody>
      </p:sp>
    </p:spTree>
    <p:extLst>
      <p:ext uri="{BB962C8B-B14F-4D97-AF65-F5344CB8AC3E}">
        <p14:creationId xmlns:p14="http://schemas.microsoft.com/office/powerpoint/2010/main" val="174121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1524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Customizer </a:t>
            </a:r>
          </a:p>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Translating properties to code</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 y="1295400"/>
            <a:ext cx="5140918" cy="2819400"/>
          </a:xfrm>
          <a:prstGeom prst="rect">
            <a:avLst/>
          </a:prstGeom>
        </p:spPr>
      </p:pic>
      <p:sp>
        <p:nvSpPr>
          <p:cNvPr id="8" name="Rectangle 7"/>
          <p:cNvSpPr/>
          <p:nvPr/>
        </p:nvSpPr>
        <p:spPr>
          <a:xfrm>
            <a:off x="5257800" y="1463618"/>
            <a:ext cx="3665317" cy="2308324"/>
          </a:xfrm>
          <a:prstGeom prst="rect">
            <a:avLst/>
          </a:prstGeom>
          <a:solidFill>
            <a:schemeClr val="accent1">
              <a:lumMod val="20000"/>
              <a:lumOff val="80000"/>
            </a:schemeClr>
          </a:solidFill>
        </p:spPr>
        <p:txBody>
          <a:bodyPr wrap="square">
            <a:spAutoFit/>
          </a:bodyPr>
          <a:lstStyle/>
          <a:p>
            <a:r>
              <a:rPr lang="en-US" b="1" u="sng" dirty="0" smtClean="0">
                <a:solidFill>
                  <a:schemeClr val="accent1">
                    <a:lumMod val="75000"/>
                  </a:schemeClr>
                </a:solidFill>
              </a:rPr>
              <a:t>Step 3: </a:t>
            </a:r>
            <a:r>
              <a:rPr lang="en-US" dirty="0" smtClean="0">
                <a:solidFill>
                  <a:schemeClr val="accent1">
                    <a:lumMod val="75000"/>
                  </a:schemeClr>
                </a:solidFill>
              </a:rPr>
              <a:t>We find out that the tab label is “Markers”, and that this is what any additional lines are referred to. By looking this up in the </a:t>
            </a:r>
            <a:r>
              <a:rPr lang="en-US" b="1" i="1" dirty="0" smtClean="0">
                <a:solidFill>
                  <a:schemeClr val="accent1">
                    <a:lumMod val="75000"/>
                  </a:schemeClr>
                </a:solidFill>
              </a:rPr>
              <a:t>jcchart.pdf</a:t>
            </a:r>
            <a:r>
              <a:rPr lang="en-US" dirty="0" smtClean="0">
                <a:solidFill>
                  <a:schemeClr val="accent1">
                    <a:lumMod val="75000"/>
                  </a:schemeClr>
                </a:solidFill>
              </a:rPr>
              <a:t>, it explains how to create and modify markers in </a:t>
            </a:r>
            <a:r>
              <a:rPr lang="en-US" dirty="0" err="1" smtClean="0">
                <a:solidFill>
                  <a:schemeClr val="accent1">
                    <a:lumMod val="75000"/>
                  </a:schemeClr>
                </a:solidFill>
              </a:rPr>
              <a:t>JClass</a:t>
            </a:r>
            <a:r>
              <a:rPr lang="en-US" dirty="0" smtClean="0">
                <a:solidFill>
                  <a:schemeClr val="accent1">
                    <a:lumMod val="75000"/>
                  </a:schemeClr>
                </a:solidFill>
              </a:rPr>
              <a:t>. We learn that object</a:t>
            </a:r>
            <a:r>
              <a:rPr lang="en-US" b="1" dirty="0" smtClean="0">
                <a:solidFill>
                  <a:schemeClr val="accent1">
                    <a:lumMod val="75000"/>
                  </a:schemeClr>
                </a:solidFill>
              </a:rPr>
              <a:t> </a:t>
            </a:r>
            <a:r>
              <a:rPr lang="en-US" b="1" dirty="0" err="1" smtClean="0">
                <a:solidFill>
                  <a:schemeClr val="accent1">
                    <a:lumMod val="75000"/>
                  </a:schemeClr>
                </a:solidFill>
              </a:rPr>
              <a:t>JCMarker</a:t>
            </a:r>
            <a:r>
              <a:rPr lang="en-US" b="1" dirty="0" smtClean="0">
                <a:solidFill>
                  <a:schemeClr val="accent1">
                    <a:lumMod val="75000"/>
                  </a:schemeClr>
                </a:solidFill>
              </a:rPr>
              <a:t> </a:t>
            </a:r>
            <a:r>
              <a:rPr lang="en-US" dirty="0" smtClean="0">
                <a:solidFill>
                  <a:schemeClr val="accent1">
                    <a:lumMod val="75000"/>
                  </a:schemeClr>
                </a:solidFill>
              </a:rPr>
              <a:t>is responsible for this. </a:t>
            </a:r>
            <a:endParaRPr lang="en-US" dirty="0">
              <a:solidFill>
                <a:schemeClr val="accent1">
                  <a:lumMod val="75000"/>
                </a:schemeClr>
              </a:solidFill>
            </a:endParaRPr>
          </a:p>
        </p:txBody>
      </p:sp>
      <p:sp>
        <p:nvSpPr>
          <p:cNvPr id="3" name="Oval 2"/>
          <p:cNvSpPr/>
          <p:nvPr/>
        </p:nvSpPr>
        <p:spPr>
          <a:xfrm>
            <a:off x="3505200" y="1600200"/>
            <a:ext cx="533400" cy="3048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3634596"/>
            <a:ext cx="5334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2000" y="2080426"/>
            <a:ext cx="533400" cy="2055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2133600"/>
            <a:ext cx="1143000" cy="152400"/>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95400" y="2933658"/>
            <a:ext cx="1066800" cy="800142"/>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59438" y="1828800"/>
            <a:ext cx="1883962" cy="655651"/>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52999" y="4267200"/>
            <a:ext cx="3970117" cy="2266168"/>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Properties options selected:</a:t>
            </a:r>
          </a:p>
          <a:p>
            <a:r>
              <a:rPr lang="en-US" sz="1400" dirty="0" smtClean="0">
                <a:solidFill>
                  <a:schemeClr val="tx1"/>
                </a:solidFill>
              </a:rPr>
              <a:t>1) Clicking </a:t>
            </a:r>
            <a:r>
              <a:rPr lang="en-US" sz="1400" dirty="0">
                <a:solidFill>
                  <a:schemeClr val="tx1"/>
                </a:solidFill>
              </a:rPr>
              <a:t>“Add” added a new Marker (</a:t>
            </a:r>
            <a:r>
              <a:rPr lang="en-US" sz="1400" dirty="0" smtClean="0">
                <a:solidFill>
                  <a:schemeClr val="tx1"/>
                </a:solidFill>
              </a:rPr>
              <a:t>Marker 1)</a:t>
            </a:r>
          </a:p>
          <a:p>
            <a:r>
              <a:rPr lang="en-US" sz="1400" dirty="0" smtClean="0">
                <a:solidFill>
                  <a:schemeClr val="tx1"/>
                </a:solidFill>
              </a:rPr>
              <a:t>2) By entering “0” in the “Value” box and hitting Enter, a new line on the chart was drawn</a:t>
            </a:r>
          </a:p>
          <a:p>
            <a:r>
              <a:rPr lang="en-US" sz="1400" dirty="0" smtClean="0">
                <a:solidFill>
                  <a:schemeClr val="tx1"/>
                </a:solidFill>
              </a:rPr>
              <a:t>3) Checked a few desired options</a:t>
            </a:r>
          </a:p>
          <a:p>
            <a:r>
              <a:rPr lang="en-US" sz="1400" dirty="0" smtClean="0">
                <a:solidFill>
                  <a:schemeClr val="tx1"/>
                </a:solidFill>
              </a:rPr>
              <a:t>4) Clicking on the color button allows selection of line color, gray chosen</a:t>
            </a:r>
          </a:p>
          <a:p>
            <a:r>
              <a:rPr lang="en-US" sz="1400" dirty="0" smtClean="0">
                <a:solidFill>
                  <a:schemeClr val="tx1"/>
                </a:solidFill>
              </a:rPr>
              <a:t>The width of the line is set to “2”.</a:t>
            </a:r>
          </a:p>
          <a:p>
            <a:pPr algn="ctr"/>
            <a:endParaRPr lang="en-US" sz="1400" dirty="0">
              <a:solidFill>
                <a:schemeClr val="tx1"/>
              </a:solidFill>
            </a:endParaRPr>
          </a:p>
        </p:txBody>
      </p:sp>
      <p:sp>
        <p:nvSpPr>
          <p:cNvPr id="20" name="Oval 19"/>
          <p:cNvSpPr/>
          <p:nvPr/>
        </p:nvSpPr>
        <p:spPr>
          <a:xfrm>
            <a:off x="685800" y="2675671"/>
            <a:ext cx="381000" cy="381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1" name="Oval 20"/>
          <p:cNvSpPr/>
          <p:nvPr/>
        </p:nvSpPr>
        <p:spPr>
          <a:xfrm>
            <a:off x="1981200" y="1802213"/>
            <a:ext cx="381000" cy="381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2" name="Oval 21"/>
          <p:cNvSpPr/>
          <p:nvPr/>
        </p:nvSpPr>
        <p:spPr>
          <a:xfrm>
            <a:off x="2189863" y="3390942"/>
            <a:ext cx="381000" cy="381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3" name="Oval 22"/>
          <p:cNvSpPr/>
          <p:nvPr/>
        </p:nvSpPr>
        <p:spPr>
          <a:xfrm>
            <a:off x="3961872" y="2362200"/>
            <a:ext cx="381000" cy="381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22517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1524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Customizer </a:t>
            </a:r>
          </a:p>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Translating properties to code</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295400"/>
            <a:ext cx="4863031" cy="2667000"/>
          </a:xfrm>
          <a:prstGeom prst="rect">
            <a:avLst/>
          </a:prstGeom>
        </p:spPr>
      </p:pic>
      <p:sp>
        <p:nvSpPr>
          <p:cNvPr id="9" name="Rectangle 8"/>
          <p:cNvSpPr/>
          <p:nvPr/>
        </p:nvSpPr>
        <p:spPr>
          <a:xfrm>
            <a:off x="3340659" y="3429000"/>
            <a:ext cx="5088786" cy="3416320"/>
          </a:xfrm>
          <a:prstGeom prst="rect">
            <a:avLst/>
          </a:prstGeom>
          <a:solidFill>
            <a:schemeClr val="accent1">
              <a:lumMod val="20000"/>
              <a:lumOff val="80000"/>
            </a:schemeClr>
          </a:solidFill>
        </p:spPr>
        <p:txBody>
          <a:bodyPr wrap="square">
            <a:spAutoFit/>
          </a:bodyPr>
          <a:lstStyle/>
          <a:p>
            <a:r>
              <a:rPr lang="en-US" b="1" u="sng" dirty="0" smtClean="0">
                <a:solidFill>
                  <a:schemeClr val="accent1">
                    <a:lumMod val="75000"/>
                  </a:schemeClr>
                </a:solidFill>
              </a:rPr>
              <a:t>Tips :</a:t>
            </a:r>
            <a:r>
              <a:rPr lang="en-US" b="1" dirty="0" smtClean="0">
                <a:solidFill>
                  <a:schemeClr val="accent1">
                    <a:lumMod val="75000"/>
                  </a:schemeClr>
                </a:solidFill>
              </a:rPr>
              <a:t> </a:t>
            </a:r>
          </a:p>
          <a:p>
            <a:pPr marL="285750" indent="-285750">
              <a:buFont typeface="Arial" pitchFamily="34" charset="0"/>
              <a:buChar char="•"/>
            </a:pPr>
            <a:r>
              <a:rPr lang="en-US" dirty="0" smtClean="0">
                <a:solidFill>
                  <a:schemeClr val="accent1">
                    <a:lumMod val="75000"/>
                  </a:schemeClr>
                </a:solidFill>
              </a:rPr>
              <a:t>The tabs in the customizer typically represents </a:t>
            </a:r>
            <a:r>
              <a:rPr lang="en-US" dirty="0" err="1" smtClean="0">
                <a:solidFill>
                  <a:schemeClr val="accent1">
                    <a:lumMod val="75000"/>
                  </a:schemeClr>
                </a:solidFill>
              </a:rPr>
              <a:t>JClass</a:t>
            </a:r>
            <a:r>
              <a:rPr lang="en-US" dirty="0" smtClean="0">
                <a:solidFill>
                  <a:schemeClr val="accent1">
                    <a:lumMod val="75000"/>
                  </a:schemeClr>
                </a:solidFill>
              </a:rPr>
              <a:t> objects. </a:t>
            </a:r>
          </a:p>
          <a:p>
            <a:pPr marL="285750" indent="-285750">
              <a:buFont typeface="Arial" pitchFamily="34" charset="0"/>
              <a:buChar char="•"/>
            </a:pPr>
            <a:r>
              <a:rPr lang="en-US" dirty="0" smtClean="0">
                <a:solidFill>
                  <a:schemeClr val="accent1">
                    <a:lumMod val="75000"/>
                  </a:schemeClr>
                </a:solidFill>
              </a:rPr>
              <a:t>If the chart does not change after making changes in the properties box, try hitting the Enter button while the cursor is in a textbox field.</a:t>
            </a:r>
          </a:p>
          <a:p>
            <a:pPr marL="285750" indent="-285750">
              <a:buFont typeface="Arial" pitchFamily="34" charset="0"/>
              <a:buChar char="•"/>
            </a:pPr>
            <a:r>
              <a:rPr lang="en-US" dirty="0" smtClean="0">
                <a:solidFill>
                  <a:schemeClr val="accent1">
                    <a:lumMod val="75000"/>
                  </a:schemeClr>
                </a:solidFill>
              </a:rPr>
              <a:t>Other times, checkboxes or an “Ok” button is available. Usually these items update the chart automatically. </a:t>
            </a:r>
          </a:p>
          <a:p>
            <a:pPr marL="285750" indent="-285750">
              <a:buFont typeface="Arial" pitchFamily="34" charset="0"/>
              <a:buChar char="•"/>
            </a:pPr>
            <a:r>
              <a:rPr lang="en-US" dirty="0" smtClean="0">
                <a:solidFill>
                  <a:schemeClr val="accent1">
                    <a:lumMod val="75000"/>
                  </a:schemeClr>
                </a:solidFill>
              </a:rPr>
              <a:t>Sometimes, you may have to check and uncheck a “Show” button to see changes (</a:t>
            </a:r>
            <a:r>
              <a:rPr lang="en-US" dirty="0" err="1" smtClean="0">
                <a:solidFill>
                  <a:schemeClr val="accent1">
                    <a:lumMod val="75000"/>
                  </a:schemeClr>
                </a:solidFill>
              </a:rPr>
              <a:t>ie</a:t>
            </a:r>
            <a:r>
              <a:rPr lang="en-US" dirty="0" smtClean="0">
                <a:solidFill>
                  <a:schemeClr val="accent1">
                    <a:lumMod val="75000"/>
                  </a:schemeClr>
                </a:solidFill>
              </a:rPr>
              <a:t>. Under Axes &gt; Grid)</a:t>
            </a:r>
            <a:endParaRPr lang="en-US" dirty="0">
              <a:solidFill>
                <a:schemeClr val="accent1">
                  <a:lumMod val="75000"/>
                </a:schemeClr>
              </a:solidFill>
            </a:endParaRPr>
          </a:p>
        </p:txBody>
      </p:sp>
      <p:sp>
        <p:nvSpPr>
          <p:cNvPr id="3" name="Oval 2"/>
          <p:cNvSpPr/>
          <p:nvPr/>
        </p:nvSpPr>
        <p:spPr>
          <a:xfrm>
            <a:off x="3505200" y="1600200"/>
            <a:ext cx="533400" cy="3048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62000" y="3619542"/>
            <a:ext cx="5334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2000" y="2057400"/>
            <a:ext cx="5334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328470" y="2057400"/>
            <a:ext cx="1143000" cy="152400"/>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71600" y="2819400"/>
            <a:ext cx="1066800" cy="800142"/>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14600" y="1858949"/>
            <a:ext cx="1883962" cy="655651"/>
          </a:xfrm>
          <a:prstGeom prst="rect">
            <a:avLst/>
          </a:prstGeom>
          <a:solidFill>
            <a:schemeClr val="accent2">
              <a:lumMod val="40000"/>
              <a:lumOff val="60000"/>
              <a:alpha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83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8258" y="4419599"/>
            <a:ext cx="6324600" cy="2347541"/>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3048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Customizer </a:t>
            </a:r>
          </a:p>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Translating properties to code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45" y="4524765"/>
            <a:ext cx="6019800" cy="213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6558"/>
            <a:ext cx="6858000" cy="2775983"/>
          </a:xfrm>
          <a:prstGeom prst="rect">
            <a:avLst/>
          </a:prstGeom>
        </p:spPr>
      </p:pic>
      <p:sp>
        <p:nvSpPr>
          <p:cNvPr id="8" name="Rectangle 7"/>
          <p:cNvSpPr/>
          <p:nvPr/>
        </p:nvSpPr>
        <p:spPr>
          <a:xfrm>
            <a:off x="6019800" y="1463618"/>
            <a:ext cx="2903317" cy="4247317"/>
          </a:xfrm>
          <a:prstGeom prst="rect">
            <a:avLst/>
          </a:prstGeom>
          <a:solidFill>
            <a:schemeClr val="accent1">
              <a:lumMod val="20000"/>
              <a:lumOff val="80000"/>
            </a:schemeClr>
          </a:solidFill>
        </p:spPr>
        <p:txBody>
          <a:bodyPr wrap="square">
            <a:spAutoFit/>
          </a:bodyPr>
          <a:lstStyle/>
          <a:p>
            <a:r>
              <a:rPr lang="en-US" b="1" u="sng" dirty="0" smtClean="0">
                <a:solidFill>
                  <a:schemeClr val="accent1">
                    <a:lumMod val="75000"/>
                  </a:schemeClr>
                </a:solidFill>
              </a:rPr>
              <a:t>Step 4: </a:t>
            </a:r>
            <a:r>
              <a:rPr lang="en-US" dirty="0" smtClean="0">
                <a:solidFill>
                  <a:schemeClr val="accent1">
                    <a:lumMod val="75000"/>
                  </a:schemeClr>
                </a:solidFill>
              </a:rPr>
              <a:t>We can now look up </a:t>
            </a:r>
            <a:r>
              <a:rPr lang="en-US" dirty="0" err="1" smtClean="0">
                <a:solidFill>
                  <a:schemeClr val="accent1">
                    <a:lumMod val="75000"/>
                  </a:schemeClr>
                </a:solidFill>
              </a:rPr>
              <a:t>JCMarker</a:t>
            </a:r>
            <a:r>
              <a:rPr lang="en-US" dirty="0" smtClean="0">
                <a:solidFill>
                  <a:schemeClr val="accent1">
                    <a:lumMod val="75000"/>
                  </a:schemeClr>
                </a:solidFill>
              </a:rPr>
              <a:t> in the doc API to view available methods and how to use them.</a:t>
            </a:r>
          </a:p>
          <a:p>
            <a:endParaRPr lang="en-US" dirty="0">
              <a:solidFill>
                <a:schemeClr val="accent1">
                  <a:lumMod val="75000"/>
                </a:schemeClr>
              </a:solidFill>
            </a:endParaRPr>
          </a:p>
          <a:p>
            <a:pPr marL="285750" indent="-285750">
              <a:buFont typeface="Arial" pitchFamily="34" charset="0"/>
              <a:buChar char="•"/>
            </a:pPr>
            <a:r>
              <a:rPr lang="en-US" dirty="0" smtClean="0">
                <a:solidFill>
                  <a:schemeClr val="accent1">
                    <a:lumMod val="75000"/>
                  </a:schemeClr>
                </a:solidFill>
              </a:rPr>
              <a:t>We used the first constructor version, this is the simplest.</a:t>
            </a:r>
          </a:p>
          <a:p>
            <a:pPr marL="285750" indent="-285750">
              <a:buFont typeface="Arial" pitchFamily="34" charset="0"/>
              <a:buChar char="•"/>
            </a:pPr>
            <a:r>
              <a:rPr lang="en-US" dirty="0" smtClean="0">
                <a:solidFill>
                  <a:schemeClr val="accent1">
                    <a:lumMod val="75000"/>
                  </a:schemeClr>
                </a:solidFill>
              </a:rPr>
              <a:t>We saw that </a:t>
            </a:r>
            <a:r>
              <a:rPr lang="en-US" dirty="0" err="1" smtClean="0">
                <a:solidFill>
                  <a:schemeClr val="accent1">
                    <a:lumMod val="75000"/>
                  </a:schemeClr>
                </a:solidFill>
              </a:rPr>
              <a:t>setValue</a:t>
            </a:r>
            <a:r>
              <a:rPr lang="en-US" dirty="0" smtClean="0">
                <a:solidFill>
                  <a:schemeClr val="accent1">
                    <a:lumMod val="75000"/>
                  </a:schemeClr>
                </a:solidFill>
              </a:rPr>
              <a:t>(double value) method allows us to set the value of where the line is drawn. Other set methods look like the properties we want set.</a:t>
            </a:r>
            <a:endParaRPr lang="en-US" dirty="0">
              <a:solidFill>
                <a:schemeClr val="accent1">
                  <a:lumMod val="75000"/>
                </a:schemeClr>
              </a:solidFill>
            </a:endParaRPr>
          </a:p>
        </p:txBody>
      </p:sp>
      <p:sp>
        <p:nvSpPr>
          <p:cNvPr id="10" name="Oval 9"/>
          <p:cNvSpPr/>
          <p:nvPr/>
        </p:nvSpPr>
        <p:spPr>
          <a:xfrm>
            <a:off x="1032102" y="1371600"/>
            <a:ext cx="3048456" cy="218104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4772" y="5867400"/>
            <a:ext cx="3353028" cy="79457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08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2925" y="1524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Using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JClass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Chart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Customizer </a:t>
            </a:r>
          </a:p>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Translating properties to code</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angle 7"/>
          <p:cNvSpPr/>
          <p:nvPr/>
        </p:nvSpPr>
        <p:spPr>
          <a:xfrm>
            <a:off x="723181" y="1243642"/>
            <a:ext cx="7467600" cy="923330"/>
          </a:xfrm>
          <a:prstGeom prst="rect">
            <a:avLst/>
          </a:prstGeom>
          <a:solidFill>
            <a:schemeClr val="accent1">
              <a:lumMod val="20000"/>
              <a:lumOff val="80000"/>
            </a:schemeClr>
          </a:solidFill>
        </p:spPr>
        <p:txBody>
          <a:bodyPr wrap="square">
            <a:spAutoFit/>
          </a:bodyPr>
          <a:lstStyle/>
          <a:p>
            <a:r>
              <a:rPr lang="en-US" b="1" u="sng" dirty="0" smtClean="0">
                <a:solidFill>
                  <a:schemeClr val="accent1">
                    <a:lumMod val="75000"/>
                  </a:schemeClr>
                </a:solidFill>
              </a:rPr>
              <a:t>Step 5: </a:t>
            </a:r>
            <a:r>
              <a:rPr lang="en-US" dirty="0" smtClean="0">
                <a:solidFill>
                  <a:schemeClr val="accent1">
                    <a:lumMod val="75000"/>
                  </a:schemeClr>
                </a:solidFill>
              </a:rPr>
              <a:t>We can now try to use the various methods in the code to create the desired line.  Below is some code that would be used to create the desired line. These methods were seen in the </a:t>
            </a:r>
            <a:r>
              <a:rPr lang="en-US" dirty="0" err="1" smtClean="0">
                <a:solidFill>
                  <a:schemeClr val="accent1">
                    <a:lumMod val="75000"/>
                  </a:schemeClr>
                </a:solidFill>
              </a:rPr>
              <a:t>JClass</a:t>
            </a:r>
            <a:r>
              <a:rPr lang="en-US" dirty="0" smtClean="0">
                <a:solidFill>
                  <a:schemeClr val="accent1">
                    <a:lumMod val="75000"/>
                  </a:schemeClr>
                </a:solidFill>
              </a:rPr>
              <a:t> docs API! (previous slide)</a:t>
            </a:r>
            <a:endParaRPr lang="en-US" dirty="0">
              <a:solidFill>
                <a:schemeClr val="accent1">
                  <a:lumMod val="75000"/>
                </a:schemeClr>
              </a:solidFill>
            </a:endParaRPr>
          </a:p>
        </p:txBody>
      </p:sp>
      <p:sp>
        <p:nvSpPr>
          <p:cNvPr id="12" name="Rectangle 11"/>
          <p:cNvSpPr/>
          <p:nvPr/>
        </p:nvSpPr>
        <p:spPr>
          <a:xfrm>
            <a:off x="381000" y="2257485"/>
            <a:ext cx="8382000" cy="4524315"/>
          </a:xfrm>
          <a:prstGeom prst="rect">
            <a:avLst/>
          </a:prstGeom>
          <a:solidFill>
            <a:schemeClr val="bg1">
              <a:lumMod val="85000"/>
            </a:schemeClr>
          </a:solidFill>
        </p:spPr>
        <p:txBody>
          <a:bodyPr wrap="square">
            <a:spAutoFit/>
          </a:bodyPr>
          <a:lstStyle/>
          <a:p>
            <a:r>
              <a:rPr lang="en-US" sz="1200" b="1" dirty="0" smtClean="0"/>
              <a:t>// Import necessary packages (there may be more than what is listed below)</a:t>
            </a:r>
          </a:p>
          <a:p>
            <a:r>
              <a:rPr lang="en-US" sz="1200" dirty="0"/>
              <a:t>import </a:t>
            </a:r>
            <a:r>
              <a:rPr lang="en-US" sz="1200" dirty="0" err="1"/>
              <a:t>com.klg.jclass.chart</a:t>
            </a:r>
            <a:r>
              <a:rPr lang="en-US" sz="1200" dirty="0" smtClean="0"/>
              <a:t>.*;</a:t>
            </a:r>
          </a:p>
          <a:p>
            <a:r>
              <a:rPr lang="en-US" sz="1200" dirty="0"/>
              <a:t>import </a:t>
            </a:r>
            <a:r>
              <a:rPr lang="en-US" sz="1200" dirty="0" err="1"/>
              <a:t>com.klg.jclass.chart.JCChart</a:t>
            </a:r>
            <a:r>
              <a:rPr lang="en-US" sz="1200" dirty="0" smtClean="0"/>
              <a:t>;</a:t>
            </a:r>
          </a:p>
          <a:p>
            <a:endParaRPr lang="en-US" sz="1200" dirty="0"/>
          </a:p>
          <a:p>
            <a:r>
              <a:rPr lang="en-US" sz="1200" b="1" dirty="0"/>
              <a:t>public void </a:t>
            </a:r>
            <a:r>
              <a:rPr lang="en-US" sz="1200" b="1" dirty="0" err="1"/>
              <a:t>updateChartData</a:t>
            </a:r>
            <a:r>
              <a:rPr lang="en-US" sz="1200" b="1" dirty="0"/>
              <a:t>(String </a:t>
            </a:r>
            <a:r>
              <a:rPr lang="en-US" sz="1200" b="1" dirty="0" err="1"/>
              <a:t>xmlDataString</a:t>
            </a:r>
            <a:r>
              <a:rPr lang="en-US" sz="1200" b="1" dirty="0"/>
              <a:t>) </a:t>
            </a:r>
            <a:r>
              <a:rPr lang="en-US" sz="1200" b="1" dirty="0" smtClean="0"/>
              <a:t>{</a:t>
            </a:r>
          </a:p>
          <a:p>
            <a:r>
              <a:rPr lang="en-US" sz="1200" dirty="0" smtClean="0"/>
              <a:t>.</a:t>
            </a:r>
          </a:p>
          <a:p>
            <a:r>
              <a:rPr lang="en-US" sz="1200" dirty="0" smtClean="0"/>
              <a:t>.</a:t>
            </a:r>
          </a:p>
          <a:p>
            <a:r>
              <a:rPr lang="en-US" sz="1200" dirty="0" err="1"/>
              <a:t>JCMarker</a:t>
            </a:r>
            <a:r>
              <a:rPr lang="en-US" sz="1200" dirty="0"/>
              <a:t> </a:t>
            </a:r>
            <a:r>
              <a:rPr lang="en-US" sz="1200" dirty="0" err="1"/>
              <a:t>markerZeroValue</a:t>
            </a:r>
            <a:r>
              <a:rPr lang="en-US" sz="1200" dirty="0"/>
              <a:t> = new </a:t>
            </a:r>
            <a:r>
              <a:rPr lang="en-US" sz="1200" dirty="0" err="1"/>
              <a:t>JCMarker</a:t>
            </a:r>
            <a:r>
              <a:rPr lang="en-US" sz="1200" dirty="0" smtClean="0"/>
              <a:t>(); // Create new marker using a constructor method</a:t>
            </a:r>
          </a:p>
          <a:p>
            <a:r>
              <a:rPr lang="en-US" sz="1200" dirty="0" err="1"/>
              <a:t>markerZeroValue.setValue</a:t>
            </a:r>
            <a:r>
              <a:rPr lang="en-US" sz="1200" dirty="0"/>
              <a:t>(0</a:t>
            </a:r>
            <a:r>
              <a:rPr lang="en-US" sz="1200" dirty="0" smtClean="0"/>
              <a:t>); //  Set value of line to y=0. The below line ensures that this is the value of the y-axis, not the x-axis.</a:t>
            </a:r>
            <a:endParaRPr lang="en-US" sz="1200" dirty="0"/>
          </a:p>
          <a:p>
            <a:r>
              <a:rPr lang="en-US" sz="1200" dirty="0" err="1" smtClean="0"/>
              <a:t>markerZeroValue.setAssociatedWithYAxis</a:t>
            </a:r>
            <a:r>
              <a:rPr lang="en-US" sz="1200" dirty="0" smtClean="0"/>
              <a:t>(true); // The above value is associated with the y-axis (y=0)</a:t>
            </a:r>
            <a:endParaRPr lang="en-US" sz="1200" dirty="0"/>
          </a:p>
          <a:p>
            <a:r>
              <a:rPr lang="en-US" sz="1200" dirty="0" smtClean="0"/>
              <a:t>// </a:t>
            </a:r>
            <a:r>
              <a:rPr lang="en-US" sz="1200" dirty="0"/>
              <a:t>These will display in the legend if the markers are set to visible in legend</a:t>
            </a:r>
          </a:p>
          <a:p>
            <a:r>
              <a:rPr lang="en-US" sz="1200" dirty="0" err="1" smtClean="0"/>
              <a:t>markerZeroValue.setLabel</a:t>
            </a:r>
            <a:r>
              <a:rPr lang="en-US" sz="1200" dirty="0"/>
              <a:t>("Zero skill</a:t>
            </a:r>
            <a:r>
              <a:rPr lang="en-US" sz="1200" dirty="0" smtClean="0"/>
              <a:t>"); // Set the label associated with the marker line</a:t>
            </a:r>
            <a:endParaRPr lang="en-US" sz="1200" dirty="0"/>
          </a:p>
          <a:p>
            <a:r>
              <a:rPr lang="en-US" sz="1200" dirty="0" err="1" smtClean="0"/>
              <a:t>markerZeroValue.setVisibleInLegend</a:t>
            </a:r>
            <a:r>
              <a:rPr lang="en-US" sz="1200" dirty="0" smtClean="0"/>
              <a:t>(true); </a:t>
            </a:r>
            <a:r>
              <a:rPr lang="en-US" sz="1200" dirty="0"/>
              <a:t>// Set whether the markers are visible in the </a:t>
            </a:r>
            <a:r>
              <a:rPr lang="en-US" sz="1200" dirty="0" smtClean="0"/>
              <a:t>legend</a:t>
            </a:r>
            <a:endParaRPr lang="en-US" sz="1200" dirty="0"/>
          </a:p>
          <a:p>
            <a:r>
              <a:rPr lang="en-US" sz="1200" dirty="0" err="1" smtClean="0"/>
              <a:t>markerZeroValue.getLineStyle</a:t>
            </a:r>
            <a:r>
              <a:rPr lang="en-US" sz="1200" dirty="0"/>
              <a:t>().</a:t>
            </a:r>
            <a:r>
              <a:rPr lang="en-US" sz="1200" dirty="0" err="1"/>
              <a:t>setColor</a:t>
            </a:r>
            <a:r>
              <a:rPr lang="en-US" sz="1200" dirty="0"/>
              <a:t>(</a:t>
            </a:r>
            <a:r>
              <a:rPr lang="en-US" sz="1200" dirty="0" err="1"/>
              <a:t>Color.BLACK</a:t>
            </a:r>
            <a:r>
              <a:rPr lang="en-US" sz="1200" dirty="0"/>
              <a:t>); // Set color </a:t>
            </a:r>
            <a:r>
              <a:rPr lang="en-US" sz="1200" dirty="0" smtClean="0"/>
              <a:t>of line</a:t>
            </a:r>
            <a:endParaRPr lang="en-US" sz="1200" dirty="0"/>
          </a:p>
          <a:p>
            <a:r>
              <a:rPr lang="en-US" sz="1200" dirty="0" err="1" smtClean="0"/>
              <a:t>markerZeroValue.getLineStyle</a:t>
            </a:r>
            <a:r>
              <a:rPr lang="en-US" sz="1200" dirty="0"/>
              <a:t>().</a:t>
            </a:r>
            <a:r>
              <a:rPr lang="en-US" sz="1200" dirty="0" err="1"/>
              <a:t>setWidth</a:t>
            </a:r>
            <a:r>
              <a:rPr lang="en-US" sz="1200" dirty="0"/>
              <a:t>(2); // Set width of line </a:t>
            </a:r>
            <a:r>
              <a:rPr lang="en-US" sz="1200" dirty="0" smtClean="0"/>
              <a:t>to</a:t>
            </a:r>
          </a:p>
          <a:p>
            <a:r>
              <a:rPr lang="en-US" sz="1200" dirty="0" smtClean="0"/>
              <a:t>// Add the marker to the plot</a:t>
            </a:r>
          </a:p>
          <a:p>
            <a:r>
              <a:rPr lang="en-US" sz="1200" dirty="0" smtClean="0"/>
              <a:t>try </a:t>
            </a:r>
            <a:r>
              <a:rPr lang="en-US" sz="1200" dirty="0"/>
              <a:t>{</a:t>
            </a:r>
          </a:p>
          <a:p>
            <a:r>
              <a:rPr lang="en-US" sz="1200" dirty="0" smtClean="0"/>
              <a:t>    </a:t>
            </a:r>
            <a:r>
              <a:rPr lang="en-US" sz="1200" dirty="0" err="1" smtClean="0"/>
              <a:t>markerZeroValue.setDrawnBeforeData</a:t>
            </a:r>
            <a:r>
              <a:rPr lang="en-US" sz="1200" dirty="0" smtClean="0"/>
              <a:t>(true); </a:t>
            </a:r>
            <a:r>
              <a:rPr lang="en-US" sz="1200" dirty="0"/>
              <a:t>// Set so the lines are drawn before </a:t>
            </a:r>
            <a:r>
              <a:rPr lang="en-US" sz="1200" dirty="0" smtClean="0"/>
              <a:t>data</a:t>
            </a:r>
            <a:r>
              <a:rPr lang="en-US" sz="1200" dirty="0"/>
              <a:t>, </a:t>
            </a:r>
            <a:r>
              <a:rPr lang="en-US" sz="1200" dirty="0" smtClean="0"/>
              <a:t>allowing lines </a:t>
            </a:r>
            <a:r>
              <a:rPr lang="en-US" sz="1200" dirty="0"/>
              <a:t>of scores to take priority </a:t>
            </a:r>
            <a:r>
              <a:rPr lang="en-US" sz="1200" dirty="0" smtClean="0"/>
              <a:t>     </a:t>
            </a:r>
          </a:p>
          <a:p>
            <a:r>
              <a:rPr lang="en-US" sz="1200" dirty="0" smtClean="0"/>
              <a:t>    </a:t>
            </a:r>
            <a:r>
              <a:rPr lang="en-US" sz="1200" dirty="0" err="1" smtClean="0"/>
              <a:t>dataView.addMarker</a:t>
            </a:r>
            <a:r>
              <a:rPr lang="en-US" sz="1200" dirty="0" smtClean="0"/>
              <a:t>(</a:t>
            </a:r>
            <a:r>
              <a:rPr lang="en-US" sz="1200" dirty="0" err="1" smtClean="0"/>
              <a:t>markerZeroValue</a:t>
            </a:r>
            <a:r>
              <a:rPr lang="en-US" sz="1200" dirty="0"/>
              <a:t>);</a:t>
            </a:r>
          </a:p>
          <a:p>
            <a:r>
              <a:rPr lang="en-US" sz="1200" dirty="0" smtClean="0"/>
              <a:t>}</a:t>
            </a:r>
            <a:endParaRPr lang="en-US" sz="1200" dirty="0"/>
          </a:p>
          <a:p>
            <a:r>
              <a:rPr lang="en-US" sz="1200" dirty="0" smtClean="0"/>
              <a:t>catch </a:t>
            </a:r>
            <a:r>
              <a:rPr lang="en-US" sz="1200" dirty="0"/>
              <a:t>(Exception e) {</a:t>
            </a:r>
          </a:p>
          <a:p>
            <a:r>
              <a:rPr lang="en-US" sz="1200" dirty="0" smtClean="0"/>
              <a:t>   </a:t>
            </a:r>
            <a:r>
              <a:rPr lang="en-US" sz="1200" dirty="0" err="1" smtClean="0"/>
              <a:t>logger.warn</a:t>
            </a:r>
            <a:r>
              <a:rPr lang="en-US" sz="1200" dirty="0"/>
              <a:t>("Could not display marker at y=0 to </a:t>
            </a:r>
            <a:r>
              <a:rPr lang="en-US" sz="1200" dirty="0" err="1"/>
              <a:t>dataView</a:t>
            </a:r>
            <a:r>
              <a:rPr lang="en-US" sz="1200" dirty="0"/>
              <a:t>.");</a:t>
            </a:r>
          </a:p>
          <a:p>
            <a:r>
              <a:rPr lang="en-US" sz="1200" dirty="0" smtClean="0"/>
              <a:t>   </a:t>
            </a:r>
            <a:r>
              <a:rPr lang="en-US" sz="1200" dirty="0" err="1" smtClean="0"/>
              <a:t>Log.error</a:t>
            </a:r>
            <a:r>
              <a:rPr lang="en-US" sz="1200" dirty="0"/>
              <a:t>("Could not display the line at y=0. " ,"#</a:t>
            </a:r>
            <a:r>
              <a:rPr lang="en-US" sz="1200" dirty="0" err="1"/>
              <a:t>errorPanelText</a:t>
            </a:r>
            <a:r>
              <a:rPr lang="en-US" sz="1200" dirty="0"/>
              <a:t>");</a:t>
            </a:r>
          </a:p>
          <a:p>
            <a:r>
              <a:rPr lang="en-US" sz="1200" b="1" dirty="0" smtClean="0"/>
              <a:t>}</a:t>
            </a:r>
          </a:p>
        </p:txBody>
      </p:sp>
    </p:spTree>
    <p:extLst>
      <p:ext uri="{BB962C8B-B14F-4D97-AF65-F5344CB8AC3E}">
        <p14:creationId xmlns:p14="http://schemas.microsoft.com/office/powerpoint/2010/main" val="2127988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3048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Chart Tips &amp; Common Developer Mistakes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685800" y="1834277"/>
            <a:ext cx="7848600" cy="646331"/>
          </a:xfrm>
          <a:prstGeom prst="rect">
            <a:avLst/>
          </a:prstGeom>
          <a:solidFill>
            <a:schemeClr val="accent1">
              <a:lumMod val="20000"/>
              <a:lumOff val="80000"/>
            </a:schemeClr>
          </a:solidFill>
        </p:spPr>
        <p:txBody>
          <a:bodyPr wrap="square">
            <a:spAutoFit/>
          </a:bodyPr>
          <a:lstStyle/>
          <a:p>
            <a:pPr marL="285750" indent="-285750">
              <a:buFont typeface="Arial" pitchFamily="34" charset="0"/>
              <a:buChar char="•"/>
            </a:pPr>
            <a:r>
              <a:rPr lang="en-US" smtClean="0">
                <a:solidFill>
                  <a:schemeClr val="accent1">
                    <a:lumMod val="75000"/>
                  </a:schemeClr>
                </a:solidFill>
              </a:rPr>
              <a:t>*Copy from Readme</a:t>
            </a:r>
            <a:endParaRPr lang="en-US" dirty="0" smtClean="0">
              <a:solidFill>
                <a:schemeClr val="accent1">
                  <a:lumMod val="75000"/>
                </a:schemeClr>
              </a:solidFill>
            </a:endParaRPr>
          </a:p>
          <a:p>
            <a:pPr marL="285750" indent="-285750">
              <a:buFont typeface="Arial" pitchFamily="34" charset="0"/>
              <a:buChar char="•"/>
            </a:pPr>
            <a:endParaRPr lang="en-US" dirty="0">
              <a:solidFill>
                <a:schemeClr val="accent1">
                  <a:lumMod val="75000"/>
                </a:schemeClr>
              </a:solidFill>
            </a:endParaRPr>
          </a:p>
        </p:txBody>
      </p:sp>
    </p:spTree>
    <p:extLst>
      <p:ext uri="{BB962C8B-B14F-4D97-AF65-F5344CB8AC3E}">
        <p14:creationId xmlns:p14="http://schemas.microsoft.com/office/powerpoint/2010/main" val="180271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buFont typeface="Arial" pitchFamily="34" charset="0"/>
              <a:buChar char="•"/>
            </a:pPr>
            <a:r>
              <a:rPr lang="en-US" sz="2800" dirty="0" smtClean="0">
                <a:solidFill>
                  <a:schemeClr val="accent1">
                    <a:lumMod val="75000"/>
                  </a:schemeClr>
                </a:solidFill>
              </a:rPr>
              <a:t> Quest website – forums, online API here as well: </a:t>
            </a:r>
          </a:p>
          <a:p>
            <a:pPr algn="l"/>
            <a:r>
              <a:rPr lang="en-US" sz="2800" dirty="0" smtClean="0">
                <a:solidFill>
                  <a:schemeClr val="accent1">
                    <a:lumMod val="75000"/>
                  </a:schemeClr>
                </a:solidFill>
                <a:hlinkClick r:id="rId2"/>
              </a:rPr>
              <a:t>http://www.quest.com/jclass-desktopviews</a:t>
            </a:r>
            <a:endParaRPr lang="en-US" sz="2800" dirty="0" smtClean="0">
              <a:solidFill>
                <a:schemeClr val="accent1">
                  <a:lumMod val="75000"/>
                </a:schemeClr>
              </a:solidFill>
            </a:endParaRPr>
          </a:p>
          <a:p>
            <a:pPr algn="l">
              <a:buFont typeface="Arial" pitchFamily="34" charset="0"/>
              <a:buChar char="•"/>
            </a:pPr>
            <a:r>
              <a:rPr lang="en-US" sz="2800" dirty="0" smtClean="0">
                <a:solidFill>
                  <a:schemeClr val="accent1">
                    <a:lumMod val="75000"/>
                  </a:schemeClr>
                </a:solidFill>
              </a:rPr>
              <a:t> Java and JClass API and </a:t>
            </a:r>
            <a:r>
              <a:rPr lang="en-US" sz="2800" dirty="0" err="1" smtClean="0">
                <a:solidFill>
                  <a:schemeClr val="accent1">
                    <a:lumMod val="75000"/>
                  </a:schemeClr>
                </a:solidFill>
              </a:rPr>
              <a:t>pdf</a:t>
            </a:r>
            <a:endParaRPr lang="en-US" sz="2800" dirty="0" smtClean="0">
              <a:solidFill>
                <a:schemeClr val="accent1">
                  <a:lumMod val="75000"/>
                </a:schemeClr>
              </a:solidFill>
            </a:endParaRPr>
          </a:p>
          <a:p>
            <a:pPr algn="l">
              <a:buFont typeface="Arial" pitchFamily="34" charset="0"/>
              <a:buChar char="•"/>
            </a:pPr>
            <a:r>
              <a:rPr lang="en-US" sz="2800" dirty="0" smtClean="0">
                <a:solidFill>
                  <a:schemeClr val="accent1">
                    <a:lumMod val="75000"/>
                  </a:schemeClr>
                </a:solidFill>
              </a:rPr>
              <a:t> co-workers</a:t>
            </a:r>
          </a:p>
          <a:p>
            <a:pPr algn="l">
              <a:buFont typeface="Arial" pitchFamily="34" charset="0"/>
              <a:buChar char="•"/>
            </a:pPr>
            <a:r>
              <a:rPr lang="en-US" sz="2800" dirty="0" smtClean="0">
                <a:solidFill>
                  <a:schemeClr val="accent1">
                    <a:lumMod val="75000"/>
                  </a:schemeClr>
                </a:solidFill>
              </a:rPr>
              <a:t> If you cannot find a solution, and neither can your co-workers, contact Melissa </a:t>
            </a:r>
            <a:r>
              <a:rPr lang="en-US" sz="2800" dirty="0" err="1" smtClean="0">
                <a:solidFill>
                  <a:schemeClr val="accent1">
                    <a:lumMod val="75000"/>
                  </a:schemeClr>
                </a:solidFill>
              </a:rPr>
              <a:t>Ou</a:t>
            </a:r>
            <a:r>
              <a:rPr lang="en-US" sz="2800" dirty="0" smtClean="0">
                <a:solidFill>
                  <a:schemeClr val="accent1">
                    <a:lumMod val="75000"/>
                  </a:schemeClr>
                </a:solidFill>
              </a:rPr>
              <a:t>. She can help you contact a Quest staff member to put in a trouble/help ticket for Quest staffers (Not sure if our support has run out yet).</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Resources for Help</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4419600"/>
          </a:xfrm>
        </p:spPr>
        <p:txBody>
          <a:bodyPr>
            <a:normAutofit fontScale="62500" lnSpcReduction="20000"/>
          </a:bodyPr>
          <a:lstStyle/>
          <a:p>
            <a:pPr algn="l"/>
            <a:endParaRPr lang="en-US" sz="2800" dirty="0" smtClean="0">
              <a:solidFill>
                <a:schemeClr val="accent1">
                  <a:lumMod val="75000"/>
                </a:schemeClr>
              </a:solidFill>
            </a:endParaRPr>
          </a:p>
          <a:p>
            <a:pPr algn="l"/>
            <a:r>
              <a:rPr lang="en-US" sz="3400" dirty="0" smtClean="0">
                <a:solidFill>
                  <a:schemeClr val="accent1">
                    <a:lumMod val="75000"/>
                  </a:schemeClr>
                </a:solidFill>
              </a:rPr>
              <a:t>Before you tackle learning JClass, there are essential Java and programming things you need to know. If you do not know what any of the following items mean, you need to research (</a:t>
            </a:r>
            <a:r>
              <a:rPr lang="en-US" sz="3400" dirty="0" err="1" smtClean="0">
                <a:solidFill>
                  <a:schemeClr val="accent1">
                    <a:lumMod val="75000"/>
                  </a:schemeClr>
                </a:solidFill>
              </a:rPr>
              <a:t>google</a:t>
            </a:r>
            <a:r>
              <a:rPr lang="en-US" sz="3400" dirty="0" smtClean="0">
                <a:solidFill>
                  <a:schemeClr val="accent1">
                    <a:lumMod val="75000"/>
                  </a:schemeClr>
                </a:solidFill>
              </a:rPr>
              <a:t>, online tutorials, books) them!</a:t>
            </a:r>
          </a:p>
          <a:p>
            <a:pPr algn="l">
              <a:buFont typeface="Arial" pitchFamily="34" charset="0"/>
              <a:buChar char="•"/>
            </a:pPr>
            <a:r>
              <a:rPr lang="en-US" sz="3400" dirty="0" smtClean="0">
                <a:solidFill>
                  <a:schemeClr val="accent1">
                    <a:lumMod val="75000"/>
                  </a:schemeClr>
                </a:solidFill>
              </a:rPr>
              <a:t> API </a:t>
            </a:r>
          </a:p>
          <a:p>
            <a:pPr algn="l">
              <a:buFont typeface="Arial" pitchFamily="34" charset="0"/>
              <a:buChar char="•"/>
            </a:pPr>
            <a:r>
              <a:rPr lang="en-US" sz="3400" dirty="0" smtClean="0">
                <a:solidFill>
                  <a:schemeClr val="accent1">
                    <a:lumMod val="75000"/>
                  </a:schemeClr>
                </a:solidFill>
              </a:rPr>
              <a:t> What Java Swing GUI is and how components of them work. JClass utilizes many Swing pieces! You will need to distinguish what you can manipulate using Swing vs. the JClass specific classes. Also, most of these graphical components in JClass are built out of Swing components! Such as panels, shapes, etc. that JClass has created special designed wrappers or classes for. </a:t>
            </a:r>
          </a:p>
          <a:p>
            <a:pPr algn="l">
              <a:buFont typeface="Arial" pitchFamily="34" charset="0"/>
              <a:buChar char="•"/>
            </a:pPr>
            <a:r>
              <a:rPr lang="en-US" sz="3400" dirty="0" smtClean="0">
                <a:solidFill>
                  <a:schemeClr val="accent1">
                    <a:lumMod val="75000"/>
                  </a:schemeClr>
                </a:solidFill>
              </a:rPr>
              <a:t> Java packages, how to reference them, how to import them.</a:t>
            </a:r>
          </a:p>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 </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Things you need to know before tackling JClass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4419600"/>
          </a:xfrm>
        </p:spPr>
        <p:txBody>
          <a:bodyPr>
            <a:normAutofit fontScale="92500" lnSpcReduction="10000"/>
          </a:bodyPr>
          <a:lstStyle/>
          <a:p>
            <a:pPr algn="l">
              <a:buFont typeface="Arial" pitchFamily="34" charset="0"/>
              <a:buChar char="•"/>
            </a:pPr>
            <a:r>
              <a:rPr lang="en-US" sz="2800" dirty="0" smtClean="0">
                <a:solidFill>
                  <a:schemeClr val="accent1">
                    <a:lumMod val="75000"/>
                  </a:schemeClr>
                </a:solidFill>
              </a:rPr>
              <a:t> How to use and reference packages, classes, methods in Java </a:t>
            </a:r>
          </a:p>
          <a:p>
            <a:pPr algn="l">
              <a:buFont typeface="Arial" pitchFamily="34" charset="0"/>
              <a:buChar char="•"/>
            </a:pPr>
            <a:r>
              <a:rPr lang="en-US" sz="2800" dirty="0" smtClean="0">
                <a:solidFill>
                  <a:schemeClr val="accent1">
                    <a:lumMod val="75000"/>
                  </a:schemeClr>
                </a:solidFill>
              </a:rPr>
              <a:t> How to read Java API documentation and use the information. Some will be covered in this tutorial.</a:t>
            </a:r>
          </a:p>
          <a:p>
            <a:pPr algn="l">
              <a:buFont typeface="Arial" pitchFamily="34" charset="0"/>
              <a:buChar char="•"/>
            </a:pPr>
            <a:r>
              <a:rPr lang="en-US" sz="2800" dirty="0" smtClean="0">
                <a:solidFill>
                  <a:schemeClr val="accent1">
                    <a:lumMod val="75000"/>
                  </a:schemeClr>
                </a:solidFill>
              </a:rPr>
              <a:t> The difference between static and non-static methods. Object classes and non-object classes – what are the difference?</a:t>
            </a:r>
          </a:p>
          <a:p>
            <a:pPr algn="l">
              <a:buFont typeface="Arial" pitchFamily="34" charset="0"/>
              <a:buChar char="•"/>
            </a:pPr>
            <a:r>
              <a:rPr lang="en-US" sz="2800" dirty="0" smtClean="0">
                <a:solidFill>
                  <a:schemeClr val="accent1">
                    <a:lumMod val="75000"/>
                  </a:schemeClr>
                </a:solidFill>
              </a:rPr>
              <a:t> Variable scope in Java</a:t>
            </a:r>
          </a:p>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 </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Things you need to know before tackling JClass (cont’d)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4419600"/>
          </a:xfrm>
        </p:spPr>
        <p:txBody>
          <a:bodyPr>
            <a:normAutofit lnSpcReduction="10000"/>
          </a:bodyPr>
          <a:lstStyle/>
          <a:p>
            <a:pPr algn="l">
              <a:buFont typeface="Arial" charset="0"/>
              <a:buChar char="•"/>
            </a:pPr>
            <a:r>
              <a:rPr lang="en-US" sz="2800" dirty="0" smtClean="0">
                <a:solidFill>
                  <a:schemeClr val="accent1">
                    <a:lumMod val="75000"/>
                  </a:schemeClr>
                </a:solidFill>
              </a:rPr>
              <a:t>A demo will now be shown on how to use Java API formatted documentation and how this translates to using it.</a:t>
            </a:r>
          </a:p>
          <a:p>
            <a:pPr algn="l">
              <a:buFont typeface="Arial" charset="0"/>
              <a:buChar char="•"/>
            </a:pPr>
            <a:r>
              <a:rPr lang="en-US" sz="2800" dirty="0" smtClean="0">
                <a:solidFill>
                  <a:schemeClr val="accent1">
                    <a:lumMod val="75000"/>
                  </a:schemeClr>
                </a:solidFill>
              </a:rPr>
              <a:t> This includes :</a:t>
            </a:r>
          </a:p>
          <a:p>
            <a:pPr lvl="1" algn="l">
              <a:buFont typeface="Arial" pitchFamily="34" charset="0"/>
              <a:buChar char="•"/>
            </a:pPr>
            <a:r>
              <a:rPr lang="en-US" sz="2400" dirty="0" smtClean="0">
                <a:solidFill>
                  <a:schemeClr val="accent1">
                    <a:lumMod val="75000"/>
                  </a:schemeClr>
                </a:solidFill>
              </a:rPr>
              <a:t> Understanding hierarchy in Java (packages, classes, methods)</a:t>
            </a:r>
          </a:p>
          <a:p>
            <a:pPr lvl="1" algn="l">
              <a:buFont typeface="Arial" pitchFamily="34" charset="0"/>
              <a:buChar char="•"/>
            </a:pPr>
            <a:r>
              <a:rPr lang="en-US" sz="2400" dirty="0" smtClean="0">
                <a:solidFill>
                  <a:schemeClr val="accent1">
                    <a:lumMod val="75000"/>
                  </a:schemeClr>
                </a:solidFill>
              </a:rPr>
              <a:t> Once you find the method you want to use, how to use this in your code.</a:t>
            </a:r>
          </a:p>
          <a:p>
            <a:pPr algn="l"/>
            <a:endParaRPr lang="en-US" sz="2800" dirty="0" smtClean="0">
              <a:solidFill>
                <a:schemeClr val="accent1">
                  <a:lumMod val="75000"/>
                </a:schemeClr>
              </a:solidFill>
            </a:endParaRPr>
          </a:p>
          <a:p>
            <a:pPr algn="l"/>
            <a:r>
              <a:rPr lang="en-US" sz="2800" dirty="0" smtClean="0">
                <a:solidFill>
                  <a:schemeClr val="accent1">
                    <a:lumMod val="75000"/>
                  </a:schemeClr>
                </a:solidFill>
              </a:rPr>
              <a:t> </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 Java API documentation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4419600"/>
          </a:xfrm>
        </p:spPr>
        <p:txBody>
          <a:bodyPr>
            <a:normAutofit lnSpcReduction="10000"/>
          </a:bodyPr>
          <a:lstStyle/>
          <a:p>
            <a:pPr algn="l">
              <a:buFont typeface="Arial" charset="0"/>
              <a:buChar char="•"/>
            </a:pPr>
            <a:r>
              <a:rPr lang="en-US" sz="2800" dirty="0" smtClean="0">
                <a:solidFill>
                  <a:schemeClr val="accent1">
                    <a:lumMod val="75000"/>
                  </a:schemeClr>
                </a:solidFill>
              </a:rPr>
              <a:t>Look at the Method Summary. This includes a method name and possibly parameters to pass in :</a:t>
            </a:r>
          </a:p>
          <a:p>
            <a:pPr algn="l"/>
            <a:r>
              <a:rPr lang="en-US" sz="2400" dirty="0" smtClean="0">
                <a:solidFill>
                  <a:schemeClr val="accent1">
                    <a:lumMod val="75000"/>
                  </a:schemeClr>
                </a:solidFill>
              </a:rPr>
              <a:t>   </a:t>
            </a:r>
            <a:r>
              <a:rPr lang="en-US" sz="2400" dirty="0" err="1" smtClean="0">
                <a:solidFill>
                  <a:schemeClr val="accent1">
                    <a:lumMod val="75000"/>
                  </a:schemeClr>
                </a:solidFill>
              </a:rPr>
              <a:t>getInfo</a:t>
            </a:r>
            <a:r>
              <a:rPr lang="en-US" sz="2400" dirty="0" smtClean="0">
                <a:solidFill>
                  <a:schemeClr val="accent1">
                    <a:lumMod val="75000"/>
                  </a:schemeClr>
                </a:solidFill>
              </a:rPr>
              <a:t>(Settings </a:t>
            </a:r>
            <a:r>
              <a:rPr lang="en-US" sz="2400" dirty="0" err="1" smtClean="0">
                <a:solidFill>
                  <a:schemeClr val="accent1">
                    <a:lumMod val="75000"/>
                  </a:schemeClr>
                </a:solidFill>
              </a:rPr>
              <a:t>settingsObj</a:t>
            </a:r>
            <a:r>
              <a:rPr lang="en-US" sz="2400" dirty="0" smtClean="0">
                <a:solidFill>
                  <a:schemeClr val="accent1">
                    <a:lumMod val="75000"/>
                  </a:schemeClr>
                </a:solidFill>
              </a:rPr>
              <a:t>, String </a:t>
            </a:r>
            <a:r>
              <a:rPr lang="en-US" sz="2400" dirty="0" err="1" smtClean="0">
                <a:solidFill>
                  <a:schemeClr val="accent1">
                    <a:lumMod val="75000"/>
                  </a:schemeClr>
                </a:solidFill>
              </a:rPr>
              <a:t>infoType</a:t>
            </a:r>
            <a:r>
              <a:rPr lang="en-US" sz="2400" dirty="0" smtClean="0">
                <a:solidFill>
                  <a:schemeClr val="accent1">
                    <a:lumMod val="75000"/>
                  </a:schemeClr>
                </a:solidFill>
              </a:rPr>
              <a:t>)</a:t>
            </a:r>
          </a:p>
          <a:p>
            <a:pPr algn="l">
              <a:buFontTx/>
              <a:buChar char="-"/>
            </a:pPr>
            <a:r>
              <a:rPr lang="en-US" sz="2400" dirty="0" smtClean="0">
                <a:solidFill>
                  <a:schemeClr val="accent1">
                    <a:lumMod val="75000"/>
                  </a:schemeClr>
                </a:solidFill>
              </a:rPr>
              <a:t> Identify what pieces are above.</a:t>
            </a:r>
          </a:p>
          <a:p>
            <a:pPr algn="l">
              <a:buFontTx/>
              <a:buChar char="-"/>
            </a:pPr>
            <a:r>
              <a:rPr lang="en-US" sz="2800" dirty="0" smtClean="0">
                <a:solidFill>
                  <a:schemeClr val="accent1">
                    <a:lumMod val="75000"/>
                  </a:schemeClr>
                </a:solidFill>
              </a:rPr>
              <a:t> </a:t>
            </a:r>
            <a:r>
              <a:rPr lang="en-US" sz="2400" dirty="0" smtClean="0">
                <a:solidFill>
                  <a:schemeClr val="accent1">
                    <a:lumMod val="75000"/>
                  </a:schemeClr>
                </a:solidFill>
              </a:rPr>
              <a:t>Form your call in your code properly. This means that to use this method, it is either a method based on an object (and an associated package, such as chart) or a static library Class. </a:t>
            </a:r>
          </a:p>
          <a:p>
            <a:pPr algn="l">
              <a:buFontTx/>
              <a:buChar char="-"/>
            </a:pPr>
            <a:r>
              <a:rPr lang="en-US" sz="2400" dirty="0" smtClean="0">
                <a:solidFill>
                  <a:schemeClr val="accent1">
                    <a:lumMod val="75000"/>
                  </a:schemeClr>
                </a:solidFill>
              </a:rPr>
              <a:t> If the above method is a method of chart, then create a chart object in JClass, do </a:t>
            </a:r>
            <a:r>
              <a:rPr lang="en-US" sz="2400" dirty="0" err="1" smtClean="0">
                <a:solidFill>
                  <a:schemeClr val="accent1">
                    <a:lumMod val="75000"/>
                  </a:schemeClr>
                </a:solidFill>
              </a:rPr>
              <a:t>chartObj.getInfo</a:t>
            </a:r>
            <a:r>
              <a:rPr lang="en-US" sz="2400" dirty="0" smtClean="0">
                <a:solidFill>
                  <a:schemeClr val="accent1">
                    <a:lumMod val="75000"/>
                  </a:schemeClr>
                </a:solidFill>
              </a:rPr>
              <a:t>(</a:t>
            </a:r>
            <a:r>
              <a:rPr lang="en-US" sz="2400" dirty="0" err="1" smtClean="0">
                <a:solidFill>
                  <a:schemeClr val="accent1">
                    <a:lumMod val="75000"/>
                  </a:schemeClr>
                </a:solidFill>
              </a:rPr>
              <a:t>settingsObj</a:t>
            </a:r>
            <a:r>
              <a:rPr lang="en-US" sz="2400" dirty="0" smtClean="0">
                <a:solidFill>
                  <a:schemeClr val="accent1">
                    <a:lumMod val="75000"/>
                  </a:schemeClr>
                </a:solidFill>
              </a:rPr>
              <a:t>, </a:t>
            </a:r>
            <a:r>
              <a:rPr lang="en-US" sz="2400" dirty="0" err="1" smtClean="0">
                <a:solidFill>
                  <a:schemeClr val="accent1">
                    <a:lumMod val="75000"/>
                  </a:schemeClr>
                </a:solidFill>
              </a:rPr>
              <a:t>infoType</a:t>
            </a:r>
            <a:r>
              <a:rPr lang="en-US" sz="2400" dirty="0" smtClean="0">
                <a:solidFill>
                  <a:schemeClr val="accent1">
                    <a:lumMod val="75000"/>
                  </a:schemeClr>
                </a:solidFill>
              </a:rPr>
              <a:t>).</a:t>
            </a:r>
            <a:endParaRPr lang="en-US" sz="2800" dirty="0" smtClean="0">
              <a:solidFill>
                <a:schemeClr val="accent1">
                  <a:lumMod val="75000"/>
                </a:schemeClr>
              </a:solidFill>
            </a:endParaRPr>
          </a:p>
          <a:p>
            <a:pPr algn="l"/>
            <a:r>
              <a:rPr lang="en-US" sz="2800" dirty="0" smtClean="0">
                <a:solidFill>
                  <a:schemeClr val="accent1">
                    <a:lumMod val="75000"/>
                  </a:schemeClr>
                </a:solidFill>
              </a:rPr>
              <a:t> </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 Java API documentation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r>
              <a:rPr lang="en-US" sz="2800" dirty="0" smtClean="0">
                <a:solidFill>
                  <a:schemeClr val="accent1">
                    <a:lumMod val="75000"/>
                  </a:schemeClr>
                </a:solidFill>
              </a:rPr>
              <a:t>What do you need to know/learn to start using JClass? </a:t>
            </a:r>
          </a:p>
          <a:p>
            <a:pPr algn="l">
              <a:buFont typeface="Arial" pitchFamily="34" charset="0"/>
              <a:buChar char="•"/>
            </a:pPr>
            <a:r>
              <a:rPr lang="en-US" sz="2800" dirty="0" smtClean="0">
                <a:solidFill>
                  <a:schemeClr val="accent1">
                    <a:lumMod val="75000"/>
                  </a:schemeClr>
                </a:solidFill>
              </a:rPr>
              <a:t>In the </a:t>
            </a:r>
            <a:r>
              <a:rPr lang="en-US" sz="2800" dirty="0" err="1" smtClean="0">
                <a:solidFill>
                  <a:schemeClr val="accent1">
                    <a:lumMod val="75000"/>
                  </a:schemeClr>
                </a:solidFill>
              </a:rPr>
              <a:t>pdf</a:t>
            </a:r>
            <a:r>
              <a:rPr lang="en-US" sz="2800" dirty="0" smtClean="0">
                <a:solidFill>
                  <a:schemeClr val="accent1">
                    <a:lumMod val="75000"/>
                  </a:schemeClr>
                </a:solidFill>
              </a:rPr>
              <a:t> documentation, you must learn the </a:t>
            </a:r>
            <a:r>
              <a:rPr lang="en-US" sz="2800" b="1" dirty="0" smtClean="0">
                <a:solidFill>
                  <a:schemeClr val="accent1">
                    <a:lumMod val="75000"/>
                  </a:schemeClr>
                </a:solidFill>
              </a:rPr>
              <a:t>hierarchy</a:t>
            </a:r>
            <a:r>
              <a:rPr lang="en-US" sz="2800" dirty="0" smtClean="0">
                <a:solidFill>
                  <a:schemeClr val="accent1">
                    <a:lumMod val="75000"/>
                  </a:schemeClr>
                </a:solidFill>
              </a:rPr>
              <a:t> of how JClass creates charts and the parent/child methods and attributes. </a:t>
            </a:r>
          </a:p>
          <a:p>
            <a:pPr algn="l">
              <a:buFont typeface="Arial" pitchFamily="34" charset="0"/>
              <a:buChar char="•"/>
            </a:pPr>
            <a:r>
              <a:rPr lang="en-US" sz="2800" dirty="0" smtClean="0">
                <a:solidFill>
                  <a:schemeClr val="accent1">
                    <a:lumMod val="75000"/>
                  </a:schemeClr>
                </a:solidFill>
              </a:rPr>
              <a:t> What </a:t>
            </a:r>
            <a:r>
              <a:rPr lang="en-US" sz="2800" b="1" dirty="0" smtClean="0">
                <a:solidFill>
                  <a:schemeClr val="accent1">
                    <a:lumMod val="75000"/>
                  </a:schemeClr>
                </a:solidFill>
              </a:rPr>
              <a:t>Swing components </a:t>
            </a:r>
            <a:r>
              <a:rPr lang="en-US" sz="2800" dirty="0" smtClean="0">
                <a:solidFill>
                  <a:schemeClr val="accent1">
                    <a:lumMod val="75000"/>
                  </a:schemeClr>
                </a:solidFill>
              </a:rPr>
              <a:t>are used in JClass and specific JClass objects are used (</a:t>
            </a:r>
            <a:r>
              <a:rPr lang="en-US" sz="2800" dirty="0" err="1" smtClean="0">
                <a:solidFill>
                  <a:schemeClr val="accent1">
                    <a:lumMod val="75000"/>
                  </a:schemeClr>
                </a:solidFill>
              </a:rPr>
              <a:t>ie</a:t>
            </a:r>
            <a:r>
              <a:rPr lang="en-US" sz="2800" dirty="0" smtClean="0">
                <a:solidFill>
                  <a:schemeClr val="accent1">
                    <a:lumMod val="75000"/>
                  </a:schemeClr>
                </a:solidFill>
              </a:rPr>
              <a:t>. </a:t>
            </a:r>
            <a:r>
              <a:rPr lang="en-US" sz="2800" dirty="0" err="1" smtClean="0">
                <a:solidFill>
                  <a:schemeClr val="accent1">
                    <a:lumMod val="75000"/>
                  </a:schemeClr>
                </a:solidFill>
              </a:rPr>
              <a:t>JCAxis</a:t>
            </a:r>
            <a:r>
              <a:rPr lang="en-US" sz="2800" dirty="0" smtClean="0">
                <a:solidFill>
                  <a:schemeClr val="accent1">
                    <a:lumMod val="75000"/>
                  </a:schemeClr>
                </a:solidFill>
              </a:rPr>
              <a:t>, for the axis object in JClass). Learn what methods JClass has built in, and which you can edit by Swing. This is especially important in understanding how to alter chart pieces. </a:t>
            </a:r>
          </a:p>
          <a:p>
            <a:pPr algn="l">
              <a:buFont typeface="Arial" pitchFamily="34" charset="0"/>
              <a:buChar char="•"/>
            </a:pPr>
            <a:endParaRPr lang="en-US" sz="2800" dirty="0" smtClean="0">
              <a:solidFill>
                <a:schemeClr val="accent1">
                  <a:lumMod val="75000"/>
                </a:schemeClr>
              </a:solidFill>
            </a:endParaRP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Learn these JClass Basics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a:bodyPr>
          <a:lstStyle/>
          <a:p>
            <a:pPr algn="l"/>
            <a:r>
              <a:rPr lang="en-US" sz="2800" dirty="0" smtClean="0">
                <a:solidFill>
                  <a:schemeClr val="accent1">
                    <a:lumMod val="75000"/>
                  </a:schemeClr>
                </a:solidFill>
              </a:rPr>
              <a:t>What do you need to know/learn to start using JClass? </a:t>
            </a:r>
          </a:p>
          <a:p>
            <a:pPr algn="l">
              <a:buFont typeface="Arial" pitchFamily="34" charset="0"/>
              <a:buChar char="•"/>
            </a:pPr>
            <a:r>
              <a:rPr lang="en-US" sz="2800" dirty="0" smtClean="0">
                <a:solidFill>
                  <a:schemeClr val="accent1">
                    <a:lumMod val="75000"/>
                  </a:schemeClr>
                </a:solidFill>
              </a:rPr>
              <a:t> How to create a desktop version of Java JClass code (with a main method).</a:t>
            </a:r>
          </a:p>
          <a:p>
            <a:pPr algn="l">
              <a:buFont typeface="Arial" pitchFamily="34" charset="0"/>
              <a:buChar char="•"/>
            </a:pPr>
            <a:r>
              <a:rPr lang="en-US" sz="2800" dirty="0" smtClean="0">
                <a:solidFill>
                  <a:schemeClr val="accent1">
                    <a:lumMod val="75000"/>
                  </a:schemeClr>
                </a:solidFill>
              </a:rPr>
              <a:t> How to use this in the framework of a web application. See the PlotChart.java in verification software for a good example and the TimeseriesApplet.java in the applet package to see how an applet creates an initial chart object, etc.</a:t>
            </a:r>
          </a:p>
          <a:p>
            <a:pPr algn="l"/>
            <a:endParaRPr lang="en-US" sz="2800" dirty="0" smtClean="0">
              <a:solidFill>
                <a:schemeClr val="accent1">
                  <a:lumMod val="75000"/>
                </a:schemeClr>
              </a:solidFill>
            </a:endParaRPr>
          </a:p>
          <a:p>
            <a:pPr algn="l">
              <a:buFont typeface="Arial" pitchFamily="34" charset="0"/>
              <a:buChar char="•"/>
            </a:pPr>
            <a:endParaRPr lang="en-US" sz="2800" dirty="0" smtClean="0">
              <a:solidFill>
                <a:schemeClr val="accent1">
                  <a:lumMod val="75000"/>
                </a:schemeClr>
              </a:solidFill>
            </a:endParaRPr>
          </a:p>
          <a:p>
            <a:pPr algn="l"/>
            <a:endParaRPr lang="en-US" sz="2800" dirty="0" smtClean="0">
              <a:solidFill>
                <a:schemeClr val="accent1">
                  <a:lumMod val="75000"/>
                </a:schemeClr>
              </a:solidFill>
            </a:endParaRP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Learn these JClass Basics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600200"/>
            <a:ext cx="7848600" cy="5029200"/>
          </a:xfrm>
        </p:spPr>
        <p:txBody>
          <a:bodyPr>
            <a:normAutofit fontScale="77500" lnSpcReduction="20000"/>
          </a:bodyPr>
          <a:lstStyle/>
          <a:p>
            <a:pPr algn="l"/>
            <a:r>
              <a:rPr lang="en-US" sz="2800" b="1" dirty="0" smtClean="0">
                <a:solidFill>
                  <a:schemeClr val="accent1">
                    <a:lumMod val="75000"/>
                  </a:schemeClr>
                </a:solidFill>
              </a:rPr>
              <a:t>The main items you must do to use JClass in your Java code :</a:t>
            </a:r>
          </a:p>
          <a:p>
            <a:pPr algn="l">
              <a:buFont typeface="Arial" pitchFamily="34" charset="0"/>
              <a:buChar char="•"/>
            </a:pPr>
            <a:r>
              <a:rPr lang="en-US" sz="2800" dirty="0" smtClean="0">
                <a:solidFill>
                  <a:schemeClr val="accent1">
                    <a:lumMod val="75000"/>
                  </a:schemeClr>
                </a:solidFill>
              </a:rPr>
              <a:t> Import the appropriate packages and associated classes. (</a:t>
            </a:r>
            <a:r>
              <a:rPr lang="en-US" sz="2800" dirty="0" err="1" smtClean="0">
                <a:solidFill>
                  <a:schemeClr val="accent1">
                    <a:lumMod val="75000"/>
                  </a:schemeClr>
                </a:solidFill>
              </a:rPr>
              <a:t>ie</a:t>
            </a:r>
            <a:r>
              <a:rPr lang="en-US" sz="2800" dirty="0" smtClean="0">
                <a:solidFill>
                  <a:schemeClr val="accent1">
                    <a:lumMod val="75000"/>
                  </a:schemeClr>
                </a:solidFill>
              </a:rPr>
              <a:t>. import </a:t>
            </a:r>
            <a:r>
              <a:rPr lang="en-US" sz="2800" dirty="0" err="1" smtClean="0">
                <a:solidFill>
                  <a:schemeClr val="accent1">
                    <a:lumMod val="75000"/>
                  </a:schemeClr>
                </a:solidFill>
              </a:rPr>
              <a:t>com.klg.jclass.chart</a:t>
            </a:r>
            <a:r>
              <a:rPr lang="en-US" sz="2800" dirty="0" smtClean="0">
                <a:solidFill>
                  <a:schemeClr val="accent1">
                    <a:lumMod val="75000"/>
                  </a:schemeClr>
                </a:solidFill>
              </a:rPr>
              <a:t>.*)</a:t>
            </a:r>
          </a:p>
          <a:p>
            <a:pPr algn="l">
              <a:buFont typeface="Arial" pitchFamily="34" charset="0"/>
              <a:buChar char="•"/>
            </a:pPr>
            <a:r>
              <a:rPr lang="en-US" sz="2800" dirty="0" smtClean="0">
                <a:solidFill>
                  <a:schemeClr val="accent1">
                    <a:lumMod val="75000"/>
                  </a:schemeClr>
                </a:solidFill>
              </a:rPr>
              <a:t> Some JClass classes use Swing components. Often you can manipulate these. Import these components as well. </a:t>
            </a:r>
          </a:p>
          <a:p>
            <a:pPr algn="l">
              <a:buFont typeface="Arial" pitchFamily="34" charset="0"/>
              <a:buChar char="•"/>
            </a:pPr>
            <a:r>
              <a:rPr lang="en-US" sz="2800" dirty="0" smtClean="0">
                <a:solidFill>
                  <a:schemeClr val="accent1">
                    <a:lumMod val="75000"/>
                  </a:schemeClr>
                </a:solidFill>
              </a:rPr>
              <a:t> Create an object if necessary to use the associated JClass functionality.</a:t>
            </a:r>
          </a:p>
          <a:p>
            <a:pPr algn="l">
              <a:buFont typeface="Arial" pitchFamily="34" charset="0"/>
              <a:buChar char="•"/>
            </a:pPr>
            <a:r>
              <a:rPr lang="en-US" sz="2800" dirty="0" smtClean="0">
                <a:solidFill>
                  <a:schemeClr val="accent1">
                    <a:lumMod val="75000"/>
                  </a:schemeClr>
                </a:solidFill>
              </a:rPr>
              <a:t> Find the method(s) that you would like to use methods.</a:t>
            </a:r>
          </a:p>
          <a:p>
            <a:pPr algn="l">
              <a:buFont typeface="Arial" pitchFamily="34" charset="0"/>
              <a:buChar char="•"/>
            </a:pPr>
            <a:r>
              <a:rPr lang="en-US" sz="2800" dirty="0" smtClean="0">
                <a:solidFill>
                  <a:schemeClr val="accent1">
                    <a:lumMod val="75000"/>
                  </a:schemeClr>
                </a:solidFill>
              </a:rPr>
              <a:t> Call these methods passing arguments that you want. For example there are a lot of set methods in JClass to set attributes of the chart object. You must understand the hierarchy of these JClass objects and attributes by reading the documentation carefully to code with JClass.</a:t>
            </a:r>
          </a:p>
          <a:p>
            <a:pPr algn="l">
              <a:buFont typeface="Arial" pitchFamily="34" charset="0"/>
              <a:buChar char="•"/>
            </a:pPr>
            <a:r>
              <a:rPr lang="en-US" sz="2800" dirty="0" smtClean="0">
                <a:solidFill>
                  <a:schemeClr val="accent1">
                    <a:lumMod val="75000"/>
                  </a:schemeClr>
                </a:solidFill>
              </a:rPr>
              <a:t> Using the documentation provided by JClass is essential. It will explain the usage and the hierarchy associated with the method you want to use.</a:t>
            </a:r>
          </a:p>
        </p:txBody>
      </p:sp>
      <p:sp>
        <p:nvSpPr>
          <p:cNvPr id="4" name="Rounded Rectangle 3"/>
          <p:cNvSpPr/>
          <p:nvPr/>
        </p:nvSpPr>
        <p:spPr>
          <a:xfrm>
            <a:off x="685800" y="381000"/>
            <a:ext cx="7772400" cy="1066800"/>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 JClass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2355</Words>
  <Application>Microsoft Office PowerPoint</Application>
  <PresentationFormat>On-screen Show (4:3)</PresentationFormat>
  <Paragraphs>178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Climate Prediction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JClass Desktop Tutorial</dc:title>
  <dc:creator>Administrator</dc:creator>
  <cp:lastModifiedBy>Melissa Ou</cp:lastModifiedBy>
  <cp:revision>166</cp:revision>
  <dcterms:created xsi:type="dcterms:W3CDTF">2010-09-13T15:36:06Z</dcterms:created>
  <dcterms:modified xsi:type="dcterms:W3CDTF">2011-09-12T21:55:30Z</dcterms:modified>
</cp:coreProperties>
</file>