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30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FF38-D33F-4ABE-AD52-E2C0B942D453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05EC-6DA2-4714-AC49-D279ACC47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638800" y="152400"/>
            <a:ext cx="3124200" cy="2133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/data/Sql.java</a:t>
            </a: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getFcstDateFilter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b="1" dirty="0" smtClean="0">
                <a:solidFill>
                  <a:schemeClr val="accent2"/>
                </a:solidFill>
              </a:rPr>
              <a:t>- Return String </a:t>
            </a:r>
            <a:r>
              <a:rPr lang="en-US" sz="1000" b="1" dirty="0" err="1" smtClean="0">
                <a:solidFill>
                  <a:schemeClr val="accent2"/>
                </a:solidFill>
              </a:rPr>
              <a:t>dateFilter</a:t>
            </a:r>
            <a:r>
              <a:rPr lang="en-US" sz="1000" b="1" dirty="0" smtClean="0">
                <a:solidFill>
                  <a:schemeClr val="accent2"/>
                </a:solidFill>
              </a:rPr>
              <a:t> (similar for all listed methods here)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getObsDateFilter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If statements for </a:t>
            </a:r>
            <a:r>
              <a:rPr lang="en-US" sz="1000" dirty="0" err="1" smtClean="0">
                <a:solidFill>
                  <a:schemeClr val="tx1"/>
                </a:solidFill>
              </a:rPr>
              <a:t>datesValidType</a:t>
            </a:r>
            <a:r>
              <a:rPr lang="en-US" sz="1000" dirty="0" smtClean="0">
                <a:solidFill>
                  <a:schemeClr val="tx1"/>
                </a:solidFill>
              </a:rPr>
              <a:t>  options. Each if combines  calls to various </a:t>
            </a:r>
            <a:r>
              <a:rPr lang="en-US" sz="1000" dirty="0" err="1" smtClean="0">
                <a:solidFill>
                  <a:schemeClr val="tx1"/>
                </a:solidFill>
              </a:rPr>
              <a:t>DateSql</a:t>
            </a:r>
            <a:r>
              <a:rPr lang="en-US" sz="1000" dirty="0" smtClean="0">
                <a:solidFill>
                  <a:schemeClr val="tx1"/>
                </a:solidFill>
              </a:rPr>
              <a:t> .java methods .</a:t>
            </a: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getFcstDateFilter</a:t>
            </a:r>
            <a:r>
              <a:rPr lang="en-US" sz="1000" b="1" dirty="0" smtClean="0">
                <a:solidFill>
                  <a:schemeClr val="tx1"/>
                </a:solidFill>
              </a:rPr>
              <a:t>()  </a:t>
            </a:r>
          </a:p>
          <a:p>
            <a:pPr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If statements for </a:t>
            </a:r>
            <a:r>
              <a:rPr lang="en-US" sz="1000" dirty="0" err="1" smtClean="0">
                <a:solidFill>
                  <a:schemeClr val="tx1"/>
                </a:solidFill>
              </a:rPr>
              <a:t>datesValidType</a:t>
            </a:r>
            <a:r>
              <a:rPr lang="en-US" sz="1000" dirty="0" smtClean="0">
                <a:solidFill>
                  <a:schemeClr val="tx1"/>
                </a:solidFill>
              </a:rPr>
              <a:t>  options. Each if combines  calls to various </a:t>
            </a:r>
            <a:r>
              <a:rPr lang="en-US" sz="1000" dirty="0" err="1" smtClean="0">
                <a:solidFill>
                  <a:schemeClr val="tx1"/>
                </a:solidFill>
              </a:rPr>
              <a:t>DateSql</a:t>
            </a:r>
            <a:r>
              <a:rPr lang="en-US" sz="1000" dirty="0" smtClean="0">
                <a:solidFill>
                  <a:schemeClr val="tx1"/>
                </a:solidFill>
              </a:rPr>
              <a:t> .java methods .</a:t>
            </a: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getDataTableName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Build DB table name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getRefTableName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 Builds DB reference table name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38800" y="2667000"/>
            <a:ext cx="3276600" cy="2209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/data/</a:t>
            </a:r>
            <a:r>
              <a:rPr lang="en-US" sz="1000" b="1" dirty="0" err="1" smtClean="0">
                <a:solidFill>
                  <a:schemeClr val="accent4">
                    <a:lumMod val="75000"/>
                  </a:schemeClr>
                </a:solidFill>
              </a:rPr>
              <a:t>DateSql.java</a:t>
            </a:r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Methods for retrieving date </a:t>
            </a:r>
            <a:r>
              <a:rPr lang="en-US" sz="1000" b="1" dirty="0" smtClean="0">
                <a:solidFill>
                  <a:schemeClr val="tx1"/>
                </a:solidFill>
              </a:rPr>
              <a:t>issued </a:t>
            </a:r>
            <a:r>
              <a:rPr lang="en-US" sz="1000" b="1" dirty="0" err="1">
                <a:solidFill>
                  <a:schemeClr val="tx1"/>
                </a:solidFill>
              </a:rPr>
              <a:t>Sql</a:t>
            </a:r>
            <a:r>
              <a:rPr lang="en-US" sz="1000" b="1" dirty="0">
                <a:solidFill>
                  <a:schemeClr val="tx1"/>
                </a:solidFill>
              </a:rPr>
              <a:t> (observation data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getDayRangeIssuedSql</a:t>
            </a:r>
            <a:r>
              <a:rPr lang="en-US" sz="10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getMonthsIssuedSql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</a:rPr>
              <a:t>getYearIssuedFilter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Methods for retrieving date valid </a:t>
            </a:r>
            <a:r>
              <a:rPr lang="en-US" sz="1000" b="1" dirty="0" err="1" smtClean="0">
                <a:solidFill>
                  <a:schemeClr val="tx1"/>
                </a:solidFill>
              </a:rPr>
              <a:t>Sql</a:t>
            </a:r>
            <a:r>
              <a:rPr lang="en-US" sz="1000" b="1" dirty="0" smtClean="0">
                <a:solidFill>
                  <a:schemeClr val="tx1"/>
                </a:solidFill>
              </a:rPr>
              <a:t> (observation data)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</a:rPr>
              <a:t>getDayRangeValidSql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</a:rPr>
              <a:t>getMonthValidSql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sz="1000" dirty="0" err="1" smtClean="0">
                <a:solidFill>
                  <a:schemeClr val="tx1"/>
                </a:solidFill>
              </a:rPr>
              <a:t>getYearValidSql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getSameMonthYearFcstSql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getSameMonthYearObsSql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0" name="Straight Arrow Connector 49"/>
          <p:cNvCxnSpPr>
            <a:stCxn id="46" idx="4"/>
            <a:endCxn id="44" idx="0"/>
          </p:cNvCxnSpPr>
          <p:nvPr/>
        </p:nvCxnSpPr>
        <p:spPr>
          <a:xfrm rot="5400000">
            <a:off x="853536" y="3498255"/>
            <a:ext cx="220054" cy="1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45" idx="0"/>
          </p:cNvCxnSpPr>
          <p:nvPr/>
        </p:nvCxnSpPr>
        <p:spPr>
          <a:xfrm rot="5400000">
            <a:off x="894029" y="5163872"/>
            <a:ext cx="126048" cy="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295400" y="152400"/>
            <a:ext cx="41148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Data Loading </a:t>
            </a:r>
            <a:r>
              <a:rPr lang="en-US" sz="1400" b="1" dirty="0" smtClean="0">
                <a:solidFill>
                  <a:schemeClr val="tx1"/>
                </a:solidFill>
              </a:rPr>
              <a:t>Process Flow Diagram for VWT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410200" y="5257800"/>
            <a:ext cx="3657600" cy="144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/format/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FormatLibrary.java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toStringArray</a:t>
            </a:r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String,delim</a:t>
            </a:r>
            <a:r>
              <a:rPr lang="en-US" sz="1000" b="1" dirty="0" smtClean="0">
                <a:solidFill>
                  <a:schemeClr val="tx1"/>
                </a:solidFill>
              </a:rPr>
              <a:t>) </a:t>
            </a:r>
            <a:r>
              <a:rPr lang="en-US" sz="10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to2DStringArray(String,delim1,delim2)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Parse comma/semi-colon </a:t>
            </a:r>
            <a:r>
              <a:rPr lang="en-US" sz="1000" dirty="0" err="1" smtClean="0">
                <a:solidFill>
                  <a:schemeClr val="tx1"/>
                </a:solidFill>
              </a:rPr>
              <a:t>delim</a:t>
            </a:r>
            <a:r>
              <a:rPr lang="en-US" sz="1000" dirty="0" smtClean="0">
                <a:solidFill>
                  <a:schemeClr val="tx1"/>
                </a:solidFill>
              </a:rPr>
              <a:t> list into 1D or 2D </a:t>
            </a:r>
            <a:r>
              <a:rPr lang="en-US" sz="1000" dirty="0" err="1" smtClean="0">
                <a:solidFill>
                  <a:schemeClr val="tx1"/>
                </a:solidFill>
              </a:rPr>
              <a:t>Str</a:t>
            </a:r>
            <a:r>
              <a:rPr lang="en-US" sz="1000" dirty="0" smtClean="0">
                <a:solidFill>
                  <a:schemeClr val="tx1"/>
                </a:solidFill>
              </a:rPr>
              <a:t> array (can be asymmetrical 2D array)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“01,06;2008,2010,2011” Returns --&gt;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[01,06][2008,2010,2011]</a:t>
            </a:r>
          </a:p>
          <a:p>
            <a:pPr algn="ctr">
              <a:buFontTx/>
              <a:buChar char="-"/>
            </a:pPr>
            <a:r>
              <a:rPr lang="en-US" sz="1000" b="1" dirty="0" smtClean="0">
                <a:solidFill>
                  <a:schemeClr val="accent2"/>
                </a:solidFill>
              </a:rPr>
              <a:t>Return String[] </a:t>
            </a:r>
            <a:r>
              <a:rPr lang="en-US" sz="1000" b="1" dirty="0" err="1" smtClean="0">
                <a:solidFill>
                  <a:schemeClr val="accent2"/>
                </a:solidFill>
              </a:rPr>
              <a:t>requestArray</a:t>
            </a:r>
            <a:r>
              <a:rPr lang="en-US" sz="1000" b="1" dirty="0" smtClean="0">
                <a:solidFill>
                  <a:schemeClr val="accent2"/>
                </a:solidFill>
              </a:rPr>
              <a:t> or String[][]</a:t>
            </a:r>
            <a:r>
              <a:rPr lang="en-US" sz="1000" b="1" dirty="0" err="1" smtClean="0">
                <a:solidFill>
                  <a:schemeClr val="accent2"/>
                </a:solidFill>
              </a:rPr>
              <a:t>requestArray</a:t>
            </a:r>
            <a:endParaRPr lang="en-US" sz="1000" b="1" dirty="0" smtClean="0">
              <a:solidFill>
                <a:schemeClr val="accent2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108" y="541946"/>
            <a:ext cx="1795330" cy="228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Javascript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Pass settings variables [</a:t>
            </a:r>
            <a:r>
              <a:rPr lang="en-US" sz="1000" b="1" dirty="0" err="1" smtClean="0">
                <a:solidFill>
                  <a:schemeClr val="tx1"/>
                </a:solidFill>
              </a:rPr>
              <a:t>datesValidType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datesValid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[“date Range”,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“20090101,20090620”]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[“select Months” ,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“01,06”]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</a:rPr>
              <a:t>selectMonthsYears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“01,06</a:t>
            </a:r>
            <a:r>
              <a:rPr lang="en-US" sz="1000" b="1" dirty="0" smtClean="0">
                <a:solidFill>
                  <a:schemeClr val="tx1"/>
                </a:solidFill>
              </a:rPr>
              <a:t>;</a:t>
            </a:r>
            <a:r>
              <a:rPr lang="en-US" sz="1000" dirty="0" smtClean="0">
                <a:solidFill>
                  <a:schemeClr val="tx1"/>
                </a:solidFill>
              </a:rPr>
              <a:t>2008,2010”]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</a:rPr>
              <a:t>selectMonthsSeasonalRef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“01,06;seasonalEvents,ENSO,LaNina”]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685800"/>
            <a:ext cx="3200400" cy="541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data/Data.java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void </a:t>
            </a:r>
            <a:r>
              <a:rPr lang="en-US" sz="1000" b="1" dirty="0" err="1" smtClean="0">
                <a:solidFill>
                  <a:schemeClr val="tx1"/>
                </a:solidFill>
              </a:rPr>
              <a:t>loadData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loadFcstData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 called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Sets </a:t>
            </a:r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dirty="0" err="1" smtClean="0">
                <a:solidFill>
                  <a:schemeClr val="tx1"/>
                </a:solidFill>
              </a:rPr>
              <a:t>referenceArray</a:t>
            </a:r>
            <a:r>
              <a:rPr lang="en-US" sz="1000" dirty="0" smtClean="0">
                <a:solidFill>
                  <a:schemeClr val="tx1"/>
                </a:solidFill>
              </a:rPr>
              <a:t> based on the </a:t>
            </a:r>
            <a:r>
              <a:rPr lang="en-US" sz="1000" dirty="0" err="1" smtClean="0">
                <a:solidFill>
                  <a:schemeClr val="tx1"/>
                </a:solidFill>
              </a:rPr>
              <a:t>outputDimension</a:t>
            </a:r>
            <a:r>
              <a:rPr lang="en-US" sz="1000" dirty="0" smtClean="0">
                <a:solidFill>
                  <a:schemeClr val="tx1"/>
                </a:solidFill>
              </a:rPr>
              <a:t> so that the </a:t>
            </a:r>
            <a:r>
              <a:rPr lang="en-US" sz="1000" dirty="0" err="1" smtClean="0">
                <a:solidFill>
                  <a:schemeClr val="tx1"/>
                </a:solidFill>
              </a:rPr>
              <a:t>dataObj</a:t>
            </a:r>
            <a:r>
              <a:rPr lang="en-US" sz="1000" dirty="0" smtClean="0">
                <a:solidFill>
                  <a:schemeClr val="tx1"/>
                </a:solidFill>
              </a:rPr>
              <a:t> can always return a reference array representing the </a:t>
            </a:r>
            <a:r>
              <a:rPr lang="en-US" sz="1000" dirty="0" err="1" smtClean="0">
                <a:solidFill>
                  <a:schemeClr val="tx1"/>
                </a:solidFill>
              </a:rPr>
              <a:t>outputDimension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If the forecast type is ‘</a:t>
            </a:r>
            <a:r>
              <a:rPr lang="en-US" sz="1000" dirty="0" err="1" smtClean="0">
                <a:solidFill>
                  <a:schemeClr val="tx1"/>
                </a:solidFill>
              </a:rPr>
              <a:t>extendedRange</a:t>
            </a:r>
            <a:r>
              <a:rPr lang="en-US" sz="1000" dirty="0" smtClean="0">
                <a:solidFill>
                  <a:schemeClr val="tx1"/>
                </a:solidFill>
              </a:rPr>
              <a:t>’ get the number of weekdays in the period.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 err="1" smtClean="0">
                <a:solidFill>
                  <a:schemeClr val="tx1"/>
                </a:solidFill>
              </a:rPr>
              <a:t>loadObsData</a:t>
            </a:r>
            <a:r>
              <a:rPr lang="en-US" sz="1000" dirty="0" smtClean="0">
                <a:solidFill>
                  <a:schemeClr val="tx1"/>
                </a:solidFill>
              </a:rPr>
              <a:t>()  called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void </a:t>
            </a:r>
            <a:r>
              <a:rPr lang="en-US" sz="1000" b="1" dirty="0" err="1" smtClean="0">
                <a:solidFill>
                  <a:schemeClr val="tx1"/>
                </a:solidFill>
              </a:rPr>
              <a:t>loadFcstData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 Get  date filter </a:t>
            </a:r>
            <a:r>
              <a:rPr lang="en-US" sz="1000" dirty="0" err="1" smtClean="0">
                <a:solidFill>
                  <a:schemeClr val="tx1"/>
                </a:solidFill>
              </a:rPr>
              <a:t>Sql</a:t>
            </a:r>
            <a:r>
              <a:rPr lang="en-US" sz="1000" dirty="0" smtClean="0">
                <a:solidFill>
                  <a:schemeClr val="tx1"/>
                </a:solidFill>
              </a:rPr>
              <a:t> syntax for forecast  query 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For </a:t>
            </a:r>
            <a:r>
              <a:rPr lang="en-US" sz="1000" b="1" dirty="0" smtClean="0">
                <a:solidFill>
                  <a:schemeClr val="tx1"/>
                </a:solidFill>
              </a:rPr>
              <a:t>each forecast source:</a:t>
            </a:r>
          </a:p>
          <a:p>
            <a:pPr marL="228600" indent="-228600">
              <a:buFont typeface="+mj-lt"/>
              <a:buAutoNum type="arabicParenR" startAt="2"/>
            </a:pPr>
            <a:r>
              <a:rPr lang="en-US" sz="1000" dirty="0" smtClean="0">
                <a:solidFill>
                  <a:schemeClr val="tx1"/>
                </a:solidFill>
              </a:rPr>
              <a:t> Build and execute the query and get result set</a:t>
            </a:r>
          </a:p>
          <a:p>
            <a:pPr marL="228600" indent="-228600">
              <a:buFont typeface="+mj-lt"/>
              <a:buAutoNum type="arabicParenR" startAt="2"/>
            </a:pPr>
            <a:r>
              <a:rPr lang="en-US" sz="1000" dirty="0" smtClean="0">
                <a:solidFill>
                  <a:schemeClr val="tx1"/>
                </a:solidFill>
              </a:rPr>
              <a:t>Using result set, get first and last available forecast dates. This will be used in </a:t>
            </a:r>
            <a:r>
              <a:rPr lang="en-US" sz="1000" dirty="0" err="1" smtClean="0">
                <a:solidFill>
                  <a:schemeClr val="tx1"/>
                </a:solidFill>
              </a:rPr>
              <a:t>loadObsData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to restrict the bounds of the data</a:t>
            </a:r>
            <a:r>
              <a:rPr lang="en-US" sz="1000" dirty="0" smtClean="0">
                <a:solidFill>
                  <a:schemeClr val="tx1"/>
                </a:solidFill>
              </a:rPr>
              <a:t>. Also checks to see if the first and last dates of the first forecast source matches the rest. If there are any differences, process killed.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 startAt="2"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Get reference </a:t>
            </a:r>
            <a:r>
              <a:rPr lang="en-US" sz="1000" dirty="0" smtClean="0">
                <a:solidFill>
                  <a:schemeClr val="tx1"/>
                </a:solidFill>
              </a:rPr>
              <a:t>dates and locations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 startAt="2"/>
            </a:pPr>
            <a:r>
              <a:rPr lang="en-US" sz="1000" dirty="0" smtClean="0">
                <a:solidFill>
                  <a:schemeClr val="tx1"/>
                </a:solidFill>
              </a:rPr>
              <a:t>Allocate array space for forecast data.</a:t>
            </a:r>
          </a:p>
          <a:p>
            <a:pPr marL="228600" indent="-228600">
              <a:buFont typeface="+mj-lt"/>
              <a:buAutoNum type="arabicParenR" startAt="2"/>
            </a:pPr>
            <a:r>
              <a:rPr lang="en-US" sz="1000" dirty="0" smtClean="0">
                <a:solidFill>
                  <a:schemeClr val="tx1"/>
                </a:solidFill>
              </a:rPr>
              <a:t>Put forecast data into </a:t>
            </a:r>
            <a:r>
              <a:rPr lang="en-US" sz="1000" dirty="0" smtClean="0">
                <a:solidFill>
                  <a:schemeClr val="tx1"/>
                </a:solidFill>
              </a:rPr>
              <a:t>arrays.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void </a:t>
            </a:r>
            <a:r>
              <a:rPr lang="en-US" sz="1000" b="1" dirty="0" err="1" smtClean="0">
                <a:solidFill>
                  <a:schemeClr val="tx1"/>
                </a:solidFill>
              </a:rPr>
              <a:t>loadObsData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Get date filter </a:t>
            </a:r>
            <a:r>
              <a:rPr lang="en-US" sz="1000" dirty="0" err="1" smtClean="0">
                <a:solidFill>
                  <a:schemeClr val="tx1"/>
                </a:solidFill>
              </a:rPr>
              <a:t>Sql</a:t>
            </a:r>
            <a:r>
              <a:rPr lang="en-US" sz="1000" dirty="0" smtClean="0">
                <a:solidFill>
                  <a:schemeClr val="tx1"/>
                </a:solidFill>
              </a:rPr>
              <a:t> syntax for </a:t>
            </a:r>
            <a:r>
              <a:rPr lang="en-US" sz="1000" dirty="0" smtClean="0">
                <a:solidFill>
                  <a:schemeClr val="tx1"/>
                </a:solidFill>
              </a:rPr>
              <a:t>obs. Forecast first and last data is used as bounds for the </a:t>
            </a:r>
            <a:r>
              <a:rPr lang="en-US" sz="1000" dirty="0" err="1" smtClean="0">
                <a:solidFill>
                  <a:schemeClr val="tx1"/>
                </a:solidFill>
              </a:rPr>
              <a:t>obs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Sql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en-US" sz="1000" dirty="0" smtClean="0">
                <a:solidFill>
                  <a:schemeClr val="tx1"/>
                </a:solidFill>
              </a:rPr>
              <a:t>Build </a:t>
            </a:r>
            <a:r>
              <a:rPr lang="en-US" sz="1000" dirty="0">
                <a:solidFill>
                  <a:schemeClr val="tx1"/>
                </a:solidFill>
              </a:rPr>
              <a:t>and execute the query and get result </a:t>
            </a:r>
            <a:r>
              <a:rPr lang="en-US" sz="1000" dirty="0" smtClean="0">
                <a:solidFill>
                  <a:schemeClr val="tx1"/>
                </a:solidFill>
              </a:rPr>
              <a:t>set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Check to see if the # of unique </a:t>
            </a:r>
            <a:r>
              <a:rPr lang="en-US" sz="1000" dirty="0" err="1" smtClean="0">
                <a:solidFill>
                  <a:schemeClr val="tx1"/>
                </a:solidFill>
              </a:rPr>
              <a:t>obs</a:t>
            </a:r>
            <a:r>
              <a:rPr lang="en-US" sz="1000" dirty="0" smtClean="0">
                <a:solidFill>
                  <a:schemeClr val="tx1"/>
                </a:solidFill>
              </a:rPr>
              <a:t> dates </a:t>
            </a:r>
            <a:r>
              <a:rPr lang="en-US" sz="1000" dirty="0" smtClean="0">
                <a:solidFill>
                  <a:schemeClr val="tx1"/>
                </a:solidFill>
              </a:rPr>
              <a:t>and </a:t>
            </a:r>
            <a:r>
              <a:rPr lang="en-US" sz="1000" dirty="0" smtClean="0">
                <a:solidFill>
                  <a:schemeClr val="tx1"/>
                </a:solidFill>
              </a:rPr>
              <a:t>unique location IDs match the forecast data. If </a:t>
            </a:r>
            <a:r>
              <a:rPr lang="en-US" sz="1000" dirty="0" smtClean="0">
                <a:solidFill>
                  <a:schemeClr val="tx1"/>
                </a:solidFill>
              </a:rPr>
              <a:t>they don’t </a:t>
            </a:r>
            <a:r>
              <a:rPr lang="en-US" sz="1000" dirty="0" smtClean="0">
                <a:solidFill>
                  <a:schemeClr val="tx1"/>
                </a:solidFill>
              </a:rPr>
              <a:t>match, the process is killed due to incorrectly paired data.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Allocate array space for observation data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Put observation data into arrays. Do some array manipulation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11" idx="1"/>
          </p:cNvCxnSpPr>
          <p:nvPr/>
        </p:nvCxnSpPr>
        <p:spPr>
          <a:xfrm flipV="1">
            <a:off x="5029200" y="1219200"/>
            <a:ext cx="609600" cy="762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75" y="3614870"/>
            <a:ext cx="17526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/applet/ChartApplet.java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Update() </a:t>
            </a:r>
            <a:r>
              <a:rPr lang="en-US" sz="1000" dirty="0" smtClean="0">
                <a:solidFill>
                  <a:schemeClr val="tx1"/>
                </a:solidFill>
              </a:rPr>
              <a:t>pass settings including the </a:t>
            </a:r>
            <a:r>
              <a:rPr lang="en-US" sz="1000" dirty="0" err="1" smtClean="0">
                <a:solidFill>
                  <a:schemeClr val="tx1"/>
                </a:solidFill>
              </a:rPr>
              <a:t>datesValidType,datesValid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0" y="5231448"/>
            <a:ext cx="1905000" cy="10931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/driver/VerificationDriver.java</a:t>
            </a:r>
          </a:p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runDriver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Loads </a:t>
            </a:r>
            <a:r>
              <a:rPr lang="en-US" sz="1000" dirty="0" err="1" smtClean="0">
                <a:solidFill>
                  <a:schemeClr val="tx1"/>
                </a:solidFill>
              </a:rPr>
              <a:t>settingsArray</a:t>
            </a:r>
            <a:r>
              <a:rPr lang="en-US" sz="1000" dirty="0" smtClean="0">
                <a:solidFill>
                  <a:schemeClr val="tx1"/>
                </a:solidFill>
              </a:rPr>
              <a:t> into </a:t>
            </a:r>
            <a:r>
              <a:rPr lang="en-US" sz="1000" dirty="0" err="1" smtClean="0">
                <a:solidFill>
                  <a:schemeClr val="tx1"/>
                </a:solidFill>
              </a:rPr>
              <a:t>settingsObj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 Creates the data object and runs </a:t>
            </a:r>
            <a:r>
              <a:rPr lang="en-US" sz="1000" dirty="0" err="1" smtClean="0">
                <a:solidFill>
                  <a:schemeClr val="tx1"/>
                </a:solidFill>
              </a:rPr>
              <a:t>loadData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settingsObj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Oval 45"/>
          <p:cNvSpPr/>
          <p:nvPr/>
        </p:nvSpPr>
        <p:spPr>
          <a:xfrm>
            <a:off x="284351" y="3013816"/>
            <a:ext cx="13716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SettingsArray</a:t>
            </a:r>
          </a:p>
        </p:txBody>
      </p:sp>
      <p:cxnSp>
        <p:nvCxnSpPr>
          <p:cNvPr id="48" name="Straight Arrow Connector 47"/>
          <p:cNvCxnSpPr>
            <a:stCxn id="4" idx="2"/>
            <a:endCxn id="46" idx="0"/>
          </p:cNvCxnSpPr>
          <p:nvPr/>
        </p:nvCxnSpPr>
        <p:spPr>
          <a:xfrm rot="16200000" flipH="1">
            <a:off x="867527" y="2911192"/>
            <a:ext cx="185870" cy="1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75805" y="4724400"/>
            <a:ext cx="13716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SettingsArray</a:t>
            </a:r>
          </a:p>
        </p:txBody>
      </p:sp>
      <p:cxnSp>
        <p:nvCxnSpPr>
          <p:cNvPr id="53" name="Straight Arrow Connector 52"/>
          <p:cNvCxnSpPr>
            <a:stCxn id="44" idx="2"/>
            <a:endCxn id="52" idx="0"/>
          </p:cNvCxnSpPr>
          <p:nvPr/>
        </p:nvCxnSpPr>
        <p:spPr>
          <a:xfrm rot="16200000" flipH="1">
            <a:off x="861725" y="4624520"/>
            <a:ext cx="195130" cy="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5" idx="3"/>
          </p:cNvCxnSpPr>
          <p:nvPr/>
        </p:nvCxnSpPr>
        <p:spPr>
          <a:xfrm flipV="1">
            <a:off x="1905000" y="1104900"/>
            <a:ext cx="228600" cy="4673124"/>
          </a:xfrm>
          <a:prstGeom prst="bentConnector3">
            <a:avLst>
              <a:gd name="adj1" fmla="val 20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086600" y="2209800"/>
            <a:ext cx="0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162800" y="4800600"/>
            <a:ext cx="0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75000"/>
            </a:schemeClr>
          </a:solidFill>
        </a:ln>
      </a:spPr>
      <a:bodyPr rtlCol="0" anchor="ctr"/>
      <a:lstStyle>
        <a:defPPr algn="ctr">
          <a:defRPr sz="1000" b="1" dirty="0" smtClean="0">
            <a:solidFill>
              <a:schemeClr val="accent4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526</Words>
  <Application>Microsoft Macintosh PowerPoint</Application>
  <PresentationFormat>On-screen Show (4:3)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Climate Prediction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Melissa Ou</cp:lastModifiedBy>
  <cp:revision>394</cp:revision>
  <dcterms:created xsi:type="dcterms:W3CDTF">2011-02-02T15:55:31Z</dcterms:created>
  <dcterms:modified xsi:type="dcterms:W3CDTF">2012-09-19T17:16:18Z</dcterms:modified>
</cp:coreProperties>
</file>