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4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B750-DBF2-4960-88BF-505CBFA20451}" type="datetimeFigureOut">
              <a:rPr lang="en-US" smtClean="0"/>
              <a:t>9/9/2011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EEC2-B595-4234-A9AE-203270CB7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44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B750-DBF2-4960-88BF-505CBFA20451}" type="datetimeFigureOut">
              <a:rPr lang="en-US" smtClean="0"/>
              <a:t>9/9/2011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EEC2-B595-4234-A9AE-203270CB7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28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B750-DBF2-4960-88BF-505CBFA20451}" type="datetimeFigureOut">
              <a:rPr lang="en-US" smtClean="0"/>
              <a:t>9/9/2011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EEC2-B595-4234-A9AE-203270CB7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30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B750-DBF2-4960-88BF-505CBFA20451}" type="datetimeFigureOut">
              <a:rPr lang="en-US" smtClean="0"/>
              <a:t>9/9/2011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EEC2-B595-4234-A9AE-203270CB7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8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B750-DBF2-4960-88BF-505CBFA20451}" type="datetimeFigureOut">
              <a:rPr lang="en-US" smtClean="0"/>
              <a:t>9/9/2011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EEC2-B595-4234-A9AE-203270CB7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54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B750-DBF2-4960-88BF-505CBFA20451}" type="datetimeFigureOut">
              <a:rPr lang="en-US" smtClean="0"/>
              <a:t>9/9/2011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EEC2-B595-4234-A9AE-203270CB7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59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B750-DBF2-4960-88BF-505CBFA20451}" type="datetimeFigureOut">
              <a:rPr lang="en-US" smtClean="0"/>
              <a:t>9/9/2011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EEC2-B595-4234-A9AE-203270CB7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0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B750-DBF2-4960-88BF-505CBFA20451}" type="datetimeFigureOut">
              <a:rPr lang="en-US" smtClean="0"/>
              <a:t>9/9/2011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EEC2-B595-4234-A9AE-203270CB7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5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B750-DBF2-4960-88BF-505CBFA20451}" type="datetimeFigureOut">
              <a:rPr lang="en-US" smtClean="0"/>
              <a:t>9/9/2011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EEC2-B595-4234-A9AE-203270CB7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58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B750-DBF2-4960-88BF-505CBFA20451}" type="datetimeFigureOut">
              <a:rPr lang="en-US" smtClean="0"/>
              <a:t>9/9/2011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EEC2-B595-4234-A9AE-203270CB7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12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B750-DBF2-4960-88BF-505CBFA20451}" type="datetimeFigureOut">
              <a:rPr lang="en-US" smtClean="0"/>
              <a:t>9/9/2011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EEC2-B595-4234-A9AE-203270CB7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75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6B750-DBF2-4960-88BF-505CBFA20451}" type="datetimeFigureOut">
              <a:rPr lang="en-US" smtClean="0"/>
              <a:t>9/9/2011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5EEC2-B595-4234-A9AE-203270CB7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40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787351" y="76200"/>
            <a:ext cx="6008789" cy="50560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Chart Display Process Flow Diagram – </a:t>
            </a:r>
            <a:r>
              <a:rPr lang="en-US" dirty="0" smtClean="0">
                <a:solidFill>
                  <a:srgbClr val="000000"/>
                </a:solidFill>
              </a:rPr>
              <a:t>Web </a:t>
            </a:r>
            <a:r>
              <a:rPr lang="en-US" dirty="0" smtClean="0">
                <a:solidFill>
                  <a:srgbClr val="000000"/>
                </a:solidFill>
              </a:rPr>
              <a:t>GUI version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104156" y="651387"/>
            <a:ext cx="3324844" cy="1371599"/>
            <a:chOff x="294656" y="914401"/>
            <a:chExt cx="3324844" cy="1371599"/>
          </a:xfrm>
        </p:grpSpPr>
        <p:sp>
          <p:nvSpPr>
            <p:cNvPr id="5" name="Rounded Rectangle 4"/>
            <p:cNvSpPr/>
            <p:nvPr/>
          </p:nvSpPr>
          <p:spPr>
            <a:xfrm>
              <a:off x="294656" y="914401"/>
              <a:ext cx="3324844" cy="137159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 smtClean="0">
                  <a:solidFill>
                    <a:srgbClr val="000000"/>
                  </a:solidFill>
                </a:rPr>
                <a:t>ChartApplet</a:t>
              </a:r>
              <a:endParaRPr lang="en-US" sz="1200" b="1" dirty="0" smtClean="0">
                <a:solidFill>
                  <a:srgbClr val="000000"/>
                </a:solidFill>
              </a:endParaRPr>
            </a:p>
            <a:p>
              <a:pPr algn="ctr"/>
              <a:r>
                <a:rPr lang="en-US" sz="1200" b="1" dirty="0" err="1" smtClean="0">
                  <a:solidFill>
                    <a:srgbClr val="000000"/>
                  </a:solidFill>
                </a:rPr>
                <a:t>init</a:t>
              </a:r>
              <a:r>
                <a:rPr lang="en-US" sz="1200" b="1" dirty="0" smtClean="0">
                  <a:solidFill>
                    <a:srgbClr val="000000"/>
                  </a:solidFill>
                </a:rPr>
                <a:t>() (called on loading of applet)</a:t>
              </a:r>
              <a:endParaRPr lang="en-US" sz="1200" dirty="0" smtClean="0">
                <a:solidFill>
                  <a:srgbClr val="000000"/>
                </a:solidFill>
              </a:endParaRPr>
            </a:p>
            <a:p>
              <a:pPr marL="171450" indent="-171450">
                <a:buFont typeface="Arial"/>
                <a:buChar char="•"/>
              </a:pPr>
              <a:r>
                <a:rPr lang="en-US" sz="1200" dirty="0" smtClean="0">
                  <a:solidFill>
                    <a:srgbClr val="000000"/>
                  </a:solidFill>
                </a:rPr>
                <a:t>Create PlotChart object</a:t>
              </a:r>
            </a:p>
            <a:p>
              <a:pPr marL="171450" indent="-171450">
                <a:buFont typeface="Arial"/>
                <a:buChar char="•"/>
              </a:pPr>
              <a:r>
                <a:rPr lang="en-US" sz="1200" dirty="0" smtClean="0">
                  <a:solidFill>
                    <a:srgbClr val="000000"/>
                  </a:solidFill>
                </a:rPr>
                <a:t>Set applet size of plot chart object</a:t>
              </a:r>
            </a:p>
            <a:p>
              <a:pPr marL="171450" indent="-171450">
                <a:buFont typeface="Arial"/>
                <a:buChar char="•"/>
              </a:pPr>
              <a:r>
                <a:rPr lang="en-US" sz="1200" dirty="0" smtClean="0">
                  <a:solidFill>
                    <a:srgbClr val="000000"/>
                  </a:solidFill>
                </a:rPr>
                <a:t>Call PlotChart.java makeChart()</a:t>
              </a:r>
            </a:p>
            <a:p>
              <a:pPr marL="171450" indent="-171450">
                <a:buFont typeface="Arial"/>
                <a:buChar char="•"/>
              </a:pPr>
              <a:r>
                <a:rPr lang="en-US" sz="1200" dirty="0" smtClean="0">
                  <a:solidFill>
                    <a:srgbClr val="000000"/>
                  </a:solidFill>
                </a:rPr>
                <a:t>Get the content pane of the web GUI</a:t>
              </a:r>
            </a:p>
            <a:p>
              <a:pPr marL="171450" indent="-171450">
                <a:buFont typeface="Arial"/>
                <a:buChar char="•"/>
              </a:pPr>
              <a:r>
                <a:rPr lang="en-US" sz="1200" dirty="0" smtClean="0">
                  <a:solidFill>
                    <a:srgbClr val="000000"/>
                  </a:solidFill>
                </a:rPr>
                <a:t>Add the plot chart object to the content pane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97803" y="1312718"/>
              <a:ext cx="332169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/>
          <p:cNvCxnSpPr>
            <a:stCxn id="5" idx="2"/>
            <a:endCxn id="19" idx="0"/>
          </p:cNvCxnSpPr>
          <p:nvPr/>
        </p:nvCxnSpPr>
        <p:spPr>
          <a:xfrm>
            <a:off x="1766578" y="2022986"/>
            <a:ext cx="17821" cy="5915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3"/>
            <a:endCxn id="14" idx="1"/>
          </p:cNvCxnSpPr>
          <p:nvPr/>
        </p:nvCxnSpPr>
        <p:spPr>
          <a:xfrm flipV="1">
            <a:off x="3429000" y="1201994"/>
            <a:ext cx="285750" cy="135193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170411" y="2164773"/>
            <a:ext cx="1429789" cy="3392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Called when the web GUI form is submitted 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4595740" y="3077065"/>
            <a:ext cx="3967286" cy="22098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PlotChart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 [void </a:t>
            </a:r>
            <a:r>
              <a:rPr lang="en-US" sz="1200" b="1" dirty="0" err="1" smtClean="0">
                <a:solidFill>
                  <a:schemeClr val="tx1"/>
                </a:solidFill>
              </a:rPr>
              <a:t>updateLabels</a:t>
            </a:r>
            <a:r>
              <a:rPr lang="en-US" sz="1200" b="1" dirty="0" smtClean="0">
                <a:solidFill>
                  <a:schemeClr val="tx1"/>
                </a:solidFill>
              </a:rPr>
              <a:t>()]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Remove chart label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</a:t>
            </a:r>
            <a:r>
              <a:rPr lang="en-US" sz="1200" dirty="0" smtClean="0">
                <a:solidFill>
                  <a:schemeClr val="tx1"/>
                </a:solidFill>
              </a:rPr>
              <a:t>et applet size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Set title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Set chart properties (</a:t>
            </a:r>
            <a:r>
              <a:rPr lang="en-US" sz="1200" dirty="0" err="1" smtClean="0">
                <a:solidFill>
                  <a:schemeClr val="tx1"/>
                </a:solidFill>
              </a:rPr>
              <a:t>ie</a:t>
            </a:r>
            <a:r>
              <a:rPr lang="en-US" sz="1200" dirty="0" smtClean="0">
                <a:solidFill>
                  <a:schemeClr val="tx1"/>
                </a:solidFill>
              </a:rPr>
              <a:t>. Dimensions)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Draw a horizontal line at y=0 (unless reliability score)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Set colors and properties of data display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Plot average score lines (unless reliability)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Draw x-axis ticks and y-axis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Draw legend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Draw grid in background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4267200" y="5562600"/>
            <a:ext cx="2355273" cy="110837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PlotChart</a:t>
            </a:r>
          </a:p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 [void </a:t>
            </a:r>
            <a:r>
              <a:rPr lang="en-US" sz="1200" b="1" dirty="0" err="1" smtClean="0">
                <a:solidFill>
                  <a:srgbClr val="000000"/>
                </a:solidFill>
              </a:rPr>
              <a:t>displaySaveButton</a:t>
            </a:r>
            <a:r>
              <a:rPr lang="en-US" sz="1200" b="1" dirty="0" smtClean="0">
                <a:solidFill>
                  <a:srgbClr val="000000"/>
                </a:solidFill>
              </a:rPr>
              <a:t>()]</a:t>
            </a:r>
            <a:endParaRPr lang="en-US" sz="1200" b="1" dirty="0" smtClean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Set button text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Create new </a:t>
            </a:r>
            <a:r>
              <a:rPr lang="en-US" sz="1200" dirty="0" err="1" smtClean="0">
                <a:solidFill>
                  <a:srgbClr val="000000"/>
                </a:solidFill>
              </a:rPr>
              <a:t>JButton</a:t>
            </a:r>
            <a:r>
              <a:rPr lang="en-US" sz="1200" dirty="0" smtClean="0">
                <a:solidFill>
                  <a:srgbClr val="000000"/>
                </a:solidFill>
              </a:rPr>
              <a:t> and call </a:t>
            </a:r>
            <a:r>
              <a:rPr lang="en-US" sz="1200" dirty="0" err="1" smtClean="0">
                <a:solidFill>
                  <a:srgbClr val="000000"/>
                </a:solidFill>
              </a:rPr>
              <a:t>OpenAction</a:t>
            </a:r>
            <a:r>
              <a:rPr lang="en-US" sz="1200" dirty="0" smtClean="0">
                <a:solidFill>
                  <a:srgbClr val="000000"/>
                </a:solidFill>
              </a:rPr>
              <a:t>()</a:t>
            </a:r>
            <a:endParaRPr lang="en-US" sz="1200" dirty="0"/>
          </a:p>
        </p:txBody>
      </p:sp>
      <p:sp>
        <p:nvSpPr>
          <p:cNvPr id="81" name="Rounded Rectangle 80"/>
          <p:cNvSpPr/>
          <p:nvPr/>
        </p:nvSpPr>
        <p:spPr>
          <a:xfrm>
            <a:off x="6934200" y="5360300"/>
            <a:ext cx="2133600" cy="145056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 smtClean="0">
              <a:solidFill>
                <a:srgbClr val="000000"/>
              </a:solidFill>
            </a:endParaRPr>
          </a:p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PlotChart</a:t>
            </a:r>
          </a:p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Class </a:t>
            </a:r>
            <a:r>
              <a:rPr lang="en-US" sz="1200" b="1" dirty="0" err="1" smtClean="0">
                <a:solidFill>
                  <a:srgbClr val="000000"/>
                </a:solidFill>
              </a:rPr>
              <a:t>OpenAction</a:t>
            </a:r>
            <a:r>
              <a:rPr lang="en-US" sz="1200" b="1" dirty="0" smtClean="0">
                <a:solidFill>
                  <a:srgbClr val="000000"/>
                </a:solidFill>
              </a:rPr>
              <a:t> implements </a:t>
            </a:r>
            <a:r>
              <a:rPr lang="en-US" sz="1200" b="1" dirty="0" err="1" smtClean="0">
                <a:solidFill>
                  <a:srgbClr val="000000"/>
                </a:solidFill>
              </a:rPr>
              <a:t>ActionListener</a:t>
            </a:r>
            <a:endParaRPr lang="en-US" sz="1200" b="1" dirty="0" smtClean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Pop-up box to save file to desktop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Save chart as a </a:t>
            </a:r>
            <a:r>
              <a:rPr lang="en-US" sz="1200" dirty="0" smtClean="0">
                <a:solidFill>
                  <a:srgbClr val="000000"/>
                </a:solidFill>
              </a:rPr>
              <a:t>graphic by using </a:t>
            </a:r>
            <a:r>
              <a:rPr lang="en-US" sz="1200" dirty="0" err="1" smtClean="0">
                <a:solidFill>
                  <a:srgbClr val="000000"/>
                </a:solidFill>
              </a:rPr>
              <a:t>JCEncodeComponent</a:t>
            </a:r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endParaRPr lang="en-US" sz="1200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41362" y="2614571"/>
            <a:ext cx="3463838" cy="1253612"/>
            <a:chOff x="250912" y="2614571"/>
            <a:chExt cx="3463838" cy="1253612"/>
          </a:xfrm>
        </p:grpSpPr>
        <p:sp>
          <p:nvSpPr>
            <p:cNvPr id="19" name="Rounded Rectangle 18"/>
            <p:cNvSpPr/>
            <p:nvPr/>
          </p:nvSpPr>
          <p:spPr>
            <a:xfrm>
              <a:off x="273147" y="2614571"/>
              <a:ext cx="3441603" cy="125361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 smtClean="0">
                  <a:solidFill>
                    <a:srgbClr val="000000"/>
                  </a:solidFill>
                </a:rPr>
                <a:t>ChartApplet</a:t>
              </a:r>
              <a:endParaRPr lang="en-US" sz="1200" b="1" dirty="0" smtClean="0">
                <a:solidFill>
                  <a:srgbClr val="000000"/>
                </a:solidFill>
              </a:endParaRPr>
            </a:p>
            <a:p>
              <a:pPr algn="ctr"/>
              <a:r>
                <a:rPr lang="en-US" sz="1200" b="1" dirty="0" smtClean="0">
                  <a:solidFill>
                    <a:srgbClr val="000000"/>
                  </a:solidFill>
                </a:rPr>
                <a:t>update() (called by Verification.js)</a:t>
              </a:r>
              <a:endParaRPr lang="en-US" sz="1200" dirty="0" smtClean="0">
                <a:solidFill>
                  <a:srgbClr val="000000"/>
                </a:solidFill>
              </a:endParaRPr>
            </a:p>
            <a:p>
              <a:pPr marL="171450" indent="-171450">
                <a:buFont typeface="Arial"/>
                <a:buChar char="•"/>
              </a:pPr>
              <a:r>
                <a:rPr lang="en-US" sz="1200" dirty="0" smtClean="0">
                  <a:solidFill>
                    <a:srgbClr val="000000"/>
                  </a:solidFill>
                </a:rPr>
                <a:t>Run main driver </a:t>
              </a:r>
            </a:p>
            <a:p>
              <a:pPr marL="171450" indent="-171450">
                <a:buFont typeface="Arial"/>
                <a:buChar char="•"/>
              </a:pPr>
              <a:r>
                <a:rPr lang="en-US" sz="1200" dirty="0" smtClean="0">
                  <a:solidFill>
                    <a:srgbClr val="000000"/>
                  </a:solidFill>
                </a:rPr>
                <a:t>Get and set loaded settings, and data objects into the plot chart object</a:t>
              </a:r>
            </a:p>
            <a:p>
              <a:pPr marL="171450" indent="-171450">
                <a:buFont typeface="Arial"/>
                <a:buChar char="•"/>
              </a:pPr>
              <a:r>
                <a:rPr lang="en-US" sz="1200" dirty="0" smtClean="0">
                  <a:solidFill>
                    <a:srgbClr val="000000"/>
                  </a:solidFill>
                </a:rPr>
                <a:t>Get summary results and format into HTML</a:t>
              </a:r>
            </a:p>
            <a:p>
              <a:pPr marL="171450" indent="-171450">
                <a:buFont typeface="Arial"/>
                <a:buChar char="•"/>
              </a:pPr>
              <a:r>
                <a:rPr lang="en-US" sz="1200" dirty="0" smtClean="0">
                  <a:solidFill>
                    <a:srgbClr val="000000"/>
                  </a:solidFill>
                </a:rPr>
                <a:t>Call </a:t>
              </a:r>
              <a:r>
                <a:rPr lang="en-US" sz="1200" dirty="0" err="1" smtClean="0">
                  <a:solidFill>
                    <a:srgbClr val="000000"/>
                  </a:solidFill>
                </a:rPr>
                <a:t>ConfigureChart</a:t>
              </a:r>
              <a:r>
                <a:rPr lang="en-US" sz="1200" dirty="0" smtClean="0">
                  <a:solidFill>
                    <a:srgbClr val="000000"/>
                  </a:solidFill>
                </a:rPr>
                <a:t>() in this class</a:t>
              </a:r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250912" y="2971800"/>
              <a:ext cx="346383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1" y="4146631"/>
            <a:ext cx="4156161" cy="2711370"/>
            <a:chOff x="139797" y="4384785"/>
            <a:chExt cx="4435683" cy="2320816"/>
          </a:xfrm>
        </p:grpSpPr>
        <p:sp>
          <p:nvSpPr>
            <p:cNvPr id="22" name="Rounded Rectangle 21"/>
            <p:cNvSpPr/>
            <p:nvPr/>
          </p:nvSpPr>
          <p:spPr>
            <a:xfrm>
              <a:off x="139797" y="4384785"/>
              <a:ext cx="4228890" cy="232081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 smtClean="0">
                  <a:solidFill>
                    <a:srgbClr val="000000"/>
                  </a:solidFill>
                </a:rPr>
                <a:t>ChartApplet</a:t>
              </a:r>
              <a:endParaRPr lang="en-US" sz="1200" b="1" dirty="0" smtClean="0">
                <a:solidFill>
                  <a:srgbClr val="000000"/>
                </a:solidFill>
              </a:endParaRPr>
            </a:p>
            <a:p>
              <a:pPr algn="ctr"/>
              <a:r>
                <a:rPr lang="en-US" sz="1200" b="1" dirty="0" smtClean="0">
                  <a:solidFill>
                    <a:srgbClr val="000000"/>
                  </a:solidFill>
                </a:rPr>
                <a:t>Static class </a:t>
              </a:r>
              <a:r>
                <a:rPr lang="en-US" sz="1200" b="1" dirty="0" err="1" smtClean="0">
                  <a:solidFill>
                    <a:srgbClr val="000000"/>
                  </a:solidFill>
                </a:rPr>
                <a:t>ConfigureChart</a:t>
              </a:r>
              <a:endParaRPr lang="en-US" sz="1200" b="1" dirty="0" smtClean="0">
                <a:solidFill>
                  <a:srgbClr val="000000"/>
                </a:solidFill>
              </a:endParaRPr>
            </a:p>
            <a:p>
              <a:pPr marL="171450" indent="-171450">
                <a:buFont typeface="Arial" pitchFamily="34" charset="0"/>
                <a:buChar char="•"/>
              </a:pPr>
              <a:r>
                <a:rPr lang="en-US" sz="1200" dirty="0" smtClean="0">
                  <a:solidFill>
                    <a:srgbClr val="000000"/>
                  </a:solidFill>
                </a:rPr>
                <a:t>Receives plot chart and data string for update</a:t>
              </a:r>
            </a:p>
            <a:p>
              <a:r>
                <a:rPr lang="en-US" sz="1200" b="1" dirty="0" smtClean="0">
                  <a:solidFill>
                    <a:srgbClr val="000000"/>
                  </a:solidFill>
                </a:rPr>
                <a:t>run() </a:t>
              </a:r>
            </a:p>
            <a:p>
              <a:pPr marL="171450" indent="-171450">
                <a:buFont typeface="Arial" pitchFamily="34" charset="0"/>
                <a:buChar char="•"/>
              </a:pPr>
              <a:r>
                <a:rPr lang="en-US" sz="1200" dirty="0" smtClean="0">
                  <a:solidFill>
                    <a:srgbClr val="000000"/>
                  </a:solidFill>
                </a:rPr>
                <a:t>Call various PlotChart methods to make updates to chart:</a:t>
              </a:r>
            </a:p>
            <a:p>
              <a:pPr marL="274320" lvl="2" indent="-137160">
                <a:buFont typeface="Arial" pitchFamily="34" charset="0"/>
                <a:buChar char="•"/>
              </a:pPr>
              <a:r>
                <a:rPr lang="en-US" sz="1200" dirty="0" err="1" smtClean="0">
                  <a:solidFill>
                    <a:srgbClr val="000000"/>
                  </a:solidFill>
                </a:rPr>
                <a:t>updateChartData</a:t>
              </a:r>
              <a:r>
                <a:rPr lang="en-US" sz="1200" dirty="0" smtClean="0">
                  <a:solidFill>
                    <a:srgbClr val="000000"/>
                  </a:solidFill>
                </a:rPr>
                <a:t>, pass data string</a:t>
              </a:r>
            </a:p>
            <a:p>
              <a:pPr marL="274320" lvl="2" indent="-137160">
                <a:buFont typeface="Arial" pitchFamily="34" charset="0"/>
                <a:buChar char="•"/>
              </a:pPr>
              <a:r>
                <a:rPr lang="en-US" sz="1200" dirty="0" err="1">
                  <a:solidFill>
                    <a:srgbClr val="000000"/>
                  </a:solidFill>
                </a:rPr>
                <a:t>c</a:t>
              </a:r>
              <a:r>
                <a:rPr lang="en-US" sz="1200" dirty="0" err="1" smtClean="0">
                  <a:solidFill>
                    <a:srgbClr val="000000"/>
                  </a:solidFill>
                </a:rPr>
                <a:t>hart.recalc</a:t>
              </a:r>
              <a:r>
                <a:rPr lang="en-US" sz="1200" dirty="0" smtClean="0">
                  <a:solidFill>
                    <a:srgbClr val="000000"/>
                  </a:solidFill>
                </a:rPr>
                <a:t>() [recalculates the contents of the chart region]</a:t>
              </a:r>
            </a:p>
            <a:p>
              <a:pPr marL="274320" lvl="2" indent="-137160">
                <a:buFont typeface="Arial" pitchFamily="34" charset="0"/>
                <a:buChar char="•"/>
              </a:pPr>
              <a:r>
                <a:rPr lang="en-US" sz="1200" dirty="0" err="1" smtClean="0">
                  <a:solidFill>
                    <a:srgbClr val="000000"/>
                  </a:solidFill>
                </a:rPr>
                <a:t>updateLabels</a:t>
              </a:r>
              <a:r>
                <a:rPr lang="en-US" sz="1200" dirty="0" smtClean="0">
                  <a:solidFill>
                    <a:srgbClr val="000000"/>
                  </a:solidFill>
                </a:rPr>
                <a:t>()</a:t>
              </a:r>
            </a:p>
            <a:p>
              <a:pPr marL="274320" lvl="2" indent="-137160">
                <a:buFont typeface="Arial" pitchFamily="34" charset="0"/>
                <a:buChar char="•"/>
              </a:pPr>
              <a:r>
                <a:rPr lang="en-US" sz="1200" dirty="0" err="1" smtClean="0">
                  <a:solidFill>
                    <a:srgbClr val="000000"/>
                  </a:solidFill>
                </a:rPr>
                <a:t>Chart.recalc</a:t>
              </a:r>
              <a:endParaRPr lang="en-US" sz="1200" dirty="0" smtClean="0">
                <a:solidFill>
                  <a:srgbClr val="000000"/>
                </a:solidFill>
              </a:endParaRPr>
            </a:p>
            <a:p>
              <a:pPr marL="274320" lvl="2" indent="-137160">
                <a:buFont typeface="Arial" pitchFamily="34" charset="0"/>
                <a:buChar char="•"/>
              </a:pPr>
              <a:r>
                <a:rPr lang="en-US" sz="1200" dirty="0" err="1" smtClean="0">
                  <a:solidFill>
                    <a:srgbClr val="000000"/>
                  </a:solidFill>
                </a:rPr>
                <a:t>Chart.revalidate</a:t>
              </a:r>
              <a:r>
                <a:rPr lang="en-US" sz="1200" dirty="0" smtClean="0">
                  <a:solidFill>
                    <a:srgbClr val="000000"/>
                  </a:solidFill>
                </a:rPr>
                <a:t>() [performs clean repainting of components]</a:t>
              </a:r>
            </a:p>
            <a:p>
              <a:pPr marL="171450" indent="-171450">
                <a:buFont typeface="Arial" pitchFamily="34" charset="0"/>
                <a:buChar char="•"/>
              </a:pPr>
              <a:r>
                <a:rPr lang="en-US" sz="1200" dirty="0" smtClean="0">
                  <a:solidFill>
                    <a:srgbClr val="000000"/>
                  </a:solidFill>
                </a:rPr>
                <a:t>Display the button to save the chart as a graphic if necessary</a:t>
              </a: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143277" y="4707866"/>
              <a:ext cx="443220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3714750" y="651387"/>
            <a:ext cx="5114059" cy="1101213"/>
            <a:chOff x="3420341" y="879987"/>
            <a:chExt cx="5114059" cy="1101213"/>
          </a:xfrm>
        </p:grpSpPr>
        <p:sp>
          <p:nvSpPr>
            <p:cNvPr id="14" name="Rounded Rectangle 13"/>
            <p:cNvSpPr/>
            <p:nvPr/>
          </p:nvSpPr>
          <p:spPr>
            <a:xfrm>
              <a:off x="3420341" y="879987"/>
              <a:ext cx="5114059" cy="110121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 smtClean="0">
                <a:solidFill>
                  <a:srgbClr val="000000"/>
                </a:solidFill>
              </a:endParaRPr>
            </a:p>
            <a:p>
              <a:pPr algn="ctr"/>
              <a:r>
                <a:rPr lang="en-US" sz="1200" b="1" dirty="0" smtClean="0">
                  <a:solidFill>
                    <a:srgbClr val="000000"/>
                  </a:solidFill>
                </a:rPr>
                <a:t>PlotChart</a:t>
              </a:r>
            </a:p>
            <a:p>
              <a:pPr algn="ctr"/>
              <a:r>
                <a:rPr lang="en-US" sz="1200" b="1" dirty="0" smtClean="0">
                  <a:solidFill>
                    <a:srgbClr val="000000"/>
                  </a:solidFill>
                </a:rPr>
                <a:t> [void makeChart()]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1200" dirty="0" smtClean="0">
                  <a:solidFill>
                    <a:srgbClr val="000000"/>
                  </a:solidFill>
                </a:rPr>
                <a:t>Creates new JClass chart object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1200" dirty="0" smtClean="0">
                  <a:solidFill>
                    <a:srgbClr val="000000"/>
                  </a:solidFill>
                </a:rPr>
                <a:t>Call various JClass set methods to configure chart display specs that always apply.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1200" dirty="0" smtClean="0">
                  <a:solidFill>
                    <a:srgbClr val="000000"/>
                  </a:solidFill>
                </a:rPr>
                <a:t>Add chart to display</a:t>
              </a:r>
            </a:p>
            <a:p>
              <a:pPr algn="ctr"/>
              <a:endParaRPr lang="en-US" sz="1200" dirty="0"/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3420341" y="1250373"/>
              <a:ext cx="51140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4114800" y="1864023"/>
            <a:ext cx="4724399" cy="1107777"/>
            <a:chOff x="3820390" y="2168823"/>
            <a:chExt cx="4724399" cy="1107777"/>
          </a:xfrm>
        </p:grpSpPr>
        <p:sp>
          <p:nvSpPr>
            <p:cNvPr id="34" name="Rounded Rectangle 33"/>
            <p:cNvSpPr/>
            <p:nvPr/>
          </p:nvSpPr>
          <p:spPr>
            <a:xfrm>
              <a:off x="3820390" y="2168823"/>
              <a:ext cx="4714009" cy="110777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PlotChart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 [void </a:t>
              </a:r>
              <a:r>
                <a:rPr lang="en-US" sz="1200" b="1" dirty="0" err="1" smtClean="0">
                  <a:solidFill>
                    <a:schemeClr val="tx1"/>
                  </a:solidFill>
                </a:rPr>
                <a:t>updateChartData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()]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pPr marL="171450" indent="-171450">
                <a:buFont typeface="Arial" pitchFamily="34" charset="0"/>
                <a:buChar char="•"/>
              </a:pPr>
              <a:r>
                <a:rPr lang="en-US" sz="1200" dirty="0" smtClean="0">
                  <a:solidFill>
                    <a:schemeClr val="tx1"/>
                  </a:solidFill>
                </a:rPr>
                <a:t>Create JClass source of data from passed updated XML data</a:t>
              </a:r>
            </a:p>
            <a:p>
              <a:pPr marL="171450" indent="-171450">
                <a:buFont typeface="Arial" pitchFamily="34" charset="0"/>
                <a:buChar char="•"/>
              </a:pPr>
              <a:r>
                <a:rPr lang="en-US" sz="1200" dirty="0" smtClean="0">
                  <a:solidFill>
                    <a:schemeClr val="tx1"/>
                  </a:solidFill>
                </a:rPr>
                <a:t>Remove any markers from previous chart displays</a:t>
              </a:r>
            </a:p>
            <a:p>
              <a:pPr marL="171450" indent="-171450">
                <a:buFont typeface="Arial" pitchFamily="34" charset="0"/>
                <a:buChar char="•"/>
              </a:pPr>
              <a:r>
                <a:rPr lang="en-US" sz="1200" dirty="0" smtClean="0">
                  <a:solidFill>
                    <a:schemeClr val="tx1"/>
                  </a:solidFill>
                </a:rPr>
                <a:t>Update chart data </a:t>
              </a:r>
              <a:r>
                <a:rPr lang="en-US" sz="1200" smtClean="0">
                  <a:solidFill>
                    <a:schemeClr val="tx1"/>
                  </a:solidFill>
                </a:rPr>
                <a:t>in JClass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ChartDataView</a:t>
              </a:r>
              <a:r>
                <a:rPr lang="en-US" sz="1200" dirty="0" smtClean="0">
                  <a:solidFill>
                    <a:schemeClr val="tx1"/>
                  </a:solidFill>
                </a:rPr>
                <a:t> object </a:t>
              </a:r>
            </a:p>
            <a:p>
              <a:pPr marL="171450" indent="-171450">
                <a:buFont typeface="Arial" pitchFamily="34" charset="0"/>
                <a:buChar char="•"/>
              </a:pPr>
              <a:r>
                <a:rPr lang="en-US" sz="1200" dirty="0" smtClean="0">
                  <a:solidFill>
                    <a:schemeClr val="tx1"/>
                  </a:solidFill>
                </a:rPr>
                <a:t>Do some axes labels manipulation</a:t>
              </a: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96" name="Straight Connector 95"/>
            <p:cNvCxnSpPr/>
            <p:nvPr/>
          </p:nvCxnSpPr>
          <p:spPr>
            <a:xfrm>
              <a:off x="3820390" y="2553104"/>
              <a:ext cx="472439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" name="Straight Connector 110"/>
          <p:cNvCxnSpPr/>
          <p:nvPr/>
        </p:nvCxnSpPr>
        <p:spPr>
          <a:xfrm>
            <a:off x="4595740" y="3505200"/>
            <a:ext cx="39672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4267200" y="6039206"/>
            <a:ext cx="23552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6934200" y="5943600"/>
            <a:ext cx="21370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34" idx="1"/>
          </p:cNvCxnSpPr>
          <p:nvPr/>
        </p:nvCxnSpPr>
        <p:spPr>
          <a:xfrm flipV="1">
            <a:off x="3886200" y="2417912"/>
            <a:ext cx="228600" cy="1775854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9" idx="2"/>
          </p:cNvCxnSpPr>
          <p:nvPr/>
        </p:nvCxnSpPr>
        <p:spPr>
          <a:xfrm>
            <a:off x="1784399" y="3868183"/>
            <a:ext cx="2952" cy="2784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V="1">
            <a:off x="4191001" y="3962400"/>
            <a:ext cx="404739" cy="665019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4114800" y="4876801"/>
            <a:ext cx="381000" cy="685799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endCxn id="81" idx="1"/>
          </p:cNvCxnSpPr>
          <p:nvPr/>
        </p:nvCxnSpPr>
        <p:spPr>
          <a:xfrm>
            <a:off x="6641523" y="5992071"/>
            <a:ext cx="292677" cy="9351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000500" y="6116789"/>
            <a:ext cx="292677" cy="1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305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4333</TotalTime>
  <Words>319</Words>
  <Application>Microsoft Office PowerPoint</Application>
  <PresentationFormat>On-screen Show (4:3)</PresentationFormat>
  <Paragraphs>62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Melissa Ou</dc:creator>
  <cp:lastModifiedBy>Melissa Ou</cp:lastModifiedBy>
  <cp:revision>45</cp:revision>
  <dcterms:created xsi:type="dcterms:W3CDTF">2011-09-06T20:39:07Z</dcterms:created>
  <dcterms:modified xsi:type="dcterms:W3CDTF">2011-09-09T21:01:19Z</dcterms:modified>
</cp:coreProperties>
</file>