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6" r:id="rId7"/>
    <p:sldId id="267" r:id="rId8"/>
    <p:sldId id="261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93" autoAdjust="0"/>
  </p:normalViewPr>
  <p:slideViewPr>
    <p:cSldViewPr snapToGrid="0" snapToObjects="1">
      <p:cViewPr varScale="1">
        <p:scale>
          <a:sx n="78" d="100"/>
          <a:sy n="78" d="100"/>
        </p:scale>
        <p:origin x="2562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47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jkstra%27s_algorith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Finding the Shortest Path in a Mesh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Why We Use Dijkstra’s Algorithm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7528-9D38-419A-A3F3-39E6849C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150"/>
            <a:ext cx="8229600" cy="1143000"/>
          </a:xfrm>
        </p:spPr>
        <p:txBody>
          <a:bodyPr/>
          <a:lstStyle/>
          <a:p>
            <a:r>
              <a:rPr lang="en-US" dirty="0"/>
              <a:t>New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2E8D7-9274-4E73-8291-15A665EB6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416"/>
            <a:ext cx="9144000" cy="485483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197877B-0361-40D0-8EEE-A91428BB3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74" y="5980836"/>
            <a:ext cx="8298426" cy="646331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2025-09-02 13:19:12.825905 — starting single-gauge test… Gauge 1: station_id=9499176, node0=2682424 Graph built: 13,934,444 undirected edges. (elapsed 9.1s) Wrote station9499176.nc min/median/max dist (km): 0.000 / 3145.631 / 5443.074 Done. Elapsed: 21.6s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9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7528-9D38-419A-A3F3-39E6849C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150"/>
            <a:ext cx="8229600" cy="1143000"/>
          </a:xfrm>
        </p:spPr>
        <p:txBody>
          <a:bodyPr/>
          <a:lstStyle/>
          <a:p>
            <a:r>
              <a:rPr lang="en-US" dirty="0"/>
              <a:t>New method-Old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B943D-14D5-40E4-A76B-5909C670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150"/>
            <a:ext cx="9144000" cy="489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7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7528-9D38-419A-A3F3-39E6849C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69119-688D-46E2-A28C-668210261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288"/>
            <a:ext cx="9144000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2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7528-9D38-419A-A3F3-39E6849C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150"/>
            <a:ext cx="8229600" cy="1143000"/>
          </a:xfrm>
        </p:spPr>
        <p:txBody>
          <a:bodyPr/>
          <a:lstStyle/>
          <a:p>
            <a:r>
              <a:rPr lang="en-US" dirty="0"/>
              <a:t>New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BFD04-52D6-40ED-B812-6970B70E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236"/>
            <a:ext cx="9144000" cy="566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7528-9D38-419A-A3F3-39E6849C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150"/>
            <a:ext cx="8229600" cy="1143000"/>
          </a:xfrm>
        </p:spPr>
        <p:txBody>
          <a:bodyPr/>
          <a:lstStyle/>
          <a:p>
            <a:r>
              <a:rPr lang="en-US" dirty="0"/>
              <a:t>New method-Old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5B58A-85A4-43A6-A79C-5A193A39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7539"/>
            <a:ext cx="9144000" cy="570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7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We need shortest water-paths from tide gauges across a massive mesh (~3.5M nodes).</a:t>
            </a:r>
          </a:p>
          <a:p>
            <a:pPr marL="0" indent="0">
              <a:buNone/>
            </a:pPr>
            <a:r>
              <a:rPr dirty="0"/>
              <a:t>• Old method: rescanned every edge repeatedly</a:t>
            </a:r>
            <a:r>
              <a:rPr lang="en-US" dirty="0"/>
              <a:t>, so it’s </a:t>
            </a:r>
            <a:r>
              <a:rPr dirty="0"/>
              <a:t>very slow.</a:t>
            </a:r>
          </a:p>
          <a:p>
            <a:pPr marL="0" indent="0">
              <a:buNone/>
            </a:pPr>
            <a:r>
              <a:rPr dirty="0"/>
              <a:t>• We need something faster and guaranteed correct.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Real-World </a:t>
            </a:r>
            <a:r>
              <a:rPr lang="en-US" dirty="0"/>
              <a:t>example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23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Imagine delivering mail in a city:</a:t>
            </a:r>
          </a:p>
          <a:p>
            <a:pPr marL="0" indent="0">
              <a:buNone/>
            </a:pPr>
            <a:r>
              <a:rPr sz="2800" dirty="0"/>
              <a:t>• Intersections = nodes</a:t>
            </a:r>
          </a:p>
          <a:p>
            <a:pPr marL="0" indent="0">
              <a:buNone/>
            </a:pPr>
            <a:r>
              <a:rPr sz="2800" dirty="0"/>
              <a:t>• Streets = edges with lengths</a:t>
            </a:r>
          </a:p>
          <a:p>
            <a:pPr marL="0" indent="0">
              <a:buNone/>
            </a:pPr>
            <a:r>
              <a:rPr sz="2800" dirty="0"/>
              <a:t>• Post Office = gauge</a:t>
            </a:r>
          </a:p>
          <a:p>
            <a:r>
              <a:rPr sz="2800" dirty="0"/>
              <a:t>Old way: wander streets, repeat checks.</a:t>
            </a:r>
          </a:p>
          <a:p>
            <a:r>
              <a:rPr sz="2800" dirty="0"/>
              <a:t>Better way: expand outward like Google Maps.</a:t>
            </a:r>
          </a:p>
        </p:txBody>
      </p:sp>
      <p:cxnSp>
        <p:nvCxnSpPr>
          <p:cNvPr id="8" name="Connector 7">
            <a:extLst>
              <a:ext uri="{FF2B5EF4-FFF2-40B4-BE49-F238E27FC236}">
                <a16:creationId xmlns:a16="http://schemas.microsoft.com/office/drawing/2014/main" id="{63FE1B63-E91C-4428-C147-67B196015508}"/>
              </a:ext>
            </a:extLst>
          </p:cNvPr>
          <p:cNvCxnSpPr/>
          <p:nvPr/>
        </p:nvCxnSpPr>
        <p:spPr>
          <a:xfrm>
            <a:off x="1463040" y="4693930"/>
            <a:ext cx="274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>
            <a:extLst>
              <a:ext uri="{FF2B5EF4-FFF2-40B4-BE49-F238E27FC236}">
                <a16:creationId xmlns:a16="http://schemas.microsoft.com/office/drawing/2014/main" id="{78BEA415-3321-F875-1E33-5190FB92B24B}"/>
              </a:ext>
            </a:extLst>
          </p:cNvPr>
          <p:cNvCxnSpPr/>
          <p:nvPr/>
        </p:nvCxnSpPr>
        <p:spPr>
          <a:xfrm>
            <a:off x="1463040" y="4693930"/>
            <a:ext cx="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>
            <a:extLst>
              <a:ext uri="{FF2B5EF4-FFF2-40B4-BE49-F238E27FC236}">
                <a16:creationId xmlns:a16="http://schemas.microsoft.com/office/drawing/2014/main" id="{69CEE916-BD79-D712-0A94-2061ACC887F4}"/>
              </a:ext>
            </a:extLst>
          </p:cNvPr>
          <p:cNvCxnSpPr/>
          <p:nvPr/>
        </p:nvCxnSpPr>
        <p:spPr>
          <a:xfrm>
            <a:off x="4206240" y="4693930"/>
            <a:ext cx="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>
            <a:extLst>
              <a:ext uri="{FF2B5EF4-FFF2-40B4-BE49-F238E27FC236}">
                <a16:creationId xmlns:a16="http://schemas.microsoft.com/office/drawing/2014/main" id="{B07C0AA7-94E4-2670-82FA-4A95F4749581}"/>
              </a:ext>
            </a:extLst>
          </p:cNvPr>
          <p:cNvCxnSpPr/>
          <p:nvPr/>
        </p:nvCxnSpPr>
        <p:spPr>
          <a:xfrm>
            <a:off x="1463040" y="6522730"/>
            <a:ext cx="274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1F83EF8-4F4C-9D67-4FBA-5766CE987490}"/>
              </a:ext>
            </a:extLst>
          </p:cNvPr>
          <p:cNvSpPr/>
          <p:nvPr/>
        </p:nvSpPr>
        <p:spPr>
          <a:xfrm>
            <a:off x="914400" y="4419610"/>
            <a:ext cx="109728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Post Office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DAFE18-A0AB-AD24-FBF9-E226D7EFD8FC}"/>
              </a:ext>
            </a:extLst>
          </p:cNvPr>
          <p:cNvSpPr/>
          <p:nvPr/>
        </p:nvSpPr>
        <p:spPr>
          <a:xfrm>
            <a:off x="3657600" y="4419610"/>
            <a:ext cx="109728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House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F3127-518A-CBE5-DE7A-72556561C933}"/>
              </a:ext>
            </a:extLst>
          </p:cNvPr>
          <p:cNvSpPr/>
          <p:nvPr/>
        </p:nvSpPr>
        <p:spPr>
          <a:xfrm>
            <a:off x="914400" y="6248410"/>
            <a:ext cx="109728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House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BE830-7E73-B6B6-2671-4311CEC4F5DD}"/>
              </a:ext>
            </a:extLst>
          </p:cNvPr>
          <p:cNvSpPr/>
          <p:nvPr/>
        </p:nvSpPr>
        <p:spPr>
          <a:xfrm>
            <a:off x="3657600" y="6248410"/>
            <a:ext cx="109728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House 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What </a:t>
            </a:r>
            <a:r>
              <a:rPr dirty="0">
                <a:hlinkClick r:id="rId3"/>
              </a:rPr>
              <a:t>Dijkstra</a:t>
            </a:r>
            <a:r>
              <a:rPr dirty="0"/>
              <a:t> Does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Think of it like delivering mail. If I had a giant list of all the houses, and every time I wanted to deliver the next letter I had to scan the entire list for the closest house, that would take forever. That’s like the old method.</a:t>
            </a:r>
          </a:p>
          <a:p>
            <a:r>
              <a:rPr lang="en-US" dirty="0"/>
              <a:t>Dijkstra with a heap is smarter. It’s like keeping the houses in a special to-do bucket where the closest house always pops out automatically. That way, I don’t waste time looking through everyone again.</a:t>
            </a:r>
          </a:p>
          <a:p>
            <a:r>
              <a:rPr lang="en-US" dirty="0"/>
              <a:t>That’s why, instead of hours or days, we can solve our 3.5-million-node mesh in seconds.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101"/>
            <a:ext cx="8229600" cy="1143000"/>
          </a:xfrm>
        </p:spPr>
        <p:txBody>
          <a:bodyPr/>
          <a:lstStyle/>
          <a:p>
            <a:r>
              <a:rPr lang="en-US" dirty="0"/>
              <a:t>Pacific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928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Intersections = mesh nodes</a:t>
            </a:r>
          </a:p>
          <a:p>
            <a:pPr marL="0" indent="0">
              <a:buNone/>
            </a:pPr>
            <a:r>
              <a:rPr sz="2400" dirty="0"/>
              <a:t>• Streets = wet edges between nodes</a:t>
            </a:r>
          </a:p>
          <a:p>
            <a:pPr marL="0" indent="0">
              <a:buNone/>
            </a:pPr>
            <a:r>
              <a:rPr sz="2400" dirty="0"/>
              <a:t>• Post Office = tide gauge</a:t>
            </a:r>
          </a:p>
          <a:p>
            <a:pPr marL="0" indent="0">
              <a:buNone/>
            </a:pPr>
            <a:r>
              <a:rPr sz="2400" dirty="0"/>
              <a:t>• Destination = every node in Pacific mesh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D2EC85-2360-4ABE-8B53-10E332503BFD}"/>
              </a:ext>
            </a:extLst>
          </p:cNvPr>
          <p:cNvSpPr/>
          <p:nvPr/>
        </p:nvSpPr>
        <p:spPr>
          <a:xfrm>
            <a:off x="3577213" y="4099734"/>
            <a:ext cx="766187" cy="6400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dirty="0"/>
              <a:t>Gaug</a:t>
            </a:r>
            <a:r>
              <a:rPr lang="en-US" sz="1000" b="1" dirty="0"/>
              <a:t>e</a:t>
            </a:r>
            <a:endParaRPr sz="10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C20367-C7E7-6B01-EF03-2141AA41C9E8}"/>
              </a:ext>
            </a:extLst>
          </p:cNvPr>
          <p:cNvSpPr/>
          <p:nvPr/>
        </p:nvSpPr>
        <p:spPr>
          <a:xfrm>
            <a:off x="2971800" y="3413934"/>
            <a:ext cx="1371600" cy="13716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98EB0B-8FAF-D102-9827-191CA70F6C8E}"/>
              </a:ext>
            </a:extLst>
          </p:cNvPr>
          <p:cNvSpPr/>
          <p:nvPr/>
        </p:nvSpPr>
        <p:spPr>
          <a:xfrm>
            <a:off x="2514600" y="2956734"/>
            <a:ext cx="2286000" cy="228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970CE0-0671-9F4E-B331-A5C98A8BCF58}"/>
              </a:ext>
            </a:extLst>
          </p:cNvPr>
          <p:cNvSpPr/>
          <p:nvPr/>
        </p:nvSpPr>
        <p:spPr>
          <a:xfrm>
            <a:off x="2057400" y="2499534"/>
            <a:ext cx="3200400" cy="32004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ED9364-EE14-8239-39AE-F56947D4A486}"/>
              </a:ext>
            </a:extLst>
          </p:cNvPr>
          <p:cNvSpPr/>
          <p:nvPr/>
        </p:nvSpPr>
        <p:spPr>
          <a:xfrm>
            <a:off x="1828800" y="3185334"/>
            <a:ext cx="457200" cy="457200"/>
          </a:xfrm>
          <a:prstGeom prst="ellipse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tx1"/>
                </a:solidFill>
              </a:rPr>
              <a:t>Node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69B71E-90A9-5F65-F66E-D5434CA6D2DD}"/>
              </a:ext>
            </a:extLst>
          </p:cNvPr>
          <p:cNvSpPr/>
          <p:nvPr/>
        </p:nvSpPr>
        <p:spPr>
          <a:xfrm>
            <a:off x="5486400" y="3185334"/>
            <a:ext cx="457200" cy="457200"/>
          </a:xfrm>
          <a:prstGeom prst="ellipse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tx1"/>
                </a:solidFill>
              </a:rPr>
              <a:t>Node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E76B66-482C-F5FD-DEC2-C84D56784A13}"/>
              </a:ext>
            </a:extLst>
          </p:cNvPr>
          <p:cNvSpPr/>
          <p:nvPr/>
        </p:nvSpPr>
        <p:spPr>
          <a:xfrm>
            <a:off x="1828800" y="5928534"/>
            <a:ext cx="457200" cy="457200"/>
          </a:xfrm>
          <a:prstGeom prst="ellipse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tx1"/>
                </a:solidFill>
              </a:rPr>
              <a:t>Node 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9FE94B-7FB1-F4DA-C259-0A46A2E41B87}"/>
              </a:ext>
            </a:extLst>
          </p:cNvPr>
          <p:cNvSpPr/>
          <p:nvPr/>
        </p:nvSpPr>
        <p:spPr>
          <a:xfrm>
            <a:off x="5486400" y="5928534"/>
            <a:ext cx="457200" cy="457200"/>
          </a:xfrm>
          <a:prstGeom prst="ellipse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tx1"/>
                </a:solidFill>
              </a:rPr>
              <a:t>Node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9DF8-D994-BE3F-F5E7-BCF616E6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Dijkstra Does: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807C-7214-B920-11EB-5B9D3538E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Think of dropping a small rock in a calm pond, ripples spread outward evenly in all directions. Dijkstra does something very similar, but instead of ripples of water, it’s ripples of </a:t>
            </a:r>
            <a:r>
              <a:rPr lang="en-US" i="1" dirty="0"/>
              <a:t>distance</a:t>
            </a:r>
            <a:r>
              <a:rPr lang="en-US" dirty="0"/>
              <a:t>.</a:t>
            </a:r>
          </a:p>
          <a:p>
            <a:r>
              <a:rPr lang="en-US" dirty="0"/>
              <a:t>Starting at the tide gauge, the algorithm expands outward, node by node, just like a wavefront. Every time it reaches a new node, it records the shortest distance found so far.</a:t>
            </a:r>
          </a:p>
          <a:p>
            <a:r>
              <a:rPr lang="en-US" dirty="0"/>
              <a:t>After that, it immediately passes the information along to that node’s neighbors. It’s like saying: </a:t>
            </a:r>
            <a:r>
              <a:rPr lang="en-US" i="1" dirty="0"/>
              <a:t>‘If I can get here in 10 km, then you, my neighbor, can be reached in 10 km plus the edge between us.’</a:t>
            </a:r>
            <a:r>
              <a:rPr lang="en-US" dirty="0"/>
              <a:t> If that new path is better than what the neighbor thought before, we update it.</a:t>
            </a:r>
          </a:p>
          <a:p>
            <a:r>
              <a:rPr lang="en-US" dirty="0"/>
              <a:t>This cycle keeps repeating. Each settled node pushes the ripple outward until every node in the ocean mesh has its exact shortest distance from the tide gauge.</a:t>
            </a:r>
          </a:p>
          <a:p>
            <a:r>
              <a:rPr lang="en-US" dirty="0"/>
              <a:t>So just like waves spreading across the sea, Dijkstra spreads distance information across the mesh, but unlike real water, it never gets distorted. It always guarantees the mathematically true shortest path.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5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F5E-C8E0-C2D2-3E86-BD57A90E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Old Method (brute-force rescanning)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98D4-5870-33F3-5920-91055761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Imagine instead of ripples spreading outward, you had to </a:t>
            </a:r>
            <a:r>
              <a:rPr lang="en-US" b="1" dirty="0"/>
              <a:t>re-scan the entire ocean</a:t>
            </a:r>
            <a:r>
              <a:rPr lang="en-US" dirty="0"/>
              <a:t> again and again.</a:t>
            </a:r>
          </a:p>
          <a:p>
            <a:r>
              <a:rPr lang="en-US" dirty="0"/>
              <a:t>Every time you checked a new node, you’d go back through </a:t>
            </a:r>
            <a:r>
              <a:rPr lang="en-US" b="1" dirty="0"/>
              <a:t>every edge</a:t>
            </a:r>
            <a:r>
              <a:rPr lang="en-US" dirty="0"/>
              <a:t> to see if maybe there was a shorter path hiding somewhere.</a:t>
            </a:r>
          </a:p>
          <a:p>
            <a:r>
              <a:rPr lang="en-US" dirty="0"/>
              <a:t>It’s like a mail carrier who, after delivering one letter, </a:t>
            </a:r>
            <a:r>
              <a:rPr lang="en-US" b="1" dirty="0"/>
              <a:t>starts from the post office all over again</a:t>
            </a:r>
            <a:r>
              <a:rPr lang="en-US" dirty="0"/>
              <a:t>, re-checking every street, every house, every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1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Instead of repeating the whole scan, Dijkstra </a:t>
            </a:r>
            <a:r>
              <a:rPr lang="en-US" b="1" dirty="0"/>
              <a:t>keeps track of progress</a:t>
            </a:r>
            <a:r>
              <a:rPr lang="en-US" dirty="0"/>
              <a:t>.</a:t>
            </a:r>
          </a:p>
          <a:p>
            <a:r>
              <a:rPr lang="en-US" dirty="0"/>
              <a:t>Once a node’s shortest distance is locked in, it never needs to be reconsidered.</a:t>
            </a:r>
          </a:p>
          <a:p>
            <a:r>
              <a:rPr lang="en-US" dirty="0"/>
              <a:t>That’s why Dijkstra only looks at each edge </a:t>
            </a:r>
            <a:r>
              <a:rPr lang="en-US" b="1" dirty="0"/>
              <a:t>once, </a:t>
            </a:r>
            <a:r>
              <a:rPr lang="en-US" dirty="0"/>
              <a:t>no endless rescan.</a:t>
            </a:r>
          </a:p>
          <a:p>
            <a:r>
              <a:rPr lang="en-US" dirty="0"/>
              <a:t>In practice: </a:t>
            </a:r>
            <a:r>
              <a:rPr lang="en-US" b="1" dirty="0"/>
              <a:t>hours or days shrink down to seconds</a:t>
            </a:r>
            <a:r>
              <a:rPr lang="en-US" dirty="0"/>
              <a:t> for your ocean mesh.</a:t>
            </a:r>
          </a:p>
          <a:p>
            <a:r>
              <a:rPr lang="en-US" dirty="0"/>
              <a:t>Dijkstra is safer because it never guesses or overlooks a shorter route, every step it takes is locked in as correct. Once a distance is set, it’s guaranteed to be the best possible.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7528-9D38-419A-A3F3-39E6849C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79DC7-0F69-4D14-BE76-F2A0D59E5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" y="1161288"/>
            <a:ext cx="8514735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2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700</Words>
  <Application>Microsoft Office PowerPoint</Application>
  <PresentationFormat>On-screen Show (4:3)</PresentationFormat>
  <Paragraphs>54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menlo</vt:lpstr>
      <vt:lpstr>Office Theme</vt:lpstr>
      <vt:lpstr>Finding the Shortest Path in a Mesh</vt:lpstr>
      <vt:lpstr>The Problem</vt:lpstr>
      <vt:lpstr>Real-World example</vt:lpstr>
      <vt:lpstr>What Dijkstra Does:</vt:lpstr>
      <vt:lpstr>Pacific</vt:lpstr>
      <vt:lpstr>What Dijkstra Does:</vt:lpstr>
      <vt:lpstr>Old Method (brute-force rescanning) </vt:lpstr>
      <vt:lpstr>Summary</vt:lpstr>
      <vt:lpstr>Old method</vt:lpstr>
      <vt:lpstr>New method</vt:lpstr>
      <vt:lpstr>New method-Old method</vt:lpstr>
      <vt:lpstr>Old method</vt:lpstr>
      <vt:lpstr>New method</vt:lpstr>
      <vt:lpstr>New method-Old method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Shortest Path in a Mesh</dc:title>
  <dc:subject/>
  <dc:creator/>
  <cp:keywords/>
  <dc:description>generated using python-pptx</dc:description>
  <cp:lastModifiedBy>Mojgan Rostaminia</cp:lastModifiedBy>
  <cp:revision>25</cp:revision>
  <dcterms:created xsi:type="dcterms:W3CDTF">2013-01-27T09:14:16Z</dcterms:created>
  <dcterms:modified xsi:type="dcterms:W3CDTF">2025-09-02T19:27:37Z</dcterms:modified>
  <cp:category/>
</cp:coreProperties>
</file>