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4" r:id="rId3"/>
    <p:sldId id="287" r:id="rId4"/>
    <p:sldId id="261" r:id="rId5"/>
    <p:sldId id="276" r:id="rId6"/>
    <p:sldId id="277" r:id="rId7"/>
    <p:sldId id="279" r:id="rId8"/>
    <p:sldId id="285" r:id="rId9"/>
    <p:sldId id="280" r:id="rId10"/>
    <p:sldId id="278" r:id="rId11"/>
    <p:sldId id="283" r:id="rId12"/>
    <p:sldId id="286" r:id="rId13"/>
    <p:sldId id="28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>
        <p:scale>
          <a:sx n="88" d="100"/>
          <a:sy n="88" d="100"/>
        </p:scale>
        <p:origin x="7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2" d="100"/>
          <a:sy n="112" d="100"/>
        </p:scale>
        <p:origin x="4773" y="3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31.05.2022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31.05.2022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331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4"/>
            <a:ext cx="468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Mastertextformat bearbeiten</a:t>
            </a:r>
          </a:p>
          <a:p>
            <a:pPr lvl="0"/>
            <a:endParaRPr lang="de-DE" noProof="0" dirty="0"/>
          </a:p>
          <a:p>
            <a:pPr lvl="0"/>
            <a:endParaRPr lang="de-DE" noProof="0" dirty="0"/>
          </a:p>
          <a:p>
            <a:pPr lvl="0"/>
            <a:endParaRPr lang="de-DE" noProof="0" dirty="0"/>
          </a:p>
          <a:p>
            <a:pPr lv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206A-A7FF-4A2F-A4EA-EDA7D9956B8C}" type="datetime1">
              <a:rPr lang="de-CH" noProof="0" smtClean="0"/>
              <a:t>31.05.2022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7ECC-AD5B-4AE2-A84F-7ABFC0424E38}" type="datetime1">
              <a:rPr lang="de-CH" noProof="0" smtClean="0"/>
              <a:t>31.05.2022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1818-B1F9-4DD3-88F2-43FBC3C9BAF5}" type="datetime1">
              <a:rPr lang="de-CH" noProof="0" smtClean="0"/>
              <a:t>31.05.2022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A20D-9FD8-4251-A734-1127FF21ADB2}" type="datetime1">
              <a:rPr lang="de-CH" noProof="0" smtClean="0"/>
              <a:t>31.05.2022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4EA9-B322-4AC6-9ED4-333F1AAC8416}" type="datetime1">
              <a:rPr lang="de-CH" noProof="0" smtClean="0"/>
              <a:t>31.05.2022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9B2A-9722-4479-8974-FDB801910172}" type="datetime1">
              <a:rPr lang="de-CH" noProof="0" smtClean="0"/>
              <a:t>31.05.2022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96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Mastertextformat bearbeiten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4575276"/>
            <a:ext cx="10044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Mastertextformat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331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Mastertextformat bearbeiten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6AC-3BAC-4A50-9479-1E7CD895A648}" type="datetime1">
              <a:rPr lang="de-CH" noProof="0" smtClean="0"/>
              <a:t>31.05.2022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1700" y="6522444"/>
            <a:ext cx="7200000" cy="216000"/>
          </a:xfrm>
        </p:spPr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162FC-E8FF-4D52-8F53-8F2A2A3AD348}" type="datetime1">
              <a:rPr lang="de-CH" noProof="0" smtClean="0"/>
              <a:t>31.05.2022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3C0-7A2F-4A62-9057-882FB8F5659A}" type="datetime1">
              <a:rPr lang="de-CH" noProof="0" smtClean="0"/>
              <a:t>31.05.2022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923CAD-8964-4A8E-9E9C-0F755B932903}" type="datetime1">
              <a:rPr lang="de-CH" noProof="0" smtClean="0"/>
              <a:t>31.05.2022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269E37AB-EE9C-4565-B2FD-B1FC504BEE2A}" type="datetime1">
              <a:rPr lang="de-CH" noProof="0" smtClean="0"/>
              <a:t>31.05.2022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1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6.xml"/><Relationship Id="rId4" Type="http://schemas.openxmlformats.org/officeDocument/2006/relationships/video" Target="../media/media2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b="461"/>
          <a:stretch/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233538"/>
            <a:ext cx="8060871" cy="3608462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Extended Kalman Filter &amp; Particle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Filter from MATLAB to Python</a:t>
            </a:r>
            <a:endParaRPr lang="de-CH" dirty="0"/>
          </a:p>
        </p:txBody>
      </p:sp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5ACB83C6-7707-2BD1-40DA-9BC1563C0C6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8" t="-5593" r="67988" b="-6830"/>
          <a:stretch/>
        </p:blipFill>
        <p:spPr>
          <a:xfrm>
            <a:off x="10659291" y="0"/>
            <a:ext cx="1702526" cy="1956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3"/>
            <a:ext cx="4680000" cy="1908935"/>
          </a:xfrm>
        </p:spPr>
        <p:txBody>
          <a:bodyPr/>
          <a:lstStyle/>
          <a:p>
            <a:r>
              <a:rPr lang="de-DE" b="1" dirty="0"/>
              <a:t>Noah Baumann</a:t>
            </a:r>
          </a:p>
          <a:p>
            <a:endParaRPr lang="de-DE" b="1" dirty="0"/>
          </a:p>
          <a:p>
            <a:r>
              <a:rPr lang="de-DE" b="1" dirty="0"/>
              <a:t>Supervisors:</a:t>
            </a:r>
          </a:p>
          <a:p>
            <a:r>
              <a:rPr lang="de-CH" b="0" i="0" dirty="0">
                <a:effectLst/>
                <a:latin typeface="Arial" panose="020B0604020202020204" pitchFamily="34" charset="0"/>
              </a:rPr>
              <a:t>Enrico </a:t>
            </a:r>
            <a:r>
              <a:rPr lang="de-CH" b="0" i="0" dirty="0" err="1">
                <a:effectLst/>
                <a:latin typeface="Arial" panose="020B0604020202020204" pitchFamily="34" charset="0"/>
              </a:rPr>
              <a:t>Mion</a:t>
            </a:r>
            <a:br>
              <a:rPr lang="de-CH" dirty="0"/>
            </a:br>
            <a:r>
              <a:rPr lang="de-CH" b="0" i="0" dirty="0" err="1">
                <a:effectLst/>
                <a:latin typeface="Arial" panose="020B0604020202020204" pitchFamily="34" charset="0"/>
              </a:rPr>
              <a:t>Bhavya</a:t>
            </a:r>
            <a:r>
              <a:rPr lang="de-CH" b="0" i="0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</a:rPr>
              <a:t>Sukhija</a:t>
            </a:r>
            <a:br>
              <a:rPr lang="de-CH" dirty="0"/>
            </a:br>
            <a:r>
              <a:rPr lang="de-CH" b="0" i="0" dirty="0">
                <a:effectLst/>
                <a:latin typeface="Arial" panose="020B0604020202020204" pitchFamily="34" charset="0"/>
              </a:rPr>
              <a:t>Jin Cheng</a:t>
            </a:r>
            <a:br>
              <a:rPr lang="de-CH" dirty="0"/>
            </a:br>
            <a:r>
              <a:rPr lang="de-CH" b="0" i="0" dirty="0">
                <a:effectLst/>
                <a:latin typeface="Arial" panose="020B0604020202020204" pitchFamily="34" charset="0"/>
              </a:rPr>
              <a:t>Prof. Raffaello </a:t>
            </a:r>
            <a:r>
              <a:rPr lang="de-CH" b="0" i="0" dirty="0" err="1">
                <a:effectLst/>
                <a:latin typeface="Arial" panose="020B0604020202020204" pitchFamily="34" charset="0"/>
              </a:rPr>
              <a:t>D’Andrea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 </a:t>
            </a:r>
            <a:r>
              <a:rPr lang="de-DE" dirty="0" err="1"/>
              <a:t>Exercise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792F61-F3A1-4E2C-B0EE-9742603FD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412875"/>
            <a:ext cx="5100728" cy="4680000"/>
          </a:xfrm>
        </p:spPr>
        <p:txBody>
          <a:bodyPr/>
          <a:lstStyle/>
          <a:p>
            <a:r>
              <a:rPr lang="de-DE" dirty="0"/>
              <a:t>1000 </a:t>
            </a:r>
            <a:r>
              <a:rPr lang="de-DE" dirty="0" err="1"/>
              <a:t>runs</a:t>
            </a:r>
            <a:r>
              <a:rPr lang="de-DE" dirty="0"/>
              <a:t> on R9 5950x 3.4Ghz</a:t>
            </a:r>
          </a:p>
          <a:p>
            <a:r>
              <a:rPr lang="de-DE" dirty="0" err="1"/>
              <a:t>Exercise</a:t>
            </a:r>
            <a:r>
              <a:rPr lang="de-DE" dirty="0"/>
              <a:t> 2021 &amp; </a:t>
            </a:r>
            <a:r>
              <a:rPr lang="de-DE" dirty="0" err="1"/>
              <a:t>Exercise</a:t>
            </a:r>
            <a:r>
              <a:rPr lang="de-DE" dirty="0"/>
              <a:t> 2022 </a:t>
            </a:r>
            <a:r>
              <a:rPr lang="de-DE" dirty="0" err="1"/>
              <a:t>have</a:t>
            </a:r>
            <a:r>
              <a:rPr lang="de-DE" dirty="0"/>
              <a:t> different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SimulationConst.m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/>
              <a:t>&amp;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EstimatorConst.m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r>
              <a:rPr lang="de-DE" dirty="0" err="1"/>
              <a:t>Exercise</a:t>
            </a:r>
            <a:r>
              <a:rPr lang="de-DE" dirty="0"/>
              <a:t> 2022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200 </a:t>
            </a:r>
            <a:r>
              <a:rPr lang="de-DE" dirty="0" err="1"/>
              <a:t>runs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. </a:t>
            </a:r>
            <a:r>
              <a:rPr lang="de-DE" dirty="0" err="1"/>
              <a:t>No</a:t>
            </a:r>
            <a:r>
              <a:rPr lang="de-DE" dirty="0"/>
              <a:t> time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more</a:t>
            </a:r>
            <a:endParaRPr lang="de-DE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8BFF2-5DEB-4FE4-A3E3-C18FD3A3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de-DE" dirty="0" err="1"/>
              <a:t>for</a:t>
            </a:r>
            <a:r>
              <a:rPr lang="de-DE" dirty="0"/>
              <a:t> Dynamic System and Control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87B-FBD3-42F8-9E31-B45335F65718}" type="datetime1">
              <a:rPr lang="de-CH" noProof="0" smtClean="0"/>
              <a:t>31.05.2022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10</a:t>
            </a:fld>
            <a:endParaRPr lang="de-CH" noProof="0"/>
          </a:p>
        </p:txBody>
      </p:sp>
      <p:pic>
        <p:nvPicPr>
          <p:cNvPr id="8" name="Grafik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160E58A-7A39-6470-3F15-80E893D0D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66" y="1839882"/>
            <a:ext cx="6082749" cy="128195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6B42AD3-1F1B-AB89-EDBD-0524D4946C3B}"/>
              </a:ext>
            </a:extLst>
          </p:cNvPr>
          <p:cNvSpPr txBox="1"/>
          <p:nvPr/>
        </p:nvSpPr>
        <p:spPr>
          <a:xfrm>
            <a:off x="8873940" y="131545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2021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3419F5D-AB34-DD85-9824-3EBE73244899}"/>
              </a:ext>
            </a:extLst>
          </p:cNvPr>
          <p:cNvSpPr txBox="1"/>
          <p:nvPr/>
        </p:nvSpPr>
        <p:spPr>
          <a:xfrm>
            <a:off x="8873940" y="430902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2022</a:t>
            </a:r>
          </a:p>
        </p:txBody>
      </p:sp>
      <p:pic>
        <p:nvPicPr>
          <p:cNvPr id="9" name="Grafik 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13AF0F96-E082-7FAA-F71F-F4E074452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481" y="5025704"/>
            <a:ext cx="6081834" cy="128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7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</a:t>
            </a:r>
            <a:r>
              <a:rPr lang="de-DE" dirty="0" err="1"/>
              <a:t>function</a:t>
            </a:r>
            <a:r>
              <a:rPr lang="de-DE" dirty="0"/>
              <a:t> 2022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8BFF2-5DEB-4FE4-A3E3-C18FD3A3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de-DE" dirty="0" err="1"/>
              <a:t>for</a:t>
            </a:r>
            <a:r>
              <a:rPr lang="de-DE" dirty="0"/>
              <a:t> Dynamic System and Control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87B-FBD3-42F8-9E31-B45335F65718}" type="datetime1">
              <a:rPr lang="de-CH" noProof="0" smtClean="0"/>
              <a:t>31.05.2022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11</a:t>
            </a:fld>
            <a:endParaRPr lang="de-CH" noProof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BB595B3-4DD6-77DB-2EDC-D2A728FF9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412875"/>
            <a:ext cx="5100728" cy="46800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Show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reposetory</a:t>
            </a:r>
            <a:r>
              <a:rPr lang="de-DE" dirty="0"/>
              <a:t>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03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8BFF2-5DEB-4FE4-A3E3-C18FD3A3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de-DE" dirty="0" err="1"/>
              <a:t>for</a:t>
            </a:r>
            <a:r>
              <a:rPr lang="de-DE" dirty="0"/>
              <a:t> Dynamic System and Control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87B-FBD3-42F8-9E31-B45335F65718}" type="datetime1">
              <a:rPr lang="de-CH" noProof="0" smtClean="0"/>
              <a:t>31.05.2022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12</a:t>
            </a:fld>
            <a:endParaRPr lang="de-CH" noProof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BB595B3-4DD6-77DB-2EDC-D2A728FF9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502219" cy="468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EKF 2021 &amp; 2022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working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PF 2021 &amp; 2022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working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Evaluation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improved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Still open </a:t>
            </a:r>
            <a:r>
              <a:rPr lang="de-DE" dirty="0" err="1"/>
              <a:t>problems</a:t>
            </a:r>
            <a:r>
              <a:rPr lang="de-DE" dirty="0"/>
              <a:t>: </a:t>
            </a:r>
          </a:p>
          <a:p>
            <a:pPr marL="825500" lvl="1" indent="-285750">
              <a:buFont typeface="Arial" panose="020B0604020202020204" pitchFamily="34" charset="0"/>
              <a:buChar char="•"/>
            </a:pPr>
            <a:r>
              <a:rPr lang="de-DE" dirty="0"/>
              <a:t>A</a:t>
            </a:r>
            <a:r>
              <a:rPr lang="de-DE"/>
              <a:t>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accurate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MATLAB </a:t>
            </a:r>
            <a:r>
              <a:rPr lang="de-DE" dirty="0" err="1"/>
              <a:t>versions</a:t>
            </a:r>
            <a:endParaRPr lang="de-DE" dirty="0"/>
          </a:p>
          <a:p>
            <a:pPr marL="825500" lvl="1" indent="-285750">
              <a:buFont typeface="Arial" panose="020B0604020202020204" pitchFamily="34" charset="0"/>
              <a:buChar char="•"/>
            </a:pPr>
            <a:r>
              <a:rPr lang="de-DE" dirty="0"/>
              <a:t>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codes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code </a:t>
            </a:r>
            <a:r>
              <a:rPr lang="de-DE" dirty="0" err="1"/>
              <a:t>coverage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943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374" y="2709637"/>
            <a:ext cx="10728325" cy="900000"/>
          </a:xfrm>
        </p:spPr>
        <p:txBody>
          <a:bodyPr/>
          <a:lstStyle/>
          <a:p>
            <a:r>
              <a:rPr lang="de-DE" sz="4800" dirty="0" err="1"/>
              <a:t>Thank</a:t>
            </a:r>
            <a:r>
              <a:rPr lang="de-DE" sz="4800" dirty="0"/>
              <a:t> </a:t>
            </a:r>
            <a:r>
              <a:rPr lang="de-DE" sz="4800" dirty="0" err="1"/>
              <a:t>you</a:t>
            </a:r>
            <a:r>
              <a:rPr lang="de-DE" sz="4800" dirty="0"/>
              <a:t> </a:t>
            </a:r>
            <a:r>
              <a:rPr lang="de-DE" sz="4800" dirty="0" err="1"/>
              <a:t>for</a:t>
            </a:r>
            <a:r>
              <a:rPr lang="de-DE" sz="4800" dirty="0"/>
              <a:t> </a:t>
            </a:r>
            <a:r>
              <a:rPr lang="de-DE" sz="4800" dirty="0" err="1"/>
              <a:t>your</a:t>
            </a:r>
            <a:r>
              <a:rPr lang="de-DE" sz="4800" dirty="0"/>
              <a:t> </a:t>
            </a:r>
            <a:r>
              <a:rPr lang="de-DE" sz="4800" dirty="0" err="1"/>
              <a:t>attention</a:t>
            </a:r>
            <a:r>
              <a:rPr lang="de-DE" sz="4800" dirty="0"/>
              <a:t> and </a:t>
            </a:r>
            <a:r>
              <a:rPr lang="de-DE" sz="4800" dirty="0" err="1"/>
              <a:t>have</a:t>
            </a:r>
            <a:r>
              <a:rPr lang="de-DE" sz="4800" dirty="0"/>
              <a:t> a nice </a:t>
            </a:r>
            <a:r>
              <a:rPr lang="de-DE" sz="4800" dirty="0" err="1"/>
              <a:t>summer</a:t>
            </a:r>
            <a:r>
              <a:rPr lang="de-DE" sz="4800" dirty="0"/>
              <a:t>!</a:t>
            </a:r>
            <a:endParaRPr lang="de-CH" sz="48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8BFF2-5DEB-4FE4-A3E3-C18FD3A3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de-DE" dirty="0" err="1"/>
              <a:t>for</a:t>
            </a:r>
            <a:r>
              <a:rPr lang="de-DE" dirty="0"/>
              <a:t> Dynamic System and Control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87B-FBD3-42F8-9E31-B45335F65718}" type="datetime1">
              <a:rPr lang="de-CH" noProof="0" smtClean="0"/>
              <a:t>31.05.2022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18247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8BFF2-5DEB-4FE4-A3E3-C18FD3A3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de-DE" dirty="0" err="1"/>
              <a:t>for</a:t>
            </a:r>
            <a:r>
              <a:rPr lang="de-DE" dirty="0"/>
              <a:t> Dynamic System and Control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87B-FBD3-42F8-9E31-B45335F65718}" type="datetime1">
              <a:rPr lang="de-CH" noProof="0" smtClean="0"/>
              <a:t>31.05.2022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BB595B3-4DD6-77DB-2EDC-D2A728FF9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412875"/>
            <a:ext cx="5100728" cy="4680000"/>
          </a:xfrm>
        </p:spPr>
        <p:txBody>
          <a:bodyPr/>
          <a:lstStyle/>
          <a:p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python</a:t>
            </a:r>
            <a:r>
              <a:rPr lang="de-DE" dirty="0"/>
              <a:t> &amp; MATLAB RNGs</a:t>
            </a:r>
          </a:p>
          <a:p>
            <a:r>
              <a:rPr lang="de-DE" dirty="0"/>
              <a:t>Extended Kalman Filter (EKF)</a:t>
            </a:r>
          </a:p>
          <a:p>
            <a:pPr lvl="1"/>
            <a:r>
              <a:rPr lang="de-DE" dirty="0"/>
              <a:t>2021 </a:t>
            </a: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plots</a:t>
            </a:r>
            <a:endParaRPr lang="de-DE" dirty="0"/>
          </a:p>
          <a:p>
            <a:pPr lvl="1"/>
            <a:r>
              <a:rPr lang="de-DE" dirty="0"/>
              <a:t>2022 </a:t>
            </a: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plots</a:t>
            </a:r>
            <a:endParaRPr lang="de-DE" dirty="0"/>
          </a:p>
          <a:p>
            <a:pPr lvl="1"/>
            <a:r>
              <a:rPr lang="de-DE" dirty="0"/>
              <a:t>2021 </a:t>
            </a:r>
            <a:r>
              <a:rPr lang="de-DE" dirty="0" err="1"/>
              <a:t>vs</a:t>
            </a:r>
            <a:r>
              <a:rPr lang="de-DE" dirty="0"/>
              <a:t> 2022 </a:t>
            </a:r>
            <a:r>
              <a:rPr lang="de-DE" dirty="0" err="1"/>
              <a:t>performance</a:t>
            </a:r>
            <a:r>
              <a:rPr lang="de-DE" dirty="0"/>
              <a:t> &amp;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comparison</a:t>
            </a:r>
            <a:endParaRPr lang="de-DE" dirty="0"/>
          </a:p>
          <a:p>
            <a:r>
              <a:rPr lang="de-DE" dirty="0" err="1"/>
              <a:t>Particle</a:t>
            </a:r>
            <a:r>
              <a:rPr lang="de-DE" dirty="0"/>
              <a:t> Filter (PF)</a:t>
            </a:r>
          </a:p>
          <a:p>
            <a:r>
              <a:rPr lang="de-DE" dirty="0"/>
              <a:t>Evaluation </a:t>
            </a:r>
            <a:r>
              <a:rPr lang="de-DE" dirty="0" err="1"/>
              <a:t>function</a:t>
            </a:r>
            <a:endParaRPr lang="de-DE" dirty="0"/>
          </a:p>
          <a:p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End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289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Extended Kalman Filter (EKF) </a:t>
            </a:r>
            <a:r>
              <a:rPr lang="de-DE" dirty="0" err="1"/>
              <a:t>Exercise</a:t>
            </a:r>
            <a:r>
              <a:rPr lang="de-DE" dirty="0"/>
              <a:t> 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8BFF2-5DEB-4FE4-A3E3-C18FD3A3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de-DE" dirty="0" err="1"/>
              <a:t>for</a:t>
            </a:r>
            <a:r>
              <a:rPr lang="de-DE" dirty="0"/>
              <a:t> Dynamic System and Control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87B-FBD3-42F8-9E31-B45335F65718}" type="datetime1">
              <a:rPr lang="de-CH" noProof="0" smtClean="0"/>
              <a:t>31.05.2022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BB595B3-4DD6-77DB-2EDC-D2A728FF9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412875"/>
            <a:ext cx="5100728" cy="468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EKF </a:t>
            </a: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keeping</a:t>
            </a:r>
            <a:r>
              <a:rPr lang="de-DE" dirty="0"/>
              <a:t> track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boat</a:t>
            </a:r>
            <a:r>
              <a:rPr lang="de-DE" dirty="0"/>
              <a:t>: x- &amp; y-position, x- &amp; y-</a:t>
            </a:r>
            <a:r>
              <a:rPr lang="de-DE" dirty="0" err="1"/>
              <a:t>velocity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rotation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2021 </a:t>
            </a:r>
            <a:r>
              <a:rPr lang="de-DE" dirty="0" err="1"/>
              <a:t>version</a:t>
            </a:r>
            <a:r>
              <a:rPr lang="de-DE" dirty="0"/>
              <a:t>: </a:t>
            </a:r>
          </a:p>
          <a:p>
            <a:pPr marL="82550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A,B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availbla</a:t>
            </a:r>
            <a:r>
              <a:rPr lang="de-DE" dirty="0"/>
              <a:t> at </a:t>
            </a:r>
            <a:r>
              <a:rPr lang="de-DE" dirty="0" err="1"/>
              <a:t>constant</a:t>
            </a:r>
            <a:r>
              <a:rPr lang="de-DE" dirty="0"/>
              <a:t> time </a:t>
            </a:r>
            <a:r>
              <a:rPr lang="de-DE" dirty="0" err="1"/>
              <a:t>steps</a:t>
            </a:r>
            <a:endParaRPr lang="de-DE" dirty="0"/>
          </a:p>
          <a:p>
            <a:pPr marL="82550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C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at </a:t>
            </a:r>
            <a:r>
              <a:rPr lang="de-DE" dirty="0" err="1"/>
              <a:t>random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2022 </a:t>
            </a:r>
            <a:r>
              <a:rPr lang="de-DE" dirty="0" err="1"/>
              <a:t>version</a:t>
            </a:r>
            <a:r>
              <a:rPr lang="de-DE" dirty="0"/>
              <a:t>:</a:t>
            </a:r>
          </a:p>
          <a:p>
            <a:pPr marL="82550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A,B &amp; C </a:t>
            </a:r>
            <a:r>
              <a:rPr lang="de-DE" dirty="0" err="1"/>
              <a:t>are</a:t>
            </a:r>
            <a:r>
              <a:rPr lang="de-DE" dirty="0"/>
              <a:t> all </a:t>
            </a:r>
            <a:r>
              <a:rPr lang="de-DE" dirty="0" err="1"/>
              <a:t>given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random</a:t>
            </a:r>
            <a:r>
              <a:rPr lang="de-DE" dirty="0"/>
              <a:t> time </a:t>
            </a:r>
            <a:r>
              <a:rPr lang="de-DE" dirty="0" err="1"/>
              <a:t>step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Problem: </a:t>
            </a:r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b="1" dirty="0" err="1"/>
              <a:t>Simulator.p</a:t>
            </a:r>
            <a:r>
              <a:rPr lang="de-DE" b="1" dirty="0"/>
              <a:t> </a:t>
            </a:r>
            <a:r>
              <a:rPr lang="de-DE" dirty="0" err="1"/>
              <a:t>python</a:t>
            </a:r>
            <a:r>
              <a:rPr lang="de-DE" dirty="0"/>
              <a:t> will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MATLAB </a:t>
            </a:r>
            <a:r>
              <a:rPr lang="de-DE" dirty="0" err="1"/>
              <a:t>version</a:t>
            </a:r>
            <a:r>
              <a:rPr lang="de-DE" dirty="0"/>
              <a:t>,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python</a:t>
            </a:r>
            <a:r>
              <a:rPr lang="de-DE" dirty="0"/>
              <a:t> &amp; MATLAB different RNGs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8522E49-8A52-1B89-F0C4-451AFCBAF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35981"/>
            <a:ext cx="6006873" cy="293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2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python</a:t>
            </a:r>
            <a:r>
              <a:rPr lang="de-DE" dirty="0"/>
              <a:t> &amp; MATLAB RNGs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792F61-F3A1-4E2C-B0EE-9742603FD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412875"/>
            <a:ext cx="4897864" cy="4680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Python &amp; MATLAB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kind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uniform </a:t>
            </a:r>
            <a:r>
              <a:rPr lang="de-CH" dirty="0" err="1"/>
              <a:t>distribution</a:t>
            </a: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But different Type </a:t>
            </a:r>
            <a:r>
              <a:rPr lang="de-CH" dirty="0" err="1"/>
              <a:t>of</a:t>
            </a:r>
            <a:r>
              <a:rPr lang="de-CH" dirty="0"/>
              <a:t> normal </a:t>
            </a:r>
            <a:r>
              <a:rPr lang="de-CH" dirty="0" err="1"/>
              <a:t>distr</a:t>
            </a:r>
            <a:r>
              <a:rPr lang="de-CH" dirty="0"/>
              <a:t>. RNGs: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b="1" dirty="0" err="1"/>
              <a:t>NumPy</a:t>
            </a:r>
            <a:r>
              <a:rPr lang="de-CH" dirty="0"/>
              <a:t>: Box-Muller </a:t>
            </a:r>
            <a:r>
              <a:rPr lang="de-CH" dirty="0" err="1"/>
              <a:t>algorithm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b="1" dirty="0"/>
              <a:t>MATLAB</a:t>
            </a:r>
            <a:r>
              <a:rPr lang="de-CH" dirty="0"/>
              <a:t>: Ziggurat </a:t>
            </a:r>
            <a:r>
              <a:rPr lang="de-CH" dirty="0" err="1"/>
              <a:t>algorithm</a:t>
            </a: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This </a:t>
            </a:r>
            <a:r>
              <a:rPr lang="de-CH" dirty="0" err="1"/>
              <a:t>meant</a:t>
            </a:r>
            <a:r>
              <a:rPr lang="de-CH" dirty="0"/>
              <a:t> 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side-to-side</a:t>
            </a:r>
            <a:r>
              <a:rPr lang="de-CH" dirty="0"/>
              <a:t> </a:t>
            </a:r>
            <a:r>
              <a:rPr lang="de-CH" dirty="0" err="1"/>
              <a:t>comparison</a:t>
            </a: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But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compare</a:t>
            </a:r>
            <a:r>
              <a:rPr lang="de-CH" dirty="0"/>
              <a:t> </a:t>
            </a:r>
            <a:r>
              <a:rPr lang="de-CH" dirty="0" err="1"/>
              <a:t>them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runs</a:t>
            </a:r>
            <a:r>
              <a:rPr lang="de-CH" dirty="0"/>
              <a:t> and </a:t>
            </a:r>
            <a:r>
              <a:rPr lang="de-CH" dirty="0" err="1"/>
              <a:t>take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mean</a:t>
            </a:r>
            <a:r>
              <a:rPr lang="de-CH" dirty="0"/>
              <a:t> &amp; </a:t>
            </a:r>
            <a:r>
              <a:rPr lang="de-CH" dirty="0" err="1"/>
              <a:t>var</a:t>
            </a: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b="1" dirty="0" err="1"/>
              <a:t>Simulator.p</a:t>
            </a:r>
            <a:r>
              <a:rPr lang="de-CH" b="1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EKF 2021 &amp; 2022 </a:t>
            </a:r>
            <a:r>
              <a:rPr lang="de-CH" dirty="0" err="1"/>
              <a:t>exercise</a:t>
            </a:r>
            <a:r>
              <a:rPr lang="de-CH" dirty="0"/>
              <a:t> </a:t>
            </a: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1000 </a:t>
            </a:r>
            <a:r>
              <a:rPr lang="de-CH" dirty="0" err="1"/>
              <a:t>runs</a:t>
            </a:r>
            <a:r>
              <a:rPr lang="de-CH" dirty="0"/>
              <a:t> -&gt;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8BFF2-5DEB-4FE4-A3E3-C18FD3A3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de-DE" dirty="0" err="1"/>
              <a:t>for</a:t>
            </a:r>
            <a:r>
              <a:rPr lang="de-DE" dirty="0"/>
              <a:t> Dynamic System and Control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87B-FBD3-42F8-9E31-B45335F65718}" type="datetime1">
              <a:rPr lang="de-CH" noProof="0" smtClean="0"/>
              <a:t>31.05.2022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  <p:pic>
        <p:nvPicPr>
          <p:cNvPr id="10" name="Grafik 9" descr="Ein Bild, das Tisch enthält.&#10;&#10;Automatisch generierte Beschreibung">
            <a:extLst>
              <a:ext uri="{FF2B5EF4-FFF2-40B4-BE49-F238E27FC236}">
                <a16:creationId xmlns:a16="http://schemas.microsoft.com/office/drawing/2014/main" id="{EBD56B5B-4AF2-6A51-9617-EFC23A5AB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651" y="19114"/>
            <a:ext cx="5510349" cy="683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8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EKF </a:t>
            </a:r>
            <a:r>
              <a:rPr lang="de-DE" dirty="0" err="1"/>
              <a:t>Exercise</a:t>
            </a:r>
            <a:r>
              <a:rPr lang="de-DE" dirty="0"/>
              <a:t> 2021 </a:t>
            </a:r>
            <a:r>
              <a:rPr lang="de-DE" dirty="0" err="1"/>
              <a:t>plots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792F61-F3A1-4E2C-B0EE-9742603F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Titel Inhalt 1</a:t>
            </a:r>
          </a:p>
          <a:p>
            <a:r>
              <a:rPr lang="de-DE" dirty="0"/>
              <a:t>Titel Inhalt 2</a:t>
            </a:r>
          </a:p>
          <a:p>
            <a:r>
              <a:rPr lang="de-DE" dirty="0"/>
              <a:t>usw.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8BFF2-5DEB-4FE4-A3E3-C18FD3A3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de-DE" dirty="0" err="1"/>
              <a:t>for</a:t>
            </a:r>
            <a:r>
              <a:rPr lang="de-DE" dirty="0"/>
              <a:t> Dynamic System and Control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87B-FBD3-42F8-9E31-B45335F65718}" type="datetime1">
              <a:rPr lang="de-CH" noProof="0" smtClean="0"/>
              <a:t>31.05.2022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F998C4F-3D77-DB5D-1A9B-639F1AA91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91" y="800742"/>
            <a:ext cx="11297194" cy="605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6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EKF </a:t>
            </a:r>
            <a:r>
              <a:rPr lang="de-DE" dirty="0" err="1"/>
              <a:t>Exercise</a:t>
            </a:r>
            <a:r>
              <a:rPr lang="de-DE" dirty="0"/>
              <a:t> 2022 </a:t>
            </a:r>
            <a:r>
              <a:rPr lang="de-DE" dirty="0" err="1"/>
              <a:t>plots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792F61-F3A1-4E2C-B0EE-9742603F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Titel Inhalt 1</a:t>
            </a:r>
          </a:p>
          <a:p>
            <a:r>
              <a:rPr lang="de-DE" dirty="0"/>
              <a:t>Titel Inhalt 2</a:t>
            </a:r>
          </a:p>
          <a:p>
            <a:r>
              <a:rPr lang="de-DE" dirty="0"/>
              <a:t>usw.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8BFF2-5DEB-4FE4-A3E3-C18FD3A3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de-DE" dirty="0" err="1"/>
              <a:t>for</a:t>
            </a:r>
            <a:r>
              <a:rPr lang="de-DE" dirty="0"/>
              <a:t> Dynamic System and Control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87B-FBD3-42F8-9E31-B45335F65718}" type="datetime1">
              <a:rPr lang="de-CH" noProof="0" smtClean="0"/>
              <a:t>31.05.2022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6</a:t>
            </a:fld>
            <a:endParaRPr lang="de-CH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CF54C85-E9F1-7A71-5EC5-EBE79C183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8" y="650821"/>
            <a:ext cx="11238452" cy="620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3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EKF </a:t>
            </a:r>
            <a:r>
              <a:rPr lang="de-DE" dirty="0" err="1"/>
              <a:t>Exercise</a:t>
            </a:r>
            <a:r>
              <a:rPr lang="de-DE" dirty="0"/>
              <a:t> 2021 </a:t>
            </a:r>
            <a:r>
              <a:rPr lang="de-DE" dirty="0" err="1"/>
              <a:t>vs</a:t>
            </a:r>
            <a:r>
              <a:rPr lang="de-DE" dirty="0"/>
              <a:t> 2022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792F61-F3A1-4E2C-B0EE-9742603FD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5364163" cy="4680000"/>
          </a:xfrm>
        </p:spPr>
        <p:txBody>
          <a:bodyPr/>
          <a:lstStyle/>
          <a:p>
            <a:r>
              <a:rPr lang="de-DE" dirty="0"/>
              <a:t>Performance &amp;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2021 &amp; 2022 </a:t>
            </a:r>
            <a:r>
              <a:rPr lang="de-DE" dirty="0" err="1"/>
              <a:t>implementation</a:t>
            </a:r>
            <a:r>
              <a:rPr lang="de-DE" dirty="0"/>
              <a:t>. </a:t>
            </a:r>
          </a:p>
          <a:p>
            <a:r>
              <a:rPr lang="de-DE" dirty="0" err="1"/>
              <a:t>Each</a:t>
            </a:r>
            <a:r>
              <a:rPr lang="de-DE" dirty="0"/>
              <a:t> 1000 </a:t>
            </a:r>
            <a:r>
              <a:rPr lang="de-DE" dirty="0" err="1"/>
              <a:t>runs</a:t>
            </a:r>
            <a:r>
              <a:rPr lang="de-DE" dirty="0"/>
              <a:t> on a R9 5950x CPU 3.4Ghz</a:t>
            </a:r>
          </a:p>
          <a:p>
            <a:r>
              <a:rPr lang="de-DE" dirty="0"/>
              <a:t>Both 2021 &amp; 2022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SimulationConst.m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/>
              <a:t>&amp;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EstimatorConst.m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8BFF2-5DEB-4FE4-A3E3-C18FD3A3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de-DE" dirty="0" err="1"/>
              <a:t>for</a:t>
            </a:r>
            <a:r>
              <a:rPr lang="de-DE" dirty="0"/>
              <a:t> Dynamic System and Control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87B-FBD3-42F8-9E31-B45335F65718}" type="datetime1">
              <a:rPr lang="de-CH" noProof="0" smtClean="0"/>
              <a:t>31.05.2022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7</a:t>
            </a:fld>
            <a:endParaRPr lang="de-CH" noProof="0"/>
          </a:p>
        </p:txBody>
      </p:sp>
      <p:pic>
        <p:nvPicPr>
          <p:cNvPr id="8" name="Grafik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46B297A6-DE9E-719F-4444-2767AD83E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2" y="940824"/>
            <a:ext cx="5581329" cy="2223768"/>
          </a:xfrm>
          <a:prstGeom prst="rect">
            <a:avLst/>
          </a:prstGeom>
        </p:spPr>
      </p:pic>
      <p:pic>
        <p:nvPicPr>
          <p:cNvPr id="10" name="Grafik 9" descr="Ein Bild, das Tisch enthält.&#10;&#10;Automatisch generierte Beschreibung">
            <a:extLst>
              <a:ext uri="{FF2B5EF4-FFF2-40B4-BE49-F238E27FC236}">
                <a16:creationId xmlns:a16="http://schemas.microsoft.com/office/drawing/2014/main" id="{AACF6419-D844-53FF-5FA4-C032B5718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3" y="4068542"/>
            <a:ext cx="5581329" cy="223911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0FCB2FB-D533-E01A-A585-926440582F14}"/>
              </a:ext>
            </a:extLst>
          </p:cNvPr>
          <p:cNvSpPr txBox="1"/>
          <p:nvPr/>
        </p:nvSpPr>
        <p:spPr>
          <a:xfrm>
            <a:off x="9241714" y="41592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2021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5AB42E6-BCE5-9DF7-E8A4-315E09CE63F8}"/>
              </a:ext>
            </a:extLst>
          </p:cNvPr>
          <p:cNvSpPr txBox="1"/>
          <p:nvPr/>
        </p:nvSpPr>
        <p:spPr>
          <a:xfrm>
            <a:off x="9172416" y="363883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2022</a:t>
            </a:r>
          </a:p>
        </p:txBody>
      </p:sp>
    </p:spTree>
    <p:extLst>
      <p:ext uri="{BB962C8B-B14F-4D97-AF65-F5344CB8AC3E}">
        <p14:creationId xmlns:p14="http://schemas.microsoft.com/office/powerpoint/2010/main" val="212293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Particle</a:t>
            </a:r>
            <a:r>
              <a:rPr lang="de-DE" dirty="0"/>
              <a:t> Filter (PF)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8BFF2-5DEB-4FE4-A3E3-C18FD3A3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de-DE" dirty="0" err="1"/>
              <a:t>for</a:t>
            </a:r>
            <a:r>
              <a:rPr lang="de-DE" dirty="0"/>
              <a:t> Dynamic System and Control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87B-FBD3-42F8-9E31-B45335F65718}" type="datetime1">
              <a:rPr lang="de-CH" noProof="0" smtClean="0"/>
              <a:t>31.05.2022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8</a:t>
            </a:fld>
            <a:endParaRPr lang="de-CH" noProof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BB595B3-4DD6-77DB-2EDC-D2A728FF9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412875"/>
            <a:ext cx="5100728" cy="468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Tracking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Robot in a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PF </a:t>
            </a:r>
            <a:r>
              <a:rPr lang="de-DE" dirty="0" err="1"/>
              <a:t>exercise</a:t>
            </a:r>
            <a:r>
              <a:rPr lang="de-DE" dirty="0"/>
              <a:t> 2021: </a:t>
            </a:r>
            <a:r>
              <a:rPr lang="de-DE" dirty="0" err="1"/>
              <a:t>One</a:t>
            </a:r>
            <a:r>
              <a:rPr lang="de-DE" dirty="0"/>
              <a:t> wall </a:t>
            </a:r>
            <a:r>
              <a:rPr lang="de-DE" dirty="0" err="1"/>
              <a:t>depth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known</a:t>
            </a:r>
            <a:r>
              <a:rPr lang="de-DE" dirty="0"/>
              <a:t> and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estimated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PF </a:t>
            </a:r>
            <a:r>
              <a:rPr lang="de-DE" dirty="0" err="1"/>
              <a:t>exercise</a:t>
            </a:r>
            <a:r>
              <a:rPr lang="de-DE" dirty="0"/>
              <a:t> 2022: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walls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known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b="1" dirty="0" err="1"/>
              <a:t>Simulator.p</a:t>
            </a:r>
            <a:r>
              <a:rPr lang="de-DE" b="1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uniform RNGs, </a:t>
            </a:r>
            <a:r>
              <a:rPr lang="de-DE" dirty="0" err="1"/>
              <a:t>hence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python</a:t>
            </a:r>
            <a:r>
              <a:rPr lang="de-DE" dirty="0"/>
              <a:t> &amp; MATLAB</a:t>
            </a:r>
            <a:endParaRPr lang="de-DE" b="1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CE2BF6C-DA82-1A52-6E25-A0BA07D0C7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85"/>
          <a:stretch/>
        </p:blipFill>
        <p:spPr>
          <a:xfrm>
            <a:off x="8988161" y="0"/>
            <a:ext cx="3116753" cy="318407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7CA49A3-0353-A5DA-A2B4-E9DCCFD5C3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23"/>
          <a:stretch/>
        </p:blipFill>
        <p:spPr>
          <a:xfrm>
            <a:off x="8988161" y="3673930"/>
            <a:ext cx="3116753" cy="310663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C0E3DBA9-D0B8-CDB0-8B64-749DC59258A9}"/>
              </a:ext>
            </a:extLst>
          </p:cNvPr>
          <p:cNvSpPr txBox="1"/>
          <p:nvPr/>
        </p:nvSpPr>
        <p:spPr>
          <a:xfrm>
            <a:off x="7064828" y="5218467"/>
            <a:ext cx="207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PF exercise 2022: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C35BF3D-DB9C-374D-55F6-5950098F214B}"/>
              </a:ext>
            </a:extLst>
          </p:cNvPr>
          <p:cNvSpPr txBox="1"/>
          <p:nvPr/>
        </p:nvSpPr>
        <p:spPr>
          <a:xfrm>
            <a:off x="7064828" y="1440331"/>
            <a:ext cx="207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PF exercise 2021:</a:t>
            </a:r>
          </a:p>
        </p:txBody>
      </p:sp>
    </p:spTree>
    <p:extLst>
      <p:ext uri="{BB962C8B-B14F-4D97-AF65-F5344CB8AC3E}">
        <p14:creationId xmlns:p14="http://schemas.microsoft.com/office/powerpoint/2010/main" val="3544539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est_ani">
            <a:hlinkClick r:id="" action="ppaction://media"/>
            <a:extLst>
              <a:ext uri="{FF2B5EF4-FFF2-40B4-BE49-F238E27FC236}">
                <a16:creationId xmlns:a16="http://schemas.microsoft.com/office/drawing/2014/main" id="{6897D92F-1271-9506-188C-21EBDEC0376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69733" y="2114644"/>
            <a:ext cx="5826266" cy="43697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 </a:t>
            </a: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animation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8BFF2-5DEB-4FE4-A3E3-C18FD3A3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de-DE" dirty="0" err="1"/>
              <a:t>for</a:t>
            </a:r>
            <a:r>
              <a:rPr lang="de-DE" dirty="0"/>
              <a:t> Dynamic System and Control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87B-FBD3-42F8-9E31-B45335F65718}" type="datetime1">
              <a:rPr lang="de-CH" noProof="0" smtClean="0"/>
              <a:t>31.05.2022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9</a:t>
            </a:fld>
            <a:endParaRPr lang="de-CH" noProof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810202F-961E-967D-2E58-E110612F2A6B}"/>
              </a:ext>
            </a:extLst>
          </p:cNvPr>
          <p:cNvSpPr txBox="1"/>
          <p:nvPr/>
        </p:nvSpPr>
        <p:spPr>
          <a:xfrm>
            <a:off x="1531055" y="2198346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Python exercise 2021 animation</a:t>
            </a:r>
          </a:p>
        </p:txBody>
      </p:sp>
      <p:pic>
        <p:nvPicPr>
          <p:cNvPr id="3" name="test_ani (1)">
            <a:hlinkClick r:id="" action="ppaction://media"/>
            <a:extLst>
              <a:ext uri="{FF2B5EF4-FFF2-40B4-BE49-F238E27FC236}">
                <a16:creationId xmlns:a16="http://schemas.microsoft.com/office/drawing/2014/main" id="{0663235E-5613-BCA7-9FF5-2C062A69FBCA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609384" y="2114644"/>
            <a:ext cx="5524631" cy="414347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7120B70-B86F-D17F-5675-2B9B1BE51C0B}"/>
              </a:ext>
            </a:extLst>
          </p:cNvPr>
          <p:cNvSpPr txBox="1"/>
          <p:nvPr/>
        </p:nvSpPr>
        <p:spPr>
          <a:xfrm>
            <a:off x="7716957" y="2198346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Python exercise 2022 animation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AE92B219-5C55-79BB-BF37-811D11246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412875"/>
            <a:ext cx="5100728" cy="468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2021 &amp; 2022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animation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155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6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1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pp_praesentation_mit_klassifizierung.potx" id="{515F9B10-D766-478C-8EF2-BF313B497B2A}" vid="{6C365F48-5228-4A9E-8DD0-21B09418C42E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581</Words>
  <Application>Microsoft Office PowerPoint</Application>
  <PresentationFormat>Breitbild</PresentationFormat>
  <Paragraphs>108</Paragraphs>
  <Slides>13</Slides>
  <Notes>0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 Light</vt:lpstr>
      <vt:lpstr>Symbol</vt:lpstr>
      <vt:lpstr>ETH Zürich</vt:lpstr>
      <vt:lpstr>Extended Kalman Filter &amp; Particle Filter from MATLAB to Python</vt:lpstr>
      <vt:lpstr>Content</vt:lpstr>
      <vt:lpstr>Extended Kalman Filter (EKF) Exercise </vt:lpstr>
      <vt:lpstr>Comparing python &amp; MATLAB RNGs</vt:lpstr>
      <vt:lpstr>EKF Exercise 2021 plots</vt:lpstr>
      <vt:lpstr>EKF Exercise 2022 plots</vt:lpstr>
      <vt:lpstr>EKF Exercise 2021 vs 2022</vt:lpstr>
      <vt:lpstr>Particle Filter (PF)</vt:lpstr>
      <vt:lpstr>PF Exercise animation</vt:lpstr>
      <vt:lpstr>PF Exercise</vt:lpstr>
      <vt:lpstr>Evaluation function 2022</vt:lpstr>
      <vt:lpstr>Conclusion</vt:lpstr>
      <vt:lpstr>Thank you for your attention and have a nice summer!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Präsentation</dc:title>
  <dc:creator>Kuster  Josef (HK)</dc:creator>
  <cp:lastModifiedBy>il7bkssXLE@idethz.onmicrosoft.com</cp:lastModifiedBy>
  <cp:revision>26</cp:revision>
  <dcterms:created xsi:type="dcterms:W3CDTF">2021-08-31T08:17:24Z</dcterms:created>
  <dcterms:modified xsi:type="dcterms:W3CDTF">2022-05-31T13:46:46Z</dcterms:modified>
</cp:coreProperties>
</file>